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491C4-3190-43DD-BCA7-AF5EAA5AD662}" type="datetimeFigureOut">
              <a:rPr lang="fr-CA" smtClean="0"/>
              <a:t>2020-09-27</a:t>
            </a:fld>
            <a:endParaRPr lang="fr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E2485-7EBD-42C1-ABBC-E7A6EE11F807}" type="slidenum">
              <a:rPr lang="fr-CA" smtClean="0"/>
              <a:t>‹#›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70941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DBE3ADE3-C327-4D39-B7CD-A99C01BD2D7E}" type="datetime1">
              <a:rPr lang="fr-CA" smtClean="0"/>
              <a:t>2020-09-27</a:t>
            </a:fld>
            <a:endParaRPr lang="fr-CA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 dirty="0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CF9-1014-45E8-95E2-7E42F1F46835}" type="datetime1">
              <a:rPr lang="fr-CA" smtClean="0"/>
              <a:t>2020-09-27</a:t>
            </a:fld>
            <a:endParaRPr lang="fr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A03D-67AD-4D68-A3A1-3BCA12A912C2}" type="datetime1">
              <a:rPr lang="fr-CA" smtClean="0"/>
              <a:t>2020-09-27</a:t>
            </a:fld>
            <a:endParaRPr lang="fr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5DAEA-5859-4FB0-BF33-C3CB739D346C}" type="datetime1">
              <a:rPr lang="fr-CA" smtClean="0"/>
              <a:t>2020-09-27</a:t>
            </a:fld>
            <a:endParaRPr lang="fr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867B3D7-651B-4F15-B221-CC010AF63DA2}" type="datetime1">
              <a:rPr lang="fr-CA" smtClean="0"/>
              <a:t>2020-09-27</a:t>
            </a:fld>
            <a:endParaRPr lang="fr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 dirty="0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9B2E-06D8-4470-BD02-5EF678E7FC34}" type="datetime1">
              <a:rPr lang="fr-CA" smtClean="0"/>
              <a:t>2020-09-27</a:t>
            </a:fld>
            <a:endParaRPr lang="fr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0DCD-F8AB-45F8-8153-C863EEB21F63}" type="datetime1">
              <a:rPr lang="fr-CA" smtClean="0"/>
              <a:t>2020-09-27</a:t>
            </a:fld>
            <a:endParaRPr lang="fr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16D6-1BE6-4BD1-81B0-D5F1DA253F99}" type="datetime1">
              <a:rPr lang="fr-CA" smtClean="0"/>
              <a:t>2020-09-27</a:t>
            </a:fld>
            <a:endParaRPr lang="fr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E2D0-E055-44B3-92CD-6BFDCE824738}" type="datetime1">
              <a:rPr lang="fr-CA" smtClean="0"/>
              <a:t>2020-09-27</a:t>
            </a:fld>
            <a:endParaRPr lang="fr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3D0D-746F-4314-8888-03EF9D3588FE}" type="datetime1">
              <a:rPr lang="fr-CA" smtClean="0"/>
              <a:t>2020-09-27</a:t>
            </a:fld>
            <a:endParaRPr lang="fr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1AD2D-29B3-4288-955D-3B7068843D2B}" type="datetime1">
              <a:rPr lang="fr-CA" smtClean="0"/>
              <a:t>2020-09-27</a:t>
            </a:fld>
            <a:endParaRPr lang="fr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A8F7B1-8E78-4613-BDBF-0ADF0E90049E}" type="datetime1">
              <a:rPr lang="fr-CA" smtClean="0"/>
              <a:t>2020-09-27</a:t>
            </a:fld>
            <a:endParaRPr lang="fr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CA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2E402A-972A-4FB9-B7F3-9DA6FE68AC5D}" type="slidenum">
              <a:rPr lang="fr-CA" smtClean="0"/>
              <a:t>‹#›</a:t>
            </a:fld>
            <a:endParaRPr lang="fr-CA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Loi des gaz parfaits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b="1" dirty="0"/>
              <a:t>Début du module 2: </a:t>
            </a:r>
            <a:r>
              <a:rPr lang="fr-CA" dirty="0" err="1"/>
              <a:t>Ch</a:t>
            </a:r>
            <a:r>
              <a:rPr lang="fr-CA" dirty="0"/>
              <a:t> 02 p. 98-99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23984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Pour décrire un gaz de façon précise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On doit mesurer: pression (P), volume (V), quantité (n) et température (T)</a:t>
            </a:r>
          </a:p>
          <a:p>
            <a:endParaRPr lang="fr-CA" dirty="0"/>
          </a:p>
          <a:p>
            <a:r>
              <a:rPr lang="fr-CA" dirty="0"/>
              <a:t>Avec les loi simples, on avait deux situations (avant et après) et la relation entre les variables nous permettait de résoudre le problème</a:t>
            </a:r>
          </a:p>
          <a:p>
            <a:endParaRPr lang="fr-CA" dirty="0"/>
          </a:p>
          <a:p>
            <a:r>
              <a:rPr lang="fr-CA" dirty="0"/>
              <a:t>On a trouvé de façon empirique (expérimentalement en labo) une constante qui permet de regrouper les quatre variables (P, V, n, T)</a:t>
            </a:r>
          </a:p>
        </p:txBody>
      </p:sp>
    </p:spTree>
    <p:extLst>
      <p:ext uri="{BB962C8B-B14F-4D97-AF65-F5344CB8AC3E}">
        <p14:creationId xmlns:p14="http://schemas.microsoft.com/office/powerpoint/2010/main" val="1753520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Loi des gaz parfaits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3</a:t>
            </a:fld>
            <a:endParaRPr lang="fr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fr-CA" sz="4400" dirty="0"/>
                  <a:t>PV = n</a:t>
                </a:r>
                <a:r>
                  <a:rPr lang="fr-CA" sz="4400" dirty="0">
                    <a:highlight>
                      <a:srgbClr val="FFFF00"/>
                    </a:highlight>
                  </a:rPr>
                  <a:t>R</a:t>
                </a:r>
                <a:r>
                  <a:rPr lang="fr-CA" sz="4400" dirty="0"/>
                  <a:t>T</a:t>
                </a:r>
              </a:p>
              <a:p>
                <a:r>
                  <a:rPr lang="fr-CA" dirty="0"/>
                  <a:t>P: pression [kPa]</a:t>
                </a:r>
              </a:p>
              <a:p>
                <a:r>
                  <a:rPr lang="fr-CA" dirty="0"/>
                  <a:t>V: volume [L]</a:t>
                </a:r>
              </a:p>
              <a:p>
                <a:r>
                  <a:rPr lang="fr-CA" dirty="0"/>
                  <a:t>n: qté de gaz [mol]</a:t>
                </a:r>
              </a:p>
              <a:p>
                <a:r>
                  <a:rPr lang="fr-CA" dirty="0"/>
                  <a:t>T: température [K]</a:t>
                </a:r>
              </a:p>
              <a:p>
                <a:r>
                  <a:rPr lang="fr-CA" sz="4400" dirty="0">
                    <a:highlight>
                      <a:srgbClr val="FFFF00"/>
                    </a:highlight>
                  </a:rPr>
                  <a:t>R</a:t>
                </a:r>
                <a:r>
                  <a:rPr lang="fr-CA" sz="4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𝑃𝑉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𝑛𝑇</m:t>
                        </m:r>
                      </m:den>
                    </m:f>
                  </m:oMath>
                </a14:m>
                <a:r>
                  <a:rPr lang="fr-CA" sz="4400" dirty="0"/>
                  <a:t> </a:t>
                </a:r>
              </a:p>
              <a:p>
                <a:endParaRPr lang="fr-CA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2828" t="-246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092A77B0-8ADD-44C2-BD55-71679B37F668}"/>
                  </a:ext>
                </a:extLst>
              </p:cNvPr>
              <p:cNvSpPr>
                <a:spLocks noGrp="1"/>
              </p:cNvSpPr>
              <p:nvPr>
                <p:ph sz="quarter" idx="2"/>
              </p:nvPr>
            </p:nvSpPr>
            <p:spPr>
              <a:xfrm>
                <a:off x="4572000" y="1216152"/>
                <a:ext cx="6993128" cy="4937760"/>
              </a:xfrm>
            </p:spPr>
            <p:txBody>
              <a:bodyPr>
                <a:normAutofit/>
              </a:bodyPr>
              <a:lstStyle/>
              <a:p>
                <a:r>
                  <a:rPr lang="fr-CA" dirty="0">
                    <a:highlight>
                      <a:srgbClr val="FFFF00"/>
                    </a:highlight>
                  </a:rPr>
                  <a:t>R: constante des gaz parfaits</a:t>
                </a:r>
              </a:p>
              <a:p>
                <a:pPr lvl="1"/>
                <a:r>
                  <a:rPr lang="fr-CA" dirty="0"/>
                  <a:t>Une constante fondamentale</a:t>
                </a:r>
              </a:p>
              <a:p>
                <a:r>
                  <a:rPr lang="fr-CA" dirty="0"/>
                  <a:t>R = 8,314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𝑘𝑃𝑎</m:t>
                        </m:r>
                        <m:r>
                          <a:rPr lang="fr-CA" i="1">
                            <a:latin typeface="Cambria Math"/>
                          </a:rPr>
                          <m:t> ×</m:t>
                        </m:r>
                        <m:r>
                          <a:rPr lang="fr-CA" i="1">
                            <a:latin typeface="Cambria Math"/>
                            <a:ea typeface="Cambria Math"/>
                          </a:rPr>
                          <m:t>𝐿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𝑚𝑜𝑙</m:t>
                        </m:r>
                        <m:r>
                          <a:rPr lang="fr-CA" i="1">
                            <a:latin typeface="Cambria Math"/>
                          </a:rPr>
                          <m:t> ×</m:t>
                        </m:r>
                        <m:r>
                          <a:rPr lang="fr-CA" i="1">
                            <a:latin typeface="Cambria Math"/>
                            <a:ea typeface="Cambria Math"/>
                          </a:rPr>
                          <m:t>𝐾</m:t>
                        </m:r>
                      </m:den>
                    </m:f>
                  </m:oMath>
                </a14:m>
                <a:r>
                  <a:rPr lang="fr-CA" dirty="0"/>
                  <a:t> </a:t>
                </a:r>
                <a:r>
                  <a:rPr lang="fr-CA" dirty="0">
                    <a:sym typeface="Wingdings" panose="05000000000000000000" pitchFamily="2" charset="2"/>
                  </a:rPr>
                  <a:t> celui qu’on utilise le plus</a:t>
                </a:r>
                <a:endParaRPr lang="fr-CA" dirty="0"/>
              </a:p>
              <a:p>
                <a:r>
                  <a:rPr lang="fr-CA" dirty="0"/>
                  <a:t>Aussi… </a:t>
                </a:r>
              </a:p>
              <a:p>
                <a:pPr lvl="1"/>
                <a:r>
                  <a:rPr lang="fr-CA" dirty="0"/>
                  <a:t>R = 8,314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𝐽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𝑚𝑜𝑙</m:t>
                        </m:r>
                        <m:r>
                          <a:rPr lang="fr-CA" i="1">
                            <a:latin typeface="Cambria Math"/>
                          </a:rPr>
                          <m:t> ×</m:t>
                        </m:r>
                        <m:r>
                          <a:rPr lang="fr-CA" i="1">
                            <a:latin typeface="Cambria Math"/>
                            <a:ea typeface="Cambria Math"/>
                          </a:rPr>
                          <m:t>𝐾</m:t>
                        </m:r>
                      </m:den>
                    </m:f>
                  </m:oMath>
                </a14:m>
                <a:r>
                  <a:rPr lang="fr-CA" dirty="0"/>
                  <a:t> </a:t>
                </a:r>
              </a:p>
              <a:p>
                <a:pPr marL="274320" lvl="1" indent="0">
                  <a:buNone/>
                </a:pPr>
                <a:r>
                  <a:rPr lang="fr-CA" dirty="0"/>
                  <a:t>ou </a:t>
                </a:r>
              </a:p>
              <a:p>
                <a:pPr lvl="1"/>
                <a:r>
                  <a:rPr lang="fr-CA" dirty="0"/>
                  <a:t>R = 0,082057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𝑎𝑡𝑚</m:t>
                        </m:r>
                        <m:r>
                          <a:rPr lang="fr-CA" i="1">
                            <a:latin typeface="Cambria Math"/>
                          </a:rPr>
                          <m:t> ×</m:t>
                        </m:r>
                        <m:r>
                          <a:rPr lang="fr-CA" i="1">
                            <a:latin typeface="Cambria Math"/>
                            <a:ea typeface="Cambria Math"/>
                          </a:rPr>
                          <m:t>𝐿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𝑚𝑜𝑙</m:t>
                        </m:r>
                        <m:r>
                          <a:rPr lang="fr-CA" i="1">
                            <a:latin typeface="Cambria Math"/>
                          </a:rPr>
                          <m:t> ×</m:t>
                        </m:r>
                        <m:r>
                          <a:rPr lang="fr-CA" i="1">
                            <a:latin typeface="Cambria Math"/>
                            <a:ea typeface="Cambria Math"/>
                          </a:rPr>
                          <m:t>𝐾</m:t>
                        </m:r>
                      </m:den>
                    </m:f>
                  </m:oMath>
                </a14:m>
                <a:endParaRPr lang="fr-CA" dirty="0"/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092A77B0-8ADD-44C2-BD55-71679B37F6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"/>
              </p:nvPr>
            </p:nvSpPr>
            <p:spPr>
              <a:xfrm>
                <a:off x="4572000" y="1216152"/>
                <a:ext cx="6993128" cy="4937760"/>
              </a:xfrm>
              <a:blipFill>
                <a:blip r:embed="rId3"/>
                <a:stretch>
                  <a:fillRect l="-785" t="-123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3540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Loi des gaz parfaits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4</a:t>
            </a:fld>
            <a:endParaRPr lang="fr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fr-CA" dirty="0">
                    <a:highlight>
                      <a:srgbClr val="FFFF00"/>
                    </a:highlight>
                  </a:rPr>
                  <a:t>Information donné sur une feuille de formule:</a:t>
                </a:r>
              </a:p>
              <a:p>
                <a:pPr lvl="1"/>
                <a:r>
                  <a:rPr lang="fr-CA" dirty="0"/>
                  <a:t>PV = nRT </a:t>
                </a:r>
              </a:p>
              <a:p>
                <a:pPr lvl="1"/>
                <a:r>
                  <a:rPr lang="fr-CA" dirty="0"/>
                  <a:t>La valeur de la constante R = 8,314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𝑘𝑃𝑎</m:t>
                        </m:r>
                        <m:r>
                          <a:rPr lang="fr-CA" i="1">
                            <a:latin typeface="Cambria Math"/>
                          </a:rPr>
                          <m:t> ×</m:t>
                        </m:r>
                        <m:r>
                          <a:rPr lang="fr-CA" i="1">
                            <a:latin typeface="Cambria Math"/>
                            <a:ea typeface="Cambria Math"/>
                          </a:rPr>
                          <m:t>𝐿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𝑚𝑜𝑙</m:t>
                        </m:r>
                        <m:r>
                          <a:rPr lang="fr-CA" i="1">
                            <a:latin typeface="Cambria Math"/>
                          </a:rPr>
                          <m:t> ×</m:t>
                        </m:r>
                        <m:r>
                          <a:rPr lang="fr-CA" i="1">
                            <a:latin typeface="Cambria Math"/>
                            <a:ea typeface="Cambria Math"/>
                          </a:rPr>
                          <m:t>𝐾</m:t>
                        </m:r>
                      </m:den>
                    </m:f>
                  </m:oMath>
                </a14:m>
                <a:r>
                  <a:rPr lang="fr-CA" dirty="0"/>
                  <a:t> </a:t>
                </a:r>
              </a:p>
              <a:p>
                <a:endParaRPr lang="fr-CA" dirty="0"/>
              </a:p>
              <a:p>
                <a:r>
                  <a:rPr lang="fr-CA" dirty="0"/>
                  <a:t>Tu dois avoir les bonnes unités pour ton calcul</a:t>
                </a:r>
              </a:p>
              <a:p>
                <a:pPr lvl="1"/>
                <a:r>
                  <a:rPr lang="fr-CA" dirty="0"/>
                  <a:t>Doit convertir les unités pour correspondre à R sinon il y aura un échec de calcul</a:t>
                </a:r>
              </a:p>
              <a:p>
                <a:pPr lvl="1"/>
                <a:endParaRPr lang="fr-CA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500" t="-111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7704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Un gaz parfait (p.98)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5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Un gaz </a:t>
            </a:r>
            <a:r>
              <a:rPr lang="fr-CA" b="1" u="sng" dirty="0"/>
              <a:t>théorique</a:t>
            </a:r>
            <a:r>
              <a:rPr lang="fr-CA" b="1" dirty="0"/>
              <a:t> </a:t>
            </a:r>
            <a:r>
              <a:rPr lang="fr-CA" dirty="0"/>
              <a:t>qui:</a:t>
            </a:r>
          </a:p>
          <a:p>
            <a:pPr lvl="1"/>
            <a:r>
              <a:rPr lang="fr-CA" b="1" dirty="0"/>
              <a:t>Aucune interaction</a:t>
            </a:r>
            <a:r>
              <a:rPr lang="fr-CA" dirty="0"/>
              <a:t> entre particules de gaz</a:t>
            </a:r>
          </a:p>
          <a:p>
            <a:pPr lvl="1"/>
            <a:r>
              <a:rPr lang="fr-CA" dirty="0"/>
              <a:t>Particules rebondissent sans perte d’énergie (</a:t>
            </a:r>
            <a:r>
              <a:rPr lang="fr-CA" b="1" dirty="0"/>
              <a:t>collisions élastiques</a:t>
            </a:r>
            <a:r>
              <a:rPr lang="fr-CA" dirty="0"/>
              <a:t>)</a:t>
            </a:r>
          </a:p>
          <a:p>
            <a:pPr lvl="1"/>
            <a:r>
              <a:rPr lang="fr-CA" dirty="0"/>
              <a:t>On peut refroidir jusqu’à </a:t>
            </a:r>
            <a:r>
              <a:rPr lang="fr-CA" b="1" dirty="0"/>
              <a:t>0K sans liquéfaction</a:t>
            </a:r>
            <a:endParaRPr lang="fr-CA" dirty="0"/>
          </a:p>
          <a:p>
            <a:pPr lvl="1"/>
            <a:endParaRPr lang="fr-CA" dirty="0"/>
          </a:p>
          <a:p>
            <a:r>
              <a:rPr lang="fr-CA" dirty="0"/>
              <a:t>En labo, nous observons le comportement d’un </a:t>
            </a:r>
            <a:r>
              <a:rPr lang="fr-CA" u="sng" dirty="0"/>
              <a:t>gaz réel</a:t>
            </a:r>
            <a:endParaRPr lang="fr-CA" dirty="0"/>
          </a:p>
          <a:p>
            <a:pPr lvl="1"/>
            <a:r>
              <a:rPr lang="fr-CA" dirty="0"/>
              <a:t>Le comportement d’un gaz réel se rapproche de celui d’un gaz parfait </a:t>
            </a:r>
            <a:r>
              <a:rPr lang="fr-CA" b="1" u="sng" dirty="0"/>
              <a:t>à haute température et à basse pression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6675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ensemble (OS CH 2 </a:t>
            </a:r>
            <a:r>
              <a:rPr lang="fr-CA" dirty="0" err="1"/>
              <a:t>exer</a:t>
            </a:r>
            <a:r>
              <a:rPr lang="fr-CA" dirty="0"/>
              <a:t>. suppl. p.8 #4)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6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Quel est le volume de 48,15 g de méthane (CH</a:t>
            </a:r>
            <a:r>
              <a:rPr lang="fr-FR" baseline="-25000" dirty="0"/>
              <a:t>4</a:t>
            </a:r>
            <a:r>
              <a:rPr lang="fr-FR" dirty="0"/>
              <a:t>) à TPN ?</a:t>
            </a:r>
          </a:p>
          <a:p>
            <a:endParaRPr lang="fr-FR" dirty="0"/>
          </a:p>
          <a:p>
            <a:r>
              <a:rPr lang="fr-FR" dirty="0"/>
              <a:t>Essaie de résoudre.  Si tu as terminé:</a:t>
            </a:r>
          </a:p>
          <a:p>
            <a:pPr lvl="1"/>
            <a:r>
              <a:rPr lang="fr-CA" dirty="0"/>
              <a:t>Gaz parfaits – numéros dans le manuel</a:t>
            </a:r>
          </a:p>
          <a:p>
            <a:pPr lvl="1"/>
            <a:r>
              <a:rPr lang="fr-CA" dirty="0"/>
              <a:t>p. 100 #2 à 6</a:t>
            </a:r>
          </a:p>
          <a:p>
            <a:pPr lvl="1"/>
            <a:r>
              <a:rPr lang="fr-CA" dirty="0"/>
              <a:t>p. 111 #2</a:t>
            </a:r>
          </a:p>
          <a:p>
            <a:pPr lvl="1"/>
            <a:r>
              <a:rPr lang="fr-CA" dirty="0"/>
              <a:t>p. 114 #8 à 10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28414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Solution- </a:t>
            </a:r>
            <a:r>
              <a:rPr lang="fr-FR" dirty="0"/>
              <a:t>Vol de 48,15 g de (CH</a:t>
            </a:r>
            <a:r>
              <a:rPr lang="fr-FR" baseline="-25000" dirty="0"/>
              <a:t>4</a:t>
            </a:r>
            <a:r>
              <a:rPr lang="fr-FR" dirty="0"/>
              <a:t>) à TPN ?</a:t>
            </a:r>
            <a:endParaRPr lang="fr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7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31457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Corrigé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8</a:t>
            </a:fld>
            <a:endParaRPr lang="fr-CA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675" y="1219201"/>
            <a:ext cx="5212650" cy="493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8898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Pratique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9</a:t>
            </a:fld>
            <a:endParaRPr lang="fr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6172200" cy="4937760"/>
          </a:xfrm>
        </p:spPr>
        <p:txBody>
          <a:bodyPr/>
          <a:lstStyle/>
          <a:p>
            <a:r>
              <a:rPr lang="fr-CA" sz="2400" b="1" dirty="0">
                <a:highlight>
                  <a:srgbClr val="00FF00"/>
                </a:highlight>
              </a:rPr>
              <a:t>Aujourd’hui - </a:t>
            </a:r>
            <a:r>
              <a:rPr lang="fr-CA" sz="2400" dirty="0"/>
              <a:t>Gaz parfaits</a:t>
            </a:r>
          </a:p>
          <a:p>
            <a:pPr lvl="1"/>
            <a:r>
              <a:rPr lang="fr-CA" dirty="0"/>
              <a:t>p. 100 #2 à 6 – terminer en devoir si possible</a:t>
            </a:r>
          </a:p>
          <a:p>
            <a:pPr lvl="1"/>
            <a:r>
              <a:rPr lang="fr-CA" dirty="0"/>
              <a:t>p. 111 #2</a:t>
            </a:r>
          </a:p>
          <a:p>
            <a:pPr lvl="1"/>
            <a:r>
              <a:rPr lang="fr-CA" dirty="0"/>
              <a:t>p. 114 #8 à 10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F9A868CE-253F-4332-B6C8-4398F5EBFA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8" y="2971800"/>
            <a:ext cx="10896602" cy="2514600"/>
          </a:xfrm>
          <a:prstGeom prst="rect">
            <a:avLst/>
          </a:prstGeom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F0E8AD8-5476-4401-A0E5-8FD97BF27089}"/>
              </a:ext>
            </a:extLst>
          </p:cNvPr>
          <p:cNvSpPr txBox="1">
            <a:spLocks/>
          </p:cNvSpPr>
          <p:nvPr/>
        </p:nvSpPr>
        <p:spPr>
          <a:xfrm>
            <a:off x="6629400" y="1212574"/>
            <a:ext cx="49530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2400" dirty="0"/>
              <a:t>Formatifs disponible</a:t>
            </a:r>
          </a:p>
          <a:p>
            <a:pPr lvl="1"/>
            <a:r>
              <a:rPr lang="fr-CA" dirty="0"/>
              <a:t>ATC04 – loi des gaz parfaits</a:t>
            </a:r>
          </a:p>
        </p:txBody>
      </p:sp>
    </p:spTree>
    <p:extLst>
      <p:ext uri="{BB962C8B-B14F-4D97-AF65-F5344CB8AC3E}">
        <p14:creationId xmlns:p14="http://schemas.microsoft.com/office/powerpoint/2010/main" val="4268438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1510</TotalTime>
  <Words>402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Bookman Old Style</vt:lpstr>
      <vt:lpstr>Calibri</vt:lpstr>
      <vt:lpstr>Cambria Math</vt:lpstr>
      <vt:lpstr>Gill Sans MT</vt:lpstr>
      <vt:lpstr>Wingdings</vt:lpstr>
      <vt:lpstr>Wingdings 3</vt:lpstr>
      <vt:lpstr>Origin</vt:lpstr>
      <vt:lpstr>Loi des gaz parfaits</vt:lpstr>
      <vt:lpstr>Pour décrire un gaz de façon précise</vt:lpstr>
      <vt:lpstr>Loi des gaz parfaits</vt:lpstr>
      <vt:lpstr>Loi des gaz parfaits</vt:lpstr>
      <vt:lpstr>Un gaz parfait (p.98)</vt:lpstr>
      <vt:lpstr>Exemple ensemble (OS CH 2 exer. suppl. p.8 #4)</vt:lpstr>
      <vt:lpstr>Solution- Vol de 48,15 g de (CH4) à TPN ?</vt:lpstr>
      <vt:lpstr>Corrigé</vt:lpstr>
      <vt:lpstr>Pratique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Révision secondaire 4</dc:title>
  <dc:creator>David Levan</dc:creator>
  <cp:lastModifiedBy>Levan David</cp:lastModifiedBy>
  <cp:revision>125</cp:revision>
  <dcterms:created xsi:type="dcterms:W3CDTF">2017-08-27T23:45:32Z</dcterms:created>
  <dcterms:modified xsi:type="dcterms:W3CDTF">2020-09-27T17:37:10Z</dcterms:modified>
</cp:coreProperties>
</file>