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7" r:id="rId3"/>
    <p:sldId id="268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2020-10-02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2020-10-02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2020-10-02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2020-10-02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2020-10-02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2020-10-02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2020-10-02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2020-10-02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2020-10-02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2020-10-02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2020-10-02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2020-10-02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2020-10-02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Loi générale des gaz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err="1"/>
              <a:t>Ch</a:t>
            </a:r>
            <a:r>
              <a:rPr lang="fr-CA" dirty="0"/>
              <a:t> 02 p. 92-94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10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219199"/>
            <a:ext cx="3405496" cy="5257801"/>
          </a:xfrm>
        </p:spPr>
        <p:txBody>
          <a:bodyPr numCol="1"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</a:t>
            </a:r>
          </a:p>
          <a:p>
            <a:pPr lvl="1"/>
            <a:r>
              <a:rPr lang="fr-CA" dirty="0"/>
              <a:t>Gaz parfaits </a:t>
            </a:r>
          </a:p>
          <a:p>
            <a:pPr lvl="1"/>
            <a:r>
              <a:rPr lang="fr-CA" dirty="0"/>
              <a:t>p. 100 #2 à 6</a:t>
            </a:r>
          </a:p>
          <a:p>
            <a:pPr lvl="1"/>
            <a:r>
              <a:rPr lang="fr-CA" dirty="0"/>
              <a:t>p. 111 #2</a:t>
            </a:r>
          </a:p>
          <a:p>
            <a:pPr lvl="1"/>
            <a:r>
              <a:rPr lang="fr-CA" dirty="0"/>
              <a:t>p. 114 #8 à 10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Aujourd’hui:</a:t>
            </a:r>
          </a:p>
          <a:p>
            <a:pPr lvl="1"/>
            <a:r>
              <a:rPr lang="fr-CA" dirty="0"/>
              <a:t>Loi générale des gaz</a:t>
            </a:r>
          </a:p>
          <a:p>
            <a:pPr lvl="1"/>
            <a:r>
              <a:rPr lang="fr-CA" dirty="0"/>
              <a:t>p. 95 #1 à 6</a:t>
            </a:r>
          </a:p>
          <a:p>
            <a:pPr lvl="1"/>
            <a:r>
              <a:rPr lang="fr-CA" dirty="0"/>
              <a:t>p.111 #4, 5, 14,15</a:t>
            </a:r>
          </a:p>
          <a:p>
            <a:r>
              <a:rPr lang="fr-CA" sz="2400" dirty="0"/>
              <a:t>Maintenant disponible</a:t>
            </a:r>
          </a:p>
          <a:p>
            <a:pPr lvl="1"/>
            <a:r>
              <a:rPr lang="fr-CA" dirty="0"/>
              <a:t>ATC04 et ATC05</a:t>
            </a:r>
          </a:p>
          <a:p>
            <a:endParaRPr lang="fr-CA" dirty="0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53208D8D-D6A2-450C-B541-77D29D2093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181611"/>
            <a:ext cx="8125959" cy="1590897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E7FF0D72-2440-4280-AC04-DBF62A7B7F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219199"/>
            <a:ext cx="8173591" cy="1886213"/>
          </a:xfrm>
          <a:prstGeom prst="rect">
            <a:avLst/>
          </a:prstGeom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0EA52AAE-CFF9-4CEC-B2E3-2AB597B05CFF}"/>
              </a:ext>
            </a:extLst>
          </p:cNvPr>
          <p:cNvSpPr txBox="1">
            <a:spLocks/>
          </p:cNvSpPr>
          <p:nvPr/>
        </p:nvSpPr>
        <p:spPr>
          <a:xfrm>
            <a:off x="3886200" y="5105400"/>
            <a:ext cx="7696200" cy="125095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Quiz Moodle évalué</a:t>
            </a:r>
          </a:p>
          <a:p>
            <a:pPr lvl="1"/>
            <a:r>
              <a:rPr lang="fr-CA" b="1" dirty="0"/>
              <a:t>Limite lundi 12 octobre 23h59</a:t>
            </a:r>
          </a:p>
          <a:p>
            <a:pPr lvl="1"/>
            <a:r>
              <a:rPr lang="fr-CA" b="1" dirty="0"/>
              <a:t>Sauf 410 – lundi 12 octobre </a:t>
            </a:r>
            <a:r>
              <a:rPr lang="fr-CA" b="1" dirty="0">
                <a:highlight>
                  <a:srgbClr val="FFFF00"/>
                </a:highlight>
              </a:rPr>
              <a:t>18h00</a:t>
            </a:r>
          </a:p>
        </p:txBody>
      </p:sp>
    </p:spTree>
    <p:extLst>
      <p:ext uri="{BB962C8B-B14F-4D97-AF65-F5344CB8AC3E}">
        <p14:creationId xmlns:p14="http://schemas.microsoft.com/office/powerpoint/2010/main" val="426843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des tests et récupérations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Moodle: lundi 12 octobre 23h59</a:t>
            </a:r>
          </a:p>
          <a:p>
            <a:r>
              <a:rPr lang="fr-CA" dirty="0"/>
              <a:t>Récup: mardi 13 octobre </a:t>
            </a:r>
          </a:p>
          <a:p>
            <a:endParaRPr lang="fr-CA" dirty="0"/>
          </a:p>
          <a:p>
            <a:endParaRPr lang="fr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774667"/>
              </p:ext>
            </p:extLst>
          </p:nvPr>
        </p:nvGraphicFramePr>
        <p:xfrm>
          <a:off x="2057400" y="2133600"/>
          <a:ext cx="81534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939874284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Date du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Jeudi 15 octobre (P3)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502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Mercredi 14 octobre (P1)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Mercredi 14 octobre (P2)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Mercredi 14 octobre (P3)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/>
                          <a:ea typeface="+mn-ea"/>
                          <a:cs typeface="+mn-cs"/>
                        </a:rPr>
                        <a:t>Mardi 13 octobre (P5)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51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Loi des gaz parfaits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CA" sz="4400" dirty="0"/>
                  <a:t>PV = </a:t>
                </a:r>
                <a:r>
                  <a:rPr lang="fr-CA" sz="4400" dirty="0" err="1"/>
                  <a:t>n</a:t>
                </a:r>
                <a:r>
                  <a:rPr lang="fr-CA" sz="4400" dirty="0" err="1">
                    <a:highlight>
                      <a:srgbClr val="FFFF00"/>
                    </a:highlight>
                  </a:rPr>
                  <a:t>R</a:t>
                </a:r>
                <a:r>
                  <a:rPr lang="fr-CA" sz="4400" dirty="0" err="1"/>
                  <a:t>T</a:t>
                </a:r>
                <a:endParaRPr lang="fr-CA" sz="4400" dirty="0"/>
              </a:p>
              <a:p>
                <a:r>
                  <a:rPr lang="fr-CA" dirty="0"/>
                  <a:t>P: pression [kPa]</a:t>
                </a:r>
              </a:p>
              <a:p>
                <a:r>
                  <a:rPr lang="fr-CA" dirty="0"/>
                  <a:t>V: volume [L]</a:t>
                </a:r>
              </a:p>
              <a:p>
                <a:r>
                  <a:rPr lang="fr-CA" dirty="0"/>
                  <a:t>n: </a:t>
                </a:r>
                <a:r>
                  <a:rPr lang="fr-CA" dirty="0" err="1"/>
                  <a:t>qté</a:t>
                </a:r>
                <a:r>
                  <a:rPr lang="fr-CA" dirty="0"/>
                  <a:t> de gaz [mol]</a:t>
                </a:r>
              </a:p>
              <a:p>
                <a:r>
                  <a:rPr lang="fr-CA" dirty="0"/>
                  <a:t>T: température [K]</a:t>
                </a:r>
              </a:p>
              <a:p>
                <a:r>
                  <a:rPr lang="fr-CA" sz="4400" dirty="0">
                    <a:highlight>
                      <a:srgbClr val="FFFF00"/>
                    </a:highlight>
                  </a:rPr>
                  <a:t>R</a:t>
                </a:r>
                <a:r>
                  <a:rPr lang="fr-CA" sz="4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𝑃𝑉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𝑛𝑇</m:t>
                        </m:r>
                      </m:den>
                    </m:f>
                  </m:oMath>
                </a14:m>
                <a:r>
                  <a:rPr lang="fr-CA" sz="4400" dirty="0"/>
                  <a:t> </a:t>
                </a:r>
              </a:p>
              <a:p>
                <a:endParaRPr lang="fr-CA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2828" t="-246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92A77B0-8ADD-44C2-BD55-71679B37F668}"/>
                  </a:ext>
                </a:extLst>
              </p:cNvPr>
              <p:cNvSpPr>
                <a:spLocks noGrp="1"/>
              </p:cNvSpPr>
              <p:nvPr>
                <p:ph sz="quarter" idx="2"/>
              </p:nvPr>
            </p:nvSpPr>
            <p:spPr>
              <a:xfrm>
                <a:off x="4572000" y="1216152"/>
                <a:ext cx="6993128" cy="4937760"/>
              </a:xfrm>
            </p:spPr>
            <p:txBody>
              <a:bodyPr>
                <a:normAutofit/>
              </a:bodyPr>
              <a:lstStyle/>
              <a:p>
                <a:r>
                  <a:rPr lang="fr-CA" dirty="0">
                    <a:highlight>
                      <a:srgbClr val="FFFF00"/>
                    </a:highlight>
                  </a:rPr>
                  <a:t>R: constante des gaz parfaits</a:t>
                </a:r>
              </a:p>
              <a:p>
                <a:pPr lvl="1"/>
                <a:r>
                  <a:rPr lang="fr-CA" dirty="0"/>
                  <a:t>Une constante fondamentale</a:t>
                </a:r>
              </a:p>
              <a:p>
                <a:r>
                  <a:rPr lang="fr-CA" dirty="0"/>
                  <a:t>R = 8,314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𝑘𝑃𝑎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𝐿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𝐾</m:t>
                        </m:r>
                      </m:den>
                    </m:f>
                  </m:oMath>
                </a14:m>
                <a:r>
                  <a:rPr lang="fr-CA" dirty="0"/>
                  <a:t> </a:t>
                </a:r>
                <a:r>
                  <a:rPr lang="fr-CA" dirty="0">
                    <a:sym typeface="Wingdings" panose="05000000000000000000" pitchFamily="2" charset="2"/>
                  </a:rPr>
                  <a:t> celui qu’on utilise le plus</a:t>
                </a:r>
                <a:endParaRPr lang="fr-CA" dirty="0"/>
              </a:p>
              <a:p>
                <a:r>
                  <a:rPr lang="fr-CA" dirty="0"/>
                  <a:t>Aussi… </a:t>
                </a:r>
              </a:p>
              <a:p>
                <a:pPr lvl="1"/>
                <a:r>
                  <a:rPr lang="fr-CA" dirty="0"/>
                  <a:t>R = 8,314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𝐽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𝐾</m:t>
                        </m:r>
                      </m:den>
                    </m:f>
                  </m:oMath>
                </a14:m>
                <a:r>
                  <a:rPr lang="fr-CA" dirty="0"/>
                  <a:t> </a:t>
                </a:r>
              </a:p>
              <a:p>
                <a:pPr marL="274320" lvl="1" indent="0">
                  <a:buNone/>
                </a:pPr>
                <a:r>
                  <a:rPr lang="fr-CA" dirty="0"/>
                  <a:t>ou </a:t>
                </a:r>
              </a:p>
              <a:p>
                <a:pPr lvl="1"/>
                <a:r>
                  <a:rPr lang="fr-CA" dirty="0"/>
                  <a:t>R = 0,082057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𝑎𝑡𝑚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𝐿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×</m:t>
                        </m:r>
                        <m:r>
                          <a:rPr lang="fr-CA" i="1">
                            <a:latin typeface="Cambria Math"/>
                            <a:ea typeface="Cambria Math"/>
                          </a:rPr>
                          <m:t>𝐾</m:t>
                        </m:r>
                      </m:den>
                    </m:f>
                  </m:oMath>
                </a14:m>
                <a:endParaRPr lang="fr-CA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092A77B0-8ADD-44C2-BD55-71679B37F6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xfrm>
                <a:off x="4572000" y="1216152"/>
                <a:ext cx="6993128" cy="4937760"/>
              </a:xfrm>
              <a:blipFill>
                <a:blip r:embed="rId3"/>
                <a:stretch>
                  <a:fillRect l="-785" t="-123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988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</p:spPr>
        <p:txBody>
          <a:bodyPr/>
          <a:lstStyle/>
          <a:p>
            <a:r>
              <a:rPr lang="fr-CA" dirty="0"/>
              <a:t>Dérivation de la loi générale (</a:t>
            </a:r>
            <a:r>
              <a:rPr lang="fr-CA" b="1" dirty="0"/>
              <a:t>enrichissement</a:t>
            </a:r>
            <a:r>
              <a:rPr lang="fr-CA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fr-CA" sz="2800" dirty="0"/>
                  <a:t>PV = nRT</a:t>
                </a:r>
              </a:p>
              <a:p>
                <a:r>
                  <a:rPr lang="fr-CA" sz="2800" dirty="0"/>
                  <a:t>Donc pour n’importe quel gaz</a:t>
                </a:r>
              </a:p>
              <a:p>
                <a:pPr lvl="1"/>
                <a:r>
                  <a:rPr lang="fr-CA" sz="4300" dirty="0"/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sz="4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sz="4300" i="1">
                            <a:latin typeface="Cambria Math"/>
                          </a:rPr>
                          <m:t>𝑃𝑉</m:t>
                        </m:r>
                      </m:num>
                      <m:den>
                        <m:r>
                          <a:rPr lang="fr-CA" sz="4300" i="1">
                            <a:latin typeface="Cambria Math"/>
                          </a:rPr>
                          <m:t>𝑛𝑇</m:t>
                        </m:r>
                      </m:den>
                    </m:f>
                  </m:oMath>
                </a14:m>
                <a:endParaRPr lang="fr-CA" sz="4300" dirty="0"/>
              </a:p>
              <a:p>
                <a:endParaRPr lang="fr-CA" sz="2800" dirty="0"/>
              </a:p>
              <a:p>
                <a:r>
                  <a:rPr lang="fr-CA" sz="2800" dirty="0"/>
                  <a:t>Soit gaz 1 et gaz 2, nécessairement </a:t>
                </a:r>
              </a:p>
              <a:p>
                <a:pPr lvl="1"/>
                <a:r>
                  <a:rPr lang="fr-CA" sz="4300" dirty="0"/>
                  <a:t>R</a:t>
                </a:r>
                <a:r>
                  <a:rPr lang="fr-CA" sz="4300" baseline="-25000" dirty="0"/>
                  <a:t>1</a:t>
                </a:r>
                <a:r>
                  <a:rPr lang="fr-CA" sz="4300" dirty="0"/>
                  <a:t> = R</a:t>
                </a:r>
                <a:r>
                  <a:rPr lang="fr-CA" sz="4300" baseline="-25000" dirty="0"/>
                  <a:t>2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fr-CA" sz="4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4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3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43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4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3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43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4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3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43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4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3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43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CA" sz="4300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sz="4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4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3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43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4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3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43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4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3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43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43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3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43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fr-CA" sz="4300" dirty="0"/>
              </a:p>
              <a:p>
                <a:endParaRPr lang="fr-CA" sz="2800" dirty="0"/>
              </a:p>
              <a:p>
                <a:r>
                  <a:rPr lang="fr-CA" sz="2800" dirty="0"/>
                  <a:t>Température toujours en K</a:t>
                </a:r>
              </a:p>
              <a:p>
                <a:r>
                  <a:rPr lang="fr-CA" sz="2800" dirty="0"/>
                  <a:t>Sinon… il faut juste que les unités se concordent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00" t="-2716" b="-209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7704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Résumé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3810000"/>
            <a:ext cx="10972800" cy="2346960"/>
          </a:xfrm>
        </p:spPr>
        <p:txBody>
          <a:bodyPr>
            <a:normAutofit/>
          </a:bodyPr>
          <a:lstStyle/>
          <a:p>
            <a:r>
              <a:rPr lang="fr-CA" sz="2400" dirty="0"/>
              <a:t>Laquelle utiliser?</a:t>
            </a:r>
          </a:p>
          <a:p>
            <a:pPr lvl="1"/>
            <a:r>
              <a:rPr lang="fr-CA" sz="2100" dirty="0"/>
              <a:t>Loi des gaz parfaits: description </a:t>
            </a:r>
            <a:r>
              <a:rPr lang="fr-CA" sz="2100" b="1" dirty="0"/>
              <a:t>d’un seul</a:t>
            </a:r>
            <a:r>
              <a:rPr lang="fr-CA" sz="2100" dirty="0"/>
              <a:t> gaz</a:t>
            </a:r>
          </a:p>
          <a:p>
            <a:pPr lvl="1"/>
            <a:r>
              <a:rPr lang="fr-CA" sz="2100" dirty="0"/>
              <a:t>Loi générale des gaz: il y a un </a:t>
            </a:r>
            <a:r>
              <a:rPr lang="fr-CA" sz="2100" b="1" dirty="0"/>
              <a:t>changement </a:t>
            </a:r>
            <a:r>
              <a:rPr lang="fr-CA" sz="2100" dirty="0"/>
              <a:t>qui se produit. Il y a un avant et un après.</a:t>
            </a:r>
          </a:p>
          <a:p>
            <a:r>
              <a:rPr lang="fr-CA" dirty="0"/>
              <a:t>Équations fournies à l’examen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30F17AEC-AA74-46FA-B55E-EB53A4C9490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" y="1219200"/>
                <a:ext cx="10972800" cy="2590800"/>
              </a:xfrm>
              <a:prstGeom prst="rect">
                <a:avLst/>
              </a:prstGeom>
            </p:spPr>
            <p:txBody>
              <a:bodyPr vert="horz" numCol="2">
                <a:norm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/>
                  <a:buChar char="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7432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/>
                  <a:buChar char=""/>
                  <a:defRPr kumimoji="0" sz="23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500"/>
                  </a:spcBef>
                  <a:buClr>
                    <a:schemeClr val="bg1">
                      <a:shade val="50000"/>
                    </a:schemeClr>
                  </a:buClr>
                  <a:buSzPct val="76000"/>
                  <a:buFont typeface="Wingdings 3"/>
                  <a:buChar char="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400"/>
                  </a:spcBef>
                  <a:buClr>
                    <a:schemeClr val="accent2">
                      <a:shade val="75000"/>
                    </a:schemeClr>
                  </a:buClr>
                  <a:buSzPct val="70000"/>
                  <a:buFont typeface="Wingdings"/>
                  <a:buChar char="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/>
                  <a:buChar char="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dirty="0"/>
                  <a:t>Loi des gaz parfaits</a:t>
                </a:r>
              </a:p>
              <a:p>
                <a:pPr marL="0" indent="0">
                  <a:buNone/>
                </a:pPr>
                <a:r>
                  <a:rPr lang="fr-CA" sz="6000" dirty="0"/>
                  <a:t>PV = nRT</a:t>
                </a:r>
              </a:p>
              <a:p>
                <a:endParaRPr lang="fr-CA" dirty="0"/>
              </a:p>
              <a:p>
                <a:endParaRPr lang="fr-CA" dirty="0"/>
              </a:p>
              <a:p>
                <a:r>
                  <a:rPr lang="fr-CA" dirty="0"/>
                  <a:t>Loi générale des gaz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CA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5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5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54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5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5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5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54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5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CA" sz="5400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5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5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54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5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5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5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5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54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5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fr-CA" sz="5400" dirty="0"/>
              </a:p>
            </p:txBody>
          </p:sp>
        </mc:Choice>
        <mc:Fallback xmlns="">
          <p:sp>
            <p:nvSpPr>
              <p:cNvPr id="5" name="Content Placeholder 3">
                <a:extLst>
                  <a:ext uri="{FF2B5EF4-FFF2-40B4-BE49-F238E27FC236}">
                    <a16:creationId xmlns:a16="http://schemas.microsoft.com/office/drawing/2014/main" id="{30F17AEC-AA74-46FA-B55E-EB53A4C94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19200"/>
                <a:ext cx="10972800" cy="2590800"/>
              </a:xfrm>
              <a:prstGeom prst="rect">
                <a:avLst/>
              </a:prstGeom>
              <a:blipFill>
                <a:blip r:embed="rId2"/>
                <a:stretch>
                  <a:fillRect l="-3333" t="-211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67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(OS CH 2 </a:t>
            </a:r>
            <a:r>
              <a:rPr lang="fr-CA" dirty="0" err="1"/>
              <a:t>exer</a:t>
            </a:r>
            <a:r>
              <a:rPr lang="fr-CA" dirty="0"/>
              <a:t>. suppl. p.5 #3)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Une certaine quantité de gaz, soit 4,50 mol, occupe un volume de 15,0 L et exerce une pression de 456 kPa à une température de 26,0 °C. Quel sera le volume de ce gaz si on augmente la température jusqu’à 78,0 °C, qu’on diminue la pression de 100 kPa et qu’on ajoute 2,00 mol de gaz ?</a:t>
            </a:r>
          </a:p>
        </p:txBody>
      </p:sp>
    </p:spTree>
    <p:extLst>
      <p:ext uri="{BB962C8B-B14F-4D97-AF65-F5344CB8AC3E}">
        <p14:creationId xmlns:p14="http://schemas.microsoft.com/office/powerpoint/2010/main" val="1328414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228600"/>
            <a:ext cx="10972800" cy="914400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Une certaine quantité de gaz, soit 4,50 mol, occupe un volume de 15,0 L et exerce une pression de 456 kPa à une température de 26,0 °C. Quel sera le volume de ce gaz si on augmente la température jusqu’à 78,0 °C, qu’on diminue la pression de 100 kPa et qu’on ajoute 2,00 mol de gaz 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31457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8638232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8898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Dérivation des loi simples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9</a:t>
            </a:fld>
            <a:endParaRPr lang="fr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fr-CA" dirty="0"/>
                  <a:t>Si 2 variables restent constantes, qu’est-ce qui arrive à la formule?</a:t>
                </a:r>
              </a:p>
              <a:p>
                <a:endParaRPr lang="fr-CA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CA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4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4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4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4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r-CA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4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4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CA" sz="4400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CA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CA" sz="4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4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fr-CA" sz="4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CA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CA" sz="4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CA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CA" sz="44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fr-CA" sz="4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fr-CA" sz="44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00" t="-111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276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1533</TotalTime>
  <Words>469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Loi générale des gaz</vt:lpstr>
      <vt:lpstr>Dates des tests et récupérations</vt:lpstr>
      <vt:lpstr>Loi des gaz parfaits</vt:lpstr>
      <vt:lpstr>Dérivation de la loi générale (enrichissement)</vt:lpstr>
      <vt:lpstr>Résumé</vt:lpstr>
      <vt:lpstr>Exemple (OS CH 2 exer. suppl. p.5 #3)</vt:lpstr>
      <vt:lpstr>PowerPoint Presentation</vt:lpstr>
      <vt:lpstr>Corrigé</vt:lpstr>
      <vt:lpstr>Dérivation des loi simples</vt:lpstr>
      <vt:lpstr>Pratique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Révision secondaire 4</dc:title>
  <dc:creator>David Levan</dc:creator>
  <cp:lastModifiedBy>Levan David</cp:lastModifiedBy>
  <cp:revision>135</cp:revision>
  <dcterms:created xsi:type="dcterms:W3CDTF">2017-08-27T23:45:32Z</dcterms:created>
  <dcterms:modified xsi:type="dcterms:W3CDTF">2020-10-02T18:27:04Z</dcterms:modified>
</cp:coreProperties>
</file>