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0" r:id="rId1"/>
  </p:sldMasterIdLst>
  <p:sldIdLst>
    <p:sldId id="256" r:id="rId2"/>
    <p:sldId id="463" r:id="rId3"/>
    <p:sldId id="464" r:id="rId4"/>
    <p:sldId id="465" r:id="rId5"/>
    <p:sldId id="466" r:id="rId6"/>
    <p:sldId id="467" r:id="rId7"/>
    <p:sldId id="468" r:id="rId8"/>
    <p:sldId id="469" r:id="rId9"/>
    <p:sldId id="470" r:id="rId10"/>
    <p:sldId id="462" r:id="rId11"/>
    <p:sldId id="41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4CF6"/>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4660"/>
  </p:normalViewPr>
  <p:slideViewPr>
    <p:cSldViewPr snapToGrid="0">
      <p:cViewPr varScale="1">
        <p:scale>
          <a:sx n="67" d="100"/>
          <a:sy n="67" d="100"/>
        </p:scale>
        <p:origin x="608" y="4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9A2640C-BE8C-4C25-8F57-602CDE1311D8}" type="datetimeFigureOut">
              <a:rPr lang="fr-CA" smtClean="0"/>
              <a:t>2020-10-13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a:xfrm>
            <a:off x="9255346" y="2750337"/>
            <a:ext cx="1171888" cy="1356442"/>
          </a:xfrm>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3948858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A2640C-BE8C-4C25-8F57-602CDE1311D8}" type="datetimeFigureOut">
              <a:rPr lang="fr-CA" smtClean="0"/>
              <a:t>2020-10-13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10729455" y="4711309"/>
            <a:ext cx="1154151" cy="1090789"/>
          </a:xfrm>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230469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A2640C-BE8C-4C25-8F57-602CDE1311D8}" type="datetimeFigureOut">
              <a:rPr lang="fr-CA" smtClean="0"/>
              <a:t>2020-10-13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10729455" y="4711615"/>
            <a:ext cx="1154151" cy="1090789"/>
          </a:xfrm>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229612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A2640C-BE8C-4C25-8F57-602CDE1311D8}" type="datetimeFigureOut">
              <a:rPr lang="fr-CA" smtClean="0"/>
              <a:t>2020-10-13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10729455" y="4709925"/>
            <a:ext cx="1154151" cy="1090789"/>
          </a:xfrm>
        </p:spPr>
        <p:txBody>
          <a:bodyPr/>
          <a:lstStyle/>
          <a:p>
            <a:fld id="{E0CB7BCC-B2FE-4D98-9C01-F4353394252C}" type="slidenum">
              <a:rPr lang="fr-CA" smtClean="0"/>
              <a:t>‹N°›</a:t>
            </a:fld>
            <a:endParaRPr lang="fr-CA"/>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190622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A2640C-BE8C-4C25-8F57-602CDE1311D8}" type="datetimeFigureOut">
              <a:rPr lang="fr-CA" smtClean="0"/>
              <a:t>2020-10-13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10729455" y="4709925"/>
            <a:ext cx="1154151" cy="1090789"/>
          </a:xfrm>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1721435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79A2640C-BE8C-4C25-8F57-602CDE1311D8}" type="datetimeFigureOut">
              <a:rPr lang="fr-CA" smtClean="0"/>
              <a:t>2020-10-13</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3836687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79A2640C-BE8C-4C25-8F57-602CDE1311D8}" type="datetimeFigureOut">
              <a:rPr lang="fr-CA" smtClean="0"/>
              <a:t>2020-10-13</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1504942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9A2640C-BE8C-4C25-8F57-602CDE1311D8}" type="datetimeFigureOut">
              <a:rPr lang="fr-CA" smtClean="0"/>
              <a:t>2020-10-13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1329824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79A2640C-BE8C-4C25-8F57-602CDE1311D8}" type="datetimeFigureOut">
              <a:rPr lang="fr-CA" smtClean="0"/>
              <a:t>2020-10-13</a:t>
            </a:fld>
            <a:endParaRPr lang="fr-CA"/>
          </a:p>
        </p:txBody>
      </p:sp>
      <p:sp>
        <p:nvSpPr>
          <p:cNvPr id="5" name="Footer Placeholder 4"/>
          <p:cNvSpPr>
            <a:spLocks noGrp="1"/>
          </p:cNvSpPr>
          <p:nvPr>
            <p:ph type="ftr" sz="quarter" idx="11"/>
          </p:nvPr>
        </p:nvSpPr>
        <p:spPr>
          <a:xfrm>
            <a:off x="680321" y="5936188"/>
            <a:ext cx="6126805" cy="365125"/>
          </a:xfrm>
        </p:spPr>
        <p:txBody>
          <a:bodyPr/>
          <a:lstStyle/>
          <a:p>
            <a:endParaRPr lang="fr-CA"/>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E0CB7BCC-B2FE-4D98-9C01-F4353394252C}" type="slidenum">
              <a:rPr lang="fr-CA" smtClean="0"/>
              <a:t>‹N°›</a:t>
            </a:fld>
            <a:endParaRPr lang="fr-CA"/>
          </a:p>
        </p:txBody>
      </p:sp>
    </p:spTree>
    <p:extLst>
      <p:ext uri="{BB962C8B-B14F-4D97-AF65-F5344CB8AC3E}">
        <p14:creationId xmlns:p14="http://schemas.microsoft.com/office/powerpoint/2010/main" val="1780775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9A2640C-BE8C-4C25-8F57-602CDE1311D8}" type="datetimeFigureOut">
              <a:rPr lang="fr-CA" smtClean="0"/>
              <a:t>2020-10-13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9480369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9A2640C-BE8C-4C25-8F57-602CDE1311D8}" type="datetimeFigureOut">
              <a:rPr lang="fr-CA" smtClean="0"/>
              <a:t>2020-10-13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a:xfrm>
            <a:off x="10729455" y="2869895"/>
            <a:ext cx="1154151" cy="1090789"/>
          </a:xfrm>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3478215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9A2640C-BE8C-4C25-8F57-602CDE1311D8}" type="datetimeFigureOut">
              <a:rPr lang="fr-CA" smtClean="0"/>
              <a:t>2020-10-13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1049810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9A2640C-BE8C-4C25-8F57-602CDE1311D8}" type="datetimeFigureOut">
              <a:rPr lang="fr-CA" smtClean="0"/>
              <a:t>2020-10-13</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796524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9A2640C-BE8C-4C25-8F57-602CDE1311D8}" type="datetimeFigureOut">
              <a:rPr lang="fr-CA" smtClean="0"/>
              <a:t>2020-10-13</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1555303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9A2640C-BE8C-4C25-8F57-602CDE1311D8}" type="datetimeFigureOut">
              <a:rPr lang="fr-CA" smtClean="0"/>
              <a:t>2020-10-13</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7563069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A2640C-BE8C-4C25-8F57-602CDE1311D8}" type="datetimeFigureOut">
              <a:rPr lang="fr-CA" smtClean="0"/>
              <a:t>2020-10-13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168920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A2640C-BE8C-4C25-8F57-602CDE1311D8}" type="datetimeFigureOut">
              <a:rPr lang="fr-CA" smtClean="0"/>
              <a:t>2020-10-13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915833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31000">
              <a:schemeClr val="bg1"/>
            </a:gs>
            <a:gs pos="100000">
              <a:schemeClr val="bg1"/>
            </a:gs>
          </a:gsLst>
          <a:lin ang="2520000" scaled="0"/>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9A2640C-BE8C-4C25-8F57-602CDE1311D8}" type="datetimeFigureOut">
              <a:rPr lang="fr-CA" smtClean="0"/>
              <a:t>2020-10-13</a:t>
            </a:fld>
            <a:endParaRPr lang="fr-CA"/>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E0CB7BCC-B2FE-4D98-9C01-F4353394252C}" type="slidenum">
              <a:rPr lang="fr-CA" smtClean="0"/>
              <a:t>‹N°›</a:t>
            </a:fld>
            <a:endParaRPr lang="fr-CA"/>
          </a:p>
        </p:txBody>
      </p:sp>
    </p:spTree>
    <p:extLst>
      <p:ext uri="{BB962C8B-B14F-4D97-AF65-F5344CB8AC3E}">
        <p14:creationId xmlns:p14="http://schemas.microsoft.com/office/powerpoint/2010/main" val="3662984420"/>
      </p:ext>
    </p:extLst>
  </p:cSld>
  <p:clrMap bg1="dk1" tx1="lt1" bg2="dk2"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 id="2147483946" r:id="rId16"/>
    <p:sldLayoutId id="2147483947" r:id="rId17"/>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tags" Target="../tags/tag12.xml"/><Relationship Id="rId18" Type="http://schemas.openxmlformats.org/officeDocument/2006/relationships/image" Target="../media/image15.pn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120.png"/><Relationship Id="rId17" Type="http://schemas.openxmlformats.org/officeDocument/2006/relationships/tags" Target="../tags/tag16.xml"/><Relationship Id="rId2" Type="http://schemas.openxmlformats.org/officeDocument/2006/relationships/tags" Target="../tags/tag10.xml"/><Relationship Id="rId16" Type="http://schemas.openxmlformats.org/officeDocument/2006/relationships/image" Target="../media/image14.pn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0.xml"/><Relationship Id="rId5" Type="http://schemas.openxmlformats.org/officeDocument/2006/relationships/tags" Target="../tags/tag13.xml"/><Relationship Id="rId15" Type="http://schemas.openxmlformats.org/officeDocument/2006/relationships/tags" Target="../tags/tag14.xml"/><Relationship Id="rId10" Type="http://schemas.openxmlformats.org/officeDocument/2006/relationships/slideLayout" Target="../slideLayouts/slideLayout2.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Free photo: Storm Clouds - Sky, Nobody, Ominous - Free Download ...">
            <a:extLst>
              <a:ext uri="{FF2B5EF4-FFF2-40B4-BE49-F238E27FC236}">
                <a16:creationId xmlns:a16="http://schemas.microsoft.com/office/drawing/2014/main" id="{8DF8C5B6-CD32-4935-A24E-C4342FD51E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98" t="9091" r="7393"/>
          <a:stretch/>
        </p:blipFill>
        <p:spPr bwMode="auto">
          <a:xfrm>
            <a:off x="-3176" y="10"/>
            <a:ext cx="12192000" cy="6857991"/>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8C8D824E-2FE2-436D-BA86-C0386D8FA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706A21BE-F897-40C9-8638-CF8E292ECD9D}"/>
              </a:ext>
            </a:extLst>
          </p:cNvPr>
          <p:cNvSpPr>
            <a:spLocks noGrp="1"/>
          </p:cNvSpPr>
          <p:nvPr>
            <p:ph type="ctrTitle"/>
            <p:custDataLst>
              <p:tags r:id="rId1"/>
            </p:custDataLst>
          </p:nvPr>
        </p:nvSpPr>
        <p:spPr>
          <a:xfrm>
            <a:off x="680322" y="4402667"/>
            <a:ext cx="8133478" cy="1231264"/>
          </a:xfrm>
        </p:spPr>
        <p:txBody>
          <a:bodyPr>
            <a:normAutofit fontScale="90000"/>
          </a:bodyPr>
          <a:lstStyle/>
          <a:p>
            <a:r>
              <a:rPr lang="fr-CA" sz="4800" b="1" dirty="0"/>
              <a:t>Loi de Dalton</a:t>
            </a:r>
            <a:br>
              <a:rPr lang="fr-CA" sz="4800" b="1" dirty="0"/>
            </a:br>
            <a:r>
              <a:rPr lang="fr-CA" sz="4800" b="1" dirty="0"/>
              <a:t>(Pression partielle des gaz)</a:t>
            </a:r>
          </a:p>
        </p:txBody>
      </p:sp>
      <p:sp>
        <p:nvSpPr>
          <p:cNvPr id="38" name="Rectangle 37">
            <a:extLst>
              <a:ext uri="{FF2B5EF4-FFF2-40B4-BE49-F238E27FC236}">
                <a16:creationId xmlns:a16="http://schemas.microsoft.com/office/drawing/2014/main" id="{D4E62E99-E55A-4404-B79D-9C8CC8523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a:extLst>
              <a:ext uri="{FF2B5EF4-FFF2-40B4-BE49-F238E27FC236}">
                <a16:creationId xmlns:a16="http://schemas.microsoft.com/office/drawing/2014/main" id="{6F2B71E6-6516-4BB6-B895-35E8F2892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BB39608-D59B-4A40-BD24-A3B510F02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re 1">
            <a:extLst>
              <a:ext uri="{FF2B5EF4-FFF2-40B4-BE49-F238E27FC236}">
                <a16:creationId xmlns:a16="http://schemas.microsoft.com/office/drawing/2014/main" id="{89640A42-7BAE-4CF1-97A6-57385C4E8AD7}"/>
              </a:ext>
            </a:extLst>
          </p:cNvPr>
          <p:cNvSpPr txBox="1">
            <a:spLocks/>
          </p:cNvSpPr>
          <p:nvPr/>
        </p:nvSpPr>
        <p:spPr>
          <a:xfrm>
            <a:off x="9093198" y="4241982"/>
            <a:ext cx="3095626" cy="1660332"/>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fr-CA" sz="4000" b="1" dirty="0">
                <a:solidFill>
                  <a:schemeClr val="bg1"/>
                </a:solidFill>
              </a:rPr>
              <a:t>Chapitre 2 </a:t>
            </a:r>
            <a:r>
              <a:rPr lang="fr-CA" sz="2400" b="1" dirty="0">
                <a:solidFill>
                  <a:schemeClr val="bg1"/>
                </a:solidFill>
              </a:rPr>
              <a:t>p. 104 et 105</a:t>
            </a:r>
          </a:p>
        </p:txBody>
      </p:sp>
    </p:spTree>
    <p:extLst>
      <p:ext uri="{BB962C8B-B14F-4D97-AF65-F5344CB8AC3E}">
        <p14:creationId xmlns:p14="http://schemas.microsoft.com/office/powerpoint/2010/main" val="4173375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Free photo: Storm Clouds - Sky, Nobody, Ominous - Free Download ...">
            <a:extLst>
              <a:ext uri="{FF2B5EF4-FFF2-40B4-BE49-F238E27FC236}">
                <a16:creationId xmlns:a16="http://schemas.microsoft.com/office/drawing/2014/main" id="{4A86AC4E-0D5F-470C-AFF0-49597CD140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98" t="9091" r="7393"/>
          <a:stretch/>
        </p:blipFill>
        <p:spPr bwMode="auto">
          <a:xfrm>
            <a:off x="-3176" y="10"/>
            <a:ext cx="12192000" cy="6857991"/>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8C8D824E-2FE2-436D-BA86-C0386D8FA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706A21BE-F897-40C9-8638-CF8E292ECD9D}"/>
              </a:ext>
            </a:extLst>
          </p:cNvPr>
          <p:cNvSpPr>
            <a:spLocks noGrp="1"/>
          </p:cNvSpPr>
          <p:nvPr>
            <p:ph type="ctrTitle"/>
            <p:custDataLst>
              <p:tags r:id="rId1"/>
            </p:custDataLst>
          </p:nvPr>
        </p:nvSpPr>
        <p:spPr>
          <a:xfrm>
            <a:off x="680322" y="4402667"/>
            <a:ext cx="8133478" cy="940240"/>
          </a:xfrm>
        </p:spPr>
        <p:txBody>
          <a:bodyPr>
            <a:normAutofit/>
          </a:bodyPr>
          <a:lstStyle/>
          <a:p>
            <a:r>
              <a:rPr lang="fr-CA" sz="4800" b="1" dirty="0"/>
              <a:t>Devoir</a:t>
            </a:r>
          </a:p>
        </p:txBody>
      </p:sp>
      <p:sp>
        <p:nvSpPr>
          <p:cNvPr id="27" name="Rectangle 26">
            <a:extLst>
              <a:ext uri="{FF2B5EF4-FFF2-40B4-BE49-F238E27FC236}">
                <a16:creationId xmlns:a16="http://schemas.microsoft.com/office/drawing/2014/main" id="{D4E62E99-E55A-4404-B79D-9C8CC8523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6F2B71E6-6516-4BB6-B895-35E8F2892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BB39608-D59B-4A40-BD24-A3B510F02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re 1">
            <a:extLst>
              <a:ext uri="{FF2B5EF4-FFF2-40B4-BE49-F238E27FC236}">
                <a16:creationId xmlns:a16="http://schemas.microsoft.com/office/drawing/2014/main" id="{C48893AA-9C87-4575-8B85-B3617D9AF696}"/>
              </a:ext>
            </a:extLst>
          </p:cNvPr>
          <p:cNvSpPr txBox="1">
            <a:spLocks/>
          </p:cNvSpPr>
          <p:nvPr/>
        </p:nvSpPr>
        <p:spPr>
          <a:xfrm>
            <a:off x="9093198" y="4241982"/>
            <a:ext cx="3095626" cy="1660332"/>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fr-CA" sz="4000" b="1" dirty="0">
                <a:solidFill>
                  <a:schemeClr val="bg1"/>
                </a:solidFill>
              </a:rPr>
              <a:t>Chapitre 2</a:t>
            </a:r>
            <a:endParaRPr lang="fr-CA" sz="2400" b="1" dirty="0">
              <a:solidFill>
                <a:schemeClr val="bg1"/>
              </a:solidFill>
            </a:endParaRPr>
          </a:p>
        </p:txBody>
      </p:sp>
    </p:spTree>
    <p:extLst>
      <p:ext uri="{BB962C8B-B14F-4D97-AF65-F5344CB8AC3E}">
        <p14:creationId xmlns:p14="http://schemas.microsoft.com/office/powerpoint/2010/main" val="14245101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8CC6B-9156-418F-AD24-C3F5D1434293}"/>
              </a:ext>
            </a:extLst>
          </p:cNvPr>
          <p:cNvSpPr>
            <a:spLocks noGrp="1"/>
          </p:cNvSpPr>
          <p:nvPr>
            <p:ph type="title"/>
            <p:custDataLst>
              <p:tags r:id="rId1"/>
            </p:custDataLst>
          </p:nvPr>
        </p:nvSpPr>
        <p:spPr/>
        <p:txBody>
          <a:bodyPr/>
          <a:lstStyle/>
          <a:p>
            <a:r>
              <a:rPr lang="fr-CA" b="1"/>
              <a:t>Devoir</a:t>
            </a:r>
            <a:endParaRPr lang="fr-CA" b="1" dirty="0"/>
          </a:p>
        </p:txBody>
      </p:sp>
      <p:sp>
        <p:nvSpPr>
          <p:cNvPr id="11" name="Titre 1">
            <a:extLst>
              <a:ext uri="{FF2B5EF4-FFF2-40B4-BE49-F238E27FC236}">
                <a16:creationId xmlns:a16="http://schemas.microsoft.com/office/drawing/2014/main" id="{787E7CB0-D50F-4629-AEF6-BF7FF9C907A1}"/>
              </a:ext>
            </a:extLst>
          </p:cNvPr>
          <p:cNvSpPr txBox="1">
            <a:spLocks/>
          </p:cNvSpPr>
          <p:nvPr>
            <p:custDataLst>
              <p:tags r:id="rId2"/>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2</a:t>
            </a:r>
            <a:endParaRPr lang="fr-CA" sz="1600" b="1" dirty="0">
              <a:solidFill>
                <a:schemeClr val="bg1"/>
              </a:solidFill>
            </a:endParaRPr>
          </a:p>
        </p:txBody>
      </p:sp>
      <p:sp>
        <p:nvSpPr>
          <p:cNvPr id="5" name="Espace réservé du contenu 4">
            <a:extLst>
              <a:ext uri="{FF2B5EF4-FFF2-40B4-BE49-F238E27FC236}">
                <a16:creationId xmlns:a16="http://schemas.microsoft.com/office/drawing/2014/main" id="{A0643395-CA88-418C-B591-D5DEB5E73345}"/>
              </a:ext>
            </a:extLst>
          </p:cNvPr>
          <p:cNvSpPr>
            <a:spLocks noGrp="1"/>
          </p:cNvSpPr>
          <p:nvPr>
            <p:ph idx="1"/>
          </p:nvPr>
        </p:nvSpPr>
        <p:spPr>
          <a:xfrm>
            <a:off x="680321" y="3422723"/>
            <a:ext cx="9613861" cy="1080938"/>
          </a:xfrm>
        </p:spPr>
        <p:txBody>
          <a:bodyPr anchor="ctr">
            <a:normAutofit/>
          </a:bodyPr>
          <a:lstStyle/>
          <a:p>
            <a:r>
              <a:rPr lang="fr-CA" dirty="0"/>
              <a:t>Loi Dalton (aujourd’hui)</a:t>
            </a:r>
          </a:p>
          <a:p>
            <a:r>
              <a:rPr lang="fr-CA" dirty="0"/>
              <a:t>p.106 #1 à 6</a:t>
            </a:r>
          </a:p>
        </p:txBody>
      </p:sp>
      <p:pic>
        <p:nvPicPr>
          <p:cNvPr id="6" name="Image 5">
            <a:extLst>
              <a:ext uri="{FF2B5EF4-FFF2-40B4-BE49-F238E27FC236}">
                <a16:creationId xmlns:a16="http://schemas.microsoft.com/office/drawing/2014/main" id="{C66C80CB-6743-443A-BF4E-5D5A3ED0D100}"/>
              </a:ext>
            </a:extLst>
          </p:cNvPr>
          <p:cNvPicPr>
            <a:picLocks noChangeAspect="1"/>
          </p:cNvPicPr>
          <p:nvPr/>
        </p:nvPicPr>
        <p:blipFill>
          <a:blip r:embed="rId4"/>
          <a:stretch>
            <a:fillRect/>
          </a:stretch>
        </p:blipFill>
        <p:spPr>
          <a:xfrm>
            <a:off x="1112082" y="4695222"/>
            <a:ext cx="9182100" cy="1819275"/>
          </a:xfrm>
          <a:prstGeom prst="rect">
            <a:avLst/>
          </a:prstGeom>
        </p:spPr>
      </p:pic>
      <p:sp>
        <p:nvSpPr>
          <p:cNvPr id="7" name="Espace réservé du contenu 4">
            <a:extLst>
              <a:ext uri="{FF2B5EF4-FFF2-40B4-BE49-F238E27FC236}">
                <a16:creationId xmlns:a16="http://schemas.microsoft.com/office/drawing/2014/main" id="{9E562A9A-CD77-4BFD-A431-7B3ED77D5077}"/>
              </a:ext>
            </a:extLst>
          </p:cNvPr>
          <p:cNvSpPr txBox="1">
            <a:spLocks/>
          </p:cNvSpPr>
          <p:nvPr/>
        </p:nvSpPr>
        <p:spPr>
          <a:xfrm>
            <a:off x="680321" y="2264524"/>
            <a:ext cx="9613861" cy="1080938"/>
          </a:xfrm>
          <a:prstGeom prst="rect">
            <a:avLst/>
          </a:prstGeom>
          <a:ln>
            <a:solidFill>
              <a:srgbClr val="FFFF00"/>
            </a:solidFill>
          </a:ln>
          <a:effectLst>
            <a:glow rad="228600">
              <a:schemeClr val="accent3">
                <a:satMod val="175000"/>
                <a:alpha val="40000"/>
              </a:schemeClr>
            </a:glo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fr-CA" dirty="0"/>
              <a:t>Dernier cours:</a:t>
            </a:r>
          </a:p>
          <a:p>
            <a:r>
              <a:rPr lang="fr-CA" dirty="0"/>
              <a:t>p. 54 #6 à 9, 11</a:t>
            </a:r>
          </a:p>
        </p:txBody>
      </p:sp>
    </p:spTree>
    <p:extLst>
      <p:ext uri="{BB962C8B-B14F-4D97-AF65-F5344CB8AC3E}">
        <p14:creationId xmlns:p14="http://schemas.microsoft.com/office/powerpoint/2010/main" val="21525357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DBD4BC-A77C-4486-9115-E1726B50D7B3}"/>
              </a:ext>
            </a:extLst>
          </p:cNvPr>
          <p:cNvSpPr>
            <a:spLocks noGrp="1"/>
          </p:cNvSpPr>
          <p:nvPr>
            <p:ph type="title"/>
          </p:nvPr>
        </p:nvSpPr>
        <p:spPr/>
        <p:txBody>
          <a:bodyPr/>
          <a:lstStyle/>
          <a:p>
            <a:r>
              <a:rPr lang="fr-CA" b="1" dirty="0"/>
              <a:t>Loi de Dalton (loi des pressions partielles)</a:t>
            </a:r>
          </a:p>
        </p:txBody>
      </p:sp>
      <p:sp>
        <p:nvSpPr>
          <p:cNvPr id="3" name="Espace réservé du contenu 2">
            <a:extLst>
              <a:ext uri="{FF2B5EF4-FFF2-40B4-BE49-F238E27FC236}">
                <a16:creationId xmlns:a16="http://schemas.microsoft.com/office/drawing/2014/main" id="{D84F1C39-FC87-4732-8B13-9E1EA831AAE7}"/>
              </a:ext>
            </a:extLst>
          </p:cNvPr>
          <p:cNvSpPr>
            <a:spLocks noGrp="1"/>
          </p:cNvSpPr>
          <p:nvPr>
            <p:ph idx="1"/>
          </p:nvPr>
        </p:nvSpPr>
        <p:spPr>
          <a:xfrm>
            <a:off x="680320" y="2693454"/>
            <a:ext cx="9613861" cy="3325845"/>
          </a:xfrm>
        </p:spPr>
        <p:txBody>
          <a:bodyPr/>
          <a:lstStyle/>
          <a:p>
            <a:pPr marL="0" indent="0">
              <a:buNone/>
            </a:pPr>
            <a:r>
              <a:rPr lang="fr-CA" dirty="0"/>
              <a:t>Un gaz n’est pas toujours une substance pure. Il peut aussi être un mélange comme par exemple l’atmosphère. Dans ce cas, il existe une manière de déterminer la pression de chaque gaz à l’intérieur d’un mélange.</a:t>
            </a:r>
          </a:p>
          <a:p>
            <a:pPr marL="0" indent="0">
              <a:buNone/>
            </a:pPr>
            <a:endParaRPr lang="fr-CA" dirty="0"/>
          </a:p>
          <a:p>
            <a:pPr marL="0" indent="0">
              <a:buNone/>
            </a:pPr>
            <a:r>
              <a:rPr lang="fr-CA" dirty="0"/>
              <a:t>Il s’agit de la </a:t>
            </a:r>
            <a:r>
              <a:rPr lang="fr-CA" b="1" dirty="0">
                <a:solidFill>
                  <a:schemeClr val="accent2"/>
                </a:solidFill>
              </a:rPr>
              <a:t>Loi de Dalton</a:t>
            </a:r>
            <a:r>
              <a:rPr lang="fr-CA" dirty="0"/>
              <a:t> soit la </a:t>
            </a:r>
            <a:r>
              <a:rPr lang="fr-CA" b="1" dirty="0">
                <a:solidFill>
                  <a:schemeClr val="accent2"/>
                </a:solidFill>
              </a:rPr>
              <a:t>loi des pressions partielles</a:t>
            </a:r>
            <a:r>
              <a:rPr lang="fr-CA" dirty="0"/>
              <a:t>.</a:t>
            </a:r>
          </a:p>
        </p:txBody>
      </p:sp>
      <p:sp>
        <p:nvSpPr>
          <p:cNvPr id="4" name="Titre 1">
            <a:extLst>
              <a:ext uri="{FF2B5EF4-FFF2-40B4-BE49-F238E27FC236}">
                <a16:creationId xmlns:a16="http://schemas.microsoft.com/office/drawing/2014/main" id="{4EEAC442-6773-4406-B875-4A03EF113164}"/>
              </a:ext>
            </a:extLst>
          </p:cNvPr>
          <p:cNvSpPr txBox="1">
            <a:spLocks/>
          </p:cNvSpPr>
          <p:nvPr>
            <p:custDataLst>
              <p:tags r:id="rId1"/>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2</a:t>
            </a:r>
          </a:p>
          <a:p>
            <a:pPr algn="ctr"/>
            <a:r>
              <a:rPr lang="fr-CA" sz="1600" b="1" dirty="0">
                <a:solidFill>
                  <a:schemeClr val="bg1"/>
                </a:solidFill>
              </a:rPr>
              <a:t>p. 103 et 104</a:t>
            </a:r>
          </a:p>
        </p:txBody>
      </p:sp>
      <p:pic>
        <p:nvPicPr>
          <p:cNvPr id="1026" name="Picture 2" descr="Description de cette image, également commentée ci-après">
            <a:extLst>
              <a:ext uri="{FF2B5EF4-FFF2-40B4-BE49-F238E27FC236}">
                <a16:creationId xmlns:a16="http://schemas.microsoft.com/office/drawing/2014/main" id="{1E33A173-7994-4533-BD57-A71C8959FD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6499" y="2693454"/>
            <a:ext cx="2095500" cy="2590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A16EFBC-F13C-445B-8F83-61405FC89ADD}"/>
              </a:ext>
            </a:extLst>
          </p:cNvPr>
          <p:cNvSpPr/>
          <p:nvPr>
            <p:custDataLst>
              <p:tags r:id="rId2"/>
            </p:custDataLst>
          </p:nvPr>
        </p:nvSpPr>
        <p:spPr>
          <a:xfrm>
            <a:off x="10096500" y="5291658"/>
            <a:ext cx="2095500" cy="72764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b="1" dirty="0"/>
              <a:t>John Dalton</a:t>
            </a:r>
          </a:p>
          <a:p>
            <a:pPr algn="ctr"/>
            <a:r>
              <a:rPr lang="fr-CA" sz="1600" b="1" dirty="0"/>
              <a:t>1766-1844</a:t>
            </a:r>
          </a:p>
        </p:txBody>
      </p:sp>
    </p:spTree>
    <p:extLst>
      <p:ext uri="{BB962C8B-B14F-4D97-AF65-F5344CB8AC3E}">
        <p14:creationId xmlns:p14="http://schemas.microsoft.com/office/powerpoint/2010/main" val="2641378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e 61">
            <a:extLst>
              <a:ext uri="{FF2B5EF4-FFF2-40B4-BE49-F238E27FC236}">
                <a16:creationId xmlns:a16="http://schemas.microsoft.com/office/drawing/2014/main" id="{34088112-FB86-4CE5-AC54-189EFAB6F70E}"/>
              </a:ext>
            </a:extLst>
          </p:cNvPr>
          <p:cNvGrpSpPr/>
          <p:nvPr/>
        </p:nvGrpSpPr>
        <p:grpSpPr>
          <a:xfrm>
            <a:off x="736893" y="2808732"/>
            <a:ext cx="7864577" cy="3782858"/>
            <a:chOff x="1928475" y="2770252"/>
            <a:chExt cx="7864577" cy="3782858"/>
          </a:xfrm>
        </p:grpSpPr>
        <p:grpSp>
          <p:nvGrpSpPr>
            <p:cNvPr id="46" name="Groupe 45">
              <a:extLst>
                <a:ext uri="{FF2B5EF4-FFF2-40B4-BE49-F238E27FC236}">
                  <a16:creationId xmlns:a16="http://schemas.microsoft.com/office/drawing/2014/main" id="{B5F69131-F739-41C4-8717-F8467FBCBAAC}"/>
                </a:ext>
              </a:extLst>
            </p:cNvPr>
            <p:cNvGrpSpPr/>
            <p:nvPr/>
          </p:nvGrpSpPr>
          <p:grpSpPr>
            <a:xfrm>
              <a:off x="1928475" y="2808017"/>
              <a:ext cx="2242950" cy="3707328"/>
              <a:chOff x="1895649" y="2804985"/>
              <a:chExt cx="2226307" cy="3707328"/>
            </a:xfrm>
          </p:grpSpPr>
          <p:sp>
            <p:nvSpPr>
              <p:cNvPr id="44" name="Rectangle 43">
                <a:extLst>
                  <a:ext uri="{FF2B5EF4-FFF2-40B4-BE49-F238E27FC236}">
                    <a16:creationId xmlns:a16="http://schemas.microsoft.com/office/drawing/2014/main" id="{57BF201F-DB4E-4563-BC8A-DA9AD42584FE}"/>
                  </a:ext>
                </a:extLst>
              </p:cNvPr>
              <p:cNvSpPr/>
              <p:nvPr/>
            </p:nvSpPr>
            <p:spPr>
              <a:xfrm>
                <a:off x="1919818" y="3724305"/>
                <a:ext cx="1280582" cy="2788008"/>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5" name="Parallélogramme 44">
                <a:extLst>
                  <a:ext uri="{FF2B5EF4-FFF2-40B4-BE49-F238E27FC236}">
                    <a16:creationId xmlns:a16="http://schemas.microsoft.com/office/drawing/2014/main" id="{3A2B8BD4-FE13-44F7-AC82-BB1588BB3D2D}"/>
                  </a:ext>
                </a:extLst>
              </p:cNvPr>
              <p:cNvSpPr/>
              <p:nvPr/>
            </p:nvSpPr>
            <p:spPr>
              <a:xfrm>
                <a:off x="1895649" y="2804985"/>
                <a:ext cx="2226307" cy="918907"/>
              </a:xfrm>
              <a:prstGeom prst="parallelogram">
                <a:avLst>
                  <a:gd name="adj" fmla="val 99007"/>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grpSp>
          <p:nvGrpSpPr>
            <p:cNvPr id="48" name="Groupe 47">
              <a:extLst>
                <a:ext uri="{FF2B5EF4-FFF2-40B4-BE49-F238E27FC236}">
                  <a16:creationId xmlns:a16="http://schemas.microsoft.com/office/drawing/2014/main" id="{D41F80CD-E73E-4823-BE70-7E58C9652D31}"/>
                </a:ext>
              </a:extLst>
            </p:cNvPr>
            <p:cNvGrpSpPr/>
            <p:nvPr/>
          </p:nvGrpSpPr>
          <p:grpSpPr>
            <a:xfrm>
              <a:off x="3239681" y="2814129"/>
              <a:ext cx="2389497" cy="3698184"/>
              <a:chOff x="1966193" y="2814129"/>
              <a:chExt cx="2304142" cy="3698184"/>
            </a:xfrm>
            <a:solidFill>
              <a:schemeClr val="accent2">
                <a:alpha val="30000"/>
              </a:schemeClr>
            </a:solidFill>
          </p:grpSpPr>
          <p:sp>
            <p:nvSpPr>
              <p:cNvPr id="49" name="Rectangle 48">
                <a:extLst>
                  <a:ext uri="{FF2B5EF4-FFF2-40B4-BE49-F238E27FC236}">
                    <a16:creationId xmlns:a16="http://schemas.microsoft.com/office/drawing/2014/main" id="{70289454-A51C-4CD2-B286-BCC5C6D57D46}"/>
                  </a:ext>
                </a:extLst>
              </p:cNvPr>
              <p:cNvSpPr/>
              <p:nvPr/>
            </p:nvSpPr>
            <p:spPr>
              <a:xfrm>
                <a:off x="1966193" y="3724305"/>
                <a:ext cx="1465595" cy="27880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0" name="Parallélogramme 49">
                <a:extLst>
                  <a:ext uri="{FF2B5EF4-FFF2-40B4-BE49-F238E27FC236}">
                    <a16:creationId xmlns:a16="http://schemas.microsoft.com/office/drawing/2014/main" id="{32D3F984-70BF-483B-BE3D-761BC894D43C}"/>
                  </a:ext>
                </a:extLst>
              </p:cNvPr>
              <p:cNvSpPr/>
              <p:nvPr/>
            </p:nvSpPr>
            <p:spPr>
              <a:xfrm>
                <a:off x="1979124" y="2814129"/>
                <a:ext cx="2291211" cy="918907"/>
              </a:xfrm>
              <a:prstGeom prst="parallelogram">
                <a:avLst>
                  <a:gd name="adj" fmla="val 9900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grpSp>
          <p:nvGrpSpPr>
            <p:cNvPr id="52" name="Groupe 51">
              <a:extLst>
                <a:ext uri="{FF2B5EF4-FFF2-40B4-BE49-F238E27FC236}">
                  <a16:creationId xmlns:a16="http://schemas.microsoft.com/office/drawing/2014/main" id="{76F4CBBF-30DA-4D03-92B9-36C8210DB3C5}"/>
                </a:ext>
              </a:extLst>
            </p:cNvPr>
            <p:cNvGrpSpPr/>
            <p:nvPr/>
          </p:nvGrpSpPr>
          <p:grpSpPr>
            <a:xfrm>
              <a:off x="4721961" y="2808017"/>
              <a:ext cx="2367785" cy="3707328"/>
              <a:chOff x="1875211" y="2804985"/>
              <a:chExt cx="2367785" cy="3707328"/>
            </a:xfrm>
            <a:solidFill>
              <a:schemeClr val="accent1">
                <a:alpha val="30000"/>
              </a:schemeClr>
            </a:solidFill>
          </p:grpSpPr>
          <p:sp>
            <p:nvSpPr>
              <p:cNvPr id="53" name="Rectangle 52">
                <a:extLst>
                  <a:ext uri="{FF2B5EF4-FFF2-40B4-BE49-F238E27FC236}">
                    <a16:creationId xmlns:a16="http://schemas.microsoft.com/office/drawing/2014/main" id="{B6600DAE-F9B1-4C59-9FAC-7415DC006E86}"/>
                  </a:ext>
                </a:extLst>
              </p:cNvPr>
              <p:cNvSpPr/>
              <p:nvPr/>
            </p:nvSpPr>
            <p:spPr>
              <a:xfrm>
                <a:off x="1919818" y="3724305"/>
                <a:ext cx="1416183" cy="27880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4" name="Parallélogramme 53">
                <a:extLst>
                  <a:ext uri="{FF2B5EF4-FFF2-40B4-BE49-F238E27FC236}">
                    <a16:creationId xmlns:a16="http://schemas.microsoft.com/office/drawing/2014/main" id="{920569C7-240F-45E0-A780-CD4E75B7E33C}"/>
                  </a:ext>
                </a:extLst>
              </p:cNvPr>
              <p:cNvSpPr/>
              <p:nvPr/>
            </p:nvSpPr>
            <p:spPr>
              <a:xfrm>
                <a:off x="1875211" y="2804985"/>
                <a:ext cx="2367785" cy="918907"/>
              </a:xfrm>
              <a:prstGeom prst="parallelogram">
                <a:avLst>
                  <a:gd name="adj" fmla="val 9900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grpSp>
          <p:nvGrpSpPr>
            <p:cNvPr id="55" name="Groupe 54">
              <a:extLst>
                <a:ext uri="{FF2B5EF4-FFF2-40B4-BE49-F238E27FC236}">
                  <a16:creationId xmlns:a16="http://schemas.microsoft.com/office/drawing/2014/main" id="{1B3B2B62-EAE5-410A-8936-0AB29F29583C}"/>
                </a:ext>
              </a:extLst>
            </p:cNvPr>
            <p:cNvGrpSpPr/>
            <p:nvPr/>
          </p:nvGrpSpPr>
          <p:grpSpPr>
            <a:xfrm>
              <a:off x="6194755" y="2797730"/>
              <a:ext cx="2462973" cy="3707328"/>
              <a:chOff x="1919817" y="2804985"/>
              <a:chExt cx="2323179" cy="3707328"/>
            </a:xfrm>
            <a:solidFill>
              <a:srgbClr val="FF0000">
                <a:alpha val="30000"/>
              </a:srgbClr>
            </a:solidFill>
          </p:grpSpPr>
          <p:sp>
            <p:nvSpPr>
              <p:cNvPr id="56" name="Rectangle 55">
                <a:extLst>
                  <a:ext uri="{FF2B5EF4-FFF2-40B4-BE49-F238E27FC236}">
                    <a16:creationId xmlns:a16="http://schemas.microsoft.com/office/drawing/2014/main" id="{B17D7C5B-E799-4606-AD1D-578474BE9821}"/>
                  </a:ext>
                </a:extLst>
              </p:cNvPr>
              <p:cNvSpPr/>
              <p:nvPr/>
            </p:nvSpPr>
            <p:spPr>
              <a:xfrm>
                <a:off x="1919817" y="3724305"/>
                <a:ext cx="1443237" cy="27880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7" name="Parallélogramme 56">
                <a:extLst>
                  <a:ext uri="{FF2B5EF4-FFF2-40B4-BE49-F238E27FC236}">
                    <a16:creationId xmlns:a16="http://schemas.microsoft.com/office/drawing/2014/main" id="{99463CC4-3BEE-4F1C-998B-17D9FB6AB492}"/>
                  </a:ext>
                </a:extLst>
              </p:cNvPr>
              <p:cNvSpPr/>
              <p:nvPr/>
            </p:nvSpPr>
            <p:spPr>
              <a:xfrm>
                <a:off x="1923082" y="2804985"/>
                <a:ext cx="2319914" cy="918907"/>
              </a:xfrm>
              <a:prstGeom prst="parallelogram">
                <a:avLst>
                  <a:gd name="adj" fmla="val 9900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grpSp>
          <p:nvGrpSpPr>
            <p:cNvPr id="47" name="Groupe 46">
              <a:extLst>
                <a:ext uri="{FF2B5EF4-FFF2-40B4-BE49-F238E27FC236}">
                  <a16:creationId xmlns:a16="http://schemas.microsoft.com/office/drawing/2014/main" id="{5FEC110A-86D9-4BAE-B03A-F80CD7571A8F}"/>
                </a:ext>
              </a:extLst>
            </p:cNvPr>
            <p:cNvGrpSpPr/>
            <p:nvPr/>
          </p:nvGrpSpPr>
          <p:grpSpPr>
            <a:xfrm>
              <a:off x="7715311" y="2770252"/>
              <a:ext cx="2077741" cy="3782858"/>
              <a:chOff x="7719916" y="2750560"/>
              <a:chExt cx="2098960" cy="3782858"/>
            </a:xfrm>
          </p:grpSpPr>
          <p:grpSp>
            <p:nvGrpSpPr>
              <p:cNvPr id="58" name="Groupe 57">
                <a:extLst>
                  <a:ext uri="{FF2B5EF4-FFF2-40B4-BE49-F238E27FC236}">
                    <a16:creationId xmlns:a16="http://schemas.microsoft.com/office/drawing/2014/main" id="{1201AEB3-27F8-4743-B257-42A4B32C0B2B}"/>
                  </a:ext>
                </a:extLst>
              </p:cNvPr>
              <p:cNvGrpSpPr/>
              <p:nvPr/>
            </p:nvGrpSpPr>
            <p:grpSpPr>
              <a:xfrm>
                <a:off x="7719916" y="2750560"/>
                <a:ext cx="2098960" cy="3743904"/>
                <a:chOff x="1919818" y="2768409"/>
                <a:chExt cx="2656144" cy="3743904"/>
              </a:xfrm>
              <a:solidFill>
                <a:srgbClr val="FFFF00">
                  <a:alpha val="30000"/>
                </a:srgbClr>
              </a:solidFill>
            </p:grpSpPr>
            <p:sp>
              <p:nvSpPr>
                <p:cNvPr id="59" name="Rectangle 58">
                  <a:extLst>
                    <a:ext uri="{FF2B5EF4-FFF2-40B4-BE49-F238E27FC236}">
                      <a16:creationId xmlns:a16="http://schemas.microsoft.com/office/drawing/2014/main" id="{A2B31ED5-2D87-4EBE-BCA9-42062FA255DD}"/>
                    </a:ext>
                  </a:extLst>
                </p:cNvPr>
                <p:cNvSpPr/>
                <p:nvPr/>
              </p:nvSpPr>
              <p:spPr>
                <a:xfrm>
                  <a:off x="1919818" y="3724305"/>
                  <a:ext cx="1454363" cy="27880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0" name="Parallélogramme 59">
                  <a:extLst>
                    <a:ext uri="{FF2B5EF4-FFF2-40B4-BE49-F238E27FC236}">
                      <a16:creationId xmlns:a16="http://schemas.microsoft.com/office/drawing/2014/main" id="{32658053-C71D-4F66-8019-36E3D573CDAE}"/>
                    </a:ext>
                  </a:extLst>
                </p:cNvPr>
                <p:cNvSpPr/>
                <p:nvPr/>
              </p:nvSpPr>
              <p:spPr>
                <a:xfrm>
                  <a:off x="1946223" y="2768409"/>
                  <a:ext cx="2629739" cy="965330"/>
                </a:xfrm>
                <a:prstGeom prst="parallelogram">
                  <a:avLst>
                    <a:gd name="adj" fmla="val 9900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sp>
            <p:nvSpPr>
              <p:cNvPr id="61" name="Forme libre : forme 60">
                <a:extLst>
                  <a:ext uri="{FF2B5EF4-FFF2-40B4-BE49-F238E27FC236}">
                    <a16:creationId xmlns:a16="http://schemas.microsoft.com/office/drawing/2014/main" id="{7F0FAA6F-925F-48FD-B1B0-ECA8E2928164}"/>
                  </a:ext>
                </a:extLst>
              </p:cNvPr>
              <p:cNvSpPr/>
              <p:nvPr/>
            </p:nvSpPr>
            <p:spPr>
              <a:xfrm>
                <a:off x="8843955" y="2750560"/>
                <a:ext cx="912743" cy="3782858"/>
              </a:xfrm>
              <a:custGeom>
                <a:avLst/>
                <a:gdLst>
                  <a:gd name="connsiteX0" fmla="*/ 474921 w 474921"/>
                  <a:gd name="connsiteY0" fmla="*/ 0 h 1814623"/>
                  <a:gd name="connsiteX1" fmla="*/ 14177 w 474921"/>
                  <a:gd name="connsiteY1" fmla="*/ 446567 h 1814623"/>
                  <a:gd name="connsiteX2" fmla="*/ 0 w 474921"/>
                  <a:gd name="connsiteY2" fmla="*/ 1814623 h 1814623"/>
                  <a:gd name="connsiteX3" fmla="*/ 474921 w 474921"/>
                  <a:gd name="connsiteY3" fmla="*/ 1353879 h 1814623"/>
                  <a:gd name="connsiteX4" fmla="*/ 474921 w 474921"/>
                  <a:gd name="connsiteY4" fmla="*/ 0 h 181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921" h="1814623">
                    <a:moveTo>
                      <a:pt x="474921" y="0"/>
                    </a:moveTo>
                    <a:lnTo>
                      <a:pt x="14177" y="446567"/>
                    </a:lnTo>
                    <a:lnTo>
                      <a:pt x="0" y="1814623"/>
                    </a:lnTo>
                    <a:lnTo>
                      <a:pt x="474921" y="1353879"/>
                    </a:lnTo>
                    <a:lnTo>
                      <a:pt x="474921" y="0"/>
                    </a:lnTo>
                    <a:close/>
                  </a:path>
                </a:pathLst>
              </a:cu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grpSp>
      <p:grpSp>
        <p:nvGrpSpPr>
          <p:cNvPr id="9" name="Groupe 8">
            <a:extLst>
              <a:ext uri="{FF2B5EF4-FFF2-40B4-BE49-F238E27FC236}">
                <a16:creationId xmlns:a16="http://schemas.microsoft.com/office/drawing/2014/main" id="{F0E41C8E-D3DB-45A3-8C92-5443F86F616E}"/>
              </a:ext>
            </a:extLst>
          </p:cNvPr>
          <p:cNvGrpSpPr/>
          <p:nvPr/>
        </p:nvGrpSpPr>
        <p:grpSpPr>
          <a:xfrm>
            <a:off x="720290" y="2834347"/>
            <a:ext cx="7856834" cy="3724099"/>
            <a:chOff x="1285875" y="4914900"/>
            <a:chExt cx="3852528" cy="1485900"/>
          </a:xfrm>
        </p:grpSpPr>
        <p:sp>
          <p:nvSpPr>
            <p:cNvPr id="10" name="Cube 9">
              <a:extLst>
                <a:ext uri="{FF2B5EF4-FFF2-40B4-BE49-F238E27FC236}">
                  <a16:creationId xmlns:a16="http://schemas.microsoft.com/office/drawing/2014/main" id="{12183155-5BA2-440B-B726-FA14E3220B46}"/>
                </a:ext>
              </a:extLst>
            </p:cNvPr>
            <p:cNvSpPr/>
            <p:nvPr/>
          </p:nvSpPr>
          <p:spPr>
            <a:xfrm>
              <a:off x="1285875" y="4914900"/>
              <a:ext cx="3852528" cy="1485900"/>
            </a:xfrm>
            <a:prstGeom prst="cub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11" name="Connecteur droit 10">
              <a:extLst>
                <a:ext uri="{FF2B5EF4-FFF2-40B4-BE49-F238E27FC236}">
                  <a16:creationId xmlns:a16="http://schemas.microsoft.com/office/drawing/2014/main" id="{97BD258D-79B5-43DC-B9C4-18422773DC51}"/>
                </a:ext>
              </a:extLst>
            </p:cNvPr>
            <p:cNvCxnSpPr>
              <a:cxnSpLocks/>
            </p:cNvCxnSpPr>
            <p:nvPr/>
          </p:nvCxnSpPr>
          <p:spPr>
            <a:xfrm>
              <a:off x="1756008" y="4914900"/>
              <a:ext cx="0" cy="1107903"/>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C90D7DE8-9F70-41A5-B9F5-97BB8E5F177C}"/>
                </a:ext>
              </a:extLst>
            </p:cNvPr>
            <p:cNvCxnSpPr>
              <a:cxnSpLocks/>
            </p:cNvCxnSpPr>
            <p:nvPr/>
          </p:nvCxnSpPr>
          <p:spPr>
            <a:xfrm>
              <a:off x="1771650" y="6022803"/>
              <a:ext cx="3366753"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2B0F9953-73BA-4708-9BE7-F84378D4539B}"/>
                </a:ext>
              </a:extLst>
            </p:cNvPr>
            <p:cNvCxnSpPr>
              <a:cxnSpLocks/>
            </p:cNvCxnSpPr>
            <p:nvPr/>
          </p:nvCxnSpPr>
          <p:spPr>
            <a:xfrm flipH="1">
              <a:off x="1285875" y="6022803"/>
              <a:ext cx="470133" cy="377997"/>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2" name="Titre 1">
            <a:extLst>
              <a:ext uri="{FF2B5EF4-FFF2-40B4-BE49-F238E27FC236}">
                <a16:creationId xmlns:a16="http://schemas.microsoft.com/office/drawing/2014/main" id="{1EDBD4BC-A77C-4486-9115-E1726B50D7B3}"/>
              </a:ext>
            </a:extLst>
          </p:cNvPr>
          <p:cNvSpPr>
            <a:spLocks noGrp="1"/>
          </p:cNvSpPr>
          <p:nvPr>
            <p:ph type="title"/>
          </p:nvPr>
        </p:nvSpPr>
        <p:spPr/>
        <p:txBody>
          <a:bodyPr/>
          <a:lstStyle/>
          <a:p>
            <a:r>
              <a:rPr lang="fr-CA" b="1" dirty="0"/>
              <a:t>Loi de Dalton (loi des pressions partielles)</a:t>
            </a:r>
          </a:p>
        </p:txBody>
      </p:sp>
      <p:pic>
        <p:nvPicPr>
          <p:cNvPr id="15" name="Picture 2" descr="Red sphere png 3 » PNG Image">
            <a:extLst>
              <a:ext uri="{FF2B5EF4-FFF2-40B4-BE49-F238E27FC236}">
                <a16:creationId xmlns:a16="http://schemas.microsoft.com/office/drawing/2014/main" id="{1DA12A02-320E-4206-B70E-CF5B591FDFF8}"/>
              </a:ext>
            </a:extLst>
          </p:cNvPr>
          <p:cNvPicPr>
            <a:picLocks noChangeAspect="1" noChangeArrowheads="1"/>
          </p:cNvPicPr>
          <p:nvPr/>
        </p:nvPicPr>
        <p:blipFill>
          <a:blip r:embed="rId3">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602340" y="5132752"/>
            <a:ext cx="1244582" cy="108093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Red sphere png 3 » PNG Image">
            <a:extLst>
              <a:ext uri="{FF2B5EF4-FFF2-40B4-BE49-F238E27FC236}">
                <a16:creationId xmlns:a16="http://schemas.microsoft.com/office/drawing/2014/main" id="{80DDD8BC-4833-4B1A-A373-F267BBA98B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5920" y="4878087"/>
            <a:ext cx="957746" cy="8318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Red sphere png 3 » PNG Image">
            <a:extLst>
              <a:ext uri="{FF2B5EF4-FFF2-40B4-BE49-F238E27FC236}">
                <a16:creationId xmlns:a16="http://schemas.microsoft.com/office/drawing/2014/main" id="{563487D5-E9CB-4047-BBB1-1336FEBB3FCA}"/>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96025" y="4277448"/>
            <a:ext cx="704266" cy="61166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Red sphere png 3 » PNG Image">
            <a:extLst>
              <a:ext uri="{FF2B5EF4-FFF2-40B4-BE49-F238E27FC236}">
                <a16:creationId xmlns:a16="http://schemas.microsoft.com/office/drawing/2014/main" id="{0D6CB683-5FF0-49A6-B2C0-F5A235819CCC}"/>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29216" y="4133944"/>
            <a:ext cx="583545" cy="50681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Red sphere png 3 » PNG Image">
            <a:extLst>
              <a:ext uri="{FF2B5EF4-FFF2-40B4-BE49-F238E27FC236}">
                <a16:creationId xmlns:a16="http://schemas.microsoft.com/office/drawing/2014/main" id="{2F3AB1EE-E0BA-4974-B348-D3BE8BF1000A}"/>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30335" y="5884029"/>
            <a:ext cx="430683" cy="37405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Red sphere png 3 » PNG Image">
            <a:extLst>
              <a:ext uri="{FF2B5EF4-FFF2-40B4-BE49-F238E27FC236}">
                <a16:creationId xmlns:a16="http://schemas.microsoft.com/office/drawing/2014/main" id="{127E1DE1-57F5-43A8-BDA6-F37DBBC162A9}"/>
              </a:ext>
            </a:extLst>
          </p:cNvPr>
          <p:cNvPicPr>
            <a:picLocks noChangeAspect="1" noChangeArrowheads="1"/>
          </p:cNvPicPr>
          <p:nvPr/>
        </p:nvPicPr>
        <p:blipFill>
          <a:blip r:embed="rId3">
            <a:duotone>
              <a:srgbClr val="D17DF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943183" y="4255680"/>
            <a:ext cx="1244582" cy="108093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Red sphere png 3 » PNG Image">
            <a:extLst>
              <a:ext uri="{FF2B5EF4-FFF2-40B4-BE49-F238E27FC236}">
                <a16:creationId xmlns:a16="http://schemas.microsoft.com/office/drawing/2014/main" id="{AA8DBE4C-B81E-44BC-98B2-77A627DF66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033" y="4117073"/>
            <a:ext cx="957746" cy="83181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Red sphere png 3 » PNG Image">
            <a:extLst>
              <a:ext uri="{FF2B5EF4-FFF2-40B4-BE49-F238E27FC236}">
                <a16:creationId xmlns:a16="http://schemas.microsoft.com/office/drawing/2014/main" id="{77286BE8-DAE6-4AAB-9155-395C02AB233B}"/>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78982" y="5975498"/>
            <a:ext cx="704266" cy="61166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Red sphere png 3 » PNG Image">
            <a:extLst>
              <a:ext uri="{FF2B5EF4-FFF2-40B4-BE49-F238E27FC236}">
                <a16:creationId xmlns:a16="http://schemas.microsoft.com/office/drawing/2014/main" id="{1F8E430D-5F22-4D13-845E-E25D12917090}"/>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62936" y="5311321"/>
            <a:ext cx="583545" cy="50681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Red sphere png 3 » PNG Image">
            <a:extLst>
              <a:ext uri="{FF2B5EF4-FFF2-40B4-BE49-F238E27FC236}">
                <a16:creationId xmlns:a16="http://schemas.microsoft.com/office/drawing/2014/main" id="{5F424F61-FDEA-45DF-9676-6AD9829F43B5}"/>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40828" y="5955577"/>
            <a:ext cx="430683" cy="37405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Red sphere png 3 » PNG Image">
            <a:extLst>
              <a:ext uri="{FF2B5EF4-FFF2-40B4-BE49-F238E27FC236}">
                <a16:creationId xmlns:a16="http://schemas.microsoft.com/office/drawing/2014/main" id="{FB80EB8D-5064-46EE-B3A3-98BD385185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2872" y="4370508"/>
            <a:ext cx="957746" cy="83181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Red sphere png 3 » PNG Image">
            <a:extLst>
              <a:ext uri="{FF2B5EF4-FFF2-40B4-BE49-F238E27FC236}">
                <a16:creationId xmlns:a16="http://schemas.microsoft.com/office/drawing/2014/main" id="{84083C14-1E1F-42A4-BCEE-76FBC31F1DE4}"/>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80348" y="5717966"/>
            <a:ext cx="704266" cy="61166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Red sphere png 3 » PNG Image">
            <a:extLst>
              <a:ext uri="{FF2B5EF4-FFF2-40B4-BE49-F238E27FC236}">
                <a16:creationId xmlns:a16="http://schemas.microsoft.com/office/drawing/2014/main" id="{9C3AE0F2-6428-4639-BFCC-3E70AFDCA5C7}"/>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29506" y="4309385"/>
            <a:ext cx="583545" cy="50681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Red sphere png 3 » PNG Image">
            <a:extLst>
              <a:ext uri="{FF2B5EF4-FFF2-40B4-BE49-F238E27FC236}">
                <a16:creationId xmlns:a16="http://schemas.microsoft.com/office/drawing/2014/main" id="{E2AC77E0-27D8-4629-9507-3BC1A1C9EA45}"/>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43479" y="4090567"/>
            <a:ext cx="430683" cy="37405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Red sphere png 3 » PNG Image">
            <a:extLst>
              <a:ext uri="{FF2B5EF4-FFF2-40B4-BE49-F238E27FC236}">
                <a16:creationId xmlns:a16="http://schemas.microsoft.com/office/drawing/2014/main" id="{A2A00901-FC06-4807-AE03-F967D337338A}"/>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35191" y="5817669"/>
            <a:ext cx="704266" cy="61166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Red sphere png 3 » PNG Image">
            <a:extLst>
              <a:ext uri="{FF2B5EF4-FFF2-40B4-BE49-F238E27FC236}">
                <a16:creationId xmlns:a16="http://schemas.microsoft.com/office/drawing/2014/main" id="{07C96160-7C3C-457A-BD69-F8E0BF321BBB}"/>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6239" y="4934648"/>
            <a:ext cx="583545" cy="50681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Red sphere png 3 » PNG Image">
            <a:extLst>
              <a:ext uri="{FF2B5EF4-FFF2-40B4-BE49-F238E27FC236}">
                <a16:creationId xmlns:a16="http://schemas.microsoft.com/office/drawing/2014/main" id="{1C6E3AAF-2094-478A-BE9E-58F25DAE288A}"/>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9459" y="4068653"/>
            <a:ext cx="430683" cy="37405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Red sphere png 3 » PNG Image">
            <a:extLst>
              <a:ext uri="{FF2B5EF4-FFF2-40B4-BE49-F238E27FC236}">
                <a16:creationId xmlns:a16="http://schemas.microsoft.com/office/drawing/2014/main" id="{47B113AA-C518-4D20-963F-9BDF0B5648E9}"/>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63102" y="4442120"/>
            <a:ext cx="430683" cy="37405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Red sphere png 3 » PNG Image">
            <a:extLst>
              <a:ext uri="{FF2B5EF4-FFF2-40B4-BE49-F238E27FC236}">
                <a16:creationId xmlns:a16="http://schemas.microsoft.com/office/drawing/2014/main" id="{E51AFCC8-2DAE-437B-80E2-8CD2885C0723}"/>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04599" y="5007405"/>
            <a:ext cx="430683" cy="37405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Red sphere png 3 » PNG Image">
            <a:extLst>
              <a:ext uri="{FF2B5EF4-FFF2-40B4-BE49-F238E27FC236}">
                <a16:creationId xmlns:a16="http://schemas.microsoft.com/office/drawing/2014/main" id="{F23B4F7D-A06B-4594-AB1E-72EBD6DBC216}"/>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78903" y="6004674"/>
            <a:ext cx="583545" cy="506817"/>
          </a:xfrm>
          <a:prstGeom prst="rect">
            <a:avLst/>
          </a:prstGeom>
          <a:noFill/>
          <a:extLst>
            <a:ext uri="{909E8E84-426E-40DD-AFC4-6F175D3DCCD1}">
              <a14:hiddenFill xmlns:a14="http://schemas.microsoft.com/office/drawing/2010/main">
                <a:solidFill>
                  <a:srgbClr val="FFFFFF"/>
                </a:solidFill>
              </a14:hiddenFill>
            </a:ext>
          </a:extLst>
        </p:spPr>
      </p:pic>
      <p:sp>
        <p:nvSpPr>
          <p:cNvPr id="1024" name="ZoneTexte 1023">
            <a:extLst>
              <a:ext uri="{FF2B5EF4-FFF2-40B4-BE49-F238E27FC236}">
                <a16:creationId xmlns:a16="http://schemas.microsoft.com/office/drawing/2014/main" id="{CB88F091-72AF-4DA8-9DD7-269ACEF08886}"/>
              </a:ext>
            </a:extLst>
          </p:cNvPr>
          <p:cNvSpPr txBox="1"/>
          <p:nvPr/>
        </p:nvSpPr>
        <p:spPr>
          <a:xfrm>
            <a:off x="560267" y="2010410"/>
            <a:ext cx="718384" cy="707886"/>
          </a:xfrm>
          <a:prstGeom prst="rect">
            <a:avLst/>
          </a:prstGeom>
          <a:noFill/>
        </p:spPr>
        <p:txBody>
          <a:bodyPr wrap="square" rtlCol="0">
            <a:spAutoFit/>
          </a:bodyPr>
          <a:lstStyle/>
          <a:p>
            <a:r>
              <a:rPr lang="fr-CA" sz="4000" b="1" dirty="0"/>
              <a:t>P</a:t>
            </a:r>
            <a:r>
              <a:rPr lang="fr-CA" sz="4000" b="1" baseline="-25000" dirty="0"/>
              <a:t>T</a:t>
            </a:r>
          </a:p>
        </p:txBody>
      </p:sp>
      <p:sp>
        <p:nvSpPr>
          <p:cNvPr id="67" name="ZoneTexte 66">
            <a:extLst>
              <a:ext uri="{FF2B5EF4-FFF2-40B4-BE49-F238E27FC236}">
                <a16:creationId xmlns:a16="http://schemas.microsoft.com/office/drawing/2014/main" id="{ADECCCD6-70BD-44B0-9AA1-5C674B02645C}"/>
              </a:ext>
            </a:extLst>
          </p:cNvPr>
          <p:cNvSpPr txBox="1"/>
          <p:nvPr/>
        </p:nvSpPr>
        <p:spPr>
          <a:xfrm>
            <a:off x="1602340" y="2107906"/>
            <a:ext cx="7044682" cy="584775"/>
          </a:xfrm>
          <a:prstGeom prst="rect">
            <a:avLst/>
          </a:prstGeom>
          <a:noFill/>
        </p:spPr>
        <p:txBody>
          <a:bodyPr wrap="square" rtlCol="0">
            <a:spAutoFit/>
          </a:bodyPr>
          <a:lstStyle/>
          <a:p>
            <a:r>
              <a:rPr lang="fr-CA" sz="3200" b="1" dirty="0"/>
              <a:t>=</a:t>
            </a:r>
            <a:r>
              <a:rPr lang="fr-CA" sz="3200" b="1" dirty="0">
                <a:solidFill>
                  <a:schemeClr val="accent6"/>
                </a:solidFill>
              </a:rPr>
              <a:t> P</a:t>
            </a:r>
            <a:r>
              <a:rPr lang="fr-CA" sz="3200" b="1" baseline="-25000" dirty="0">
                <a:solidFill>
                  <a:schemeClr val="accent6"/>
                </a:solidFill>
              </a:rPr>
              <a:t>a</a:t>
            </a:r>
            <a:r>
              <a:rPr lang="fr-CA" sz="3200" b="1" dirty="0"/>
              <a:t>   +   </a:t>
            </a:r>
            <a:r>
              <a:rPr lang="fr-CA" sz="3200" b="1" dirty="0">
                <a:solidFill>
                  <a:schemeClr val="accent2"/>
                </a:solidFill>
              </a:rPr>
              <a:t>P</a:t>
            </a:r>
            <a:r>
              <a:rPr lang="fr-CA" sz="3200" b="1" baseline="-25000" dirty="0">
                <a:solidFill>
                  <a:schemeClr val="accent2"/>
                </a:solidFill>
              </a:rPr>
              <a:t>b</a:t>
            </a:r>
            <a:r>
              <a:rPr lang="fr-CA" sz="3200" b="1" dirty="0"/>
              <a:t>    +   </a:t>
            </a:r>
            <a:r>
              <a:rPr lang="fr-CA" sz="3200" b="1" dirty="0">
                <a:solidFill>
                  <a:schemeClr val="accent1"/>
                </a:solidFill>
              </a:rPr>
              <a:t>P</a:t>
            </a:r>
            <a:r>
              <a:rPr lang="fr-CA" sz="3200" b="1" baseline="-25000" dirty="0">
                <a:solidFill>
                  <a:schemeClr val="accent1"/>
                </a:solidFill>
              </a:rPr>
              <a:t>c</a:t>
            </a:r>
            <a:r>
              <a:rPr lang="fr-CA" sz="3200" b="1" dirty="0"/>
              <a:t>     +   </a:t>
            </a:r>
            <a:r>
              <a:rPr lang="fr-CA" sz="3200" b="1" dirty="0">
                <a:solidFill>
                  <a:srgbClr val="FF0000"/>
                </a:solidFill>
              </a:rPr>
              <a:t>P</a:t>
            </a:r>
            <a:r>
              <a:rPr lang="fr-CA" sz="3200" b="1" baseline="-25000" dirty="0">
                <a:solidFill>
                  <a:srgbClr val="FF0000"/>
                </a:solidFill>
              </a:rPr>
              <a:t>d</a:t>
            </a:r>
            <a:r>
              <a:rPr lang="fr-CA" sz="3200" b="1" dirty="0"/>
              <a:t>   +   </a:t>
            </a:r>
            <a:r>
              <a:rPr lang="fr-CA" sz="3200" b="1" dirty="0" err="1">
                <a:solidFill>
                  <a:srgbClr val="FFFF00"/>
                </a:solidFill>
              </a:rPr>
              <a:t>P</a:t>
            </a:r>
            <a:r>
              <a:rPr lang="fr-CA" sz="3200" b="1" baseline="-25000" dirty="0" err="1">
                <a:solidFill>
                  <a:srgbClr val="FFFF00"/>
                </a:solidFill>
              </a:rPr>
              <a:t>e</a:t>
            </a:r>
            <a:endParaRPr lang="fr-CA" sz="3200" b="1" baseline="-25000" dirty="0">
              <a:solidFill>
                <a:srgbClr val="FFFF00"/>
              </a:solidFill>
            </a:endParaRPr>
          </a:p>
        </p:txBody>
      </p:sp>
      <p:sp>
        <p:nvSpPr>
          <p:cNvPr id="1028" name="Rectangle 1027">
            <a:extLst>
              <a:ext uri="{FF2B5EF4-FFF2-40B4-BE49-F238E27FC236}">
                <a16:creationId xmlns:a16="http://schemas.microsoft.com/office/drawing/2014/main" id="{D425B1CD-039C-4F3E-AA91-BDA6F077939C}"/>
              </a:ext>
            </a:extLst>
          </p:cNvPr>
          <p:cNvSpPr/>
          <p:nvPr/>
        </p:nvSpPr>
        <p:spPr>
          <a:xfrm>
            <a:off x="8647021" y="3100758"/>
            <a:ext cx="3449593" cy="227243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2000" b="1" dirty="0"/>
              <a:t>Bref, la pression partielle d’un gaz dans un mélange correspond à la pression qu’il exercerait s’il était seul dans le volume occupé par le mélange. </a:t>
            </a:r>
          </a:p>
        </p:txBody>
      </p:sp>
      <p:sp>
        <p:nvSpPr>
          <p:cNvPr id="63" name="Titre 1">
            <a:extLst>
              <a:ext uri="{FF2B5EF4-FFF2-40B4-BE49-F238E27FC236}">
                <a16:creationId xmlns:a16="http://schemas.microsoft.com/office/drawing/2014/main" id="{B418ABBD-2469-462C-B820-432B12C82FF6}"/>
              </a:ext>
            </a:extLst>
          </p:cNvPr>
          <p:cNvSpPr txBox="1">
            <a:spLocks/>
          </p:cNvSpPr>
          <p:nvPr>
            <p:custDataLst>
              <p:tags r:id="rId1"/>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2</a:t>
            </a:r>
          </a:p>
          <a:p>
            <a:pPr algn="ctr"/>
            <a:r>
              <a:rPr lang="fr-CA" sz="1600" b="1" dirty="0">
                <a:solidFill>
                  <a:schemeClr val="bg1"/>
                </a:solidFill>
              </a:rPr>
              <a:t>p. 103 et 104</a:t>
            </a:r>
          </a:p>
        </p:txBody>
      </p:sp>
    </p:spTree>
    <p:extLst>
      <p:ext uri="{BB962C8B-B14F-4D97-AF65-F5344CB8AC3E}">
        <p14:creationId xmlns:p14="http://schemas.microsoft.com/office/powerpoint/2010/main" val="1358479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par>
                                <p:cTn id="37" presetID="10"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par>
                                <p:cTn id="43" presetID="10"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par>
                                <p:cTn id="46" presetID="10" presetClass="entr" presetSubtype="0"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par>
                                <p:cTn id="49" presetID="10"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par>
                                <p:cTn id="52" presetID="10" presetClass="entr" presetSubtype="0" fill="hold"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par>
                                <p:cTn id="55" presetID="10" presetClass="entr" presetSubtype="0"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500"/>
                                        <p:tgtEl>
                                          <p:spTgt spid="39"/>
                                        </p:tgtEl>
                                      </p:cBhvr>
                                    </p:animEffect>
                                  </p:childTnLst>
                                </p:cTn>
                              </p:par>
                              <p:par>
                                <p:cTn id="58" presetID="10" presetClass="entr" presetSubtype="0" fill="hold"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500"/>
                                        <p:tgtEl>
                                          <p:spTgt spid="40"/>
                                        </p:tgtEl>
                                      </p:cBhvr>
                                    </p:animEffect>
                                  </p:childTnLst>
                                </p:cTn>
                              </p:par>
                              <p:par>
                                <p:cTn id="61" presetID="10" presetClass="entr" presetSubtype="0"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500"/>
                                        <p:tgtEl>
                                          <p:spTgt spid="41"/>
                                        </p:tgtEl>
                                      </p:cBhvr>
                                    </p:animEffect>
                                  </p:childTnLst>
                                </p:cTn>
                              </p:par>
                              <p:par>
                                <p:cTn id="64" presetID="10" presetClass="entr" presetSubtype="0" fill="hold"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500"/>
                                        <p:tgtEl>
                                          <p:spTgt spid="42"/>
                                        </p:tgtEl>
                                      </p:cBhvr>
                                    </p:animEffect>
                                  </p:childTnLst>
                                </p:cTn>
                              </p:par>
                              <p:par>
                                <p:cTn id="67" presetID="10" presetClass="entr" presetSubtype="0" fill="hold"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500"/>
                                        <p:tgtEl>
                                          <p:spTgt spid="43"/>
                                        </p:tgtEl>
                                      </p:cBhvr>
                                    </p:animEffect>
                                  </p:childTnLst>
                                </p:cTn>
                              </p:par>
                              <p:par>
                                <p:cTn id="70" presetID="0" presetClass="path" presetSubtype="0" repeatCount="indefinite" fill="hold" nodeType="withEffect">
                                  <p:stCondLst>
                                    <p:cond delay="0"/>
                                  </p:stCondLst>
                                  <p:childTnLst>
                                    <p:animMotion origin="layout" path="M -0.00013 -3.33333E-6 L 0.13242 -0.24027 L 0.42722 -0.05277 L 0.18216 0.06204 L -0.0707 -0.13171 L -0.0707 0.07153 L -0.00013 -3.33333E-6 Z " pathEditMode="relative" rAng="0" ptsTypes="AAAAAAA">
                                      <p:cBhvr>
                                        <p:cTn id="71" dur="4000" fill="hold"/>
                                        <p:tgtEl>
                                          <p:spTgt spid="15"/>
                                        </p:tgtEl>
                                        <p:attrNameLst>
                                          <p:attrName>ppt_x</p:attrName>
                                          <p:attrName>ppt_y</p:attrName>
                                        </p:attrNameLst>
                                      </p:cBhvr>
                                      <p:rCtr x="17839" y="-8449"/>
                                    </p:animMotion>
                                  </p:childTnLst>
                                </p:cTn>
                              </p:par>
                              <p:par>
                                <p:cTn id="72" presetID="0" presetClass="path" presetSubtype="0" repeatCount="indefinite" fill="hold" nodeType="withEffect">
                                  <p:stCondLst>
                                    <p:cond delay="0"/>
                                  </p:stCondLst>
                                  <p:childTnLst>
                                    <p:animMotion origin="layout" path="M -0.00169 0.00255 L -0.08542 -0.19282 L -0.21354 -0.05347 L 0.03581 0.14676 L 0.25039 0.12176 L -0.00169 0.00255 Z " pathEditMode="relative" rAng="0" ptsTypes="AAAAAA">
                                      <p:cBhvr>
                                        <p:cTn id="73" dur="4000" fill="hold"/>
                                        <p:tgtEl>
                                          <p:spTgt spid="20"/>
                                        </p:tgtEl>
                                        <p:attrNameLst>
                                          <p:attrName>ppt_x</p:attrName>
                                          <p:attrName>ppt_y</p:attrName>
                                        </p:attrNameLst>
                                      </p:cBhvr>
                                      <p:rCtr x="2005" y="-2569"/>
                                    </p:animMotion>
                                  </p:childTnLst>
                                </p:cTn>
                              </p:par>
                              <p:par>
                                <p:cTn id="74" presetID="0" presetClass="path" presetSubtype="0" repeatCount="indefinite" fill="hold" nodeType="withEffect">
                                  <p:stCondLst>
                                    <p:cond delay="0"/>
                                  </p:stCondLst>
                                  <p:childTnLst>
                                    <p:animMotion origin="layout" path="M -0.00091 0.00092 L 0.09062 -0.09815 L 0.30521 0.10162 L 0.14726 0.25995 L -0.17266 0.1544 L -0.00091 0.00092 Z " pathEditMode="relative" rAng="0" ptsTypes="AAAAAA">
                                      <p:cBhvr>
                                        <p:cTn id="75" dur="4000" fill="hold"/>
                                        <p:tgtEl>
                                          <p:spTgt spid="21"/>
                                        </p:tgtEl>
                                        <p:attrNameLst>
                                          <p:attrName>ppt_x</p:attrName>
                                          <p:attrName>ppt_y</p:attrName>
                                        </p:attrNameLst>
                                      </p:cBhvr>
                                      <p:rCtr x="6719" y="7986"/>
                                    </p:animMotion>
                                  </p:childTnLst>
                                </p:cTn>
                              </p:par>
                              <p:par>
                                <p:cTn id="76" presetID="0" presetClass="path" presetSubtype="0" repeatCount="indefinite" fill="hold" nodeType="withEffect">
                                  <p:stCondLst>
                                    <p:cond delay="0"/>
                                  </p:stCondLst>
                                  <p:childTnLst>
                                    <p:animMotion origin="layout" path="M -0.0026 -0.00324 L -0.12461 -0.07592 L -0.40547 0.01088 L 0.09258 0.19838 L -0.17695 0.27292 L 0.09167 0.10857 L -0.0026 -0.00324 Z " pathEditMode="relative" rAng="0" ptsTypes="AAAAAAA">
                                      <p:cBhvr>
                                        <p:cTn id="77" dur="4000" fill="hold"/>
                                        <p:tgtEl>
                                          <p:spTgt spid="22"/>
                                        </p:tgtEl>
                                        <p:attrNameLst>
                                          <p:attrName>ppt_x</p:attrName>
                                          <p:attrName>ppt_y</p:attrName>
                                        </p:attrNameLst>
                                      </p:cBhvr>
                                      <p:rCtr x="-15391" y="10162"/>
                                    </p:animMotion>
                                  </p:childTnLst>
                                </p:cTn>
                              </p:par>
                              <p:par>
                                <p:cTn id="78" presetID="0" presetClass="path" presetSubtype="0" repeatCount="indefinite" fill="hold" nodeType="withEffect">
                                  <p:stCondLst>
                                    <p:cond delay="0"/>
                                  </p:stCondLst>
                                  <p:childTnLst>
                                    <p:animMotion origin="layout" path="M -0.00248 -0.00209 L -0.21172 -0.31065 L 0.19466 -0.16343 L -0.00248 -0.00209 Z " pathEditMode="relative" rAng="0" ptsTypes="AAAA">
                                      <p:cBhvr>
                                        <p:cTn id="79" dur="4000" fill="hold"/>
                                        <p:tgtEl>
                                          <p:spTgt spid="23"/>
                                        </p:tgtEl>
                                        <p:attrNameLst>
                                          <p:attrName>ppt_x</p:attrName>
                                          <p:attrName>ppt_y</p:attrName>
                                        </p:attrNameLst>
                                      </p:cBhvr>
                                      <p:rCtr x="-612" y="-15440"/>
                                    </p:animMotion>
                                  </p:childTnLst>
                                </p:cTn>
                              </p:par>
                              <p:par>
                                <p:cTn id="80" presetID="0" presetClass="path" presetSubtype="0" repeatCount="indefinite" fill="hold" nodeType="withEffect">
                                  <p:stCondLst>
                                    <p:cond delay="0"/>
                                  </p:stCondLst>
                                  <p:childTnLst>
                                    <p:animMotion origin="layout" path="M -0.00404 0.00231 L -0.12253 -0.14329 L -0.28034 0.13888 L 0.15664 0.11088 L -0.00404 0.00231 Z " pathEditMode="relative" rAng="0" ptsTypes="AAAAA">
                                      <p:cBhvr>
                                        <p:cTn id="81" dur="4000" fill="hold"/>
                                        <p:tgtEl>
                                          <p:spTgt spid="29"/>
                                        </p:tgtEl>
                                        <p:attrNameLst>
                                          <p:attrName>ppt_x</p:attrName>
                                          <p:attrName>ppt_y</p:attrName>
                                        </p:attrNameLst>
                                      </p:cBhvr>
                                      <p:rCtr x="-5781" y="-463"/>
                                    </p:animMotion>
                                  </p:childTnLst>
                                </p:cTn>
                              </p:par>
                              <p:par>
                                <p:cTn id="82" presetID="0" presetClass="path" presetSubtype="0" repeatCount="indefinite" fill="hold" nodeType="withEffect">
                                  <p:stCondLst>
                                    <p:cond delay="0"/>
                                  </p:stCondLst>
                                  <p:childTnLst>
                                    <p:animMotion origin="layout" path="M 0.00052 0.00185 L 0.08945 -0.08171 L 0.32213 0.25926 L 0.45664 0.09954 L -0.06576 0.13356 L 0.00052 0.00185 Z " pathEditMode="relative" rAng="0" ptsTypes="AAAAAA">
                                      <p:cBhvr>
                                        <p:cTn id="83" dur="4000" fill="hold"/>
                                        <p:tgtEl>
                                          <p:spTgt spid="30"/>
                                        </p:tgtEl>
                                        <p:attrNameLst>
                                          <p:attrName>ppt_x</p:attrName>
                                          <p:attrName>ppt_y</p:attrName>
                                        </p:attrNameLst>
                                      </p:cBhvr>
                                      <p:rCtr x="19492" y="8681"/>
                                    </p:animMotion>
                                  </p:childTnLst>
                                </p:cTn>
                              </p:par>
                              <p:par>
                                <p:cTn id="84" presetID="0" presetClass="path" presetSubtype="0" repeatCount="indefinite" fill="hold" nodeType="withEffect">
                                  <p:stCondLst>
                                    <p:cond delay="0"/>
                                  </p:stCondLst>
                                  <p:childTnLst>
                                    <p:animMotion origin="layout" path="M -0.00143 0.00116 L -0.11393 -0.35046 L -0.33281 0.00602 L -0.39908 -0.18472 L 0.11641 -0.13981 L -0.00143 0.00116 Z " pathEditMode="relative" rAng="0" ptsTypes="AAAAAA">
                                      <p:cBhvr>
                                        <p:cTn id="85" dur="4000" fill="hold"/>
                                        <p:tgtEl>
                                          <p:spTgt spid="31"/>
                                        </p:tgtEl>
                                        <p:attrNameLst>
                                          <p:attrName>ppt_x</p:attrName>
                                          <p:attrName>ppt_y</p:attrName>
                                        </p:attrNameLst>
                                      </p:cBhvr>
                                      <p:rCtr x="-13997" y="-17338"/>
                                    </p:animMotion>
                                  </p:childTnLst>
                                </p:cTn>
                              </p:par>
                              <p:par>
                                <p:cTn id="86" presetID="0" presetClass="path" presetSubtype="0" repeatCount="indefinite" fill="hold" nodeType="withEffect">
                                  <p:stCondLst>
                                    <p:cond delay="0"/>
                                  </p:stCondLst>
                                  <p:childTnLst>
                                    <p:animMotion origin="layout" path="M -0.00221 0.00185 L -0.41367 -0.19815 L 0.08073 -0.19676 L -0.00221 0.00185 Z " pathEditMode="relative" rAng="0" ptsTypes="AAAA">
                                      <p:cBhvr>
                                        <p:cTn id="87" dur="4000" fill="hold"/>
                                        <p:tgtEl>
                                          <p:spTgt spid="32"/>
                                        </p:tgtEl>
                                        <p:attrNameLst>
                                          <p:attrName>ppt_x</p:attrName>
                                          <p:attrName>ppt_y</p:attrName>
                                        </p:attrNameLst>
                                      </p:cBhvr>
                                      <p:rCtr x="-16432" y="-10000"/>
                                    </p:animMotion>
                                  </p:childTnLst>
                                </p:cTn>
                              </p:par>
                              <p:par>
                                <p:cTn id="88" presetID="0" presetClass="path" presetSubtype="0" repeatCount="indefinite" fill="hold" nodeType="withEffect">
                                  <p:stCondLst>
                                    <p:cond delay="0"/>
                                  </p:stCondLst>
                                  <p:childTnLst>
                                    <p:animMotion origin="layout" path="M -0.00039 -0.00185 L -0.02487 -0.3412 L -0.46523 0.02778 L -0.43047 -0.33356 L -0.00039 -0.00185 Z " pathEditMode="relative" rAng="0" ptsTypes="AAAAA">
                                      <p:cBhvr>
                                        <p:cTn id="89" dur="4000" fill="hold"/>
                                        <p:tgtEl>
                                          <p:spTgt spid="33"/>
                                        </p:tgtEl>
                                        <p:attrNameLst>
                                          <p:attrName>ppt_x</p:attrName>
                                          <p:attrName>ppt_y</p:attrName>
                                        </p:attrNameLst>
                                      </p:cBhvr>
                                      <p:rCtr x="-23242" y="-15486"/>
                                    </p:animMotion>
                                  </p:childTnLst>
                                </p:cTn>
                              </p:par>
                              <p:par>
                                <p:cTn id="90" presetID="0" presetClass="path" presetSubtype="0" repeatCount="indefinite" fill="hold" nodeType="withEffect">
                                  <p:stCondLst>
                                    <p:cond delay="0"/>
                                  </p:stCondLst>
                                  <p:childTnLst>
                                    <p:animMotion origin="layout" path="M -0.00195 0.00046 L 0.03034 0.04861 L -0.26889 0.21597 L -0.43803 -0.12662 L -0.47201 0.21759 L -0.09361 -0.14514 L -0.00195 0.00046 Z " pathEditMode="relative" rAng="0" ptsTypes="AAAAAAA">
                                      <p:cBhvr>
                                        <p:cTn id="91" dur="4000" fill="hold"/>
                                        <p:tgtEl>
                                          <p:spTgt spid="34"/>
                                        </p:tgtEl>
                                        <p:attrNameLst>
                                          <p:attrName>ppt_x</p:attrName>
                                          <p:attrName>ppt_y</p:attrName>
                                        </p:attrNameLst>
                                      </p:cBhvr>
                                      <p:rCtr x="-21888" y="3565"/>
                                    </p:animMotion>
                                  </p:childTnLst>
                                </p:cTn>
                              </p:par>
                              <p:par>
                                <p:cTn id="92" presetID="0" presetClass="path" presetSubtype="0" repeatCount="indefinite" fill="hold" nodeType="withEffect">
                                  <p:stCondLst>
                                    <p:cond delay="0"/>
                                  </p:stCondLst>
                                  <p:childTnLst>
                                    <p:animMotion origin="layout" path="M -0.00143 0.00162 L 0.49049 -0.29907 L -0.00143 0.00162 Z " pathEditMode="relative" rAng="0" ptsTypes="AAA">
                                      <p:cBhvr>
                                        <p:cTn id="93" dur="4000" fill="hold"/>
                                        <p:tgtEl>
                                          <p:spTgt spid="35"/>
                                        </p:tgtEl>
                                        <p:attrNameLst>
                                          <p:attrName>ppt_x</p:attrName>
                                          <p:attrName>ppt_y</p:attrName>
                                        </p:attrNameLst>
                                      </p:cBhvr>
                                      <p:rCtr x="24596" y="-15046"/>
                                    </p:animMotion>
                                  </p:childTnLst>
                                </p:cTn>
                              </p:par>
                              <p:par>
                                <p:cTn id="94" presetID="0" presetClass="path" presetSubtype="0" repeatCount="indefinite" fill="hold" nodeType="withEffect">
                                  <p:stCondLst>
                                    <p:cond delay="0"/>
                                  </p:stCondLst>
                                  <p:childTnLst>
                                    <p:animMotion origin="layout" path="M -0.00026 -0.00556 L -0.1319 0.05324 L 0.13581 0.27037 L 0.38177 0.20509 L 0.20638 -0.1 L -0.00026 -0.00556 Z " pathEditMode="relative" rAng="0" ptsTypes="AAAAAA">
                                      <p:cBhvr>
                                        <p:cTn id="95" dur="4000" fill="hold"/>
                                        <p:tgtEl>
                                          <p:spTgt spid="36"/>
                                        </p:tgtEl>
                                        <p:attrNameLst>
                                          <p:attrName>ppt_x</p:attrName>
                                          <p:attrName>ppt_y</p:attrName>
                                        </p:attrNameLst>
                                      </p:cBhvr>
                                      <p:rCtr x="12513" y="9074"/>
                                    </p:animMotion>
                                  </p:childTnLst>
                                </p:cTn>
                              </p:par>
                              <p:par>
                                <p:cTn id="96" presetID="0" presetClass="path" presetSubtype="0" repeatCount="indefinite" fill="hold" nodeType="withEffect">
                                  <p:stCondLst>
                                    <p:cond delay="0"/>
                                  </p:stCondLst>
                                  <p:childTnLst>
                                    <p:animMotion origin="layout" path="M -0.00156 0.00648 L -0.14544 0.25787 L 0.25834 -0.04467 L 0.20156 0.3044 L 0.04544 -0.07083 L -0.00156 0.00648 Z " pathEditMode="relative" rAng="0" ptsTypes="AAAAAA">
                                      <p:cBhvr>
                                        <p:cTn id="97" dur="4000" fill="hold"/>
                                        <p:tgtEl>
                                          <p:spTgt spid="37"/>
                                        </p:tgtEl>
                                        <p:attrNameLst>
                                          <p:attrName>ppt_x</p:attrName>
                                          <p:attrName>ppt_y</p:attrName>
                                        </p:attrNameLst>
                                      </p:cBhvr>
                                      <p:rCtr x="5794" y="11019"/>
                                    </p:animMotion>
                                  </p:childTnLst>
                                </p:cTn>
                              </p:par>
                              <p:par>
                                <p:cTn id="98" presetID="0" presetClass="path" presetSubtype="0" repeatCount="indefinite" fill="hold" nodeType="withEffect">
                                  <p:stCondLst>
                                    <p:cond delay="0"/>
                                  </p:stCondLst>
                                  <p:childTnLst>
                                    <p:animMotion origin="layout" path="M -0.0013 0.00093 L -0.20703 -0.31527 L 0.31445 -0.26574 L -0.0013 0.00093 Z " pathEditMode="relative" rAng="0" ptsTypes="AAAA">
                                      <p:cBhvr>
                                        <p:cTn id="99" dur="4000" fill="hold"/>
                                        <p:tgtEl>
                                          <p:spTgt spid="38"/>
                                        </p:tgtEl>
                                        <p:attrNameLst>
                                          <p:attrName>ppt_x</p:attrName>
                                          <p:attrName>ppt_y</p:attrName>
                                        </p:attrNameLst>
                                      </p:cBhvr>
                                      <p:rCtr x="5495" y="-15810"/>
                                    </p:animMotion>
                                  </p:childTnLst>
                                </p:cTn>
                              </p:par>
                              <p:par>
                                <p:cTn id="100" presetID="0" presetClass="path" presetSubtype="0" repeatCount="indefinite" fill="hold" nodeType="withEffect">
                                  <p:stCondLst>
                                    <p:cond delay="0"/>
                                  </p:stCondLst>
                                  <p:childTnLst>
                                    <p:animMotion origin="layout" path="M 0.00026 0.00093 L -0.13242 -0.19884 L -0.3155 -0.05023 L -0.13242 0.17477 L 0.21224 0.17153 L 0.00026 0.00093 Z " pathEditMode="relative" rAng="0" ptsTypes="AAAAAA">
                                      <p:cBhvr>
                                        <p:cTn id="101" dur="4000" fill="hold"/>
                                        <p:tgtEl>
                                          <p:spTgt spid="39"/>
                                        </p:tgtEl>
                                        <p:attrNameLst>
                                          <p:attrName>ppt_x</p:attrName>
                                          <p:attrName>ppt_y</p:attrName>
                                        </p:attrNameLst>
                                      </p:cBhvr>
                                      <p:rCtr x="-5195" y="-1296"/>
                                    </p:animMotion>
                                  </p:childTnLst>
                                </p:cTn>
                              </p:par>
                              <p:par>
                                <p:cTn id="102" presetID="0" presetClass="path" presetSubtype="0" repeatCount="indefinite" fill="hold" nodeType="withEffect">
                                  <p:stCondLst>
                                    <p:cond delay="0"/>
                                  </p:stCondLst>
                                  <p:childTnLst>
                                    <p:animMotion origin="layout" path="M -0.00065 0.00972 L 0.01406 0.30579 L 0.2095 -0.06296 L 0.44674 0.31528 L -0.00065 0.00972 Z " pathEditMode="relative" rAng="0" ptsTypes="AAAAA">
                                      <p:cBhvr>
                                        <p:cTn id="103" dur="4000" fill="hold"/>
                                        <p:tgtEl>
                                          <p:spTgt spid="40"/>
                                        </p:tgtEl>
                                        <p:attrNameLst>
                                          <p:attrName>ppt_x</p:attrName>
                                          <p:attrName>ppt_y</p:attrName>
                                        </p:attrNameLst>
                                      </p:cBhvr>
                                      <p:rCtr x="22370" y="11644"/>
                                    </p:animMotion>
                                  </p:childTnLst>
                                </p:cTn>
                              </p:par>
                              <p:par>
                                <p:cTn id="104" presetID="0" presetClass="path" presetSubtype="0" repeatCount="indefinite" fill="hold" nodeType="withEffect">
                                  <p:stCondLst>
                                    <p:cond delay="0"/>
                                  </p:stCondLst>
                                  <p:childTnLst>
                                    <p:animMotion origin="layout" path="M 0.0017 0.00162 L -0.58515 0.10556 L -0.4806 -0.11597 L -0.51458 0.24977 L 0.0017 0.00162 Z " pathEditMode="relative" rAng="0" ptsTypes="AAAAA">
                                      <p:cBhvr>
                                        <p:cTn id="105" dur="4000" fill="hold"/>
                                        <p:tgtEl>
                                          <p:spTgt spid="41"/>
                                        </p:tgtEl>
                                        <p:attrNameLst>
                                          <p:attrName>ppt_x</p:attrName>
                                          <p:attrName>ppt_y</p:attrName>
                                        </p:attrNameLst>
                                      </p:cBhvr>
                                      <p:rCtr x="-29349" y="6528"/>
                                    </p:animMotion>
                                  </p:childTnLst>
                                </p:cTn>
                              </p:par>
                              <p:par>
                                <p:cTn id="106" presetID="0" presetClass="path" presetSubtype="0" repeatCount="indefinite" fill="hold" nodeType="withEffect">
                                  <p:stCondLst>
                                    <p:cond delay="0"/>
                                  </p:stCondLst>
                                  <p:childTnLst>
                                    <p:animMotion origin="layout" path="M -0.0013 0.00301 L -0.05352 -0.19537 L -0.17474 -0.0125 L -0.078 0.16736 L 0.3599 0.05416 L 0.20026 -0.19236 L 0.06237 0.17523 L -0.0013 0.00301 Z " pathEditMode="relative" rAng="0" ptsTypes="AAAAAAAA">
                                      <p:cBhvr>
                                        <p:cTn id="107" dur="4000" fill="hold"/>
                                        <p:tgtEl>
                                          <p:spTgt spid="42"/>
                                        </p:tgtEl>
                                        <p:attrNameLst>
                                          <p:attrName>ppt_x</p:attrName>
                                          <p:attrName>ppt_y</p:attrName>
                                        </p:attrNameLst>
                                      </p:cBhvr>
                                      <p:rCtr x="9388" y="-1319"/>
                                    </p:animMotion>
                                  </p:childTnLst>
                                </p:cTn>
                              </p:par>
                              <p:par>
                                <p:cTn id="108" presetID="0" presetClass="path" presetSubtype="0" repeatCount="indefinite" fill="hold" nodeType="withEffect">
                                  <p:stCondLst>
                                    <p:cond delay="0"/>
                                  </p:stCondLst>
                                  <p:childTnLst>
                                    <p:animMotion origin="layout" path="M -0.0043 0.00324 L -0.13425 -0.32685 L 0.11172 0.00949 L 0.28685 -0.34699 L 0.38385 -0.10231 L -0.0043 0.00324 Z " pathEditMode="relative" rAng="0" ptsTypes="AAAAAA">
                                      <p:cBhvr>
                                        <p:cTn id="109" dur="4000" fill="hold"/>
                                        <p:tgtEl>
                                          <p:spTgt spid="43"/>
                                        </p:tgtEl>
                                        <p:attrNameLst>
                                          <p:attrName>ppt_x</p:attrName>
                                          <p:attrName>ppt_y</p:attrName>
                                        </p:attrNameLst>
                                      </p:cBhvr>
                                      <p:rCtr x="12904" y="-17199"/>
                                    </p:animMotion>
                                  </p:childTnLst>
                                </p:cTn>
                              </p:par>
                              <p:par>
                                <p:cTn id="110" presetID="10" presetClass="entr" presetSubtype="0" fill="hold" grpId="0" nodeType="withEffect">
                                  <p:stCondLst>
                                    <p:cond delay="0"/>
                                  </p:stCondLst>
                                  <p:childTnLst>
                                    <p:set>
                                      <p:cBhvr>
                                        <p:cTn id="111" dur="1" fill="hold">
                                          <p:stCondLst>
                                            <p:cond delay="0"/>
                                          </p:stCondLst>
                                        </p:cTn>
                                        <p:tgtEl>
                                          <p:spTgt spid="1024"/>
                                        </p:tgtEl>
                                        <p:attrNameLst>
                                          <p:attrName>style.visibility</p:attrName>
                                        </p:attrNameLst>
                                      </p:cBhvr>
                                      <p:to>
                                        <p:strVal val="visible"/>
                                      </p:to>
                                    </p:set>
                                    <p:animEffect transition="in" filter="fade">
                                      <p:cBhvr>
                                        <p:cTn id="112" dur="500"/>
                                        <p:tgtEl>
                                          <p:spTgt spid="1024"/>
                                        </p:tgtEl>
                                      </p:cBhvr>
                                    </p:animEffect>
                                  </p:childTnLst>
                                </p:cTn>
                              </p:par>
                            </p:childTnLst>
                          </p:cTn>
                        </p:par>
                      </p:childTnLst>
                    </p:cTn>
                  </p:par>
                  <p:par>
                    <p:cTn id="113" fill="hold">
                      <p:stCondLst>
                        <p:cond delay="indefinite"/>
                      </p:stCondLst>
                      <p:childTnLst>
                        <p:par>
                          <p:cTn id="114" fill="hold">
                            <p:stCondLst>
                              <p:cond delay="0"/>
                            </p:stCondLst>
                            <p:childTnLst>
                              <p:par>
                                <p:cTn id="115" presetID="63" presetClass="path" presetSubtype="0" accel="50000" decel="50000" fill="hold" nodeType="clickEffect">
                                  <p:stCondLst>
                                    <p:cond delay="0"/>
                                  </p:stCondLst>
                                  <p:childTnLst>
                                    <p:animMotion origin="layout" path="M -1.875E-6 -3.33333E-6 L -0.0664 0.05278 " pathEditMode="relative" rAng="0" ptsTypes="AA">
                                      <p:cBhvr>
                                        <p:cTn id="116" dur="2000" fill="hold"/>
                                        <p:tgtEl>
                                          <p:spTgt spid="15"/>
                                        </p:tgtEl>
                                        <p:attrNameLst>
                                          <p:attrName>ppt_x</p:attrName>
                                          <p:attrName>ppt_y</p:attrName>
                                        </p:attrNameLst>
                                      </p:cBhvr>
                                      <p:rCtr x="-3320" y="2639"/>
                                    </p:animMotion>
                                  </p:childTnLst>
                                </p:cTn>
                              </p:par>
                              <p:par>
                                <p:cTn id="117" presetID="63" presetClass="path" presetSubtype="0" accel="50000" decel="50000" fill="hold" nodeType="withEffect">
                                  <p:stCondLst>
                                    <p:cond delay="0"/>
                                  </p:stCondLst>
                                  <p:childTnLst>
                                    <p:animMotion origin="layout" path="M -4.16667E-7 4.44444E-6 L -0.3349 0.00463 " pathEditMode="relative" rAng="0" ptsTypes="AA">
                                      <p:cBhvr>
                                        <p:cTn id="118" dur="2000" fill="hold"/>
                                        <p:tgtEl>
                                          <p:spTgt spid="29"/>
                                        </p:tgtEl>
                                        <p:attrNameLst>
                                          <p:attrName>ppt_x</p:attrName>
                                          <p:attrName>ppt_y</p:attrName>
                                        </p:attrNameLst>
                                      </p:cBhvr>
                                      <p:rCtr x="-16745" y="231"/>
                                    </p:animMotion>
                                  </p:childTnLst>
                                </p:cTn>
                              </p:par>
                              <p:par>
                                <p:cTn id="119" presetID="63" presetClass="path" presetSubtype="0" accel="50000" decel="50000" fill="hold" nodeType="withEffect">
                                  <p:stCondLst>
                                    <p:cond delay="0"/>
                                  </p:stCondLst>
                                  <p:childTnLst>
                                    <p:animMotion origin="layout" path="M -0.3151 -0.04629 L -0.2569 -0.04884 " pathEditMode="relative" rAng="0" ptsTypes="AA">
                                      <p:cBhvr>
                                        <p:cTn id="120" dur="2000" fill="hold"/>
                                        <p:tgtEl>
                                          <p:spTgt spid="22"/>
                                        </p:tgtEl>
                                        <p:attrNameLst>
                                          <p:attrName>ppt_x</p:attrName>
                                          <p:attrName>ppt_y</p:attrName>
                                        </p:attrNameLst>
                                      </p:cBhvr>
                                      <p:rCtr x="2904" y="-139"/>
                                    </p:animMotion>
                                  </p:childTnLst>
                                </p:cTn>
                              </p:par>
                              <p:par>
                                <p:cTn id="121" presetID="63" presetClass="path" presetSubtype="0" accel="50000" decel="50000" fill="hold" nodeType="withEffect">
                                  <p:stCondLst>
                                    <p:cond delay="0"/>
                                  </p:stCondLst>
                                  <p:childTnLst>
                                    <p:animMotion origin="layout" path="M -2.08333E-7 -2.59259E-6 L -0.32604 -0.06458 " pathEditMode="relative" rAng="0" ptsTypes="AA">
                                      <p:cBhvr>
                                        <p:cTn id="122" dur="2000" fill="hold"/>
                                        <p:tgtEl>
                                          <p:spTgt spid="32"/>
                                        </p:tgtEl>
                                        <p:attrNameLst>
                                          <p:attrName>ppt_x</p:attrName>
                                          <p:attrName>ppt_y</p:attrName>
                                        </p:attrNameLst>
                                      </p:cBhvr>
                                      <p:rCtr x="-16302" y="-3241"/>
                                    </p:animMotion>
                                  </p:childTnLst>
                                </p:cTn>
                              </p:par>
                              <p:par>
                                <p:cTn id="123" presetID="63" presetClass="path" presetSubtype="0" accel="50000" decel="50000" fill="hold" nodeType="withEffect">
                                  <p:stCondLst>
                                    <p:cond delay="0"/>
                                  </p:stCondLst>
                                  <p:childTnLst>
                                    <p:animMotion origin="layout" path="M -2.08333E-7 2.22222E-6 L -2.08333E-7 0.00023 " pathEditMode="relative" rAng="0" ptsTypes="AA">
                                      <p:cBhvr>
                                        <p:cTn id="124" dur="2000" fill="hold"/>
                                        <p:tgtEl>
                                          <p:spTgt spid="36"/>
                                        </p:tgtEl>
                                        <p:attrNameLst>
                                          <p:attrName>ppt_x</p:attrName>
                                          <p:attrName>ppt_y</p:attrName>
                                        </p:attrNameLst>
                                      </p:cBhvr>
                                      <p:rCtr x="0" y="0"/>
                                    </p:animMotion>
                                  </p:childTnLst>
                                </p:cTn>
                              </p:par>
                              <p:par>
                                <p:cTn id="125" presetID="63" presetClass="path" presetSubtype="0" accel="50000" decel="50000" fill="hold" nodeType="withEffect">
                                  <p:stCondLst>
                                    <p:cond delay="0"/>
                                  </p:stCondLst>
                                  <p:childTnLst>
                                    <p:animMotion origin="layout" path="M 1.25E-6 -1.48148E-6 L -0.14388 0.08056 " pathEditMode="relative" rAng="0" ptsTypes="AA">
                                      <p:cBhvr>
                                        <p:cTn id="126" dur="2000" fill="hold"/>
                                        <p:tgtEl>
                                          <p:spTgt spid="39"/>
                                        </p:tgtEl>
                                        <p:attrNameLst>
                                          <p:attrName>ppt_x</p:attrName>
                                          <p:attrName>ppt_y</p:attrName>
                                        </p:attrNameLst>
                                      </p:cBhvr>
                                      <p:rCtr x="-7201" y="4028"/>
                                    </p:animMotion>
                                  </p:childTnLst>
                                </p:cTn>
                              </p:par>
                              <p:par>
                                <p:cTn id="127" presetID="63" presetClass="path" presetSubtype="0" accel="50000" decel="50000" fill="hold" nodeType="withEffect">
                                  <p:stCondLst>
                                    <p:cond delay="0"/>
                                  </p:stCondLst>
                                  <p:childTnLst>
                                    <p:animMotion origin="layout" path="M 3.33333E-6 -1.11022E-16 L -0.0043 0.00324 " pathEditMode="relative" rAng="0" ptsTypes="AA">
                                      <p:cBhvr>
                                        <p:cTn id="128" dur="2000" fill="hold"/>
                                        <p:tgtEl>
                                          <p:spTgt spid="43"/>
                                        </p:tgtEl>
                                        <p:attrNameLst>
                                          <p:attrName>ppt_x</p:attrName>
                                          <p:attrName>ppt_y</p:attrName>
                                        </p:attrNameLst>
                                      </p:cBhvr>
                                      <p:rCtr x="-221" y="162"/>
                                    </p:animMotion>
                                  </p:childTnLst>
                                </p:cTn>
                              </p:par>
                              <p:par>
                                <p:cTn id="129" presetID="63" presetClass="path" presetSubtype="0" accel="50000" decel="50000" fill="hold" nodeType="withEffect">
                                  <p:stCondLst>
                                    <p:cond delay="0"/>
                                  </p:stCondLst>
                                  <p:childTnLst>
                                    <p:animMotion origin="layout" path="M 1.25E-6 2.96296E-6 L 0.08021 0.17129 " pathEditMode="relative" rAng="0" ptsTypes="AA">
                                      <p:cBhvr>
                                        <p:cTn id="130" dur="2000" fill="hold"/>
                                        <p:tgtEl>
                                          <p:spTgt spid="21"/>
                                        </p:tgtEl>
                                        <p:attrNameLst>
                                          <p:attrName>ppt_x</p:attrName>
                                          <p:attrName>ppt_y</p:attrName>
                                        </p:attrNameLst>
                                      </p:cBhvr>
                                      <p:rCtr x="4010" y="8565"/>
                                    </p:animMotion>
                                  </p:childTnLst>
                                </p:cTn>
                              </p:par>
                              <p:par>
                                <p:cTn id="131" presetID="63" presetClass="path" presetSubtype="0" accel="50000" decel="50000" fill="hold" nodeType="withEffect">
                                  <p:stCondLst>
                                    <p:cond delay="0"/>
                                  </p:stCondLst>
                                  <p:childTnLst>
                                    <p:animMotion origin="layout" path="M -4.58333E-6 -7.40741E-7 L -0.147 -0.28565 " pathEditMode="relative" rAng="0" ptsTypes="AA">
                                      <p:cBhvr>
                                        <p:cTn id="132" dur="2000" fill="hold"/>
                                        <p:tgtEl>
                                          <p:spTgt spid="31"/>
                                        </p:tgtEl>
                                        <p:attrNameLst>
                                          <p:attrName>ppt_x</p:attrName>
                                          <p:attrName>ppt_y</p:attrName>
                                        </p:attrNameLst>
                                      </p:cBhvr>
                                      <p:rCtr x="-7357" y="-14282"/>
                                    </p:animMotion>
                                  </p:childTnLst>
                                </p:cTn>
                              </p:par>
                              <p:par>
                                <p:cTn id="133" presetID="63" presetClass="path" presetSubtype="0" accel="50000" decel="50000" fill="hold" nodeType="withEffect">
                                  <p:stCondLst>
                                    <p:cond delay="0"/>
                                  </p:stCondLst>
                                  <p:childTnLst>
                                    <p:animMotion origin="layout" path="M 2.08333E-6 -7.40741E-7 L 0.22239 0.00162 " pathEditMode="relative" rAng="0" ptsTypes="AA">
                                      <p:cBhvr>
                                        <p:cTn id="134" dur="2000" fill="hold"/>
                                        <p:tgtEl>
                                          <p:spTgt spid="35"/>
                                        </p:tgtEl>
                                        <p:attrNameLst>
                                          <p:attrName>ppt_x</p:attrName>
                                          <p:attrName>ppt_y</p:attrName>
                                        </p:attrNameLst>
                                      </p:cBhvr>
                                      <p:rCtr x="11120" y="69"/>
                                    </p:animMotion>
                                  </p:childTnLst>
                                </p:cTn>
                              </p:par>
                              <p:par>
                                <p:cTn id="135" presetID="63" presetClass="path" presetSubtype="0" accel="50000" decel="50000" fill="hold" nodeType="withEffect">
                                  <p:stCondLst>
                                    <p:cond delay="0"/>
                                  </p:stCondLst>
                                  <p:childTnLst>
                                    <p:animMotion origin="layout" path="M -8.33333E-7 -4.07407E-6 L 0.04063 -0.11828 " pathEditMode="relative" rAng="0" ptsTypes="AA">
                                      <p:cBhvr>
                                        <p:cTn id="136" dur="2000" fill="hold"/>
                                        <p:tgtEl>
                                          <p:spTgt spid="38"/>
                                        </p:tgtEl>
                                        <p:attrNameLst>
                                          <p:attrName>ppt_x</p:attrName>
                                          <p:attrName>ppt_y</p:attrName>
                                        </p:attrNameLst>
                                      </p:cBhvr>
                                      <p:rCtr x="2031" y="-5926"/>
                                    </p:animMotion>
                                  </p:childTnLst>
                                </p:cTn>
                              </p:par>
                              <p:par>
                                <p:cTn id="137" presetID="63" presetClass="path" presetSubtype="0" accel="50000" decel="50000" fill="hold" nodeType="withEffect">
                                  <p:stCondLst>
                                    <p:cond delay="0"/>
                                  </p:stCondLst>
                                  <p:childTnLst>
                                    <p:animMotion origin="layout" path="M 1.45833E-6 -7.40741E-7 L 0.11601 -0.0706 " pathEditMode="relative" rAng="0" ptsTypes="AA">
                                      <p:cBhvr>
                                        <p:cTn id="138" dur="2000" fill="hold"/>
                                        <p:tgtEl>
                                          <p:spTgt spid="20"/>
                                        </p:tgtEl>
                                        <p:attrNameLst>
                                          <p:attrName>ppt_x</p:attrName>
                                          <p:attrName>ppt_y</p:attrName>
                                        </p:attrNameLst>
                                      </p:cBhvr>
                                      <p:rCtr x="5794" y="-3542"/>
                                    </p:animMotion>
                                  </p:childTnLst>
                                </p:cTn>
                              </p:par>
                              <p:par>
                                <p:cTn id="139" presetID="63" presetClass="path" presetSubtype="0" accel="50000" decel="50000" fill="hold" nodeType="withEffect">
                                  <p:stCondLst>
                                    <p:cond delay="0"/>
                                  </p:stCondLst>
                                  <p:childTnLst>
                                    <p:animMotion origin="layout" path="M 2.70833E-6 3.7037E-7 L 0.29922 0.2088 " pathEditMode="relative" rAng="0" ptsTypes="AA">
                                      <p:cBhvr>
                                        <p:cTn id="140" dur="2000" fill="hold"/>
                                        <p:tgtEl>
                                          <p:spTgt spid="30"/>
                                        </p:tgtEl>
                                        <p:attrNameLst>
                                          <p:attrName>ppt_x</p:attrName>
                                          <p:attrName>ppt_y</p:attrName>
                                        </p:attrNameLst>
                                      </p:cBhvr>
                                      <p:rCtr x="14961" y="10440"/>
                                    </p:animMotion>
                                  </p:childTnLst>
                                </p:cTn>
                              </p:par>
                              <p:par>
                                <p:cTn id="141" presetID="63" presetClass="path" presetSubtype="0" accel="50000" decel="50000" fill="hold" nodeType="withEffect">
                                  <p:stCondLst>
                                    <p:cond delay="0"/>
                                  </p:stCondLst>
                                  <p:childTnLst>
                                    <p:animMotion origin="layout" path="M 5E-6 3.33333E-6 L -0.1043 -0.07662 " pathEditMode="relative" rAng="0" ptsTypes="AA">
                                      <p:cBhvr>
                                        <p:cTn id="142" dur="2000" fill="hold"/>
                                        <p:tgtEl>
                                          <p:spTgt spid="34"/>
                                        </p:tgtEl>
                                        <p:attrNameLst>
                                          <p:attrName>ppt_x</p:attrName>
                                          <p:attrName>ppt_y</p:attrName>
                                        </p:attrNameLst>
                                      </p:cBhvr>
                                      <p:rCtr x="-5221" y="-3843"/>
                                    </p:animMotion>
                                  </p:childTnLst>
                                </p:cTn>
                              </p:par>
                              <p:par>
                                <p:cTn id="143" presetID="63" presetClass="path" presetSubtype="0" accel="50000" decel="50000" fill="hold" nodeType="withEffect">
                                  <p:stCondLst>
                                    <p:cond delay="0"/>
                                  </p:stCondLst>
                                  <p:childTnLst>
                                    <p:animMotion origin="layout" path="M 4.79167E-6 4.81481E-6 L 0.17343 -0.08426 " pathEditMode="relative" rAng="0" ptsTypes="AA">
                                      <p:cBhvr>
                                        <p:cTn id="144" dur="2000" fill="hold"/>
                                        <p:tgtEl>
                                          <p:spTgt spid="23"/>
                                        </p:tgtEl>
                                        <p:attrNameLst>
                                          <p:attrName>ppt_x</p:attrName>
                                          <p:attrName>ppt_y</p:attrName>
                                        </p:attrNameLst>
                                      </p:cBhvr>
                                      <p:rCtr x="8672" y="-4213"/>
                                    </p:animMotion>
                                  </p:childTnLst>
                                </p:cTn>
                              </p:par>
                              <p:par>
                                <p:cTn id="145" presetID="63" presetClass="path" presetSubtype="0" accel="50000" decel="50000" fill="hold" nodeType="withEffect">
                                  <p:stCondLst>
                                    <p:cond delay="0"/>
                                  </p:stCondLst>
                                  <p:childTnLst>
                                    <p:animMotion origin="layout" path="M -2.08333E-6 -1.85185E-6 L 0.06159 -0.10231 " pathEditMode="relative" rAng="0" ptsTypes="AA">
                                      <p:cBhvr>
                                        <p:cTn id="146" dur="2000" fill="hold"/>
                                        <p:tgtEl>
                                          <p:spTgt spid="33"/>
                                        </p:tgtEl>
                                        <p:attrNameLst>
                                          <p:attrName>ppt_x</p:attrName>
                                          <p:attrName>ppt_y</p:attrName>
                                        </p:attrNameLst>
                                      </p:cBhvr>
                                      <p:rCtr x="3073" y="-5116"/>
                                    </p:animMotion>
                                  </p:childTnLst>
                                </p:cTn>
                              </p:par>
                              <p:par>
                                <p:cTn id="147" presetID="63" presetClass="path" presetSubtype="0" accel="50000" decel="50000" fill="hold" nodeType="withEffect">
                                  <p:stCondLst>
                                    <p:cond delay="0"/>
                                  </p:stCondLst>
                                  <p:childTnLst>
                                    <p:animMotion origin="layout" path="M -1.875E-6 -1.11111E-6 L 0.25 -1.11111E-6 " pathEditMode="relative" rAng="0" ptsTypes="AA">
                                      <p:cBhvr>
                                        <p:cTn id="148" dur="2000" fill="hold"/>
                                        <p:tgtEl>
                                          <p:spTgt spid="37"/>
                                        </p:tgtEl>
                                        <p:attrNameLst>
                                          <p:attrName>ppt_x</p:attrName>
                                          <p:attrName>ppt_y</p:attrName>
                                        </p:attrNameLst>
                                      </p:cBhvr>
                                      <p:rCtr x="12500" y="0"/>
                                    </p:animMotion>
                                  </p:childTnLst>
                                </p:cTn>
                              </p:par>
                              <p:par>
                                <p:cTn id="149" presetID="63" presetClass="path" presetSubtype="0" accel="50000" decel="50000" fill="hold" nodeType="withEffect">
                                  <p:stCondLst>
                                    <p:cond delay="0"/>
                                  </p:stCondLst>
                                  <p:childTnLst>
                                    <p:animMotion origin="layout" path="M 1.25E-6 -1.85185E-6 L 0.5793 0.05625 " pathEditMode="relative" rAng="0" ptsTypes="AA">
                                      <p:cBhvr>
                                        <p:cTn id="150" dur="2000" fill="hold"/>
                                        <p:tgtEl>
                                          <p:spTgt spid="40"/>
                                        </p:tgtEl>
                                        <p:attrNameLst>
                                          <p:attrName>ppt_x</p:attrName>
                                          <p:attrName>ppt_y</p:attrName>
                                        </p:attrNameLst>
                                      </p:cBhvr>
                                      <p:rCtr x="28958" y="2801"/>
                                    </p:animMotion>
                                  </p:childTnLst>
                                </p:cTn>
                              </p:par>
                              <p:par>
                                <p:cTn id="151" presetID="63" presetClass="path" presetSubtype="0" accel="50000" decel="50000" fill="hold" nodeType="withEffect">
                                  <p:stCondLst>
                                    <p:cond delay="0"/>
                                  </p:stCondLst>
                                  <p:childTnLst>
                                    <p:animMotion origin="layout" path="M -3.125E-6 1.11022E-16 L -0.00911 -0.08611 " pathEditMode="relative" rAng="0" ptsTypes="AA">
                                      <p:cBhvr>
                                        <p:cTn id="152" dur="2000" fill="hold"/>
                                        <p:tgtEl>
                                          <p:spTgt spid="41"/>
                                        </p:tgtEl>
                                        <p:attrNameLst>
                                          <p:attrName>ppt_x</p:attrName>
                                          <p:attrName>ppt_y</p:attrName>
                                        </p:attrNameLst>
                                      </p:cBhvr>
                                      <p:rCtr x="-456" y="-4306"/>
                                    </p:animMotion>
                                  </p:childTnLst>
                                </p:cTn>
                              </p:par>
                              <p:par>
                                <p:cTn id="153" presetID="63" presetClass="path" presetSubtype="0" accel="50000" decel="50000" fill="hold" nodeType="withEffect">
                                  <p:stCondLst>
                                    <p:cond delay="0"/>
                                  </p:stCondLst>
                                  <p:childTnLst>
                                    <p:animMotion origin="layout" path="M 6.25E-7 2.59259E-6 L 0.39141 0.11967 " pathEditMode="relative" rAng="0" ptsTypes="AA">
                                      <p:cBhvr>
                                        <p:cTn id="154" dur="2000" fill="hold"/>
                                        <p:tgtEl>
                                          <p:spTgt spid="42"/>
                                        </p:tgtEl>
                                        <p:attrNameLst>
                                          <p:attrName>ppt_x</p:attrName>
                                          <p:attrName>ppt_y</p:attrName>
                                        </p:attrNameLst>
                                      </p:cBhvr>
                                      <p:rCtr x="19570" y="5972"/>
                                    </p:animMotion>
                                  </p:childTnLst>
                                </p:cTn>
                              </p:par>
                            </p:childTnLst>
                          </p:cTn>
                        </p:par>
                        <p:par>
                          <p:cTn id="155" fill="hold">
                            <p:stCondLst>
                              <p:cond delay="2000"/>
                            </p:stCondLst>
                            <p:childTnLst>
                              <p:par>
                                <p:cTn id="156" presetID="22" presetClass="entr" presetSubtype="4" fill="hold" nodeType="afterEffect">
                                  <p:stCondLst>
                                    <p:cond delay="0"/>
                                  </p:stCondLst>
                                  <p:childTnLst>
                                    <p:set>
                                      <p:cBhvr>
                                        <p:cTn id="157" dur="1" fill="hold">
                                          <p:stCondLst>
                                            <p:cond delay="0"/>
                                          </p:stCondLst>
                                        </p:cTn>
                                        <p:tgtEl>
                                          <p:spTgt spid="62"/>
                                        </p:tgtEl>
                                        <p:attrNameLst>
                                          <p:attrName>style.visibility</p:attrName>
                                        </p:attrNameLst>
                                      </p:cBhvr>
                                      <p:to>
                                        <p:strVal val="visible"/>
                                      </p:to>
                                    </p:set>
                                    <p:animEffect transition="in" filter="wipe(down)">
                                      <p:cBhvr>
                                        <p:cTn id="158" dur="500"/>
                                        <p:tgtEl>
                                          <p:spTgt spid="62"/>
                                        </p:tgtEl>
                                      </p:cBhvr>
                                    </p:animEffect>
                                  </p:childTnLst>
                                </p:cTn>
                              </p:par>
                            </p:childTnLst>
                          </p:cTn>
                        </p:par>
                        <p:par>
                          <p:cTn id="159" fill="hold">
                            <p:stCondLst>
                              <p:cond delay="2500"/>
                            </p:stCondLst>
                            <p:childTnLst>
                              <p:par>
                                <p:cTn id="160" presetID="22" presetClass="entr" presetSubtype="8" fill="hold" grpId="0" nodeType="afterEffect">
                                  <p:stCondLst>
                                    <p:cond delay="0"/>
                                  </p:stCondLst>
                                  <p:childTnLst>
                                    <p:set>
                                      <p:cBhvr>
                                        <p:cTn id="161" dur="1" fill="hold">
                                          <p:stCondLst>
                                            <p:cond delay="0"/>
                                          </p:stCondLst>
                                        </p:cTn>
                                        <p:tgtEl>
                                          <p:spTgt spid="67"/>
                                        </p:tgtEl>
                                        <p:attrNameLst>
                                          <p:attrName>style.visibility</p:attrName>
                                        </p:attrNameLst>
                                      </p:cBhvr>
                                      <p:to>
                                        <p:strVal val="visible"/>
                                      </p:to>
                                    </p:set>
                                    <p:animEffect transition="in" filter="wipe(left)">
                                      <p:cBhvr>
                                        <p:cTn id="162" dur="500"/>
                                        <p:tgtEl>
                                          <p:spTgt spid="67"/>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1028"/>
                                        </p:tgtEl>
                                        <p:attrNameLst>
                                          <p:attrName>style.visibility</p:attrName>
                                        </p:attrNameLst>
                                      </p:cBhvr>
                                      <p:to>
                                        <p:strVal val="visible"/>
                                      </p:to>
                                    </p:set>
                                    <p:animEffect transition="in" filter="wipe(left)">
                                      <p:cBhvr>
                                        <p:cTn id="16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 grpId="0"/>
      <p:bldP spid="67" grpId="0"/>
      <p:bldP spid="10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DBD4BC-A77C-4486-9115-E1726B50D7B3}"/>
              </a:ext>
            </a:extLst>
          </p:cNvPr>
          <p:cNvSpPr>
            <a:spLocks noGrp="1"/>
          </p:cNvSpPr>
          <p:nvPr>
            <p:ph type="title"/>
          </p:nvPr>
        </p:nvSpPr>
        <p:spPr/>
        <p:txBody>
          <a:bodyPr/>
          <a:lstStyle/>
          <a:p>
            <a:r>
              <a:rPr lang="fr-CA" b="1" dirty="0"/>
              <a:t>Loi de Dalton (loi des pressions partielles)</a:t>
            </a:r>
          </a:p>
        </p:txBody>
      </p:sp>
      <p:sp>
        <p:nvSpPr>
          <p:cNvPr id="3" name="Espace réservé du contenu 2">
            <a:extLst>
              <a:ext uri="{FF2B5EF4-FFF2-40B4-BE49-F238E27FC236}">
                <a16:creationId xmlns:a16="http://schemas.microsoft.com/office/drawing/2014/main" id="{C72E28A3-1288-4FB1-8152-A8EFAB74D628}"/>
              </a:ext>
            </a:extLst>
          </p:cNvPr>
          <p:cNvSpPr>
            <a:spLocks noGrp="1"/>
          </p:cNvSpPr>
          <p:nvPr>
            <p:ph idx="1"/>
          </p:nvPr>
        </p:nvSpPr>
        <p:spPr>
          <a:xfrm>
            <a:off x="680321" y="2796103"/>
            <a:ext cx="6133947" cy="3946603"/>
          </a:xfrm>
        </p:spPr>
        <p:txBody>
          <a:bodyPr anchor="ctr">
            <a:normAutofit fontScale="92500" lnSpcReduction="10000"/>
          </a:bodyPr>
          <a:lstStyle/>
          <a:p>
            <a:r>
              <a:rPr lang="fr-CA" dirty="0"/>
              <a:t>P</a:t>
            </a:r>
            <a:r>
              <a:rPr lang="fr-CA" baseline="-25000" dirty="0"/>
              <a:t>T</a:t>
            </a:r>
            <a:r>
              <a:rPr lang="fr-CA" dirty="0"/>
              <a:t> = pression totale</a:t>
            </a:r>
          </a:p>
          <a:p>
            <a:r>
              <a:rPr lang="fr-CA" dirty="0"/>
              <a:t>P</a:t>
            </a:r>
            <a:r>
              <a:rPr lang="fr-CA" baseline="-25000" dirty="0"/>
              <a:t>a</a:t>
            </a:r>
            <a:r>
              <a:rPr lang="fr-CA" dirty="0"/>
              <a:t> = pression partielle du gaz a</a:t>
            </a:r>
          </a:p>
          <a:p>
            <a:r>
              <a:rPr lang="fr-CA" dirty="0"/>
              <a:t>P</a:t>
            </a:r>
            <a:r>
              <a:rPr lang="fr-CA" baseline="-25000" dirty="0"/>
              <a:t>b</a:t>
            </a:r>
            <a:r>
              <a:rPr lang="fr-CA" dirty="0"/>
              <a:t> = pression partielle du gaz b</a:t>
            </a:r>
          </a:p>
          <a:p>
            <a:r>
              <a:rPr lang="fr-CA" dirty="0"/>
              <a:t>P</a:t>
            </a:r>
            <a:r>
              <a:rPr lang="fr-CA" baseline="-25000" dirty="0"/>
              <a:t>c</a:t>
            </a:r>
            <a:r>
              <a:rPr lang="fr-CA" dirty="0"/>
              <a:t> = pression partielle du gaz c</a:t>
            </a:r>
          </a:p>
          <a:p>
            <a:r>
              <a:rPr lang="fr-CA" dirty="0"/>
              <a:t>P</a:t>
            </a:r>
            <a:r>
              <a:rPr lang="fr-CA" baseline="-25000" dirty="0"/>
              <a:t>d</a:t>
            </a:r>
            <a:r>
              <a:rPr lang="fr-CA" dirty="0"/>
              <a:t> = pression partielle du gaz d</a:t>
            </a:r>
          </a:p>
          <a:p>
            <a:r>
              <a:rPr lang="fr-CA" dirty="0" err="1"/>
              <a:t>P</a:t>
            </a:r>
            <a:r>
              <a:rPr lang="fr-CA" baseline="-25000" dirty="0" err="1"/>
              <a:t>e</a:t>
            </a:r>
            <a:r>
              <a:rPr lang="fr-CA" dirty="0"/>
              <a:t> = pression partielle du gaz e</a:t>
            </a:r>
          </a:p>
          <a:p>
            <a:pPr marL="0" indent="0">
              <a:buNone/>
            </a:pPr>
            <a:endParaRPr lang="fr-CA" dirty="0"/>
          </a:p>
          <a:p>
            <a:pPr marL="0" indent="0">
              <a:lnSpc>
                <a:spcPct val="110000"/>
              </a:lnSpc>
              <a:buNone/>
            </a:pPr>
            <a:r>
              <a:rPr lang="fr-CA" dirty="0"/>
              <a:t>La pression totale d’un mélange est équivalent à la somme des pressions partielles des constituants du mélange.</a:t>
            </a:r>
          </a:p>
        </p:txBody>
      </p:sp>
      <p:sp>
        <p:nvSpPr>
          <p:cNvPr id="1024" name="ZoneTexte 1023">
            <a:extLst>
              <a:ext uri="{FF2B5EF4-FFF2-40B4-BE49-F238E27FC236}">
                <a16:creationId xmlns:a16="http://schemas.microsoft.com/office/drawing/2014/main" id="{CB88F091-72AF-4DA8-9DD7-269ACEF08886}"/>
              </a:ext>
            </a:extLst>
          </p:cNvPr>
          <p:cNvSpPr txBox="1"/>
          <p:nvPr/>
        </p:nvSpPr>
        <p:spPr>
          <a:xfrm>
            <a:off x="1070846" y="1990722"/>
            <a:ext cx="718384" cy="707886"/>
          </a:xfrm>
          <a:prstGeom prst="rect">
            <a:avLst/>
          </a:prstGeom>
          <a:noFill/>
        </p:spPr>
        <p:txBody>
          <a:bodyPr wrap="square" rtlCol="0">
            <a:spAutoFit/>
          </a:bodyPr>
          <a:lstStyle/>
          <a:p>
            <a:r>
              <a:rPr lang="fr-CA" sz="4000" b="1" dirty="0"/>
              <a:t>P</a:t>
            </a:r>
            <a:r>
              <a:rPr lang="fr-CA" sz="4000" b="1" baseline="-25000" dirty="0"/>
              <a:t>T</a:t>
            </a:r>
          </a:p>
        </p:txBody>
      </p:sp>
      <p:sp>
        <p:nvSpPr>
          <p:cNvPr id="67" name="ZoneTexte 66">
            <a:extLst>
              <a:ext uri="{FF2B5EF4-FFF2-40B4-BE49-F238E27FC236}">
                <a16:creationId xmlns:a16="http://schemas.microsoft.com/office/drawing/2014/main" id="{ADECCCD6-70BD-44B0-9AA1-5C674B02645C}"/>
              </a:ext>
            </a:extLst>
          </p:cNvPr>
          <p:cNvSpPr txBox="1"/>
          <p:nvPr/>
        </p:nvSpPr>
        <p:spPr>
          <a:xfrm>
            <a:off x="1722394" y="2088218"/>
            <a:ext cx="7044682" cy="584775"/>
          </a:xfrm>
          <a:prstGeom prst="rect">
            <a:avLst/>
          </a:prstGeom>
          <a:noFill/>
        </p:spPr>
        <p:txBody>
          <a:bodyPr wrap="square" rtlCol="0">
            <a:spAutoFit/>
          </a:bodyPr>
          <a:lstStyle/>
          <a:p>
            <a:r>
              <a:rPr lang="fr-CA" sz="3200" b="1" dirty="0"/>
              <a:t>= P</a:t>
            </a:r>
            <a:r>
              <a:rPr lang="fr-CA" sz="3200" b="1" baseline="-25000" dirty="0"/>
              <a:t>a</a:t>
            </a:r>
            <a:r>
              <a:rPr lang="fr-CA" sz="3200" b="1" dirty="0"/>
              <a:t>   +   P</a:t>
            </a:r>
            <a:r>
              <a:rPr lang="fr-CA" sz="3200" b="1" baseline="-25000" dirty="0"/>
              <a:t>b</a:t>
            </a:r>
            <a:r>
              <a:rPr lang="fr-CA" sz="3200" b="1" dirty="0"/>
              <a:t>    +   P</a:t>
            </a:r>
            <a:r>
              <a:rPr lang="fr-CA" sz="3200" b="1" baseline="-25000" dirty="0"/>
              <a:t>c</a:t>
            </a:r>
            <a:r>
              <a:rPr lang="fr-CA" sz="3200" b="1" dirty="0"/>
              <a:t>     +   P</a:t>
            </a:r>
            <a:r>
              <a:rPr lang="fr-CA" sz="3200" b="1" baseline="-25000" dirty="0"/>
              <a:t>d</a:t>
            </a:r>
            <a:r>
              <a:rPr lang="fr-CA" sz="3200" b="1" dirty="0"/>
              <a:t>   +   </a:t>
            </a:r>
            <a:r>
              <a:rPr lang="fr-CA" sz="3200" b="1" dirty="0" err="1"/>
              <a:t>P</a:t>
            </a:r>
            <a:r>
              <a:rPr lang="fr-CA" sz="3200" b="1" baseline="-25000" dirty="0" err="1"/>
              <a:t>e</a:t>
            </a:r>
            <a:endParaRPr lang="fr-CA" sz="3200" b="1" baseline="-25000" dirty="0"/>
          </a:p>
        </p:txBody>
      </p:sp>
      <p:sp>
        <p:nvSpPr>
          <p:cNvPr id="51" name="Espace réservé du contenu 2">
            <a:extLst>
              <a:ext uri="{FF2B5EF4-FFF2-40B4-BE49-F238E27FC236}">
                <a16:creationId xmlns:a16="http://schemas.microsoft.com/office/drawing/2014/main" id="{04E278AF-57EA-47E4-91AC-3D1EB5699860}"/>
              </a:ext>
            </a:extLst>
          </p:cNvPr>
          <p:cNvSpPr txBox="1">
            <a:spLocks/>
          </p:cNvSpPr>
          <p:nvPr/>
        </p:nvSpPr>
        <p:spPr>
          <a:xfrm>
            <a:off x="6814268" y="2796103"/>
            <a:ext cx="5377731" cy="394660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fr-CA" dirty="0"/>
              <a:t>Le manuel utilise la notation suivante: </a:t>
            </a:r>
          </a:p>
          <a:p>
            <a:pPr marL="0" indent="0">
              <a:buNone/>
            </a:pPr>
            <a:r>
              <a:rPr lang="fr-CA" b="1" dirty="0"/>
              <a:t>     </a:t>
            </a:r>
          </a:p>
          <a:p>
            <a:pPr marL="0" indent="0">
              <a:buNone/>
            </a:pPr>
            <a:r>
              <a:rPr lang="fr-CA" b="1" dirty="0"/>
              <a:t>      P</a:t>
            </a:r>
            <a:r>
              <a:rPr lang="fr-CA" b="1" baseline="-25000" dirty="0"/>
              <a:t>T</a:t>
            </a:r>
            <a:r>
              <a:rPr lang="fr-CA" b="1" dirty="0"/>
              <a:t> = </a:t>
            </a:r>
            <a:r>
              <a:rPr lang="fr-CA" b="1" dirty="0" err="1"/>
              <a:t>P</a:t>
            </a:r>
            <a:r>
              <a:rPr lang="fr-CA" b="1" baseline="-25000" dirty="0" err="1"/>
              <a:t>pa</a:t>
            </a:r>
            <a:r>
              <a:rPr lang="fr-CA" b="1" dirty="0"/>
              <a:t> + </a:t>
            </a:r>
            <a:r>
              <a:rPr lang="fr-CA" b="1" dirty="0" err="1"/>
              <a:t>P</a:t>
            </a:r>
            <a:r>
              <a:rPr lang="fr-CA" b="1" baseline="-25000" dirty="0" err="1"/>
              <a:t>pb</a:t>
            </a:r>
            <a:r>
              <a:rPr lang="fr-CA" b="1" dirty="0"/>
              <a:t> + </a:t>
            </a:r>
            <a:r>
              <a:rPr lang="fr-CA" b="1" dirty="0" err="1"/>
              <a:t>P</a:t>
            </a:r>
            <a:r>
              <a:rPr lang="fr-CA" b="1" baseline="-25000" dirty="0" err="1"/>
              <a:t>pc</a:t>
            </a:r>
            <a:r>
              <a:rPr lang="fr-CA" b="1" dirty="0"/>
              <a:t> + </a:t>
            </a:r>
            <a:r>
              <a:rPr lang="fr-CA" b="1" dirty="0" err="1"/>
              <a:t>P</a:t>
            </a:r>
            <a:r>
              <a:rPr lang="fr-CA" b="1" baseline="-25000" dirty="0" err="1"/>
              <a:t>pd</a:t>
            </a:r>
            <a:r>
              <a:rPr lang="fr-CA" b="1" dirty="0"/>
              <a:t> + P</a:t>
            </a:r>
            <a:r>
              <a:rPr lang="fr-CA" b="1" baseline="-25000" dirty="0"/>
              <a:t>pe</a:t>
            </a:r>
          </a:p>
          <a:p>
            <a:pPr marL="0" indent="0">
              <a:buNone/>
            </a:pPr>
            <a:endParaRPr lang="fr-CA" dirty="0"/>
          </a:p>
          <a:p>
            <a:pPr marL="0" indent="0">
              <a:buNone/>
            </a:pPr>
            <a:r>
              <a:rPr lang="fr-CA" dirty="0"/>
              <a:t>Le deuxième «p» n’est pas nécessaire. Vous pouvez utiliser la notation que vous préférez.</a:t>
            </a:r>
          </a:p>
          <a:p>
            <a:pPr marL="0" indent="0">
              <a:buNone/>
            </a:pPr>
            <a:endParaRPr lang="fr-CA" dirty="0"/>
          </a:p>
        </p:txBody>
      </p:sp>
      <p:cxnSp>
        <p:nvCxnSpPr>
          <p:cNvPr id="6" name="Connecteur droit 5">
            <a:extLst>
              <a:ext uri="{FF2B5EF4-FFF2-40B4-BE49-F238E27FC236}">
                <a16:creationId xmlns:a16="http://schemas.microsoft.com/office/drawing/2014/main" id="{4FE389C5-1D7D-435D-8CAD-B512D6F1145A}"/>
              </a:ext>
            </a:extLst>
          </p:cNvPr>
          <p:cNvCxnSpPr/>
          <p:nvPr/>
        </p:nvCxnSpPr>
        <p:spPr>
          <a:xfrm>
            <a:off x="6776168" y="2796103"/>
            <a:ext cx="0" cy="38618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BF961A2F-B89A-4860-A4E9-8CDEB79BF0B3}"/>
              </a:ext>
            </a:extLst>
          </p:cNvPr>
          <p:cNvSpPr txBox="1">
            <a:spLocks/>
          </p:cNvSpPr>
          <p:nvPr>
            <p:custDataLst>
              <p:tags r:id="rId1"/>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2</a:t>
            </a:r>
          </a:p>
          <a:p>
            <a:pPr algn="ctr"/>
            <a:r>
              <a:rPr lang="fr-CA" sz="1600" b="1" dirty="0">
                <a:solidFill>
                  <a:schemeClr val="bg1"/>
                </a:solidFill>
              </a:rPr>
              <a:t>p. 103 et 104</a:t>
            </a:r>
          </a:p>
        </p:txBody>
      </p:sp>
    </p:spTree>
    <p:extLst>
      <p:ext uri="{BB962C8B-B14F-4D97-AF65-F5344CB8AC3E}">
        <p14:creationId xmlns:p14="http://schemas.microsoft.com/office/powerpoint/2010/main" val="26322236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up)">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DBD4BC-A77C-4486-9115-E1726B50D7B3}"/>
              </a:ext>
            </a:extLst>
          </p:cNvPr>
          <p:cNvSpPr>
            <a:spLocks noGrp="1"/>
          </p:cNvSpPr>
          <p:nvPr>
            <p:ph type="title"/>
          </p:nvPr>
        </p:nvSpPr>
        <p:spPr/>
        <p:txBody>
          <a:bodyPr/>
          <a:lstStyle/>
          <a:p>
            <a:r>
              <a:rPr lang="fr-CA" b="1" dirty="0"/>
              <a:t>Loi de Dalton (enrichissement)</a:t>
            </a:r>
          </a:p>
        </p:txBody>
      </p:sp>
      <p:sp>
        <p:nvSpPr>
          <p:cNvPr id="3" name="Espace réservé du contenu 2">
            <a:extLst>
              <a:ext uri="{FF2B5EF4-FFF2-40B4-BE49-F238E27FC236}">
                <a16:creationId xmlns:a16="http://schemas.microsoft.com/office/drawing/2014/main" id="{C72E28A3-1288-4FB1-8152-A8EFAB74D628}"/>
              </a:ext>
            </a:extLst>
          </p:cNvPr>
          <p:cNvSpPr>
            <a:spLocks noGrp="1"/>
          </p:cNvSpPr>
          <p:nvPr>
            <p:ph idx="1"/>
          </p:nvPr>
        </p:nvSpPr>
        <p:spPr>
          <a:xfrm>
            <a:off x="680321" y="2776856"/>
            <a:ext cx="9613861" cy="1892606"/>
          </a:xfrm>
        </p:spPr>
        <p:txBody>
          <a:bodyPr anchor="t">
            <a:normAutofit/>
          </a:bodyPr>
          <a:lstStyle/>
          <a:p>
            <a:r>
              <a:rPr lang="fr-CA" dirty="0"/>
              <a:t>Cette formule peut aussi être exprimé sous forme de notation de somme (</a:t>
            </a:r>
            <a:r>
              <a:rPr lang="el-GR" dirty="0"/>
              <a:t>Σ</a:t>
            </a:r>
            <a:r>
              <a:rPr lang="fr-CA" dirty="0"/>
              <a:t>):</a:t>
            </a:r>
          </a:p>
          <a:p>
            <a:pPr marL="0" indent="0" algn="ctr">
              <a:buNone/>
            </a:pPr>
            <a:r>
              <a:rPr lang="fr-CA" sz="3200" b="1" dirty="0"/>
              <a:t>P</a:t>
            </a:r>
            <a:r>
              <a:rPr lang="fr-CA" sz="3200" b="1" baseline="-25000" dirty="0"/>
              <a:t>T</a:t>
            </a:r>
            <a:r>
              <a:rPr lang="fr-CA" sz="3200" b="1" dirty="0"/>
              <a:t> = Σ P</a:t>
            </a:r>
            <a:r>
              <a:rPr lang="fr-CA" sz="3200" b="1" baseline="-25000" dirty="0"/>
              <a:t>i</a:t>
            </a:r>
            <a:endParaRPr lang="fr-CA" dirty="0"/>
          </a:p>
          <a:p>
            <a:endParaRPr lang="fr-CA" dirty="0"/>
          </a:p>
          <a:p>
            <a:endParaRPr lang="fr-CA" dirty="0"/>
          </a:p>
        </p:txBody>
      </p:sp>
      <p:sp>
        <p:nvSpPr>
          <p:cNvPr id="1024" name="ZoneTexte 1023">
            <a:extLst>
              <a:ext uri="{FF2B5EF4-FFF2-40B4-BE49-F238E27FC236}">
                <a16:creationId xmlns:a16="http://schemas.microsoft.com/office/drawing/2014/main" id="{CB88F091-72AF-4DA8-9DD7-269ACEF08886}"/>
              </a:ext>
            </a:extLst>
          </p:cNvPr>
          <p:cNvSpPr txBox="1"/>
          <p:nvPr/>
        </p:nvSpPr>
        <p:spPr>
          <a:xfrm>
            <a:off x="1070846" y="1990722"/>
            <a:ext cx="718384" cy="707886"/>
          </a:xfrm>
          <a:prstGeom prst="rect">
            <a:avLst/>
          </a:prstGeom>
          <a:noFill/>
        </p:spPr>
        <p:txBody>
          <a:bodyPr wrap="square" rtlCol="0">
            <a:spAutoFit/>
          </a:bodyPr>
          <a:lstStyle/>
          <a:p>
            <a:r>
              <a:rPr lang="fr-CA" sz="4000" b="1" dirty="0"/>
              <a:t>P</a:t>
            </a:r>
            <a:r>
              <a:rPr lang="fr-CA" sz="4000" b="1" baseline="-25000" dirty="0"/>
              <a:t>T</a:t>
            </a:r>
          </a:p>
        </p:txBody>
      </p:sp>
      <p:sp>
        <p:nvSpPr>
          <p:cNvPr id="67" name="ZoneTexte 66">
            <a:extLst>
              <a:ext uri="{FF2B5EF4-FFF2-40B4-BE49-F238E27FC236}">
                <a16:creationId xmlns:a16="http://schemas.microsoft.com/office/drawing/2014/main" id="{ADECCCD6-70BD-44B0-9AA1-5C674B02645C}"/>
              </a:ext>
            </a:extLst>
          </p:cNvPr>
          <p:cNvSpPr txBox="1"/>
          <p:nvPr/>
        </p:nvSpPr>
        <p:spPr>
          <a:xfrm>
            <a:off x="1722394" y="2088218"/>
            <a:ext cx="7044682" cy="584775"/>
          </a:xfrm>
          <a:prstGeom prst="rect">
            <a:avLst/>
          </a:prstGeom>
          <a:noFill/>
        </p:spPr>
        <p:txBody>
          <a:bodyPr wrap="square" rtlCol="0">
            <a:spAutoFit/>
          </a:bodyPr>
          <a:lstStyle/>
          <a:p>
            <a:r>
              <a:rPr lang="fr-CA" sz="3200" b="1" dirty="0"/>
              <a:t>= P</a:t>
            </a:r>
            <a:r>
              <a:rPr lang="fr-CA" sz="3200" b="1" baseline="-25000" dirty="0"/>
              <a:t>a</a:t>
            </a:r>
            <a:r>
              <a:rPr lang="fr-CA" sz="3200" b="1" dirty="0"/>
              <a:t>   +   P</a:t>
            </a:r>
            <a:r>
              <a:rPr lang="fr-CA" sz="3200" b="1" baseline="-25000" dirty="0"/>
              <a:t>b</a:t>
            </a:r>
            <a:r>
              <a:rPr lang="fr-CA" sz="3200" b="1" dirty="0"/>
              <a:t>    +   P</a:t>
            </a:r>
            <a:r>
              <a:rPr lang="fr-CA" sz="3200" b="1" baseline="-25000" dirty="0"/>
              <a:t>c</a:t>
            </a:r>
            <a:r>
              <a:rPr lang="fr-CA" sz="3200" b="1" dirty="0"/>
              <a:t>     +   P</a:t>
            </a:r>
            <a:r>
              <a:rPr lang="fr-CA" sz="3200" b="1" baseline="-25000" dirty="0"/>
              <a:t>d</a:t>
            </a:r>
            <a:r>
              <a:rPr lang="fr-CA" sz="3200" b="1" dirty="0"/>
              <a:t>   +   </a:t>
            </a:r>
            <a:r>
              <a:rPr lang="fr-CA" sz="3200" b="1" dirty="0" err="1"/>
              <a:t>P</a:t>
            </a:r>
            <a:r>
              <a:rPr lang="fr-CA" sz="3200" b="1" baseline="-25000" dirty="0" err="1"/>
              <a:t>e</a:t>
            </a:r>
            <a:endParaRPr lang="fr-CA" sz="3200" b="1" baseline="-25000" dirty="0"/>
          </a:p>
        </p:txBody>
      </p:sp>
      <p:sp>
        <p:nvSpPr>
          <p:cNvPr id="5" name="ZoneTexte 4">
            <a:extLst>
              <a:ext uri="{FF2B5EF4-FFF2-40B4-BE49-F238E27FC236}">
                <a16:creationId xmlns:a16="http://schemas.microsoft.com/office/drawing/2014/main" id="{64D06135-B1F7-4DAF-B2E1-09DA466B94FE}"/>
              </a:ext>
            </a:extLst>
          </p:cNvPr>
          <p:cNvSpPr txBox="1"/>
          <p:nvPr/>
        </p:nvSpPr>
        <p:spPr>
          <a:xfrm>
            <a:off x="5305425" y="3507961"/>
            <a:ext cx="790575" cy="584775"/>
          </a:xfrm>
          <a:prstGeom prst="rect">
            <a:avLst/>
          </a:prstGeom>
          <a:noFill/>
        </p:spPr>
        <p:txBody>
          <a:bodyPr wrap="square" rtlCol="0">
            <a:spAutoFit/>
          </a:bodyPr>
          <a:lstStyle/>
          <a:p>
            <a:pPr algn="ctr"/>
            <a:r>
              <a:rPr lang="el-GR" sz="3200" b="1" dirty="0">
                <a:solidFill>
                  <a:schemeClr val="accent2"/>
                </a:solidFill>
              </a:rPr>
              <a:t>Σ</a:t>
            </a:r>
            <a:endParaRPr lang="fr-CA" sz="3200" b="1" dirty="0">
              <a:solidFill>
                <a:schemeClr val="accent2"/>
              </a:solidFill>
            </a:endParaRPr>
          </a:p>
        </p:txBody>
      </p:sp>
      <p:cxnSp>
        <p:nvCxnSpPr>
          <p:cNvPr id="7" name="Connecteur droit 6">
            <a:extLst>
              <a:ext uri="{FF2B5EF4-FFF2-40B4-BE49-F238E27FC236}">
                <a16:creationId xmlns:a16="http://schemas.microsoft.com/office/drawing/2014/main" id="{A15A07C6-8768-40F3-8744-AF91B762FDE4}"/>
              </a:ext>
            </a:extLst>
          </p:cNvPr>
          <p:cNvCxnSpPr>
            <a:cxnSpLocks/>
            <a:stCxn id="5" idx="2"/>
            <a:endCxn id="13" idx="1"/>
          </p:cNvCxnSpPr>
          <p:nvPr/>
        </p:nvCxnSpPr>
        <p:spPr>
          <a:xfrm>
            <a:off x="5700713" y="4092736"/>
            <a:ext cx="852487" cy="50384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62646D78-FC67-4F05-9919-58D02D534810}"/>
              </a:ext>
            </a:extLst>
          </p:cNvPr>
          <p:cNvSpPr txBox="1"/>
          <p:nvPr/>
        </p:nvSpPr>
        <p:spPr>
          <a:xfrm>
            <a:off x="6553200" y="4119528"/>
            <a:ext cx="5638800" cy="954107"/>
          </a:xfrm>
          <a:prstGeom prst="rect">
            <a:avLst/>
          </a:prstGeom>
          <a:noFill/>
        </p:spPr>
        <p:txBody>
          <a:bodyPr wrap="square" rtlCol="0">
            <a:spAutoFit/>
          </a:bodyPr>
          <a:lstStyle/>
          <a:p>
            <a:r>
              <a:rPr lang="fr-CA" sz="2000" b="1" u="sng" dirty="0">
                <a:solidFill>
                  <a:schemeClr val="accent2"/>
                </a:solidFill>
              </a:rPr>
              <a:t>Sigma (lettre grecque majuscule):</a:t>
            </a:r>
            <a:r>
              <a:rPr lang="fr-CA" sz="2000" dirty="0">
                <a:solidFill>
                  <a:schemeClr val="accent2"/>
                </a:solidFill>
              </a:rPr>
              <a:t> </a:t>
            </a:r>
          </a:p>
          <a:p>
            <a:r>
              <a:rPr lang="fr-CA" b="1" dirty="0">
                <a:solidFill>
                  <a:schemeClr val="accent2"/>
                </a:solidFill>
              </a:rPr>
              <a:t>Symbole qui indique la somme de l’ensemble de tout les éléments qui le suit (P</a:t>
            </a:r>
            <a:r>
              <a:rPr lang="fr-CA" b="1" baseline="-25000" dirty="0">
                <a:solidFill>
                  <a:schemeClr val="accent2"/>
                </a:solidFill>
              </a:rPr>
              <a:t>1</a:t>
            </a:r>
            <a:r>
              <a:rPr lang="fr-CA" b="1" dirty="0">
                <a:solidFill>
                  <a:schemeClr val="accent2"/>
                </a:solidFill>
              </a:rPr>
              <a:t>, P</a:t>
            </a:r>
            <a:r>
              <a:rPr lang="fr-CA" b="1" baseline="-25000" dirty="0">
                <a:solidFill>
                  <a:schemeClr val="accent2"/>
                </a:solidFill>
              </a:rPr>
              <a:t>2</a:t>
            </a:r>
            <a:r>
              <a:rPr lang="fr-CA" b="1" dirty="0">
                <a:solidFill>
                  <a:schemeClr val="accent2"/>
                </a:solidFill>
              </a:rPr>
              <a:t>, etc.) </a:t>
            </a:r>
          </a:p>
        </p:txBody>
      </p:sp>
      <mc:AlternateContent xmlns:mc="http://schemas.openxmlformats.org/markup-compatibility/2006" xmlns:a14="http://schemas.microsoft.com/office/drawing/2010/main">
        <mc:Choice Requires="a14">
          <p:sp>
            <p:nvSpPr>
              <p:cNvPr id="16" name="Espace réservé du contenu 2">
                <a:extLst>
                  <a:ext uri="{FF2B5EF4-FFF2-40B4-BE49-F238E27FC236}">
                    <a16:creationId xmlns:a16="http://schemas.microsoft.com/office/drawing/2014/main" id="{5D034647-1B6F-4546-9879-D3E2B62B954C}"/>
                  </a:ext>
                </a:extLst>
              </p:cNvPr>
              <p:cNvSpPr txBox="1">
                <a:spLocks/>
              </p:cNvSpPr>
              <p:nvPr/>
            </p:nvSpPr>
            <p:spPr>
              <a:xfrm>
                <a:off x="680321" y="4360382"/>
                <a:ext cx="9613861" cy="235342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nSpc>
                    <a:spcPct val="100000"/>
                  </a:lnSpc>
                </a:pPr>
                <a:r>
                  <a:rPr lang="fr-CA" dirty="0"/>
                  <a:t>On peut aussi écrire:</a:t>
                </a:r>
              </a:p>
              <a:p>
                <a:pPr marL="0" indent="0" algn="ctr">
                  <a:lnSpc>
                    <a:spcPct val="100000"/>
                  </a:lnSpc>
                  <a:buNone/>
                </a:pPr>
                <a:r>
                  <a:rPr lang="fr-CA" sz="3200" b="1" dirty="0"/>
                  <a:t>P</a:t>
                </a:r>
                <a:r>
                  <a:rPr lang="fr-CA" sz="3200" b="1" baseline="-25000" dirty="0"/>
                  <a:t>T</a:t>
                </a:r>
                <a:r>
                  <a:rPr lang="fr-CA" sz="3200" b="1" dirty="0"/>
                  <a:t> = </a:t>
                </a:r>
                <a14:m>
                  <m:oMath xmlns:m="http://schemas.openxmlformats.org/officeDocument/2006/math">
                    <m:sSubSup>
                      <m:sSubSupPr>
                        <m:ctrlPr>
                          <a:rPr lang="fr-CA" sz="3200" b="1" i="1" smtClean="0">
                            <a:latin typeface="Cambria Math" panose="02040503050406030204" pitchFamily="18" charset="0"/>
                          </a:rPr>
                        </m:ctrlPr>
                      </m:sSubSupPr>
                      <m:e>
                        <m:r>
                          <m:rPr>
                            <m:nor/>
                          </m:rPr>
                          <a:rPr lang="fr-CA" sz="3200" b="1" dirty="0"/>
                          <m:t>Σ</m:t>
                        </m:r>
                      </m:e>
                      <m:sub>
                        <m:r>
                          <a:rPr lang="fr-CA" sz="3200" b="1" i="1" smtClean="0">
                            <a:latin typeface="Cambria Math" panose="02040503050406030204" pitchFamily="18" charset="0"/>
                          </a:rPr>
                          <m:t>𝒊</m:t>
                        </m:r>
                        <m:r>
                          <a:rPr lang="fr-CA" sz="3200" b="1" i="1" smtClean="0">
                            <a:latin typeface="Cambria Math" panose="02040503050406030204" pitchFamily="18" charset="0"/>
                          </a:rPr>
                          <m:t>=</m:t>
                        </m:r>
                        <m:r>
                          <a:rPr lang="fr-CA" sz="3200" b="1" i="1" smtClean="0">
                            <a:latin typeface="Cambria Math" panose="02040503050406030204" pitchFamily="18" charset="0"/>
                          </a:rPr>
                          <m:t>𝟏</m:t>
                        </m:r>
                      </m:sub>
                      <m:sup>
                        <m:r>
                          <a:rPr lang="fr-CA" sz="3200" b="1" i="1" smtClean="0">
                            <a:latin typeface="Cambria Math" panose="02040503050406030204" pitchFamily="18" charset="0"/>
                          </a:rPr>
                          <m:t>𝒏</m:t>
                        </m:r>
                      </m:sup>
                    </m:sSubSup>
                  </m:oMath>
                </a14:m>
                <a:r>
                  <a:rPr lang="fr-CA" sz="3200" b="1" dirty="0"/>
                  <a:t> P</a:t>
                </a:r>
                <a:r>
                  <a:rPr lang="fr-CA" sz="3200" b="1" baseline="-25000" dirty="0"/>
                  <a:t>i</a:t>
                </a:r>
                <a:endParaRPr lang="fr-CA" sz="3200" b="1" dirty="0"/>
              </a:p>
              <a:p>
                <a:pPr lvl="1">
                  <a:lnSpc>
                    <a:spcPct val="100000"/>
                  </a:lnSpc>
                </a:pPr>
                <a:r>
                  <a:rPr lang="fr-CA" sz="2400" dirty="0"/>
                  <a:t>Cette notation représente la somme des pressions en commençant par la valeur de «i» jusqu’à la n</a:t>
                </a:r>
                <a:r>
                  <a:rPr lang="fr-CA" sz="2400" baseline="30000" dirty="0"/>
                  <a:t>ième</a:t>
                </a:r>
                <a:r>
                  <a:rPr lang="fr-CA" sz="2400" dirty="0"/>
                  <a:t> valeur (i et n délimitent l’intervalle).</a:t>
                </a:r>
                <a:endParaRPr lang="fr-CA" dirty="0"/>
              </a:p>
            </p:txBody>
          </p:sp>
        </mc:Choice>
        <mc:Fallback xmlns="">
          <p:sp>
            <p:nvSpPr>
              <p:cNvPr id="16" name="Espace réservé du contenu 2">
                <a:extLst>
                  <a:ext uri="{FF2B5EF4-FFF2-40B4-BE49-F238E27FC236}">
                    <a16:creationId xmlns:a16="http://schemas.microsoft.com/office/drawing/2014/main" id="{5D034647-1B6F-4546-9879-D3E2B62B954C}"/>
                  </a:ext>
                </a:extLst>
              </p:cNvPr>
              <p:cNvSpPr txBox="1">
                <a:spLocks noRot="1" noChangeAspect="1" noMove="1" noResize="1" noEditPoints="1" noAdjustHandles="1" noChangeArrowheads="1" noChangeShapeType="1" noTextEdit="1"/>
              </p:cNvSpPr>
              <p:nvPr/>
            </p:nvSpPr>
            <p:spPr>
              <a:xfrm>
                <a:off x="680321" y="4360382"/>
                <a:ext cx="9613861" cy="2353420"/>
              </a:xfrm>
              <a:prstGeom prst="rect">
                <a:avLst/>
              </a:prstGeom>
              <a:blipFill>
                <a:blip r:embed="rId3"/>
                <a:stretch>
                  <a:fillRect l="-888" t="-2073" b="-777"/>
                </a:stretch>
              </a:blipFill>
            </p:spPr>
            <p:txBody>
              <a:bodyPr/>
              <a:lstStyle/>
              <a:p>
                <a:r>
                  <a:rPr lang="fr-CA">
                    <a:noFill/>
                  </a:rPr>
                  <a:t> </a:t>
                </a:r>
              </a:p>
            </p:txBody>
          </p:sp>
        </mc:Fallback>
      </mc:AlternateContent>
      <p:sp>
        <p:nvSpPr>
          <p:cNvPr id="12" name="Titre 1">
            <a:extLst>
              <a:ext uri="{FF2B5EF4-FFF2-40B4-BE49-F238E27FC236}">
                <a16:creationId xmlns:a16="http://schemas.microsoft.com/office/drawing/2014/main" id="{60EC1B70-1692-494A-A6FA-19B1B024A41A}"/>
              </a:ext>
            </a:extLst>
          </p:cNvPr>
          <p:cNvSpPr txBox="1">
            <a:spLocks/>
          </p:cNvSpPr>
          <p:nvPr>
            <p:custDataLst>
              <p:tags r:id="rId1"/>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2</a:t>
            </a:r>
          </a:p>
          <a:p>
            <a:pPr algn="ctr"/>
            <a:r>
              <a:rPr lang="fr-CA" sz="1600" b="1" dirty="0">
                <a:solidFill>
                  <a:schemeClr val="bg1"/>
                </a:solidFill>
              </a:rPr>
              <a:t>p. 103 et 104</a:t>
            </a:r>
          </a:p>
        </p:txBody>
      </p:sp>
    </p:spTree>
    <p:extLst>
      <p:ext uri="{BB962C8B-B14F-4D97-AF65-F5344CB8AC3E}">
        <p14:creationId xmlns:p14="http://schemas.microsoft.com/office/powerpoint/2010/main" val="27712648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fade">
                                      <p:cBhvr>
                                        <p:cTn id="30" dur="500"/>
                                        <p:tgtEl>
                                          <p:spTgt spid="1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xEl>
                                              <p:pRg st="1" end="1"/>
                                            </p:txEl>
                                          </p:spTgt>
                                        </p:tgtEl>
                                        <p:attrNameLst>
                                          <p:attrName>style.visibility</p:attrName>
                                        </p:attrNameLst>
                                      </p:cBhvr>
                                      <p:to>
                                        <p:strVal val="visible"/>
                                      </p:to>
                                    </p:set>
                                    <p:animEffect transition="in" filter="fade">
                                      <p:cBhvr>
                                        <p:cTn id="35" dur="500"/>
                                        <p:tgtEl>
                                          <p:spTgt spid="16">
                                            <p:txEl>
                                              <p:pRg st="1" end="1"/>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xEl>
                                              <p:pRg st="2" end="2"/>
                                            </p:txEl>
                                          </p:spTgt>
                                        </p:tgtEl>
                                        <p:attrNameLst>
                                          <p:attrName>style.visibility</p:attrName>
                                        </p:attrNameLst>
                                      </p:cBhvr>
                                      <p:to>
                                        <p:strVal val="visible"/>
                                      </p:to>
                                    </p:set>
                                    <p:animEffect transition="in" filter="fade">
                                      <p:cBhvr>
                                        <p:cTn id="38"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13" grpId="0"/>
      <p:bldP spid="1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DBD4BC-A77C-4486-9115-E1726B50D7B3}"/>
              </a:ext>
            </a:extLst>
          </p:cNvPr>
          <p:cNvSpPr>
            <a:spLocks noGrp="1"/>
          </p:cNvSpPr>
          <p:nvPr>
            <p:ph type="title"/>
          </p:nvPr>
        </p:nvSpPr>
        <p:spPr/>
        <p:txBody>
          <a:bodyPr/>
          <a:lstStyle/>
          <a:p>
            <a:r>
              <a:rPr lang="fr-CA" b="1" dirty="0"/>
              <a:t>Loi de Dalton (loi des pressions partielles)</a:t>
            </a:r>
          </a:p>
        </p:txBody>
      </p:sp>
      <mc:AlternateContent xmlns:mc="http://schemas.openxmlformats.org/markup-compatibility/2006" xmlns:a14="http://schemas.microsoft.com/office/drawing/2010/main">
        <mc:Choice Requires="a14">
          <p:sp>
            <p:nvSpPr>
              <p:cNvPr id="9" name="Espace réservé du contenu 8">
                <a:extLst>
                  <a:ext uri="{FF2B5EF4-FFF2-40B4-BE49-F238E27FC236}">
                    <a16:creationId xmlns:a16="http://schemas.microsoft.com/office/drawing/2014/main" id="{E859A180-AE06-4DF5-9ECB-FA39B5E8BDE1}"/>
                  </a:ext>
                </a:extLst>
              </p:cNvPr>
              <p:cNvSpPr>
                <a:spLocks noGrp="1"/>
              </p:cNvSpPr>
              <p:nvPr>
                <p:ph idx="1"/>
              </p:nvPr>
            </p:nvSpPr>
            <p:spPr>
              <a:xfrm>
                <a:off x="432669" y="1990722"/>
                <a:ext cx="11592188" cy="4733928"/>
              </a:xfrm>
            </p:spPr>
            <p:txBody>
              <a:bodyPr/>
              <a:lstStyle/>
              <a:p>
                <a:pPr>
                  <a:lnSpc>
                    <a:spcPct val="100000"/>
                  </a:lnSpc>
                </a:pPr>
                <a:r>
                  <a:rPr lang="fr-CA" dirty="0"/>
                  <a:t>En se basant sur la loi simple des gaz, nous savons que la quantité d’un gaz en mole est directement proportionnel à la pression:</a:t>
                </a:r>
              </a:p>
              <a:p>
                <a:pPr marL="0" indent="0" algn="ctr">
                  <a:lnSpc>
                    <a:spcPct val="100000"/>
                  </a:lnSpc>
                  <a:buNone/>
                </a:pPr>
                <a14:m>
                  <m:oMath xmlns:m="http://schemas.openxmlformats.org/officeDocument/2006/math">
                    <m:f>
                      <m:fPr>
                        <m:ctrlPr>
                          <a:rPr lang="fr-CA" sz="2800" b="1" i="1" smtClean="0">
                            <a:latin typeface="Cambria Math" panose="02040503050406030204" pitchFamily="18" charset="0"/>
                          </a:rPr>
                        </m:ctrlPr>
                      </m:fPr>
                      <m:num>
                        <m:sSub>
                          <m:sSubPr>
                            <m:ctrlPr>
                              <a:rPr lang="fr-CA" sz="2800" b="1" i="1" smtClean="0">
                                <a:latin typeface="Cambria Math" panose="02040503050406030204" pitchFamily="18" charset="0"/>
                              </a:rPr>
                            </m:ctrlPr>
                          </m:sSubPr>
                          <m:e>
                            <m:r>
                              <a:rPr lang="fr-CA" sz="2800" b="1" i="1" smtClean="0">
                                <a:latin typeface="Cambria Math" panose="02040503050406030204" pitchFamily="18" charset="0"/>
                              </a:rPr>
                              <m:t>𝑷</m:t>
                            </m:r>
                          </m:e>
                          <m:sub>
                            <m:r>
                              <a:rPr lang="fr-CA" sz="2800" b="1" i="1" smtClean="0">
                                <a:latin typeface="Cambria Math" panose="02040503050406030204" pitchFamily="18" charset="0"/>
                              </a:rPr>
                              <m:t>𝟏</m:t>
                            </m:r>
                          </m:sub>
                        </m:sSub>
                      </m:num>
                      <m:den>
                        <m:sSub>
                          <m:sSubPr>
                            <m:ctrlPr>
                              <a:rPr lang="fr-CA" sz="2800" b="1" i="1" smtClean="0">
                                <a:latin typeface="Cambria Math" panose="02040503050406030204" pitchFamily="18" charset="0"/>
                              </a:rPr>
                            </m:ctrlPr>
                          </m:sSubPr>
                          <m:e>
                            <m:r>
                              <a:rPr lang="fr-CA" sz="2800" b="1" i="1" smtClean="0">
                                <a:latin typeface="Cambria Math" panose="02040503050406030204" pitchFamily="18" charset="0"/>
                              </a:rPr>
                              <m:t>𝒏</m:t>
                            </m:r>
                          </m:e>
                          <m:sub>
                            <m:r>
                              <a:rPr lang="fr-CA" sz="2800" b="1" i="1" smtClean="0">
                                <a:latin typeface="Cambria Math" panose="02040503050406030204" pitchFamily="18" charset="0"/>
                              </a:rPr>
                              <m:t>𝟏</m:t>
                            </m:r>
                          </m:sub>
                        </m:sSub>
                      </m:den>
                    </m:f>
                    <m:r>
                      <a:rPr lang="fr-CA" sz="2800" b="1" i="1" smtClean="0">
                        <a:latin typeface="Cambria Math" panose="02040503050406030204" pitchFamily="18" charset="0"/>
                        <a:ea typeface="Cambria Math" panose="02040503050406030204" pitchFamily="18" charset="0"/>
                      </a:rPr>
                      <m:t>=</m:t>
                    </m:r>
                  </m:oMath>
                </a14:m>
                <a:r>
                  <a:rPr lang="fr-CA" sz="2800" b="1" dirty="0"/>
                  <a:t> </a:t>
                </a:r>
                <a14:m>
                  <m:oMath xmlns:m="http://schemas.openxmlformats.org/officeDocument/2006/math">
                    <m:f>
                      <m:fPr>
                        <m:ctrlPr>
                          <a:rPr lang="fr-CA" sz="2800" b="1" i="1">
                            <a:latin typeface="Cambria Math" panose="02040503050406030204" pitchFamily="18" charset="0"/>
                          </a:rPr>
                        </m:ctrlPr>
                      </m:fPr>
                      <m:num>
                        <m:sSub>
                          <m:sSubPr>
                            <m:ctrlPr>
                              <a:rPr lang="fr-CA" sz="2800" b="1" i="1">
                                <a:latin typeface="Cambria Math" panose="02040503050406030204" pitchFamily="18" charset="0"/>
                              </a:rPr>
                            </m:ctrlPr>
                          </m:sSubPr>
                          <m:e>
                            <m:r>
                              <a:rPr lang="fr-CA" sz="2800" b="1" i="1">
                                <a:latin typeface="Cambria Math" panose="02040503050406030204" pitchFamily="18" charset="0"/>
                              </a:rPr>
                              <m:t>𝑷</m:t>
                            </m:r>
                          </m:e>
                          <m:sub>
                            <m:r>
                              <a:rPr lang="fr-CA" sz="2800" b="1" i="1" smtClean="0">
                                <a:latin typeface="Cambria Math" panose="02040503050406030204" pitchFamily="18" charset="0"/>
                              </a:rPr>
                              <m:t>𝟐</m:t>
                            </m:r>
                          </m:sub>
                        </m:sSub>
                      </m:num>
                      <m:den>
                        <m:sSub>
                          <m:sSubPr>
                            <m:ctrlPr>
                              <a:rPr lang="fr-CA" sz="2800" b="1" i="1" smtClean="0">
                                <a:latin typeface="Cambria Math" panose="02040503050406030204" pitchFamily="18" charset="0"/>
                              </a:rPr>
                            </m:ctrlPr>
                          </m:sSubPr>
                          <m:e>
                            <m:r>
                              <a:rPr lang="fr-CA" sz="2800" b="1" i="1">
                                <a:latin typeface="Cambria Math" panose="02040503050406030204" pitchFamily="18" charset="0"/>
                              </a:rPr>
                              <m:t>𝒏</m:t>
                            </m:r>
                          </m:e>
                          <m:sub>
                            <m:r>
                              <a:rPr lang="fr-CA" sz="2800" b="1" i="1" smtClean="0">
                                <a:latin typeface="Cambria Math" panose="02040503050406030204" pitchFamily="18" charset="0"/>
                              </a:rPr>
                              <m:t>𝟐</m:t>
                            </m:r>
                          </m:sub>
                        </m:sSub>
                      </m:den>
                    </m:f>
                  </m:oMath>
                </a14:m>
                <a:endParaRPr lang="fr-CA" dirty="0"/>
              </a:p>
              <a:p>
                <a:pPr>
                  <a:lnSpc>
                    <a:spcPct val="100000"/>
                  </a:lnSpc>
                </a:pPr>
                <a:r>
                  <a:rPr lang="fr-CA" dirty="0"/>
                  <a:t>Ainsi, nous pouvons conclure que:</a:t>
                </a:r>
              </a:p>
              <a:p>
                <a:pPr marL="0" indent="0" algn="ctr">
                  <a:lnSpc>
                    <a:spcPct val="100000"/>
                  </a:lnSpc>
                  <a:buNone/>
                </a:pPr>
                <a14:m>
                  <m:oMath xmlns:m="http://schemas.openxmlformats.org/officeDocument/2006/math">
                    <m:f>
                      <m:fPr>
                        <m:ctrlPr>
                          <a:rPr lang="fr-CA" sz="2800" b="1" i="1">
                            <a:latin typeface="Cambria Math" panose="02040503050406030204" pitchFamily="18" charset="0"/>
                          </a:rPr>
                        </m:ctrlPr>
                      </m:fPr>
                      <m:num>
                        <m:sSub>
                          <m:sSubPr>
                            <m:ctrlPr>
                              <a:rPr lang="fr-CA" sz="2800" b="1" i="1">
                                <a:latin typeface="Cambria Math" panose="02040503050406030204" pitchFamily="18" charset="0"/>
                              </a:rPr>
                            </m:ctrlPr>
                          </m:sSubPr>
                          <m:e>
                            <m:r>
                              <a:rPr lang="fr-CA" sz="2800" b="1" i="1">
                                <a:latin typeface="Cambria Math" panose="02040503050406030204" pitchFamily="18" charset="0"/>
                              </a:rPr>
                              <m:t>𝑷</m:t>
                            </m:r>
                          </m:e>
                          <m:sub>
                            <m:r>
                              <a:rPr lang="fr-CA" sz="2800" b="1" i="1" smtClean="0">
                                <a:latin typeface="Cambria Math" panose="02040503050406030204" pitchFamily="18" charset="0"/>
                              </a:rPr>
                              <m:t>𝒂</m:t>
                            </m:r>
                          </m:sub>
                        </m:sSub>
                      </m:num>
                      <m:den>
                        <m:sSub>
                          <m:sSubPr>
                            <m:ctrlPr>
                              <a:rPr lang="fr-CA" sz="2800" b="1" i="1">
                                <a:latin typeface="Cambria Math" panose="02040503050406030204" pitchFamily="18" charset="0"/>
                              </a:rPr>
                            </m:ctrlPr>
                          </m:sSubPr>
                          <m:e>
                            <m:r>
                              <a:rPr lang="fr-CA" sz="2800" b="1" i="1">
                                <a:latin typeface="Cambria Math" panose="02040503050406030204" pitchFamily="18" charset="0"/>
                              </a:rPr>
                              <m:t>𝒏</m:t>
                            </m:r>
                          </m:e>
                          <m:sub>
                            <m:r>
                              <a:rPr lang="fr-CA" sz="2800" b="1" i="1" smtClean="0">
                                <a:latin typeface="Cambria Math" panose="02040503050406030204" pitchFamily="18" charset="0"/>
                              </a:rPr>
                              <m:t>𝒂</m:t>
                            </m:r>
                          </m:sub>
                        </m:sSub>
                      </m:den>
                    </m:f>
                    <m:r>
                      <a:rPr lang="fr-CA" sz="2800" b="1" i="1">
                        <a:latin typeface="Cambria Math" panose="02040503050406030204" pitchFamily="18" charset="0"/>
                        <a:ea typeface="Cambria Math" panose="02040503050406030204" pitchFamily="18" charset="0"/>
                      </a:rPr>
                      <m:t>=</m:t>
                    </m:r>
                  </m:oMath>
                </a14:m>
                <a:r>
                  <a:rPr lang="fr-CA" sz="2800" b="1" dirty="0"/>
                  <a:t> </a:t>
                </a:r>
                <a14:m>
                  <m:oMath xmlns:m="http://schemas.openxmlformats.org/officeDocument/2006/math">
                    <m:f>
                      <m:fPr>
                        <m:ctrlPr>
                          <a:rPr lang="fr-CA" sz="2800" b="1" i="1">
                            <a:latin typeface="Cambria Math" panose="02040503050406030204" pitchFamily="18" charset="0"/>
                          </a:rPr>
                        </m:ctrlPr>
                      </m:fPr>
                      <m:num>
                        <m:sSub>
                          <m:sSubPr>
                            <m:ctrlPr>
                              <a:rPr lang="fr-CA" sz="2800" b="1" i="1">
                                <a:latin typeface="Cambria Math" panose="02040503050406030204" pitchFamily="18" charset="0"/>
                              </a:rPr>
                            </m:ctrlPr>
                          </m:sSubPr>
                          <m:e>
                            <m:r>
                              <a:rPr lang="fr-CA" sz="2800" b="1" i="1">
                                <a:latin typeface="Cambria Math" panose="02040503050406030204" pitchFamily="18" charset="0"/>
                              </a:rPr>
                              <m:t>𝑷</m:t>
                            </m:r>
                          </m:e>
                          <m:sub>
                            <m:r>
                              <a:rPr lang="fr-CA" sz="2800" b="1" i="1" smtClean="0">
                                <a:latin typeface="Cambria Math" panose="02040503050406030204" pitchFamily="18" charset="0"/>
                              </a:rPr>
                              <m:t>𝑻</m:t>
                            </m:r>
                          </m:sub>
                        </m:sSub>
                      </m:num>
                      <m:den>
                        <m:sSub>
                          <m:sSubPr>
                            <m:ctrlPr>
                              <a:rPr lang="fr-CA" sz="2800" b="1" i="1" smtClean="0">
                                <a:latin typeface="Cambria Math" panose="02040503050406030204" pitchFamily="18" charset="0"/>
                              </a:rPr>
                            </m:ctrlPr>
                          </m:sSubPr>
                          <m:e>
                            <m:r>
                              <a:rPr lang="fr-CA" sz="2800" b="1" i="1">
                                <a:latin typeface="Cambria Math" panose="02040503050406030204" pitchFamily="18" charset="0"/>
                              </a:rPr>
                              <m:t>𝒏</m:t>
                            </m:r>
                          </m:e>
                          <m:sub>
                            <m:r>
                              <a:rPr lang="fr-CA" sz="2800" b="1" i="1" smtClean="0">
                                <a:latin typeface="Cambria Math" panose="02040503050406030204" pitchFamily="18" charset="0"/>
                              </a:rPr>
                              <m:t>𝑻</m:t>
                            </m:r>
                          </m:sub>
                        </m:sSub>
                      </m:den>
                    </m:f>
                  </m:oMath>
                </a14:m>
                <a:endParaRPr lang="fr-CA" dirty="0"/>
              </a:p>
              <a:p>
                <a:pPr>
                  <a:lnSpc>
                    <a:spcPct val="100000"/>
                  </a:lnSpc>
                </a:pPr>
                <a:r>
                  <a:rPr lang="fr-CA" dirty="0"/>
                  <a:t>En isolant la pression partielle, nous obtenons:</a:t>
                </a:r>
              </a:p>
              <a:p>
                <a:pPr marL="0" indent="0">
                  <a:lnSpc>
                    <a:spcPct val="100000"/>
                  </a:lnSpc>
                  <a:buNone/>
                </a:pPr>
                <a14:m>
                  <m:oMath xmlns:m="http://schemas.openxmlformats.org/officeDocument/2006/math">
                    <m:sSub>
                      <m:sSubPr>
                        <m:ctrlPr>
                          <a:rPr lang="fr-CA" sz="2800" b="1" i="1" smtClean="0">
                            <a:solidFill>
                              <a:srgbClr val="FFFF00"/>
                            </a:solidFill>
                            <a:latin typeface="Cambria Math" panose="02040503050406030204" pitchFamily="18" charset="0"/>
                          </a:rPr>
                        </m:ctrlPr>
                      </m:sSubPr>
                      <m:e>
                        <m:r>
                          <a:rPr lang="fr-CA" sz="2800" b="1" i="1" smtClean="0">
                            <a:solidFill>
                              <a:srgbClr val="FFFF00"/>
                            </a:solidFill>
                            <a:latin typeface="Cambria Math" panose="02040503050406030204" pitchFamily="18" charset="0"/>
                          </a:rPr>
                          <m:t>𝑷</m:t>
                        </m:r>
                      </m:e>
                      <m:sub>
                        <m:r>
                          <a:rPr lang="fr-CA" sz="2800" b="1" i="1" smtClean="0">
                            <a:solidFill>
                              <a:srgbClr val="FFFF00"/>
                            </a:solidFill>
                            <a:latin typeface="Cambria Math" panose="02040503050406030204" pitchFamily="18" charset="0"/>
                          </a:rPr>
                          <m:t>𝒂</m:t>
                        </m:r>
                      </m:sub>
                    </m:sSub>
                    <m:r>
                      <a:rPr lang="fr-CA" sz="2800" b="1" i="1">
                        <a:solidFill>
                          <a:srgbClr val="FFFF00"/>
                        </a:solidFill>
                        <a:latin typeface="Cambria Math" panose="02040503050406030204" pitchFamily="18" charset="0"/>
                        <a:ea typeface="Cambria Math" panose="02040503050406030204" pitchFamily="18" charset="0"/>
                      </a:rPr>
                      <m:t>=</m:t>
                    </m:r>
                  </m:oMath>
                </a14:m>
                <a:r>
                  <a:rPr lang="fr-CA" sz="2800" b="1" dirty="0">
                    <a:solidFill>
                      <a:srgbClr val="FFFF00"/>
                    </a:solidFill>
                  </a:rPr>
                  <a:t> </a:t>
                </a:r>
                <a14:m>
                  <m:oMath xmlns:m="http://schemas.openxmlformats.org/officeDocument/2006/math">
                    <m:f>
                      <m:fPr>
                        <m:ctrlPr>
                          <a:rPr lang="fr-CA" sz="2800" b="1" i="1">
                            <a:solidFill>
                              <a:srgbClr val="FFFF00"/>
                            </a:solidFill>
                            <a:latin typeface="Cambria Math" panose="02040503050406030204" pitchFamily="18" charset="0"/>
                          </a:rPr>
                        </m:ctrlPr>
                      </m:fPr>
                      <m:num>
                        <m:sSub>
                          <m:sSubPr>
                            <m:ctrlPr>
                              <a:rPr lang="fr-CA" sz="2800" b="1" i="1">
                                <a:solidFill>
                                  <a:srgbClr val="FFFF00"/>
                                </a:solidFill>
                                <a:latin typeface="Cambria Math" panose="02040503050406030204" pitchFamily="18" charset="0"/>
                              </a:rPr>
                            </m:ctrlPr>
                          </m:sSubPr>
                          <m:e>
                            <m:r>
                              <a:rPr lang="fr-CA" sz="2800" b="1" i="1" smtClean="0">
                                <a:solidFill>
                                  <a:srgbClr val="FFFF00"/>
                                </a:solidFill>
                                <a:latin typeface="Cambria Math" panose="02040503050406030204" pitchFamily="18" charset="0"/>
                              </a:rPr>
                              <m:t>𝒏</m:t>
                            </m:r>
                          </m:e>
                          <m:sub>
                            <m:r>
                              <a:rPr lang="fr-CA" sz="2800" b="1" i="1" smtClean="0">
                                <a:solidFill>
                                  <a:srgbClr val="FFFF00"/>
                                </a:solidFill>
                                <a:latin typeface="Cambria Math" panose="02040503050406030204" pitchFamily="18" charset="0"/>
                              </a:rPr>
                              <m:t>𝒂</m:t>
                            </m:r>
                          </m:sub>
                        </m:sSub>
                      </m:num>
                      <m:den>
                        <m:sSub>
                          <m:sSubPr>
                            <m:ctrlPr>
                              <a:rPr lang="fr-CA" sz="2800" b="1" i="1">
                                <a:solidFill>
                                  <a:srgbClr val="FFFF00"/>
                                </a:solidFill>
                                <a:latin typeface="Cambria Math" panose="02040503050406030204" pitchFamily="18" charset="0"/>
                              </a:rPr>
                            </m:ctrlPr>
                          </m:sSubPr>
                          <m:e>
                            <m:r>
                              <a:rPr lang="fr-CA" sz="2800" b="1" i="1">
                                <a:solidFill>
                                  <a:srgbClr val="FFFF00"/>
                                </a:solidFill>
                                <a:latin typeface="Cambria Math" panose="02040503050406030204" pitchFamily="18" charset="0"/>
                              </a:rPr>
                              <m:t>𝒏</m:t>
                            </m:r>
                          </m:e>
                          <m:sub>
                            <m:r>
                              <a:rPr lang="fr-CA" sz="2800" b="1" i="1">
                                <a:solidFill>
                                  <a:srgbClr val="FFFF00"/>
                                </a:solidFill>
                                <a:latin typeface="Cambria Math" panose="02040503050406030204" pitchFamily="18" charset="0"/>
                              </a:rPr>
                              <m:t>𝑻</m:t>
                            </m:r>
                          </m:sub>
                        </m:sSub>
                      </m:den>
                    </m:f>
                    <m:sSub>
                      <m:sSubPr>
                        <m:ctrlPr>
                          <a:rPr lang="fr-CA" sz="2800" b="1" i="1" smtClean="0">
                            <a:solidFill>
                              <a:srgbClr val="FFFF00"/>
                            </a:solidFill>
                            <a:latin typeface="Cambria Math" panose="02040503050406030204" pitchFamily="18" charset="0"/>
                          </a:rPr>
                        </m:ctrlPr>
                      </m:sSubPr>
                      <m:e>
                        <m:r>
                          <a:rPr lang="fr-CA" sz="2800" b="1" i="1" smtClean="0">
                            <a:solidFill>
                              <a:srgbClr val="FFFF00"/>
                            </a:solidFill>
                            <a:latin typeface="Cambria Math" panose="02040503050406030204" pitchFamily="18" charset="0"/>
                          </a:rPr>
                          <m:t>𝑷</m:t>
                        </m:r>
                      </m:e>
                      <m:sub>
                        <m:r>
                          <a:rPr lang="fr-CA" sz="2800" b="1" i="1" smtClean="0">
                            <a:solidFill>
                              <a:srgbClr val="FFFF00"/>
                            </a:solidFill>
                            <a:latin typeface="Cambria Math" panose="02040503050406030204" pitchFamily="18" charset="0"/>
                          </a:rPr>
                          <m:t>𝑻</m:t>
                        </m:r>
                      </m:sub>
                    </m:sSub>
                  </m:oMath>
                </a14:m>
                <a:endParaRPr lang="fr-CA" sz="2800" dirty="0">
                  <a:solidFill>
                    <a:srgbClr val="FFFF00"/>
                  </a:solidFill>
                </a:endParaRPr>
              </a:p>
            </p:txBody>
          </p:sp>
        </mc:Choice>
        <mc:Fallback xmlns="">
          <p:sp>
            <p:nvSpPr>
              <p:cNvPr id="9" name="Espace réservé du contenu 8">
                <a:extLst>
                  <a:ext uri="{FF2B5EF4-FFF2-40B4-BE49-F238E27FC236}">
                    <a16:creationId xmlns:a16="http://schemas.microsoft.com/office/drawing/2014/main" id="{E859A180-AE06-4DF5-9ECB-FA39B5E8BDE1}"/>
                  </a:ext>
                </a:extLst>
              </p:cNvPr>
              <p:cNvSpPr>
                <a:spLocks noGrp="1" noRot="1" noChangeAspect="1" noMove="1" noResize="1" noEditPoints="1" noAdjustHandles="1" noChangeArrowheads="1" noChangeShapeType="1" noTextEdit="1"/>
              </p:cNvSpPr>
              <p:nvPr>
                <p:ph idx="1"/>
              </p:nvPr>
            </p:nvSpPr>
            <p:spPr>
              <a:xfrm>
                <a:off x="432669" y="1990722"/>
                <a:ext cx="11592188" cy="4733928"/>
              </a:xfrm>
              <a:blipFill>
                <a:blip r:embed="rId3"/>
                <a:stretch>
                  <a:fillRect l="-736" t="-1031"/>
                </a:stretch>
              </a:blipFill>
            </p:spPr>
            <p:txBody>
              <a:bodyPr/>
              <a:lstStyle/>
              <a:p>
                <a:r>
                  <a:rPr lang="fr-CA">
                    <a:noFill/>
                  </a:rPr>
                  <a:t> </a:t>
                </a:r>
              </a:p>
            </p:txBody>
          </p:sp>
        </mc:Fallback>
      </mc:AlternateContent>
      <p:grpSp>
        <p:nvGrpSpPr>
          <p:cNvPr id="14" name="Groupe 13">
            <a:extLst>
              <a:ext uri="{FF2B5EF4-FFF2-40B4-BE49-F238E27FC236}">
                <a16:creationId xmlns:a16="http://schemas.microsoft.com/office/drawing/2014/main" id="{F89547F1-84FA-47BF-9BB8-BF1B0E7F1A0D}"/>
              </a:ext>
            </a:extLst>
          </p:cNvPr>
          <p:cNvGrpSpPr/>
          <p:nvPr/>
        </p:nvGrpSpPr>
        <p:grpSpPr>
          <a:xfrm>
            <a:off x="6410325" y="4071941"/>
            <a:ext cx="1196085" cy="923925"/>
            <a:chOff x="5648325" y="3857625"/>
            <a:chExt cx="1196085" cy="923925"/>
          </a:xfrm>
        </p:grpSpPr>
        <p:sp>
          <p:nvSpPr>
            <p:cNvPr id="10" name="Ellipse 9">
              <a:extLst>
                <a:ext uri="{FF2B5EF4-FFF2-40B4-BE49-F238E27FC236}">
                  <a16:creationId xmlns:a16="http://schemas.microsoft.com/office/drawing/2014/main" id="{7CD8A640-0902-43DF-9936-182E77CE69F3}"/>
                </a:ext>
              </a:extLst>
            </p:cNvPr>
            <p:cNvSpPr/>
            <p:nvPr/>
          </p:nvSpPr>
          <p:spPr>
            <a:xfrm>
              <a:off x="5648325" y="3857625"/>
              <a:ext cx="514350" cy="92392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12" name="Connecteur droit 11">
              <a:extLst>
                <a:ext uri="{FF2B5EF4-FFF2-40B4-BE49-F238E27FC236}">
                  <a16:creationId xmlns:a16="http://schemas.microsoft.com/office/drawing/2014/main" id="{D6D14290-F9CA-4A48-911B-B7042AF038AE}"/>
                </a:ext>
              </a:extLst>
            </p:cNvPr>
            <p:cNvCxnSpPr>
              <a:cxnSpLocks/>
              <a:stCxn id="10" idx="6"/>
              <a:endCxn id="15" idx="1"/>
            </p:cNvCxnSpPr>
            <p:nvPr/>
          </p:nvCxnSpPr>
          <p:spPr>
            <a:xfrm flipV="1">
              <a:off x="6162675" y="4319587"/>
              <a:ext cx="681735" cy="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5" name="ZoneTexte 14">
            <a:extLst>
              <a:ext uri="{FF2B5EF4-FFF2-40B4-BE49-F238E27FC236}">
                <a16:creationId xmlns:a16="http://schemas.microsoft.com/office/drawing/2014/main" id="{0A2CC2F4-CE1E-409B-804A-56774AEEE565}"/>
              </a:ext>
            </a:extLst>
          </p:cNvPr>
          <p:cNvSpPr txBox="1"/>
          <p:nvPr/>
        </p:nvSpPr>
        <p:spPr>
          <a:xfrm>
            <a:off x="7606410" y="4210737"/>
            <a:ext cx="4418447" cy="646331"/>
          </a:xfrm>
          <a:prstGeom prst="rect">
            <a:avLst/>
          </a:prstGeom>
          <a:noFill/>
        </p:spPr>
        <p:txBody>
          <a:bodyPr wrap="square" rtlCol="0">
            <a:spAutoFit/>
          </a:bodyPr>
          <a:lstStyle/>
          <a:p>
            <a:r>
              <a:rPr lang="fr-CA" b="1" dirty="0">
                <a:solidFill>
                  <a:schemeClr val="accent2"/>
                </a:solidFill>
              </a:rPr>
              <a:t>P</a:t>
            </a:r>
            <a:r>
              <a:rPr lang="fr-CA" b="1" baseline="-25000" dirty="0">
                <a:solidFill>
                  <a:schemeClr val="accent2"/>
                </a:solidFill>
              </a:rPr>
              <a:t>T</a:t>
            </a:r>
            <a:r>
              <a:rPr lang="fr-CA" b="1" dirty="0">
                <a:solidFill>
                  <a:schemeClr val="accent2"/>
                </a:solidFill>
              </a:rPr>
              <a:t> : pression total du mélange</a:t>
            </a:r>
          </a:p>
          <a:p>
            <a:r>
              <a:rPr lang="fr-CA" b="1" dirty="0">
                <a:solidFill>
                  <a:schemeClr val="accent2"/>
                </a:solidFill>
              </a:rPr>
              <a:t>n</a:t>
            </a:r>
            <a:r>
              <a:rPr lang="fr-CA" b="1" baseline="-25000" dirty="0">
                <a:solidFill>
                  <a:schemeClr val="accent2"/>
                </a:solidFill>
              </a:rPr>
              <a:t>T</a:t>
            </a:r>
            <a:r>
              <a:rPr lang="fr-CA" b="1" dirty="0">
                <a:solidFill>
                  <a:schemeClr val="accent2"/>
                </a:solidFill>
              </a:rPr>
              <a:t> : nombre de mole total du mélange</a:t>
            </a:r>
          </a:p>
        </p:txBody>
      </p:sp>
      <p:grpSp>
        <p:nvGrpSpPr>
          <p:cNvPr id="21" name="Groupe 20">
            <a:extLst>
              <a:ext uri="{FF2B5EF4-FFF2-40B4-BE49-F238E27FC236}">
                <a16:creationId xmlns:a16="http://schemas.microsoft.com/office/drawing/2014/main" id="{B7DC4DC1-9563-43DC-8D56-F529BE59C76D}"/>
              </a:ext>
            </a:extLst>
          </p:cNvPr>
          <p:cNvGrpSpPr/>
          <p:nvPr/>
        </p:nvGrpSpPr>
        <p:grpSpPr>
          <a:xfrm flipH="1">
            <a:off x="5042770" y="4071941"/>
            <a:ext cx="1019176" cy="923925"/>
            <a:chOff x="5648325" y="3857625"/>
            <a:chExt cx="1019176" cy="923925"/>
          </a:xfrm>
        </p:grpSpPr>
        <p:sp>
          <p:nvSpPr>
            <p:cNvPr id="22" name="Ellipse 21">
              <a:extLst>
                <a:ext uri="{FF2B5EF4-FFF2-40B4-BE49-F238E27FC236}">
                  <a16:creationId xmlns:a16="http://schemas.microsoft.com/office/drawing/2014/main" id="{580F6954-867F-476E-B249-B3BAD862E8D1}"/>
                </a:ext>
              </a:extLst>
            </p:cNvPr>
            <p:cNvSpPr/>
            <p:nvPr/>
          </p:nvSpPr>
          <p:spPr>
            <a:xfrm>
              <a:off x="5648325" y="3857625"/>
              <a:ext cx="514350" cy="923925"/>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23" name="Connecteur droit 22">
              <a:extLst>
                <a:ext uri="{FF2B5EF4-FFF2-40B4-BE49-F238E27FC236}">
                  <a16:creationId xmlns:a16="http://schemas.microsoft.com/office/drawing/2014/main" id="{DF98F8CF-0C3B-48E0-9CAA-DBB15A54A4B0}"/>
                </a:ext>
              </a:extLst>
            </p:cNvPr>
            <p:cNvCxnSpPr>
              <a:cxnSpLocks/>
              <a:stCxn id="22" idx="6"/>
              <a:endCxn id="24" idx="3"/>
            </p:cNvCxnSpPr>
            <p:nvPr/>
          </p:nvCxnSpPr>
          <p:spPr>
            <a:xfrm flipV="1">
              <a:off x="6162675" y="4319587"/>
              <a:ext cx="504826" cy="1"/>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4" name="ZoneTexte 23">
            <a:extLst>
              <a:ext uri="{FF2B5EF4-FFF2-40B4-BE49-F238E27FC236}">
                <a16:creationId xmlns:a16="http://schemas.microsoft.com/office/drawing/2014/main" id="{C3297A6F-9994-4DC1-8976-04B01F9305FA}"/>
              </a:ext>
            </a:extLst>
          </p:cNvPr>
          <p:cNvSpPr txBox="1"/>
          <p:nvPr/>
        </p:nvSpPr>
        <p:spPr>
          <a:xfrm>
            <a:off x="937495" y="4210737"/>
            <a:ext cx="4105275" cy="646331"/>
          </a:xfrm>
          <a:prstGeom prst="rect">
            <a:avLst/>
          </a:prstGeom>
          <a:noFill/>
        </p:spPr>
        <p:txBody>
          <a:bodyPr wrap="square" rtlCol="0">
            <a:spAutoFit/>
          </a:bodyPr>
          <a:lstStyle/>
          <a:p>
            <a:r>
              <a:rPr lang="fr-CA" b="1" dirty="0">
                <a:solidFill>
                  <a:schemeClr val="accent6"/>
                </a:solidFill>
              </a:rPr>
              <a:t>P</a:t>
            </a:r>
            <a:r>
              <a:rPr lang="fr-CA" b="1" baseline="-25000" dirty="0">
                <a:solidFill>
                  <a:schemeClr val="accent6"/>
                </a:solidFill>
              </a:rPr>
              <a:t>a</a:t>
            </a:r>
            <a:r>
              <a:rPr lang="fr-CA" b="1" dirty="0">
                <a:solidFill>
                  <a:schemeClr val="accent6"/>
                </a:solidFill>
              </a:rPr>
              <a:t> : pression partielle du gaz a</a:t>
            </a:r>
          </a:p>
          <a:p>
            <a:r>
              <a:rPr lang="fr-CA" b="1" dirty="0">
                <a:solidFill>
                  <a:schemeClr val="accent6"/>
                </a:solidFill>
              </a:rPr>
              <a:t>n</a:t>
            </a:r>
            <a:r>
              <a:rPr lang="fr-CA" b="1" baseline="-25000" dirty="0">
                <a:solidFill>
                  <a:schemeClr val="accent6"/>
                </a:solidFill>
              </a:rPr>
              <a:t>a</a:t>
            </a:r>
            <a:r>
              <a:rPr lang="fr-CA" b="1" dirty="0">
                <a:solidFill>
                  <a:schemeClr val="accent6"/>
                </a:solidFill>
              </a:rPr>
              <a:t> : nombre de mole du gaz a</a:t>
            </a:r>
          </a:p>
        </p:txBody>
      </p:sp>
      <p:sp>
        <p:nvSpPr>
          <p:cNvPr id="43" name="ZoneTexte 42">
            <a:extLst>
              <a:ext uri="{FF2B5EF4-FFF2-40B4-BE49-F238E27FC236}">
                <a16:creationId xmlns:a16="http://schemas.microsoft.com/office/drawing/2014/main" id="{D06FE020-126D-4E7C-9E93-88237621125E}"/>
              </a:ext>
            </a:extLst>
          </p:cNvPr>
          <p:cNvSpPr txBox="1"/>
          <p:nvPr/>
        </p:nvSpPr>
        <p:spPr>
          <a:xfrm>
            <a:off x="2645917" y="5398593"/>
            <a:ext cx="9239250" cy="1200329"/>
          </a:xfrm>
          <a:prstGeom prst="rect">
            <a:avLst/>
          </a:prstGeom>
          <a:noFill/>
        </p:spPr>
        <p:txBody>
          <a:bodyPr wrap="square" rtlCol="0">
            <a:spAutoFit/>
          </a:bodyPr>
          <a:lstStyle/>
          <a:p>
            <a:r>
              <a:rPr lang="fr-CA" b="1" dirty="0">
                <a:solidFill>
                  <a:srgbClr val="FFFF00"/>
                </a:solidFill>
              </a:rPr>
              <a:t>Donc, en multipliant la proportion en nombre de mole du gaz a à la pression total, nous obtenons la pression partielle de ce gaz. Cependant, si nous changeons de gaz dans ce même mélange (par exemple le gaz b), nous devons recalculer en fonction de la proportion de ce gaz dans le mélange.</a:t>
            </a:r>
          </a:p>
        </p:txBody>
      </p:sp>
      <p:sp>
        <p:nvSpPr>
          <p:cNvPr id="17" name="Titre 1">
            <a:extLst>
              <a:ext uri="{FF2B5EF4-FFF2-40B4-BE49-F238E27FC236}">
                <a16:creationId xmlns:a16="http://schemas.microsoft.com/office/drawing/2014/main" id="{2BDA6591-81A4-4CE4-8B7B-DC1C27404500}"/>
              </a:ext>
            </a:extLst>
          </p:cNvPr>
          <p:cNvSpPr txBox="1">
            <a:spLocks/>
          </p:cNvSpPr>
          <p:nvPr>
            <p:custDataLst>
              <p:tags r:id="rId1"/>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2</a:t>
            </a:r>
          </a:p>
          <a:p>
            <a:pPr algn="ctr"/>
            <a:r>
              <a:rPr lang="fr-CA" sz="1600" b="1" dirty="0">
                <a:solidFill>
                  <a:schemeClr val="bg1"/>
                </a:solidFill>
              </a:rPr>
              <a:t>p. 103 et 104</a:t>
            </a:r>
          </a:p>
        </p:txBody>
      </p:sp>
    </p:spTree>
    <p:extLst>
      <p:ext uri="{BB962C8B-B14F-4D97-AF65-F5344CB8AC3E}">
        <p14:creationId xmlns:p14="http://schemas.microsoft.com/office/powerpoint/2010/main" val="4734640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right)">
                                      <p:cBhvr>
                                        <p:cTn id="27" dur="500"/>
                                        <p:tgtEl>
                                          <p:spTgt spid="21"/>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xEl>
                                              <p:pRg st="4" end="4"/>
                                            </p:txEl>
                                          </p:spTgt>
                                        </p:tgtEl>
                                        <p:attrNameLst>
                                          <p:attrName>style.visibility</p:attrName>
                                        </p:attrNameLst>
                                      </p:cBhvr>
                                      <p:to>
                                        <p:strVal val="visible"/>
                                      </p:to>
                                    </p:set>
                                    <p:animEffect transition="in" filter="fade">
                                      <p:cBhvr>
                                        <p:cTn id="45" dur="500"/>
                                        <p:tgtEl>
                                          <p:spTgt spid="9">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9">
                                            <p:txEl>
                                              <p:pRg st="5" end="5"/>
                                            </p:txEl>
                                          </p:spTgt>
                                        </p:tgtEl>
                                        <p:attrNameLst>
                                          <p:attrName>style.visibility</p:attrName>
                                        </p:attrNameLst>
                                      </p:cBhvr>
                                      <p:to>
                                        <p:strVal val="visible"/>
                                      </p:to>
                                    </p:set>
                                    <p:animEffect transition="in" filter="fade">
                                      <p:cBhvr>
                                        <p:cTn id="50" dur="500"/>
                                        <p:tgtEl>
                                          <p:spTgt spid="9">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5" grpId="0"/>
      <p:bldP spid="24"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DBD4BC-A77C-4486-9115-E1726B50D7B3}"/>
              </a:ext>
            </a:extLst>
          </p:cNvPr>
          <p:cNvSpPr>
            <a:spLocks noGrp="1"/>
          </p:cNvSpPr>
          <p:nvPr>
            <p:ph type="title"/>
          </p:nvPr>
        </p:nvSpPr>
        <p:spPr/>
        <p:txBody>
          <a:bodyPr/>
          <a:lstStyle/>
          <a:p>
            <a:r>
              <a:rPr lang="fr-CA" b="1" dirty="0"/>
              <a:t>Loi de Dalton (modifiée)</a:t>
            </a:r>
          </a:p>
        </p:txBody>
      </p:sp>
      <mc:AlternateContent xmlns:mc="http://schemas.openxmlformats.org/markup-compatibility/2006" xmlns:a14="http://schemas.microsoft.com/office/drawing/2010/main">
        <mc:Choice Requires="a14">
          <p:sp>
            <p:nvSpPr>
              <p:cNvPr id="9" name="Espace réservé du contenu 8">
                <a:extLst>
                  <a:ext uri="{FF2B5EF4-FFF2-40B4-BE49-F238E27FC236}">
                    <a16:creationId xmlns:a16="http://schemas.microsoft.com/office/drawing/2014/main" id="{E859A180-AE06-4DF5-9ECB-FA39B5E8BDE1}"/>
                  </a:ext>
                </a:extLst>
              </p:cNvPr>
              <p:cNvSpPr>
                <a:spLocks noGrp="1"/>
              </p:cNvSpPr>
              <p:nvPr>
                <p:ph idx="1"/>
              </p:nvPr>
            </p:nvSpPr>
            <p:spPr>
              <a:xfrm>
                <a:off x="480294" y="2314575"/>
                <a:ext cx="11592188" cy="4191000"/>
              </a:xfrm>
            </p:spPr>
            <p:txBody>
              <a:bodyPr>
                <a:normAutofit/>
              </a:bodyPr>
              <a:lstStyle/>
              <a:p>
                <a:pPr>
                  <a:lnSpc>
                    <a:spcPct val="100000"/>
                  </a:lnSpc>
                </a:pPr>
                <a:r>
                  <a:rPr lang="fr-CA" dirty="0"/>
                  <a:t>On peut combiner les deux relations:</a:t>
                </a:r>
              </a:p>
              <a:p>
                <a:pPr lvl="1">
                  <a:lnSpc>
                    <a:spcPct val="100000"/>
                  </a:lnSpc>
                </a:pPr>
                <a14:m>
                  <m:oMath xmlns:m="http://schemas.openxmlformats.org/officeDocument/2006/math">
                    <m:sSub>
                      <m:sSubPr>
                        <m:ctrlPr>
                          <a:rPr lang="fr-CA" i="1" smtClean="0">
                            <a:solidFill>
                              <a:schemeClr val="tx1"/>
                            </a:solidFill>
                            <a:latin typeface="Cambria Math" panose="02040503050406030204" pitchFamily="18" charset="0"/>
                          </a:rPr>
                        </m:ctrlPr>
                      </m:sSubPr>
                      <m:e>
                        <m:r>
                          <a:rPr lang="fr-CA" b="0" i="1">
                            <a:solidFill>
                              <a:schemeClr val="tx1"/>
                            </a:solidFill>
                            <a:latin typeface="Cambria Math" panose="02040503050406030204" pitchFamily="18" charset="0"/>
                          </a:rPr>
                          <m:t>𝑃</m:t>
                        </m:r>
                      </m:e>
                      <m:sub>
                        <m:r>
                          <a:rPr lang="fr-CA" b="0" i="1">
                            <a:solidFill>
                              <a:schemeClr val="tx1"/>
                            </a:solidFill>
                            <a:latin typeface="Cambria Math" panose="02040503050406030204" pitchFamily="18" charset="0"/>
                          </a:rPr>
                          <m:t>𝑎</m:t>
                        </m:r>
                      </m:sub>
                    </m:sSub>
                    <m:r>
                      <a:rPr lang="fr-CA" b="0" i="1">
                        <a:solidFill>
                          <a:schemeClr val="tx1"/>
                        </a:solidFill>
                        <a:latin typeface="Cambria Math" panose="02040503050406030204" pitchFamily="18" charset="0"/>
                        <a:ea typeface="Cambria Math" panose="02040503050406030204" pitchFamily="18" charset="0"/>
                      </a:rPr>
                      <m:t>=</m:t>
                    </m:r>
                  </m:oMath>
                </a14:m>
                <a:r>
                  <a:rPr lang="fr-CA" dirty="0">
                    <a:solidFill>
                      <a:schemeClr val="tx1"/>
                    </a:solidFill>
                  </a:rPr>
                  <a:t> </a:t>
                </a:r>
                <a14:m>
                  <m:oMath xmlns:m="http://schemas.openxmlformats.org/officeDocument/2006/math">
                    <m:f>
                      <m:fPr>
                        <m:ctrlPr>
                          <a:rPr lang="fr-CA" i="1">
                            <a:solidFill>
                              <a:schemeClr val="tx1"/>
                            </a:solidFill>
                            <a:latin typeface="Cambria Math" panose="02040503050406030204" pitchFamily="18" charset="0"/>
                          </a:rPr>
                        </m:ctrlPr>
                      </m:fPr>
                      <m:num>
                        <m:sSub>
                          <m:sSubPr>
                            <m:ctrlPr>
                              <a:rPr lang="fr-CA" i="1">
                                <a:solidFill>
                                  <a:schemeClr val="tx1"/>
                                </a:solidFill>
                                <a:latin typeface="Cambria Math" panose="02040503050406030204" pitchFamily="18" charset="0"/>
                              </a:rPr>
                            </m:ctrlPr>
                          </m:sSubPr>
                          <m:e>
                            <m:r>
                              <a:rPr lang="fr-CA" b="0" i="1">
                                <a:solidFill>
                                  <a:schemeClr val="tx1"/>
                                </a:solidFill>
                                <a:latin typeface="Cambria Math" panose="02040503050406030204" pitchFamily="18" charset="0"/>
                              </a:rPr>
                              <m:t>𝑛</m:t>
                            </m:r>
                          </m:e>
                          <m:sub>
                            <m:r>
                              <a:rPr lang="fr-CA" b="0" i="1">
                                <a:solidFill>
                                  <a:schemeClr val="tx1"/>
                                </a:solidFill>
                                <a:latin typeface="Cambria Math" panose="02040503050406030204" pitchFamily="18" charset="0"/>
                              </a:rPr>
                              <m:t>𝑎</m:t>
                            </m:r>
                          </m:sub>
                        </m:sSub>
                      </m:num>
                      <m:den>
                        <m:sSub>
                          <m:sSubPr>
                            <m:ctrlPr>
                              <a:rPr lang="fr-CA" i="1">
                                <a:solidFill>
                                  <a:schemeClr val="tx1"/>
                                </a:solidFill>
                                <a:latin typeface="Cambria Math" panose="02040503050406030204" pitchFamily="18" charset="0"/>
                              </a:rPr>
                            </m:ctrlPr>
                          </m:sSubPr>
                          <m:e>
                            <m:r>
                              <a:rPr lang="fr-CA" b="0" i="1">
                                <a:solidFill>
                                  <a:schemeClr val="tx1"/>
                                </a:solidFill>
                                <a:latin typeface="Cambria Math" panose="02040503050406030204" pitchFamily="18" charset="0"/>
                              </a:rPr>
                              <m:t>𝑛</m:t>
                            </m:r>
                          </m:e>
                          <m:sub>
                            <m:r>
                              <a:rPr lang="fr-CA" b="0" i="1">
                                <a:solidFill>
                                  <a:schemeClr val="tx1"/>
                                </a:solidFill>
                                <a:latin typeface="Cambria Math" panose="02040503050406030204" pitchFamily="18" charset="0"/>
                              </a:rPr>
                              <m:t>𝑇</m:t>
                            </m:r>
                          </m:sub>
                        </m:sSub>
                      </m:den>
                    </m:f>
                    <m:sSub>
                      <m:sSubPr>
                        <m:ctrlPr>
                          <a:rPr lang="fr-CA" i="1">
                            <a:solidFill>
                              <a:schemeClr val="tx1"/>
                            </a:solidFill>
                            <a:latin typeface="Cambria Math" panose="02040503050406030204" pitchFamily="18" charset="0"/>
                          </a:rPr>
                        </m:ctrlPr>
                      </m:sSubPr>
                      <m:e>
                        <m:r>
                          <a:rPr lang="fr-CA" b="0" i="1">
                            <a:solidFill>
                              <a:schemeClr val="tx1"/>
                            </a:solidFill>
                            <a:latin typeface="Cambria Math" panose="02040503050406030204" pitchFamily="18" charset="0"/>
                          </a:rPr>
                          <m:t>𝑃</m:t>
                        </m:r>
                      </m:e>
                      <m:sub>
                        <m:r>
                          <a:rPr lang="fr-CA" b="0" i="1">
                            <a:solidFill>
                              <a:schemeClr val="tx1"/>
                            </a:solidFill>
                            <a:latin typeface="Cambria Math" panose="02040503050406030204" pitchFamily="18" charset="0"/>
                          </a:rPr>
                          <m:t>𝑇</m:t>
                        </m:r>
                      </m:sub>
                    </m:sSub>
                  </m:oMath>
                </a14:m>
                <a:endParaRPr lang="fr-CA" dirty="0">
                  <a:solidFill>
                    <a:schemeClr val="tx1"/>
                  </a:solidFill>
                </a:endParaRPr>
              </a:p>
              <a:p>
                <a:pPr lvl="1">
                  <a:lnSpc>
                    <a:spcPct val="100000"/>
                  </a:lnSpc>
                </a:pPr>
                <a:r>
                  <a:rPr lang="fr-CA" dirty="0">
                    <a:solidFill>
                      <a:schemeClr val="tx1"/>
                    </a:solidFill>
                  </a:rPr>
                  <a:t>P</a:t>
                </a:r>
                <a:r>
                  <a:rPr lang="fr-CA" baseline="-25000" dirty="0">
                    <a:solidFill>
                      <a:schemeClr val="tx1"/>
                    </a:solidFill>
                  </a:rPr>
                  <a:t>T</a:t>
                </a:r>
                <a:r>
                  <a:rPr lang="fr-CA" dirty="0">
                    <a:solidFill>
                      <a:schemeClr val="tx1"/>
                    </a:solidFill>
                  </a:rPr>
                  <a:t> = P</a:t>
                </a:r>
                <a:r>
                  <a:rPr lang="fr-CA" baseline="-25000" dirty="0">
                    <a:solidFill>
                      <a:schemeClr val="tx1"/>
                    </a:solidFill>
                  </a:rPr>
                  <a:t>a</a:t>
                </a:r>
                <a:r>
                  <a:rPr lang="fr-CA" dirty="0">
                    <a:solidFill>
                      <a:schemeClr val="tx1"/>
                    </a:solidFill>
                  </a:rPr>
                  <a:t> + P</a:t>
                </a:r>
                <a:r>
                  <a:rPr lang="fr-CA" baseline="-25000" dirty="0">
                    <a:solidFill>
                      <a:schemeClr val="tx1"/>
                    </a:solidFill>
                  </a:rPr>
                  <a:t>b</a:t>
                </a:r>
                <a:r>
                  <a:rPr lang="fr-CA" dirty="0">
                    <a:solidFill>
                      <a:schemeClr val="tx1"/>
                    </a:solidFill>
                  </a:rPr>
                  <a:t> + P</a:t>
                </a:r>
                <a:r>
                  <a:rPr lang="fr-CA" baseline="-25000" dirty="0">
                    <a:solidFill>
                      <a:schemeClr val="tx1"/>
                    </a:solidFill>
                  </a:rPr>
                  <a:t>c</a:t>
                </a:r>
                <a:r>
                  <a:rPr lang="fr-CA" dirty="0">
                    <a:solidFill>
                      <a:schemeClr val="tx1"/>
                    </a:solidFill>
                  </a:rPr>
                  <a:t> + P</a:t>
                </a:r>
                <a:r>
                  <a:rPr lang="fr-CA" baseline="-25000" dirty="0">
                    <a:solidFill>
                      <a:schemeClr val="tx1"/>
                    </a:solidFill>
                  </a:rPr>
                  <a:t>d</a:t>
                </a:r>
                <a:r>
                  <a:rPr lang="fr-CA" dirty="0">
                    <a:solidFill>
                      <a:schemeClr val="tx1"/>
                    </a:solidFill>
                  </a:rPr>
                  <a:t> + </a:t>
                </a:r>
                <a:r>
                  <a:rPr lang="fr-CA" dirty="0" err="1">
                    <a:solidFill>
                      <a:schemeClr val="tx1"/>
                    </a:solidFill>
                  </a:rPr>
                  <a:t>P</a:t>
                </a:r>
                <a:r>
                  <a:rPr lang="fr-CA" baseline="-25000" dirty="0" err="1">
                    <a:solidFill>
                      <a:schemeClr val="tx1"/>
                    </a:solidFill>
                  </a:rPr>
                  <a:t>e</a:t>
                </a:r>
                <a:endParaRPr lang="fr-CA" baseline="-25000" dirty="0">
                  <a:solidFill>
                    <a:schemeClr val="tx1"/>
                  </a:solidFill>
                </a:endParaRPr>
              </a:p>
              <a:p>
                <a:pPr>
                  <a:lnSpc>
                    <a:spcPct val="100000"/>
                  </a:lnSpc>
                </a:pPr>
                <a:r>
                  <a:rPr lang="fr-CA" dirty="0"/>
                  <a:t>Cette combinaison permet de trouver la proportion en nombre de mole pour chaque gaz qui compose le mélange.</a:t>
                </a:r>
                <a:endParaRPr lang="fr-CA" dirty="0">
                  <a:solidFill>
                    <a:schemeClr val="tx1"/>
                  </a:solidFill>
                </a:endParaRPr>
              </a:p>
              <a:p>
                <a:pPr marL="0" indent="0" algn="ctr">
                  <a:lnSpc>
                    <a:spcPct val="100000"/>
                  </a:lnSpc>
                  <a:buNone/>
                </a:pPr>
                <a14:m>
                  <m:oMath xmlns:m="http://schemas.openxmlformats.org/officeDocument/2006/math">
                    <m:sSub>
                      <m:sSubPr>
                        <m:ctrlPr>
                          <a:rPr lang="fr-CA" sz="2800" i="1" smtClean="0">
                            <a:solidFill>
                              <a:schemeClr val="tx1"/>
                            </a:solidFill>
                            <a:latin typeface="Cambria Math" panose="02040503050406030204" pitchFamily="18" charset="0"/>
                          </a:rPr>
                        </m:ctrlPr>
                      </m:sSubPr>
                      <m:e>
                        <m:r>
                          <a:rPr lang="el-GR" sz="2800" b="0" i="1" smtClean="0">
                            <a:solidFill>
                              <a:schemeClr val="tx1"/>
                            </a:solidFill>
                            <a:latin typeface="Cambria Math" panose="02040503050406030204" pitchFamily="18" charset="0"/>
                          </a:rPr>
                          <m:t>𝜒</m:t>
                        </m:r>
                      </m:e>
                      <m:sub>
                        <m:r>
                          <a:rPr lang="fr-CA" sz="2800" b="0" i="1" smtClean="0">
                            <a:solidFill>
                              <a:schemeClr val="tx1"/>
                            </a:solidFill>
                            <a:latin typeface="Cambria Math" panose="02040503050406030204" pitchFamily="18" charset="0"/>
                          </a:rPr>
                          <m:t>𝑎</m:t>
                        </m:r>
                      </m:sub>
                    </m:sSub>
                    <m:r>
                      <a:rPr lang="fr-CA" sz="2800" b="0" i="1" smtClean="0">
                        <a:solidFill>
                          <a:schemeClr val="tx1"/>
                        </a:solidFill>
                        <a:latin typeface="Cambria Math" panose="02040503050406030204" pitchFamily="18" charset="0"/>
                        <a:ea typeface="Cambria Math" panose="02040503050406030204" pitchFamily="18" charset="0"/>
                      </a:rPr>
                      <m:t>=</m:t>
                    </m:r>
                    <m:f>
                      <m:fPr>
                        <m:ctrlPr>
                          <a:rPr lang="fr-CA" sz="2800" i="1" smtClean="0">
                            <a:solidFill>
                              <a:schemeClr val="tx1"/>
                            </a:solidFill>
                            <a:latin typeface="Cambria Math" panose="02040503050406030204" pitchFamily="18" charset="0"/>
                            <a:ea typeface="Cambria Math" panose="02040503050406030204" pitchFamily="18" charset="0"/>
                          </a:rPr>
                        </m:ctrlPr>
                      </m:fPr>
                      <m:num>
                        <m:sSub>
                          <m:sSubPr>
                            <m:ctrlPr>
                              <a:rPr lang="fr-CA" sz="2800" i="1" smtClean="0">
                                <a:solidFill>
                                  <a:schemeClr val="tx1"/>
                                </a:solidFill>
                                <a:latin typeface="Cambria Math" panose="02040503050406030204" pitchFamily="18" charset="0"/>
                                <a:ea typeface="Cambria Math" panose="02040503050406030204" pitchFamily="18" charset="0"/>
                              </a:rPr>
                            </m:ctrlPr>
                          </m:sSubPr>
                          <m:e>
                            <m:r>
                              <a:rPr lang="fr-CA" sz="2800" b="0" i="1" smtClean="0">
                                <a:solidFill>
                                  <a:schemeClr val="tx1"/>
                                </a:solidFill>
                                <a:latin typeface="Cambria Math" panose="02040503050406030204" pitchFamily="18" charset="0"/>
                                <a:ea typeface="Cambria Math" panose="02040503050406030204" pitchFamily="18" charset="0"/>
                              </a:rPr>
                              <m:t>𝑛</m:t>
                            </m:r>
                          </m:e>
                          <m:sub>
                            <m:r>
                              <a:rPr lang="fr-CA" sz="2800" b="0" i="1" smtClean="0">
                                <a:solidFill>
                                  <a:schemeClr val="tx1"/>
                                </a:solidFill>
                                <a:latin typeface="Cambria Math" panose="02040503050406030204" pitchFamily="18" charset="0"/>
                                <a:ea typeface="Cambria Math" panose="02040503050406030204" pitchFamily="18" charset="0"/>
                              </a:rPr>
                              <m:t>𝑎</m:t>
                            </m:r>
                          </m:sub>
                        </m:sSub>
                      </m:num>
                      <m:den>
                        <m:sSub>
                          <m:sSubPr>
                            <m:ctrlPr>
                              <a:rPr lang="fr-CA" sz="2800" i="1" smtClean="0">
                                <a:solidFill>
                                  <a:schemeClr val="tx1"/>
                                </a:solidFill>
                                <a:latin typeface="Cambria Math" panose="02040503050406030204" pitchFamily="18" charset="0"/>
                                <a:ea typeface="Cambria Math" panose="02040503050406030204" pitchFamily="18" charset="0"/>
                              </a:rPr>
                            </m:ctrlPr>
                          </m:sSubPr>
                          <m:e>
                            <m:r>
                              <a:rPr lang="fr-CA" sz="2800" b="0" i="1" smtClean="0">
                                <a:solidFill>
                                  <a:schemeClr val="tx1"/>
                                </a:solidFill>
                                <a:latin typeface="Cambria Math" panose="02040503050406030204" pitchFamily="18" charset="0"/>
                                <a:ea typeface="Cambria Math" panose="02040503050406030204" pitchFamily="18" charset="0"/>
                              </a:rPr>
                              <m:t>𝑛</m:t>
                            </m:r>
                          </m:e>
                          <m:sub>
                            <m:r>
                              <a:rPr lang="fr-CA" sz="2800" b="0" i="1" smtClean="0">
                                <a:solidFill>
                                  <a:schemeClr val="tx1"/>
                                </a:solidFill>
                                <a:latin typeface="Cambria Math" panose="02040503050406030204" pitchFamily="18" charset="0"/>
                                <a:ea typeface="Cambria Math" panose="02040503050406030204" pitchFamily="18" charset="0"/>
                              </a:rPr>
                              <m:t>𝑡</m:t>
                            </m:r>
                          </m:sub>
                        </m:sSub>
                      </m:den>
                    </m:f>
                  </m:oMath>
                </a14:m>
                <a:r>
                  <a:rPr lang="fr-CA" sz="2800" dirty="0">
                    <a:solidFill>
                      <a:schemeClr val="tx1"/>
                    </a:solidFill>
                  </a:rPr>
                  <a:t> </a:t>
                </a:r>
              </a:p>
              <a:p>
                <a:pPr>
                  <a:lnSpc>
                    <a:spcPct val="100000"/>
                  </a:lnSpc>
                </a:pPr>
                <a:r>
                  <a:rPr lang="fr-CA" b="1" u="sng" dirty="0"/>
                  <a:t>Enrichissement: </a:t>
                </a:r>
              </a:p>
              <a:p>
                <a:pPr lvl="1">
                  <a:lnSpc>
                    <a:spcPct val="100000"/>
                  </a:lnSpc>
                </a:pPr>
                <a:r>
                  <a:rPr lang="fr-CA" dirty="0"/>
                  <a:t>Grâce à cette équation (ci-dessus), nous pouvons utiliser la fraction molaire afin de trouver la proportion du gaz a sur le mélange total .</a:t>
                </a:r>
              </a:p>
            </p:txBody>
          </p:sp>
        </mc:Choice>
        <mc:Fallback xmlns="">
          <p:sp>
            <p:nvSpPr>
              <p:cNvPr id="9" name="Espace réservé du contenu 8">
                <a:extLst>
                  <a:ext uri="{FF2B5EF4-FFF2-40B4-BE49-F238E27FC236}">
                    <a16:creationId xmlns:a16="http://schemas.microsoft.com/office/drawing/2014/main" id="{E859A180-AE06-4DF5-9ECB-FA39B5E8BDE1}"/>
                  </a:ext>
                </a:extLst>
              </p:cNvPr>
              <p:cNvSpPr>
                <a:spLocks noGrp="1" noRot="1" noChangeAspect="1" noMove="1" noResize="1" noEditPoints="1" noAdjustHandles="1" noChangeArrowheads="1" noChangeShapeType="1" noTextEdit="1"/>
              </p:cNvSpPr>
              <p:nvPr>
                <p:ph idx="1"/>
              </p:nvPr>
            </p:nvSpPr>
            <p:spPr>
              <a:xfrm>
                <a:off x="480294" y="2314575"/>
                <a:ext cx="11592188" cy="4191000"/>
              </a:xfrm>
              <a:blipFill>
                <a:blip r:embed="rId3"/>
                <a:stretch>
                  <a:fillRect l="-736" t="-1164" b="-582"/>
                </a:stretch>
              </a:blipFill>
            </p:spPr>
            <p:txBody>
              <a:bodyPr/>
              <a:lstStyle/>
              <a:p>
                <a:r>
                  <a:rPr lang="fr-CA">
                    <a:noFill/>
                  </a:rPr>
                  <a:t> </a:t>
                </a:r>
              </a:p>
            </p:txBody>
          </p:sp>
        </mc:Fallback>
      </mc:AlternateContent>
      <p:sp>
        <p:nvSpPr>
          <p:cNvPr id="8" name="Titre 1">
            <a:extLst>
              <a:ext uri="{FF2B5EF4-FFF2-40B4-BE49-F238E27FC236}">
                <a16:creationId xmlns:a16="http://schemas.microsoft.com/office/drawing/2014/main" id="{383B1198-1F1D-4F85-B048-B814615439B8}"/>
              </a:ext>
            </a:extLst>
          </p:cNvPr>
          <p:cNvSpPr txBox="1">
            <a:spLocks/>
          </p:cNvSpPr>
          <p:nvPr>
            <p:custDataLst>
              <p:tags r:id="rId1"/>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2</a:t>
            </a:r>
          </a:p>
          <a:p>
            <a:pPr algn="ctr"/>
            <a:r>
              <a:rPr lang="fr-CA" sz="1600" b="1" dirty="0">
                <a:solidFill>
                  <a:schemeClr val="bg1"/>
                </a:solidFill>
              </a:rPr>
              <a:t>p. 103 et 104</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FB91BD38-85EA-45EB-A9D9-09AE0AD0A01C}"/>
                  </a:ext>
                </a:extLst>
              </p:cNvPr>
              <p:cNvSpPr/>
              <p:nvPr/>
            </p:nvSpPr>
            <p:spPr>
              <a:xfrm>
                <a:off x="7899173" y="219828"/>
                <a:ext cx="4292827" cy="236311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2400" b="1" u="sng" dirty="0">
                    <a:solidFill>
                      <a:schemeClr val="tx1"/>
                    </a:solidFill>
                  </a:rPr>
                  <a:t>Formule fournie à l’examen:</a:t>
                </a:r>
              </a:p>
              <a:p>
                <a:pPr marL="285750" indent="-285750">
                  <a:buFont typeface="Arial" panose="020B0604020202020204" pitchFamily="34" charset="0"/>
                  <a:buChar char="•"/>
                </a:pPr>
                <a:endParaRPr lang="fr-CA" sz="2400" dirty="0">
                  <a:solidFill>
                    <a:schemeClr val="tx1"/>
                  </a:solidFill>
                </a:endParaRPr>
              </a:p>
              <a:p>
                <a:pPr marL="285750" indent="-285750">
                  <a:buFont typeface="Arial" panose="020B0604020202020204" pitchFamily="34" charset="0"/>
                  <a:buChar char="•"/>
                </a:pPr>
                <a:r>
                  <a:rPr lang="fr-CA" sz="2400" dirty="0">
                    <a:solidFill>
                      <a:schemeClr val="tx1"/>
                    </a:solidFill>
                  </a:rPr>
                  <a:t>P</a:t>
                </a:r>
                <a:r>
                  <a:rPr lang="fr-CA" sz="2400" baseline="-25000" dirty="0">
                    <a:solidFill>
                      <a:schemeClr val="tx1"/>
                    </a:solidFill>
                  </a:rPr>
                  <a:t>T</a:t>
                </a:r>
                <a:r>
                  <a:rPr lang="fr-CA" sz="2400" dirty="0">
                    <a:solidFill>
                      <a:schemeClr val="tx1"/>
                    </a:solidFill>
                  </a:rPr>
                  <a:t> = P</a:t>
                </a:r>
                <a:r>
                  <a:rPr lang="fr-CA" sz="2400" baseline="-25000" dirty="0">
                    <a:solidFill>
                      <a:schemeClr val="tx1"/>
                    </a:solidFill>
                  </a:rPr>
                  <a:t>a</a:t>
                </a:r>
                <a:r>
                  <a:rPr lang="fr-CA" sz="2400" dirty="0">
                    <a:solidFill>
                      <a:schemeClr val="tx1"/>
                    </a:solidFill>
                  </a:rPr>
                  <a:t> + P</a:t>
                </a:r>
                <a:r>
                  <a:rPr lang="fr-CA" sz="2400" baseline="-25000" dirty="0">
                    <a:solidFill>
                      <a:schemeClr val="tx1"/>
                    </a:solidFill>
                  </a:rPr>
                  <a:t>b</a:t>
                </a:r>
                <a:r>
                  <a:rPr lang="fr-CA" sz="2400" dirty="0">
                    <a:solidFill>
                      <a:schemeClr val="tx1"/>
                    </a:solidFill>
                  </a:rPr>
                  <a:t> + P</a:t>
                </a:r>
                <a:r>
                  <a:rPr lang="fr-CA" sz="2400" baseline="-25000" dirty="0">
                    <a:solidFill>
                      <a:schemeClr val="tx1"/>
                    </a:solidFill>
                  </a:rPr>
                  <a:t>c</a:t>
                </a:r>
                <a:r>
                  <a:rPr lang="fr-CA" sz="2400" dirty="0">
                    <a:solidFill>
                      <a:schemeClr val="tx1"/>
                    </a:solidFill>
                  </a:rPr>
                  <a:t> + P</a:t>
                </a:r>
                <a:r>
                  <a:rPr lang="fr-CA" sz="2400" baseline="-25000" dirty="0">
                    <a:solidFill>
                      <a:schemeClr val="tx1"/>
                    </a:solidFill>
                  </a:rPr>
                  <a:t>d</a:t>
                </a:r>
                <a:r>
                  <a:rPr lang="fr-CA" sz="2400" dirty="0">
                    <a:solidFill>
                      <a:schemeClr val="tx1"/>
                    </a:solidFill>
                  </a:rPr>
                  <a:t> + </a:t>
                </a:r>
                <a:r>
                  <a:rPr lang="fr-CA" sz="2400" dirty="0" err="1">
                    <a:solidFill>
                      <a:schemeClr val="tx1"/>
                    </a:solidFill>
                  </a:rPr>
                  <a:t>P</a:t>
                </a:r>
                <a:r>
                  <a:rPr lang="fr-CA" sz="2400" baseline="-25000" dirty="0" err="1">
                    <a:solidFill>
                      <a:schemeClr val="tx1"/>
                    </a:solidFill>
                  </a:rPr>
                  <a:t>e</a:t>
                </a:r>
                <a:endParaRPr lang="fr-CA" sz="2400" b="1" i="1" dirty="0">
                  <a:solidFill>
                    <a:schemeClr val="tx1"/>
                  </a:solidFill>
                  <a:latin typeface="Cambria Math" panose="02040503050406030204" pitchFamily="18" charset="0"/>
                </a:endParaRPr>
              </a:p>
              <a:p>
                <a:pPr marL="285750" indent="-285750">
                  <a:buFont typeface="Arial" panose="020B0604020202020204" pitchFamily="34" charset="0"/>
                  <a:buChar char="•"/>
                </a:pPr>
                <a:endParaRPr lang="fr-CA" sz="2400" b="1" i="1" dirty="0">
                  <a:solidFill>
                    <a:schemeClr val="tx1"/>
                  </a:solidFill>
                  <a:latin typeface="Cambria Math" panose="02040503050406030204" pitchFamily="18" charset="0"/>
                </a:endParaRPr>
              </a:p>
              <a:p>
                <a:pPr marL="285750" indent="-285750">
                  <a:buFont typeface="Arial" panose="020B0604020202020204" pitchFamily="34" charset="0"/>
                  <a:buChar char="•"/>
                </a:pPr>
                <a14:m>
                  <m:oMath xmlns:m="http://schemas.openxmlformats.org/officeDocument/2006/math">
                    <m:sSub>
                      <m:sSubPr>
                        <m:ctrlPr>
                          <a:rPr lang="fr-CA" sz="2400" b="1" i="1">
                            <a:solidFill>
                              <a:schemeClr val="tx1"/>
                            </a:solidFill>
                            <a:latin typeface="Cambria Math" panose="02040503050406030204" pitchFamily="18" charset="0"/>
                          </a:rPr>
                        </m:ctrlPr>
                      </m:sSubPr>
                      <m:e>
                        <m:r>
                          <a:rPr lang="fr-CA" sz="2400" b="1" i="1">
                            <a:solidFill>
                              <a:schemeClr val="tx1"/>
                            </a:solidFill>
                            <a:latin typeface="Cambria Math" panose="02040503050406030204" pitchFamily="18" charset="0"/>
                          </a:rPr>
                          <m:t>𝑷</m:t>
                        </m:r>
                      </m:e>
                      <m:sub>
                        <m:r>
                          <a:rPr lang="fr-CA" sz="2400" b="1" i="1">
                            <a:solidFill>
                              <a:schemeClr val="tx1"/>
                            </a:solidFill>
                            <a:latin typeface="Cambria Math" panose="02040503050406030204" pitchFamily="18" charset="0"/>
                          </a:rPr>
                          <m:t>𝒂</m:t>
                        </m:r>
                      </m:sub>
                    </m:sSub>
                    <m:r>
                      <a:rPr lang="fr-CA" sz="2400" b="1" i="1">
                        <a:solidFill>
                          <a:schemeClr val="tx1"/>
                        </a:solidFill>
                        <a:latin typeface="Cambria Math" panose="02040503050406030204" pitchFamily="18" charset="0"/>
                        <a:ea typeface="Cambria Math" panose="02040503050406030204" pitchFamily="18" charset="0"/>
                      </a:rPr>
                      <m:t>=</m:t>
                    </m:r>
                  </m:oMath>
                </a14:m>
                <a:r>
                  <a:rPr lang="fr-CA" sz="2400" b="1" dirty="0">
                    <a:solidFill>
                      <a:schemeClr val="tx1"/>
                    </a:solidFill>
                  </a:rPr>
                  <a:t> </a:t>
                </a:r>
                <a14:m>
                  <m:oMath xmlns:m="http://schemas.openxmlformats.org/officeDocument/2006/math">
                    <m:f>
                      <m:fPr>
                        <m:ctrlPr>
                          <a:rPr lang="fr-CA" sz="2400" b="1" i="1">
                            <a:solidFill>
                              <a:schemeClr val="tx1"/>
                            </a:solidFill>
                            <a:latin typeface="Cambria Math" panose="02040503050406030204" pitchFamily="18" charset="0"/>
                          </a:rPr>
                        </m:ctrlPr>
                      </m:fPr>
                      <m:num>
                        <m:sSub>
                          <m:sSubPr>
                            <m:ctrlPr>
                              <a:rPr lang="fr-CA" sz="2400" b="1" i="1">
                                <a:solidFill>
                                  <a:schemeClr val="tx1"/>
                                </a:solidFill>
                                <a:latin typeface="Cambria Math" panose="02040503050406030204" pitchFamily="18" charset="0"/>
                              </a:rPr>
                            </m:ctrlPr>
                          </m:sSubPr>
                          <m:e>
                            <m:r>
                              <a:rPr lang="fr-CA" sz="2400" b="1" i="1">
                                <a:solidFill>
                                  <a:schemeClr val="tx1"/>
                                </a:solidFill>
                                <a:latin typeface="Cambria Math" panose="02040503050406030204" pitchFamily="18" charset="0"/>
                              </a:rPr>
                              <m:t>𝒏</m:t>
                            </m:r>
                          </m:e>
                          <m:sub>
                            <m:r>
                              <a:rPr lang="fr-CA" sz="2400" b="1" i="1">
                                <a:solidFill>
                                  <a:schemeClr val="tx1"/>
                                </a:solidFill>
                                <a:latin typeface="Cambria Math" panose="02040503050406030204" pitchFamily="18" charset="0"/>
                              </a:rPr>
                              <m:t>𝒂</m:t>
                            </m:r>
                          </m:sub>
                        </m:sSub>
                      </m:num>
                      <m:den>
                        <m:sSub>
                          <m:sSubPr>
                            <m:ctrlPr>
                              <a:rPr lang="fr-CA" sz="2400" b="1" i="1">
                                <a:solidFill>
                                  <a:schemeClr val="tx1"/>
                                </a:solidFill>
                                <a:latin typeface="Cambria Math" panose="02040503050406030204" pitchFamily="18" charset="0"/>
                              </a:rPr>
                            </m:ctrlPr>
                          </m:sSubPr>
                          <m:e>
                            <m:r>
                              <a:rPr lang="fr-CA" sz="2400" b="1" i="1">
                                <a:solidFill>
                                  <a:schemeClr val="tx1"/>
                                </a:solidFill>
                                <a:latin typeface="Cambria Math" panose="02040503050406030204" pitchFamily="18" charset="0"/>
                              </a:rPr>
                              <m:t>𝒏</m:t>
                            </m:r>
                          </m:e>
                          <m:sub>
                            <m:r>
                              <a:rPr lang="fr-CA" sz="2400" b="1" i="1">
                                <a:solidFill>
                                  <a:schemeClr val="tx1"/>
                                </a:solidFill>
                                <a:latin typeface="Cambria Math" panose="02040503050406030204" pitchFamily="18" charset="0"/>
                              </a:rPr>
                              <m:t>𝑻</m:t>
                            </m:r>
                          </m:sub>
                        </m:sSub>
                      </m:den>
                    </m:f>
                    <m:sSub>
                      <m:sSubPr>
                        <m:ctrlPr>
                          <a:rPr lang="fr-CA" sz="2400" b="1" i="1">
                            <a:solidFill>
                              <a:schemeClr val="tx1"/>
                            </a:solidFill>
                            <a:latin typeface="Cambria Math" panose="02040503050406030204" pitchFamily="18" charset="0"/>
                          </a:rPr>
                        </m:ctrlPr>
                      </m:sSubPr>
                      <m:e>
                        <m:r>
                          <a:rPr lang="fr-CA" sz="2400" b="1" i="1">
                            <a:solidFill>
                              <a:schemeClr val="tx1"/>
                            </a:solidFill>
                            <a:latin typeface="Cambria Math" panose="02040503050406030204" pitchFamily="18" charset="0"/>
                          </a:rPr>
                          <m:t>𝑷</m:t>
                        </m:r>
                      </m:e>
                      <m:sub>
                        <m:r>
                          <a:rPr lang="fr-CA" sz="2400" b="1" i="1">
                            <a:solidFill>
                              <a:schemeClr val="tx1"/>
                            </a:solidFill>
                            <a:latin typeface="Cambria Math" panose="02040503050406030204" pitchFamily="18" charset="0"/>
                          </a:rPr>
                          <m:t>𝑻</m:t>
                        </m:r>
                      </m:sub>
                    </m:sSub>
                  </m:oMath>
                </a14:m>
                <a:endParaRPr lang="fr-CA" sz="2400" dirty="0"/>
              </a:p>
            </p:txBody>
          </p:sp>
        </mc:Choice>
        <mc:Fallback xmlns="">
          <p:sp>
            <p:nvSpPr>
              <p:cNvPr id="6" name="Rectangle 5">
                <a:extLst>
                  <a:ext uri="{FF2B5EF4-FFF2-40B4-BE49-F238E27FC236}">
                    <a16:creationId xmlns:a16="http://schemas.microsoft.com/office/drawing/2014/main" id="{FB91BD38-85EA-45EB-A9D9-09AE0AD0A01C}"/>
                  </a:ext>
                </a:extLst>
              </p:cNvPr>
              <p:cNvSpPr>
                <a:spLocks noRot="1" noChangeAspect="1" noMove="1" noResize="1" noEditPoints="1" noAdjustHandles="1" noChangeArrowheads="1" noChangeShapeType="1" noTextEdit="1"/>
              </p:cNvSpPr>
              <p:nvPr/>
            </p:nvSpPr>
            <p:spPr>
              <a:xfrm>
                <a:off x="7899173" y="219828"/>
                <a:ext cx="4292827" cy="2363115"/>
              </a:xfrm>
              <a:prstGeom prst="rect">
                <a:avLst/>
              </a:prstGeom>
              <a:blipFill>
                <a:blip r:embed="rId4"/>
                <a:stretch>
                  <a:fillRect l="-2125" r="-1700"/>
                </a:stretch>
              </a:blipFill>
              <a:ln>
                <a:solidFill>
                  <a:schemeClr val="accent4"/>
                </a:solidFill>
              </a:ln>
            </p:spPr>
            <p:txBody>
              <a:bodyPr/>
              <a:lstStyle/>
              <a:p>
                <a:r>
                  <a:rPr lang="fr-CA">
                    <a:noFill/>
                  </a:rPr>
                  <a:t> </a:t>
                </a:r>
              </a:p>
            </p:txBody>
          </p:sp>
        </mc:Fallback>
      </mc:AlternateContent>
    </p:spTree>
    <p:extLst>
      <p:ext uri="{BB962C8B-B14F-4D97-AF65-F5344CB8AC3E}">
        <p14:creationId xmlns:p14="http://schemas.microsoft.com/office/powerpoint/2010/main" val="29231264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fade">
                                      <p:cBhvr>
                                        <p:cTn id="18" dur="500"/>
                                        <p:tgtEl>
                                          <p:spTgt spid="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fade">
                                      <p:cBhvr>
                                        <p:cTn id="28" dur="500"/>
                                        <p:tgtEl>
                                          <p:spTgt spid="9">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Effect transition="in" filter="fade">
                                      <p:cBhvr>
                                        <p:cTn id="31" dur="500"/>
                                        <p:tgtEl>
                                          <p:spTgt spid="9">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right)">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683B05-A164-43CE-9AFC-26078B57F4DF}"/>
              </a:ext>
            </a:extLst>
          </p:cNvPr>
          <p:cNvSpPr>
            <a:spLocks noGrp="1"/>
          </p:cNvSpPr>
          <p:nvPr>
            <p:ph type="title"/>
          </p:nvPr>
        </p:nvSpPr>
        <p:spPr/>
        <p:txBody>
          <a:bodyPr>
            <a:normAutofit/>
          </a:bodyPr>
          <a:lstStyle/>
          <a:p>
            <a:r>
              <a:rPr lang="fr-CA" b="1"/>
              <a:t>Exemple </a:t>
            </a:r>
            <a:br>
              <a:rPr lang="fr-CA" b="1" dirty="0"/>
            </a:br>
            <a:r>
              <a:rPr lang="fr-CA" sz="2800" b="1" dirty="0"/>
              <a:t>(Cahier OS chap. 2 exercices suppl. p.10 #4)</a:t>
            </a:r>
            <a:endParaRPr lang="fr-CA" b="1" dirty="0"/>
          </a:p>
        </p:txBody>
      </p:sp>
      <p:sp>
        <p:nvSpPr>
          <p:cNvPr id="3" name="Espace réservé du contenu 2">
            <a:extLst>
              <a:ext uri="{FF2B5EF4-FFF2-40B4-BE49-F238E27FC236}">
                <a16:creationId xmlns:a16="http://schemas.microsoft.com/office/drawing/2014/main" id="{FB720891-E33E-4A4D-A38A-17612CCD1044}"/>
              </a:ext>
            </a:extLst>
          </p:cNvPr>
          <p:cNvSpPr>
            <a:spLocks noGrp="1"/>
          </p:cNvSpPr>
          <p:nvPr>
            <p:ph idx="1"/>
          </p:nvPr>
        </p:nvSpPr>
        <p:spPr>
          <a:xfrm>
            <a:off x="680321" y="1990721"/>
            <a:ext cx="11083054" cy="1791341"/>
          </a:xfrm>
        </p:spPr>
        <p:txBody>
          <a:bodyPr anchor="ctr">
            <a:normAutofit/>
          </a:bodyPr>
          <a:lstStyle/>
          <a:p>
            <a:pPr marL="0" indent="0">
              <a:lnSpc>
                <a:spcPct val="110000"/>
              </a:lnSpc>
              <a:buNone/>
            </a:pPr>
            <a:r>
              <a:rPr lang="fr-CA" dirty="0"/>
              <a:t>Au garage, on gonfle un pneu avec de l’air comprimé composée de 95,0 % de diazote, de 4,0 % de dioxygène et de traces de plusieurs autres gaz. Si la pression dans le pneu est de 240 kPa, quelle est la pression partielle du diazote?</a:t>
            </a:r>
          </a:p>
        </p:txBody>
      </p:sp>
      <p:sp>
        <p:nvSpPr>
          <p:cNvPr id="5" name="ZoneTexte 4">
            <a:extLst>
              <a:ext uri="{FF2B5EF4-FFF2-40B4-BE49-F238E27FC236}">
                <a16:creationId xmlns:a16="http://schemas.microsoft.com/office/drawing/2014/main" id="{896DAE21-2BA0-469F-8167-6E8DE879778D}"/>
              </a:ext>
            </a:extLst>
          </p:cNvPr>
          <p:cNvSpPr txBox="1"/>
          <p:nvPr>
            <p:custDataLst>
              <p:tags r:id="rId1"/>
            </p:custDataLst>
          </p:nvPr>
        </p:nvSpPr>
        <p:spPr>
          <a:xfrm>
            <a:off x="330255" y="3901731"/>
            <a:ext cx="3492885" cy="400110"/>
          </a:xfrm>
          <a:prstGeom prst="rect">
            <a:avLst/>
          </a:prstGeom>
          <a:noFill/>
        </p:spPr>
        <p:txBody>
          <a:bodyPr wrap="square" rtlCol="0">
            <a:spAutoFit/>
          </a:bodyPr>
          <a:lstStyle/>
          <a:p>
            <a:r>
              <a:rPr lang="fr-CA" sz="2000" b="1" dirty="0"/>
              <a:t>1- Données</a:t>
            </a:r>
          </a:p>
        </p:txBody>
      </p:sp>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0F085A65-78B7-4651-BC48-6B545E69EE78}"/>
                  </a:ext>
                </a:extLst>
              </p:cNvPr>
              <p:cNvSpPr txBox="1"/>
              <p:nvPr>
                <p:custDataLst>
                  <p:tags r:id="rId2"/>
                </p:custDataLst>
              </p:nvPr>
            </p:nvSpPr>
            <p:spPr>
              <a:xfrm>
                <a:off x="330255" y="4349820"/>
                <a:ext cx="3251048" cy="1966500"/>
              </a:xfrm>
              <a:prstGeom prst="rect">
                <a:avLst/>
              </a:prstGeom>
              <a:noFill/>
            </p:spPr>
            <p:txBody>
              <a:bodyPr wrap="square" rtlCol="0">
                <a:spAutoFit/>
              </a:bodyPr>
              <a:lstStyle/>
              <a:p>
                <a:r>
                  <a:rPr lang="fr-CA" sz="2000" b="1" dirty="0">
                    <a:solidFill>
                      <a:schemeClr val="tx1"/>
                    </a:solidFill>
                  </a:rPr>
                  <a:t>PT = 240 kPa</a:t>
                </a:r>
              </a:p>
              <a:p>
                <a:endParaRPr lang="fr-CA" sz="2000" b="1" dirty="0">
                  <a:solidFill>
                    <a:schemeClr val="tx1"/>
                  </a:solidFill>
                </a:endParaRPr>
              </a:p>
              <a:p>
                <a14:m>
                  <m:oMath xmlns:m="http://schemas.openxmlformats.org/officeDocument/2006/math">
                    <m:sSub>
                      <m:sSubPr>
                        <m:ctrlPr>
                          <a:rPr lang="fr-CA" sz="2000" b="1" i="1">
                            <a:solidFill>
                              <a:schemeClr val="tx1"/>
                            </a:solidFill>
                            <a:latin typeface="Cambria Math" panose="02040503050406030204" pitchFamily="18" charset="0"/>
                          </a:rPr>
                        </m:ctrlPr>
                      </m:sSubPr>
                      <m:e>
                        <m:r>
                          <a:rPr lang="fr-CA" sz="2000" b="1" i="1">
                            <a:solidFill>
                              <a:schemeClr val="tx1"/>
                            </a:solidFill>
                            <a:latin typeface="Cambria Math" panose="02040503050406030204" pitchFamily="18" charset="0"/>
                          </a:rPr>
                          <m:t>𝑷</m:t>
                        </m:r>
                      </m:e>
                      <m:sub>
                        <m:r>
                          <a:rPr lang="fr-CA" sz="2000" b="1" i="1">
                            <a:solidFill>
                              <a:schemeClr val="tx1"/>
                            </a:solidFill>
                            <a:latin typeface="Cambria Math" panose="02040503050406030204" pitchFamily="18" charset="0"/>
                          </a:rPr>
                          <m:t>𝒑</m:t>
                        </m:r>
                        <m:sSub>
                          <m:sSubPr>
                            <m:ctrlPr>
                              <a:rPr lang="fr-CA" sz="2000" b="1" i="1">
                                <a:solidFill>
                                  <a:schemeClr val="tx1"/>
                                </a:solidFill>
                                <a:latin typeface="Cambria Math" panose="02040503050406030204" pitchFamily="18" charset="0"/>
                              </a:rPr>
                            </m:ctrlPr>
                          </m:sSubPr>
                          <m:e>
                            <m:r>
                              <a:rPr lang="fr-CA" sz="2000" b="1" i="1">
                                <a:solidFill>
                                  <a:schemeClr val="tx1"/>
                                </a:solidFill>
                                <a:latin typeface="Cambria Math" panose="02040503050406030204" pitchFamily="18" charset="0"/>
                              </a:rPr>
                              <m:t>𝑵</m:t>
                            </m:r>
                          </m:e>
                          <m:sub>
                            <m:r>
                              <a:rPr lang="fr-CA" sz="2000" b="1" i="1">
                                <a:solidFill>
                                  <a:schemeClr val="tx1"/>
                                </a:solidFill>
                                <a:latin typeface="Cambria Math" panose="02040503050406030204" pitchFamily="18" charset="0"/>
                              </a:rPr>
                              <m:t>𝟐</m:t>
                            </m:r>
                          </m:sub>
                        </m:sSub>
                      </m:sub>
                    </m:sSub>
                    <m:r>
                      <a:rPr lang="fr-CA" sz="2000" b="1" i="1">
                        <a:solidFill>
                          <a:schemeClr val="tx1"/>
                        </a:solidFill>
                        <a:latin typeface="Cambria Math" panose="02040503050406030204" pitchFamily="18" charset="0"/>
                      </a:rPr>
                      <m:t> </m:t>
                    </m:r>
                  </m:oMath>
                </a14:m>
                <a:r>
                  <a:rPr lang="fr-CA" sz="2000" b="1" dirty="0">
                    <a:solidFill>
                      <a:schemeClr val="tx1"/>
                    </a:solidFill>
                  </a:rPr>
                  <a:t>= ?</a:t>
                </a:r>
              </a:p>
              <a:p>
                <a:endParaRPr lang="fr-CA" sz="2000" b="1" dirty="0">
                  <a:solidFill>
                    <a:schemeClr val="tx1"/>
                  </a:solidFill>
                </a:endParaRPr>
              </a:p>
              <a:p>
                <a:r>
                  <a:rPr lang="fr-CA" sz="2000" b="1" dirty="0">
                    <a:solidFill>
                      <a:schemeClr val="tx1"/>
                    </a:solidFill>
                  </a:rPr>
                  <a:t>Proportion diazote = 95%</a:t>
                </a:r>
              </a:p>
              <a:p>
                <a:endParaRPr lang="fr-CA" sz="2000" b="1" dirty="0"/>
              </a:p>
            </p:txBody>
          </p:sp>
        </mc:Choice>
        <mc:Fallback xmlns="">
          <p:sp>
            <p:nvSpPr>
              <p:cNvPr id="6" name="ZoneTexte 5">
                <a:extLst>
                  <a:ext uri="{FF2B5EF4-FFF2-40B4-BE49-F238E27FC236}">
                    <a16:creationId xmlns:a16="http://schemas.microsoft.com/office/drawing/2014/main" id="{0F085A65-78B7-4651-BC48-6B545E69EE78}"/>
                  </a:ext>
                </a:extLst>
              </p:cNvPr>
              <p:cNvSpPr txBox="1">
                <a:spLocks noRot="1" noChangeAspect="1" noMove="1" noResize="1" noEditPoints="1" noAdjustHandles="1" noChangeArrowheads="1" noChangeShapeType="1" noTextEdit="1"/>
              </p:cNvSpPr>
              <p:nvPr>
                <p:custDataLst>
                  <p:tags r:id="rId11"/>
                </p:custDataLst>
              </p:nvPr>
            </p:nvSpPr>
            <p:spPr>
              <a:xfrm>
                <a:off x="330255" y="4349820"/>
                <a:ext cx="3251048" cy="1966500"/>
              </a:xfrm>
              <a:prstGeom prst="rect">
                <a:avLst/>
              </a:prstGeom>
              <a:blipFill>
                <a:blip r:embed="rId12"/>
                <a:stretch>
                  <a:fillRect l="-1876" t="-2174" r="-563"/>
                </a:stretch>
              </a:blipFill>
            </p:spPr>
            <p:txBody>
              <a:bodyPr/>
              <a:lstStyle/>
              <a:p>
                <a:r>
                  <a:rPr lang="fr-CA">
                    <a:noFill/>
                  </a:rPr>
                  <a:t> </a:t>
                </a:r>
              </a:p>
            </p:txBody>
          </p:sp>
        </mc:Fallback>
      </mc:AlternateContent>
      <p:sp>
        <p:nvSpPr>
          <p:cNvPr id="7" name="ZoneTexte 6">
            <a:extLst>
              <a:ext uri="{FF2B5EF4-FFF2-40B4-BE49-F238E27FC236}">
                <a16:creationId xmlns:a16="http://schemas.microsoft.com/office/drawing/2014/main" id="{FF119C95-27CB-4D45-96AB-B2D3959F4EB8}"/>
              </a:ext>
            </a:extLst>
          </p:cNvPr>
          <p:cNvSpPr txBox="1"/>
          <p:nvPr>
            <p:custDataLst>
              <p:tags r:id="rId3"/>
            </p:custDataLst>
          </p:nvPr>
        </p:nvSpPr>
        <p:spPr>
          <a:xfrm>
            <a:off x="3581303" y="3901731"/>
            <a:ext cx="2106848" cy="400110"/>
          </a:xfrm>
          <a:prstGeom prst="rect">
            <a:avLst/>
          </a:prstGeom>
          <a:noFill/>
        </p:spPr>
        <p:txBody>
          <a:bodyPr wrap="square" rtlCol="0">
            <a:spAutoFit/>
          </a:bodyPr>
          <a:lstStyle/>
          <a:p>
            <a:r>
              <a:rPr lang="fr-CA" sz="2000" b="1" dirty="0"/>
              <a:t>2- Formule</a:t>
            </a:r>
          </a:p>
        </p:txBody>
      </p:sp>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AF8E8ADF-33E0-4224-B2E6-0DC800AF1594}"/>
                  </a:ext>
                </a:extLst>
              </p:cNvPr>
              <p:cNvSpPr txBox="1"/>
              <p:nvPr>
                <p:custDataLst>
                  <p:tags r:id="rId4"/>
                </p:custDataLst>
              </p:nvPr>
            </p:nvSpPr>
            <p:spPr>
              <a:xfrm>
                <a:off x="3581302" y="4349820"/>
                <a:ext cx="2106848" cy="572401"/>
              </a:xfrm>
              <a:prstGeom prst="rect">
                <a:avLst/>
              </a:prstGeom>
              <a:noFill/>
            </p:spPr>
            <p:txBody>
              <a:bodyPr wrap="square" rtlCol="0">
                <a:spAutoFit/>
              </a:bodyPr>
              <a:lstStyle/>
              <a:p>
                <a14:m>
                  <m:oMath xmlns:m="http://schemas.openxmlformats.org/officeDocument/2006/math">
                    <m:sSub>
                      <m:sSubPr>
                        <m:ctrlPr>
                          <a:rPr lang="fr-CA" sz="2000" b="1" i="1" smtClean="0">
                            <a:solidFill>
                              <a:schemeClr val="tx1"/>
                            </a:solidFill>
                            <a:latin typeface="Cambria Math" panose="02040503050406030204" pitchFamily="18" charset="0"/>
                          </a:rPr>
                        </m:ctrlPr>
                      </m:sSubPr>
                      <m:e>
                        <m:r>
                          <a:rPr lang="fr-CA" sz="2000" b="1" i="1">
                            <a:solidFill>
                              <a:schemeClr val="tx1"/>
                            </a:solidFill>
                            <a:latin typeface="Cambria Math" panose="02040503050406030204" pitchFamily="18" charset="0"/>
                          </a:rPr>
                          <m:t>𝑷</m:t>
                        </m:r>
                      </m:e>
                      <m:sub>
                        <m:r>
                          <a:rPr lang="fr-CA" sz="2000" b="1" i="1" smtClean="0">
                            <a:solidFill>
                              <a:schemeClr val="tx1"/>
                            </a:solidFill>
                            <a:latin typeface="Cambria Math" panose="02040503050406030204" pitchFamily="18" charset="0"/>
                          </a:rPr>
                          <m:t>𝒑</m:t>
                        </m:r>
                        <m:sSub>
                          <m:sSubPr>
                            <m:ctrlPr>
                              <a:rPr lang="fr-CA" sz="2000" b="1" i="1" smtClean="0">
                                <a:solidFill>
                                  <a:schemeClr val="tx1"/>
                                </a:solidFill>
                                <a:latin typeface="Cambria Math" panose="02040503050406030204" pitchFamily="18" charset="0"/>
                              </a:rPr>
                            </m:ctrlPr>
                          </m:sSubPr>
                          <m:e>
                            <m:r>
                              <a:rPr lang="fr-CA" sz="2000" b="1" i="1" smtClean="0">
                                <a:solidFill>
                                  <a:schemeClr val="tx1"/>
                                </a:solidFill>
                                <a:latin typeface="Cambria Math" panose="02040503050406030204" pitchFamily="18" charset="0"/>
                              </a:rPr>
                              <m:t>𝑵</m:t>
                            </m:r>
                          </m:e>
                          <m:sub>
                            <m:r>
                              <a:rPr lang="fr-CA" sz="2000" b="1" i="1" smtClean="0">
                                <a:solidFill>
                                  <a:schemeClr val="tx1"/>
                                </a:solidFill>
                                <a:latin typeface="Cambria Math" panose="02040503050406030204" pitchFamily="18" charset="0"/>
                              </a:rPr>
                              <m:t>𝟐</m:t>
                            </m:r>
                          </m:sub>
                        </m:sSub>
                      </m:sub>
                    </m:sSub>
                    <m:r>
                      <a:rPr lang="fr-CA" sz="2000" b="1" i="1">
                        <a:solidFill>
                          <a:schemeClr val="tx1"/>
                        </a:solidFill>
                        <a:latin typeface="Cambria Math" panose="02040503050406030204" pitchFamily="18" charset="0"/>
                        <a:ea typeface="Cambria Math" panose="02040503050406030204" pitchFamily="18" charset="0"/>
                      </a:rPr>
                      <m:t>=</m:t>
                    </m:r>
                  </m:oMath>
                </a14:m>
                <a:r>
                  <a:rPr lang="fr-CA" sz="2000" b="1" dirty="0">
                    <a:solidFill>
                      <a:schemeClr val="tx1"/>
                    </a:solidFill>
                  </a:rPr>
                  <a:t> </a:t>
                </a:r>
                <a14:m>
                  <m:oMath xmlns:m="http://schemas.openxmlformats.org/officeDocument/2006/math">
                    <m:f>
                      <m:fPr>
                        <m:ctrlPr>
                          <a:rPr lang="fr-CA" sz="2000" b="1" i="1">
                            <a:solidFill>
                              <a:schemeClr val="tx1"/>
                            </a:solidFill>
                            <a:latin typeface="Cambria Math" panose="02040503050406030204" pitchFamily="18" charset="0"/>
                          </a:rPr>
                        </m:ctrlPr>
                      </m:fPr>
                      <m:num>
                        <m:sSub>
                          <m:sSubPr>
                            <m:ctrlPr>
                              <a:rPr lang="fr-CA" sz="2000" b="1" i="1">
                                <a:solidFill>
                                  <a:schemeClr val="tx1"/>
                                </a:solidFill>
                                <a:latin typeface="Cambria Math" panose="02040503050406030204" pitchFamily="18" charset="0"/>
                              </a:rPr>
                            </m:ctrlPr>
                          </m:sSubPr>
                          <m:e>
                            <m:r>
                              <a:rPr lang="fr-CA" sz="2000" b="1" i="1">
                                <a:solidFill>
                                  <a:schemeClr val="tx1"/>
                                </a:solidFill>
                                <a:latin typeface="Cambria Math" panose="02040503050406030204" pitchFamily="18" charset="0"/>
                              </a:rPr>
                              <m:t>𝒏</m:t>
                            </m:r>
                          </m:e>
                          <m:sub>
                            <m:sSub>
                              <m:sSubPr>
                                <m:ctrlPr>
                                  <a:rPr lang="fr-CA" sz="2000" b="1" i="1">
                                    <a:solidFill>
                                      <a:schemeClr val="tx1"/>
                                    </a:solidFill>
                                    <a:latin typeface="Cambria Math" panose="02040503050406030204" pitchFamily="18" charset="0"/>
                                  </a:rPr>
                                </m:ctrlPr>
                              </m:sSubPr>
                              <m:e>
                                <m:r>
                                  <a:rPr lang="fr-CA" sz="2000" b="1" i="1">
                                    <a:solidFill>
                                      <a:schemeClr val="tx1"/>
                                    </a:solidFill>
                                    <a:latin typeface="Cambria Math" panose="02040503050406030204" pitchFamily="18" charset="0"/>
                                  </a:rPr>
                                  <m:t>𝑵</m:t>
                                </m:r>
                              </m:e>
                              <m:sub>
                                <m:r>
                                  <a:rPr lang="fr-CA" sz="2000" b="1" i="1">
                                    <a:solidFill>
                                      <a:schemeClr val="tx1"/>
                                    </a:solidFill>
                                    <a:latin typeface="Cambria Math" panose="02040503050406030204" pitchFamily="18" charset="0"/>
                                  </a:rPr>
                                  <m:t>𝟐</m:t>
                                </m:r>
                              </m:sub>
                            </m:sSub>
                          </m:sub>
                        </m:sSub>
                      </m:num>
                      <m:den>
                        <m:sSub>
                          <m:sSubPr>
                            <m:ctrlPr>
                              <a:rPr lang="fr-CA" sz="2000" b="1" i="1">
                                <a:solidFill>
                                  <a:schemeClr val="tx1"/>
                                </a:solidFill>
                                <a:latin typeface="Cambria Math" panose="02040503050406030204" pitchFamily="18" charset="0"/>
                              </a:rPr>
                            </m:ctrlPr>
                          </m:sSubPr>
                          <m:e>
                            <m:r>
                              <a:rPr lang="fr-CA" sz="2000" b="1" i="1">
                                <a:solidFill>
                                  <a:schemeClr val="tx1"/>
                                </a:solidFill>
                                <a:latin typeface="Cambria Math" panose="02040503050406030204" pitchFamily="18" charset="0"/>
                              </a:rPr>
                              <m:t>𝒏</m:t>
                            </m:r>
                          </m:e>
                          <m:sub>
                            <m:r>
                              <a:rPr lang="fr-CA" sz="2000" b="1" i="1">
                                <a:solidFill>
                                  <a:schemeClr val="tx1"/>
                                </a:solidFill>
                                <a:latin typeface="Cambria Math" panose="02040503050406030204" pitchFamily="18" charset="0"/>
                              </a:rPr>
                              <m:t>𝑻</m:t>
                            </m:r>
                          </m:sub>
                        </m:sSub>
                      </m:den>
                    </m:f>
                    <m:sSub>
                      <m:sSubPr>
                        <m:ctrlPr>
                          <a:rPr lang="fr-CA" sz="2000" b="1" i="1">
                            <a:solidFill>
                              <a:schemeClr val="tx1"/>
                            </a:solidFill>
                            <a:latin typeface="Cambria Math" panose="02040503050406030204" pitchFamily="18" charset="0"/>
                          </a:rPr>
                        </m:ctrlPr>
                      </m:sSubPr>
                      <m:e>
                        <m:r>
                          <a:rPr lang="fr-CA" sz="2000" b="1" i="1">
                            <a:solidFill>
                              <a:schemeClr val="tx1"/>
                            </a:solidFill>
                            <a:latin typeface="Cambria Math" panose="02040503050406030204" pitchFamily="18" charset="0"/>
                          </a:rPr>
                          <m:t>𝑷</m:t>
                        </m:r>
                      </m:e>
                      <m:sub>
                        <m:r>
                          <a:rPr lang="fr-CA" sz="2000" b="1" i="1">
                            <a:solidFill>
                              <a:schemeClr val="tx1"/>
                            </a:solidFill>
                            <a:latin typeface="Cambria Math" panose="02040503050406030204" pitchFamily="18" charset="0"/>
                          </a:rPr>
                          <m:t>𝑻</m:t>
                        </m:r>
                      </m:sub>
                    </m:sSub>
                  </m:oMath>
                </a14:m>
                <a:endParaRPr lang="fr-CA" sz="2000" b="1" dirty="0"/>
              </a:p>
            </p:txBody>
          </p:sp>
        </mc:Choice>
        <mc:Fallback xmlns="">
          <p:sp>
            <p:nvSpPr>
              <p:cNvPr id="8" name="ZoneTexte 7">
                <a:extLst>
                  <a:ext uri="{FF2B5EF4-FFF2-40B4-BE49-F238E27FC236}">
                    <a16:creationId xmlns:a16="http://schemas.microsoft.com/office/drawing/2014/main" id="{AF8E8ADF-33E0-4224-B2E6-0DC800AF1594}"/>
                  </a:ext>
                </a:extLst>
              </p:cNvPr>
              <p:cNvSpPr txBox="1">
                <a:spLocks noRot="1" noChangeAspect="1" noMove="1" noResize="1" noEditPoints="1" noAdjustHandles="1" noChangeArrowheads="1" noChangeShapeType="1" noTextEdit="1"/>
              </p:cNvSpPr>
              <p:nvPr>
                <p:custDataLst>
                  <p:tags r:id="rId13"/>
                </p:custDataLst>
              </p:nvPr>
            </p:nvSpPr>
            <p:spPr>
              <a:xfrm>
                <a:off x="3581302" y="4349820"/>
                <a:ext cx="2106848" cy="572401"/>
              </a:xfrm>
              <a:prstGeom prst="rect">
                <a:avLst/>
              </a:prstGeom>
              <a:blipFill>
                <a:blip r:embed="rId14"/>
                <a:stretch>
                  <a:fillRect/>
                </a:stretch>
              </a:blipFill>
            </p:spPr>
            <p:txBody>
              <a:bodyPr/>
              <a:lstStyle/>
              <a:p>
                <a:r>
                  <a:rPr lang="fr-CA">
                    <a:noFill/>
                  </a:rPr>
                  <a:t> </a:t>
                </a:r>
              </a:p>
            </p:txBody>
          </p:sp>
        </mc:Fallback>
      </mc:AlternateContent>
      <p:sp>
        <p:nvSpPr>
          <p:cNvPr id="9" name="ZoneTexte 8">
            <a:extLst>
              <a:ext uri="{FF2B5EF4-FFF2-40B4-BE49-F238E27FC236}">
                <a16:creationId xmlns:a16="http://schemas.microsoft.com/office/drawing/2014/main" id="{1BD57356-0168-4F21-998B-C25F5664C1BC}"/>
              </a:ext>
            </a:extLst>
          </p:cNvPr>
          <p:cNvSpPr txBox="1"/>
          <p:nvPr>
            <p:custDataLst>
              <p:tags r:id="rId5"/>
            </p:custDataLst>
          </p:nvPr>
        </p:nvSpPr>
        <p:spPr>
          <a:xfrm>
            <a:off x="6418676" y="3881457"/>
            <a:ext cx="2661605" cy="400110"/>
          </a:xfrm>
          <a:prstGeom prst="rect">
            <a:avLst/>
          </a:prstGeom>
          <a:noFill/>
        </p:spPr>
        <p:txBody>
          <a:bodyPr wrap="square" rtlCol="0">
            <a:spAutoFit/>
          </a:bodyPr>
          <a:lstStyle/>
          <a:p>
            <a:r>
              <a:rPr lang="fr-CA" sz="2000" b="1" dirty="0"/>
              <a:t>3- Calculs</a:t>
            </a:r>
          </a:p>
        </p:txBody>
      </p:sp>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A9545D45-C53D-40C6-8C16-30E4FA76E856}"/>
                  </a:ext>
                </a:extLst>
              </p:cNvPr>
              <p:cNvSpPr txBox="1"/>
              <p:nvPr>
                <p:custDataLst>
                  <p:tags r:id="rId6"/>
                </p:custDataLst>
              </p:nvPr>
            </p:nvSpPr>
            <p:spPr>
              <a:xfrm>
                <a:off x="6380617" y="4329546"/>
                <a:ext cx="2687953" cy="239257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fr-CA" sz="2000" b="1" i="1" smtClean="0">
                              <a:latin typeface="Cambria Math" panose="02040503050406030204" pitchFamily="18" charset="0"/>
                            </a:rPr>
                          </m:ctrlPr>
                        </m:sSubPr>
                        <m:e>
                          <m:r>
                            <a:rPr lang="fr-CA" sz="2000" b="1" i="1">
                              <a:latin typeface="Cambria Math" panose="02040503050406030204" pitchFamily="18" charset="0"/>
                            </a:rPr>
                            <m:t>𝑷</m:t>
                          </m:r>
                        </m:e>
                        <m:sub>
                          <m:r>
                            <a:rPr lang="fr-CA" sz="2000" b="1" i="1">
                              <a:latin typeface="Cambria Math" panose="02040503050406030204" pitchFamily="18" charset="0"/>
                            </a:rPr>
                            <m:t>𝒑</m:t>
                          </m:r>
                          <m:sSub>
                            <m:sSubPr>
                              <m:ctrlPr>
                                <a:rPr lang="fr-CA" sz="2000" b="1" i="1">
                                  <a:latin typeface="Cambria Math" panose="02040503050406030204" pitchFamily="18" charset="0"/>
                                </a:rPr>
                              </m:ctrlPr>
                            </m:sSubPr>
                            <m:e>
                              <m:r>
                                <a:rPr lang="fr-CA" sz="2000" b="1" i="1">
                                  <a:latin typeface="Cambria Math" panose="02040503050406030204" pitchFamily="18" charset="0"/>
                                </a:rPr>
                                <m:t>𝑵</m:t>
                              </m:r>
                            </m:e>
                            <m:sub>
                              <m:r>
                                <a:rPr lang="fr-CA" sz="2000" b="1" i="1">
                                  <a:latin typeface="Cambria Math" panose="02040503050406030204" pitchFamily="18" charset="0"/>
                                </a:rPr>
                                <m:t>𝟐</m:t>
                              </m:r>
                            </m:sub>
                          </m:sSub>
                        </m:sub>
                      </m:sSub>
                      <m:r>
                        <a:rPr lang="fr-CA" sz="2000" b="1" i="1">
                          <a:latin typeface="Cambria Math" panose="02040503050406030204" pitchFamily="18" charset="0"/>
                          <a:ea typeface="Cambria Math" panose="02040503050406030204" pitchFamily="18" charset="0"/>
                        </a:rPr>
                        <m:t>=</m:t>
                      </m:r>
                      <m:r>
                        <m:rPr>
                          <m:nor/>
                        </m:rPr>
                        <a:rPr lang="fr-CA" sz="2000" b="1" dirty="0"/>
                        <m:t> </m:t>
                      </m:r>
                      <m:f>
                        <m:fPr>
                          <m:ctrlPr>
                            <a:rPr lang="fr-CA" sz="2000" b="1" i="1">
                              <a:latin typeface="Cambria Math" panose="02040503050406030204" pitchFamily="18" charset="0"/>
                            </a:rPr>
                          </m:ctrlPr>
                        </m:fPr>
                        <m:num>
                          <m:sSub>
                            <m:sSubPr>
                              <m:ctrlPr>
                                <a:rPr lang="fr-CA" sz="2000" b="1" i="1">
                                  <a:latin typeface="Cambria Math" panose="02040503050406030204" pitchFamily="18" charset="0"/>
                                </a:rPr>
                              </m:ctrlPr>
                            </m:sSubPr>
                            <m:e>
                              <m:r>
                                <a:rPr lang="fr-CA" sz="2000" b="1" i="1">
                                  <a:latin typeface="Cambria Math" panose="02040503050406030204" pitchFamily="18" charset="0"/>
                                </a:rPr>
                                <m:t>𝒏</m:t>
                              </m:r>
                            </m:e>
                            <m:sub>
                              <m:sSub>
                                <m:sSubPr>
                                  <m:ctrlPr>
                                    <a:rPr lang="fr-CA" sz="2000" b="1" i="1">
                                      <a:latin typeface="Cambria Math" panose="02040503050406030204" pitchFamily="18" charset="0"/>
                                    </a:rPr>
                                  </m:ctrlPr>
                                </m:sSubPr>
                                <m:e>
                                  <m:r>
                                    <a:rPr lang="fr-CA" sz="2000" b="1" i="1">
                                      <a:latin typeface="Cambria Math" panose="02040503050406030204" pitchFamily="18" charset="0"/>
                                    </a:rPr>
                                    <m:t>𝑵</m:t>
                                  </m:r>
                                </m:e>
                                <m:sub>
                                  <m:r>
                                    <a:rPr lang="fr-CA" sz="2000" b="1" i="1">
                                      <a:latin typeface="Cambria Math" panose="02040503050406030204" pitchFamily="18" charset="0"/>
                                    </a:rPr>
                                    <m:t>𝟐</m:t>
                                  </m:r>
                                </m:sub>
                              </m:sSub>
                            </m:sub>
                          </m:sSub>
                        </m:num>
                        <m:den>
                          <m:sSub>
                            <m:sSubPr>
                              <m:ctrlPr>
                                <a:rPr lang="fr-CA" sz="2000" b="1" i="1">
                                  <a:latin typeface="Cambria Math" panose="02040503050406030204" pitchFamily="18" charset="0"/>
                                </a:rPr>
                              </m:ctrlPr>
                            </m:sSubPr>
                            <m:e>
                              <m:r>
                                <a:rPr lang="fr-CA" sz="2000" b="1" i="1">
                                  <a:latin typeface="Cambria Math" panose="02040503050406030204" pitchFamily="18" charset="0"/>
                                </a:rPr>
                                <m:t>𝒏</m:t>
                              </m:r>
                            </m:e>
                            <m:sub>
                              <m:r>
                                <a:rPr lang="fr-CA" sz="2000" b="1" i="1">
                                  <a:latin typeface="Cambria Math" panose="02040503050406030204" pitchFamily="18" charset="0"/>
                                </a:rPr>
                                <m:t>𝑻</m:t>
                              </m:r>
                            </m:sub>
                          </m:sSub>
                        </m:den>
                      </m:f>
                      <m:sSub>
                        <m:sSubPr>
                          <m:ctrlPr>
                            <a:rPr lang="fr-CA" sz="2000" b="1" i="1">
                              <a:latin typeface="Cambria Math" panose="02040503050406030204" pitchFamily="18" charset="0"/>
                            </a:rPr>
                          </m:ctrlPr>
                        </m:sSubPr>
                        <m:e>
                          <m:r>
                            <a:rPr lang="fr-CA" sz="2000" b="1" i="1">
                              <a:latin typeface="Cambria Math" panose="02040503050406030204" pitchFamily="18" charset="0"/>
                            </a:rPr>
                            <m:t>𝑷</m:t>
                          </m:r>
                        </m:e>
                        <m:sub>
                          <m:r>
                            <a:rPr lang="fr-CA" sz="2000" b="1" i="1">
                              <a:latin typeface="Cambria Math" panose="02040503050406030204" pitchFamily="18" charset="0"/>
                            </a:rPr>
                            <m:t>𝑻</m:t>
                          </m:r>
                        </m:sub>
                      </m:sSub>
                    </m:oMath>
                  </m:oMathPara>
                </a14:m>
                <a:endParaRPr lang="fr-CA" sz="2000" b="1" dirty="0">
                  <a:solidFill>
                    <a:schemeClr val="tx1"/>
                  </a:solidFill>
                </a:endParaRPr>
              </a:p>
              <a:p>
                <a:endParaRPr lang="fr-CA" sz="2000" b="1" dirty="0"/>
              </a:p>
              <a:p>
                <a14:m>
                  <m:oMath xmlns:m="http://schemas.openxmlformats.org/officeDocument/2006/math">
                    <m:sSub>
                      <m:sSubPr>
                        <m:ctrlPr>
                          <a:rPr lang="fr-CA" sz="2000" b="1" i="1">
                            <a:latin typeface="Cambria Math" panose="02040503050406030204" pitchFamily="18" charset="0"/>
                          </a:rPr>
                        </m:ctrlPr>
                      </m:sSubPr>
                      <m:e>
                        <m:r>
                          <a:rPr lang="fr-CA" sz="2000" b="1" i="1">
                            <a:latin typeface="Cambria Math" panose="02040503050406030204" pitchFamily="18" charset="0"/>
                          </a:rPr>
                          <m:t>𝑷</m:t>
                        </m:r>
                      </m:e>
                      <m:sub>
                        <m:r>
                          <a:rPr lang="fr-CA" sz="2000" b="1" i="1">
                            <a:latin typeface="Cambria Math" panose="02040503050406030204" pitchFamily="18" charset="0"/>
                          </a:rPr>
                          <m:t>𝒑</m:t>
                        </m:r>
                        <m:sSub>
                          <m:sSubPr>
                            <m:ctrlPr>
                              <a:rPr lang="fr-CA" sz="2000" b="1" i="1">
                                <a:latin typeface="Cambria Math" panose="02040503050406030204" pitchFamily="18" charset="0"/>
                              </a:rPr>
                            </m:ctrlPr>
                          </m:sSubPr>
                          <m:e>
                            <m:r>
                              <a:rPr lang="fr-CA" sz="2000" b="1" i="1">
                                <a:latin typeface="Cambria Math" panose="02040503050406030204" pitchFamily="18" charset="0"/>
                              </a:rPr>
                              <m:t>𝑵</m:t>
                            </m:r>
                          </m:e>
                          <m:sub>
                            <m:r>
                              <a:rPr lang="fr-CA" sz="2000" b="1" i="1">
                                <a:latin typeface="Cambria Math" panose="02040503050406030204" pitchFamily="18" charset="0"/>
                              </a:rPr>
                              <m:t>𝟐</m:t>
                            </m:r>
                          </m:sub>
                        </m:sSub>
                      </m:sub>
                    </m:sSub>
                    <m:r>
                      <a:rPr lang="fr-CA" sz="2000" b="1" i="1">
                        <a:latin typeface="Cambria Math" panose="02040503050406030204" pitchFamily="18" charset="0"/>
                        <a:ea typeface="Cambria Math" panose="02040503050406030204" pitchFamily="18" charset="0"/>
                      </a:rPr>
                      <m:t>=</m:t>
                    </m:r>
                  </m:oMath>
                </a14:m>
                <a:r>
                  <a:rPr lang="fr-CA" sz="2000" b="1" dirty="0">
                    <a:solidFill>
                      <a:schemeClr val="tx1"/>
                    </a:solidFill>
                  </a:rPr>
                  <a:t> </a:t>
                </a:r>
                <a14:m>
                  <m:oMath xmlns:m="http://schemas.openxmlformats.org/officeDocument/2006/math">
                    <m:f>
                      <m:fPr>
                        <m:ctrlPr>
                          <a:rPr lang="fr-CA" sz="2000" b="1" i="1" dirty="0" smtClean="0">
                            <a:solidFill>
                              <a:schemeClr val="tx1"/>
                            </a:solidFill>
                            <a:latin typeface="Cambria Math" panose="02040503050406030204" pitchFamily="18" charset="0"/>
                          </a:rPr>
                        </m:ctrlPr>
                      </m:fPr>
                      <m:num>
                        <m:r>
                          <a:rPr lang="fr-CA" sz="2000" b="1" i="1" dirty="0" smtClean="0">
                            <a:solidFill>
                              <a:schemeClr val="tx1"/>
                            </a:solidFill>
                            <a:latin typeface="Cambria Math" panose="02040503050406030204" pitchFamily="18" charset="0"/>
                          </a:rPr>
                          <m:t>𝟗𝟓</m:t>
                        </m:r>
                      </m:num>
                      <m:den>
                        <m:r>
                          <a:rPr lang="fr-CA" sz="2000" b="1" i="1" dirty="0" smtClean="0">
                            <a:solidFill>
                              <a:schemeClr val="tx1"/>
                            </a:solidFill>
                            <a:latin typeface="Cambria Math" panose="02040503050406030204" pitchFamily="18" charset="0"/>
                          </a:rPr>
                          <m:t>𝟏𝟎𝟎</m:t>
                        </m:r>
                      </m:den>
                    </m:f>
                    <m:r>
                      <a:rPr lang="fr-CA" sz="2000" b="1" i="1" dirty="0" smtClean="0">
                        <a:solidFill>
                          <a:schemeClr val="tx1"/>
                        </a:solidFill>
                        <a:latin typeface="Cambria Math" panose="02040503050406030204" pitchFamily="18" charset="0"/>
                      </a:rPr>
                      <m:t> </m:t>
                    </m:r>
                    <m:r>
                      <a:rPr lang="fr-CA" sz="2000" b="1" i="1" dirty="0" smtClean="0">
                        <a:solidFill>
                          <a:schemeClr val="tx1"/>
                        </a:solidFill>
                        <a:latin typeface="Cambria Math" panose="02040503050406030204" pitchFamily="18" charset="0"/>
                        <a:ea typeface="Cambria Math" panose="02040503050406030204" pitchFamily="18" charset="0"/>
                      </a:rPr>
                      <m:t>×</m:t>
                    </m:r>
                    <m:r>
                      <a:rPr lang="fr-CA" sz="2000" b="1" i="1" dirty="0" smtClean="0">
                        <a:solidFill>
                          <a:schemeClr val="tx1"/>
                        </a:solidFill>
                        <a:latin typeface="Cambria Math" panose="02040503050406030204" pitchFamily="18" charset="0"/>
                        <a:ea typeface="Cambria Math" panose="02040503050406030204" pitchFamily="18" charset="0"/>
                      </a:rPr>
                      <m:t>𝟐𝟒𝟎</m:t>
                    </m:r>
                    <m:r>
                      <a:rPr lang="fr-CA" sz="2000" b="1" i="1" dirty="0" smtClean="0">
                        <a:solidFill>
                          <a:schemeClr val="tx1"/>
                        </a:solidFill>
                        <a:latin typeface="Cambria Math" panose="02040503050406030204" pitchFamily="18" charset="0"/>
                        <a:ea typeface="Cambria Math" panose="02040503050406030204" pitchFamily="18" charset="0"/>
                      </a:rPr>
                      <m:t>𝒌𝑷𝒂</m:t>
                    </m:r>
                  </m:oMath>
                </a14:m>
                <a:endParaRPr lang="fr-CA" sz="2000" b="1" dirty="0">
                  <a:solidFill>
                    <a:schemeClr val="tx1"/>
                  </a:solidFill>
                </a:endParaRPr>
              </a:p>
              <a:p>
                <a:endParaRPr lang="fr-CA" sz="2000" b="1" dirty="0"/>
              </a:p>
              <a:p>
                <a14:m>
                  <m:oMath xmlns:m="http://schemas.openxmlformats.org/officeDocument/2006/math">
                    <m:sSub>
                      <m:sSubPr>
                        <m:ctrlPr>
                          <a:rPr lang="fr-CA" sz="2000" b="1" i="1">
                            <a:latin typeface="Cambria Math" panose="02040503050406030204" pitchFamily="18" charset="0"/>
                          </a:rPr>
                        </m:ctrlPr>
                      </m:sSubPr>
                      <m:e>
                        <m:r>
                          <a:rPr lang="fr-CA" sz="2000" b="1" i="1">
                            <a:latin typeface="Cambria Math" panose="02040503050406030204" pitchFamily="18" charset="0"/>
                          </a:rPr>
                          <m:t>𝑷</m:t>
                        </m:r>
                      </m:e>
                      <m:sub>
                        <m:r>
                          <a:rPr lang="fr-CA" sz="2000" b="1" i="1">
                            <a:latin typeface="Cambria Math" panose="02040503050406030204" pitchFamily="18" charset="0"/>
                          </a:rPr>
                          <m:t>𝒑</m:t>
                        </m:r>
                        <m:sSub>
                          <m:sSubPr>
                            <m:ctrlPr>
                              <a:rPr lang="fr-CA" sz="2000" b="1" i="1">
                                <a:latin typeface="Cambria Math" panose="02040503050406030204" pitchFamily="18" charset="0"/>
                              </a:rPr>
                            </m:ctrlPr>
                          </m:sSubPr>
                          <m:e>
                            <m:r>
                              <a:rPr lang="fr-CA" sz="2000" b="1" i="1">
                                <a:latin typeface="Cambria Math" panose="02040503050406030204" pitchFamily="18" charset="0"/>
                              </a:rPr>
                              <m:t>𝑵</m:t>
                            </m:r>
                          </m:e>
                          <m:sub>
                            <m:r>
                              <a:rPr lang="fr-CA" sz="2000" b="1" i="1">
                                <a:latin typeface="Cambria Math" panose="02040503050406030204" pitchFamily="18" charset="0"/>
                              </a:rPr>
                              <m:t>𝟐</m:t>
                            </m:r>
                          </m:sub>
                        </m:sSub>
                      </m:sub>
                    </m:sSub>
                    <m:r>
                      <a:rPr lang="fr-CA" sz="2000" b="1" i="1">
                        <a:latin typeface="Cambria Math" panose="02040503050406030204" pitchFamily="18" charset="0"/>
                        <a:ea typeface="Cambria Math" panose="02040503050406030204" pitchFamily="18" charset="0"/>
                      </a:rPr>
                      <m:t>=</m:t>
                    </m:r>
                  </m:oMath>
                </a14:m>
                <a:r>
                  <a:rPr lang="fr-CA" sz="2000" b="1" dirty="0">
                    <a:solidFill>
                      <a:schemeClr val="tx1"/>
                    </a:solidFill>
                  </a:rPr>
                  <a:t> 228 kPa</a:t>
                </a:r>
              </a:p>
            </p:txBody>
          </p:sp>
        </mc:Choice>
        <mc:Fallback xmlns="">
          <p:sp>
            <p:nvSpPr>
              <p:cNvPr id="10" name="ZoneTexte 9">
                <a:extLst>
                  <a:ext uri="{FF2B5EF4-FFF2-40B4-BE49-F238E27FC236}">
                    <a16:creationId xmlns:a16="http://schemas.microsoft.com/office/drawing/2014/main" id="{A9545D45-C53D-40C6-8C16-30E4FA76E856}"/>
                  </a:ext>
                </a:extLst>
              </p:cNvPr>
              <p:cNvSpPr txBox="1">
                <a:spLocks noRot="1" noChangeAspect="1" noMove="1" noResize="1" noEditPoints="1" noAdjustHandles="1" noChangeArrowheads="1" noChangeShapeType="1" noTextEdit="1"/>
              </p:cNvSpPr>
              <p:nvPr>
                <p:custDataLst>
                  <p:tags r:id="rId15"/>
                </p:custDataLst>
              </p:nvPr>
            </p:nvSpPr>
            <p:spPr>
              <a:xfrm>
                <a:off x="6380617" y="4329546"/>
                <a:ext cx="2687953" cy="2392578"/>
              </a:xfrm>
              <a:prstGeom prst="rect">
                <a:avLst/>
              </a:prstGeom>
              <a:blipFill>
                <a:blip r:embed="rId16"/>
                <a:stretch>
                  <a:fillRect l="-227" b="-2036"/>
                </a:stretch>
              </a:blipFill>
            </p:spPr>
            <p:txBody>
              <a:bodyPr/>
              <a:lstStyle/>
              <a:p>
                <a:r>
                  <a:rPr lang="fr-CA">
                    <a:noFill/>
                  </a:rPr>
                  <a:t> </a:t>
                </a:r>
              </a:p>
            </p:txBody>
          </p:sp>
        </mc:Fallback>
      </mc:AlternateContent>
      <p:sp>
        <p:nvSpPr>
          <p:cNvPr id="11" name="ZoneTexte 10">
            <a:extLst>
              <a:ext uri="{FF2B5EF4-FFF2-40B4-BE49-F238E27FC236}">
                <a16:creationId xmlns:a16="http://schemas.microsoft.com/office/drawing/2014/main" id="{A07DAAEB-6A45-49E5-A480-D295F1B7E33F}"/>
              </a:ext>
            </a:extLst>
          </p:cNvPr>
          <p:cNvSpPr txBox="1"/>
          <p:nvPr>
            <p:custDataLst>
              <p:tags r:id="rId7"/>
            </p:custDataLst>
          </p:nvPr>
        </p:nvSpPr>
        <p:spPr>
          <a:xfrm>
            <a:off x="9614490" y="3901731"/>
            <a:ext cx="2106848" cy="400110"/>
          </a:xfrm>
          <a:prstGeom prst="rect">
            <a:avLst/>
          </a:prstGeom>
          <a:noFill/>
        </p:spPr>
        <p:txBody>
          <a:bodyPr wrap="square" rtlCol="0">
            <a:spAutoFit/>
          </a:bodyPr>
          <a:lstStyle/>
          <a:p>
            <a:r>
              <a:rPr lang="fr-CA" sz="2000" b="1" dirty="0"/>
              <a:t>4- Réponse</a:t>
            </a:r>
          </a:p>
        </p:txBody>
      </p:sp>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EFCE9FC0-040A-4C36-B5D7-10315E9374FB}"/>
                  </a:ext>
                </a:extLst>
              </p:cNvPr>
              <p:cNvSpPr txBox="1"/>
              <p:nvPr>
                <p:custDataLst>
                  <p:tags r:id="rId8"/>
                </p:custDataLst>
              </p:nvPr>
            </p:nvSpPr>
            <p:spPr>
              <a:xfrm>
                <a:off x="9614489" y="4349820"/>
                <a:ext cx="2106848" cy="427618"/>
              </a:xfrm>
              <a:prstGeom prst="rect">
                <a:avLst/>
              </a:prstGeom>
              <a:noFill/>
            </p:spPr>
            <p:txBody>
              <a:bodyPr wrap="square" rtlCol="0">
                <a:spAutoFit/>
              </a:bodyPr>
              <a:lstStyle/>
              <a:p>
                <a14:m>
                  <m:oMath xmlns:m="http://schemas.openxmlformats.org/officeDocument/2006/math">
                    <m:sSub>
                      <m:sSubPr>
                        <m:ctrlPr>
                          <a:rPr lang="fr-CA" sz="2000" b="1" i="1">
                            <a:latin typeface="Cambria Math" panose="02040503050406030204" pitchFamily="18" charset="0"/>
                          </a:rPr>
                        </m:ctrlPr>
                      </m:sSubPr>
                      <m:e>
                        <m:r>
                          <a:rPr lang="fr-CA" sz="2000" b="1" i="1">
                            <a:latin typeface="Cambria Math" panose="02040503050406030204" pitchFamily="18" charset="0"/>
                          </a:rPr>
                          <m:t>𝑷</m:t>
                        </m:r>
                      </m:e>
                      <m:sub>
                        <m:r>
                          <a:rPr lang="fr-CA" sz="2000" b="1" i="1">
                            <a:latin typeface="Cambria Math" panose="02040503050406030204" pitchFamily="18" charset="0"/>
                          </a:rPr>
                          <m:t>𝒑</m:t>
                        </m:r>
                        <m:sSub>
                          <m:sSubPr>
                            <m:ctrlPr>
                              <a:rPr lang="fr-CA" sz="2000" b="1" i="1">
                                <a:latin typeface="Cambria Math" panose="02040503050406030204" pitchFamily="18" charset="0"/>
                              </a:rPr>
                            </m:ctrlPr>
                          </m:sSubPr>
                          <m:e>
                            <m:r>
                              <a:rPr lang="fr-CA" sz="2000" b="1" i="1">
                                <a:latin typeface="Cambria Math" panose="02040503050406030204" pitchFamily="18" charset="0"/>
                              </a:rPr>
                              <m:t>𝑵</m:t>
                            </m:r>
                          </m:e>
                          <m:sub>
                            <m:r>
                              <a:rPr lang="fr-CA" sz="2000" b="1" i="1">
                                <a:latin typeface="Cambria Math" panose="02040503050406030204" pitchFamily="18" charset="0"/>
                              </a:rPr>
                              <m:t>𝟐</m:t>
                            </m:r>
                          </m:sub>
                        </m:sSub>
                      </m:sub>
                    </m:sSub>
                    <m:r>
                      <a:rPr lang="fr-CA" sz="2000" b="1" i="1">
                        <a:latin typeface="Cambria Math" panose="02040503050406030204" pitchFamily="18" charset="0"/>
                        <a:ea typeface="Cambria Math" panose="02040503050406030204" pitchFamily="18" charset="0"/>
                      </a:rPr>
                      <m:t>=</m:t>
                    </m:r>
                  </m:oMath>
                </a14:m>
                <a:r>
                  <a:rPr lang="fr-CA" sz="2000" b="1" dirty="0"/>
                  <a:t> 228 kPa</a:t>
                </a:r>
              </a:p>
            </p:txBody>
          </p:sp>
        </mc:Choice>
        <mc:Fallback xmlns="">
          <p:sp>
            <p:nvSpPr>
              <p:cNvPr id="12" name="ZoneTexte 11">
                <a:extLst>
                  <a:ext uri="{FF2B5EF4-FFF2-40B4-BE49-F238E27FC236}">
                    <a16:creationId xmlns:a16="http://schemas.microsoft.com/office/drawing/2014/main" id="{EFCE9FC0-040A-4C36-B5D7-10315E9374FB}"/>
                  </a:ext>
                </a:extLst>
              </p:cNvPr>
              <p:cNvSpPr txBox="1">
                <a:spLocks noRot="1" noChangeAspect="1" noMove="1" noResize="1" noEditPoints="1" noAdjustHandles="1" noChangeArrowheads="1" noChangeShapeType="1" noTextEdit="1"/>
              </p:cNvSpPr>
              <p:nvPr>
                <p:custDataLst>
                  <p:tags r:id="rId17"/>
                </p:custDataLst>
              </p:nvPr>
            </p:nvSpPr>
            <p:spPr>
              <a:xfrm>
                <a:off x="9614489" y="4349820"/>
                <a:ext cx="2106848" cy="427618"/>
              </a:xfrm>
              <a:prstGeom prst="rect">
                <a:avLst/>
              </a:prstGeom>
              <a:blipFill>
                <a:blip r:embed="rId18"/>
                <a:stretch>
                  <a:fillRect t="-10000" b="-17143"/>
                </a:stretch>
              </a:blipFill>
            </p:spPr>
            <p:txBody>
              <a:bodyPr/>
              <a:lstStyle/>
              <a:p>
                <a:r>
                  <a:rPr lang="fr-CA">
                    <a:noFill/>
                  </a:rPr>
                  <a:t> </a:t>
                </a:r>
              </a:p>
            </p:txBody>
          </p:sp>
        </mc:Fallback>
      </mc:AlternateContent>
      <p:sp>
        <p:nvSpPr>
          <p:cNvPr id="14" name="Titre 1">
            <a:extLst>
              <a:ext uri="{FF2B5EF4-FFF2-40B4-BE49-F238E27FC236}">
                <a16:creationId xmlns:a16="http://schemas.microsoft.com/office/drawing/2014/main" id="{7F571FE5-58EE-4F8B-BB3C-9108F1582903}"/>
              </a:ext>
            </a:extLst>
          </p:cNvPr>
          <p:cNvSpPr txBox="1">
            <a:spLocks/>
          </p:cNvSpPr>
          <p:nvPr>
            <p:custDataLst>
              <p:tags r:id="rId9"/>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2</a:t>
            </a:r>
          </a:p>
          <a:p>
            <a:pPr algn="ctr"/>
            <a:r>
              <a:rPr lang="fr-CA" sz="1600" b="1" dirty="0">
                <a:solidFill>
                  <a:schemeClr val="bg1"/>
                </a:solidFill>
              </a:rPr>
              <a:t>p. 103 et 104</a:t>
            </a:r>
          </a:p>
        </p:txBody>
      </p:sp>
    </p:spTree>
    <p:extLst>
      <p:ext uri="{BB962C8B-B14F-4D97-AF65-F5344CB8AC3E}">
        <p14:creationId xmlns:p14="http://schemas.microsoft.com/office/powerpoint/2010/main" val="1634738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500"/>
                                        <p:tgtEl>
                                          <p:spTgt spid="1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xEl>
                                              <p:pRg st="2" end="2"/>
                                            </p:txEl>
                                          </p:spTgt>
                                        </p:tgtEl>
                                        <p:attrNameLst>
                                          <p:attrName>style.visibility</p:attrName>
                                        </p:attrNameLst>
                                      </p:cBhvr>
                                      <p:to>
                                        <p:strVal val="visible"/>
                                      </p:to>
                                    </p:set>
                                    <p:animEffect transition="in" filter="fade">
                                      <p:cBhvr>
                                        <p:cTn id="47" dur="500"/>
                                        <p:tgtEl>
                                          <p:spTgt spid="10">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xEl>
                                              <p:pRg st="4" end="4"/>
                                            </p:txEl>
                                          </p:spTgt>
                                        </p:tgtEl>
                                        <p:attrNameLst>
                                          <p:attrName>style.visibility</p:attrName>
                                        </p:attrNameLst>
                                      </p:cBhvr>
                                      <p:to>
                                        <p:strVal val="visible"/>
                                      </p:to>
                                    </p:set>
                                    <p:animEffect transition="in" filter="fade">
                                      <p:cBhvr>
                                        <p:cTn id="52" dur="500"/>
                                        <p:tgtEl>
                                          <p:spTgt spid="10">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P spid="7" grpId="0"/>
      <p:bldP spid="8" grpId="0" build="p"/>
      <p:bldP spid="9" grpId="0"/>
      <p:bldP spid="10" grpId="0" uiExpand="1" build="p"/>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DBD4BC-A77C-4486-9115-E1726B50D7B3}"/>
              </a:ext>
            </a:extLst>
          </p:cNvPr>
          <p:cNvSpPr>
            <a:spLocks noGrp="1"/>
          </p:cNvSpPr>
          <p:nvPr>
            <p:ph type="title"/>
          </p:nvPr>
        </p:nvSpPr>
        <p:spPr/>
        <p:txBody>
          <a:bodyPr/>
          <a:lstStyle/>
          <a:p>
            <a:r>
              <a:rPr lang="fr-CA" b="1" dirty="0"/>
              <a:t>Pression partielle par déplacement d’eau</a:t>
            </a:r>
          </a:p>
        </p:txBody>
      </p:sp>
      <p:sp>
        <p:nvSpPr>
          <p:cNvPr id="5" name="Espace réservé du contenu 4">
            <a:extLst>
              <a:ext uri="{FF2B5EF4-FFF2-40B4-BE49-F238E27FC236}">
                <a16:creationId xmlns:a16="http://schemas.microsoft.com/office/drawing/2014/main" id="{0C581466-05C5-49CA-AE48-6F1AD70C2F26}"/>
              </a:ext>
            </a:extLst>
          </p:cNvPr>
          <p:cNvSpPr>
            <a:spLocks noGrp="1"/>
          </p:cNvSpPr>
          <p:nvPr>
            <p:ph idx="1"/>
          </p:nvPr>
        </p:nvSpPr>
        <p:spPr>
          <a:xfrm>
            <a:off x="680321" y="2115239"/>
            <a:ext cx="9730619" cy="1751681"/>
          </a:xfrm>
        </p:spPr>
        <p:txBody>
          <a:bodyPr>
            <a:normAutofit lnSpcReduction="10000"/>
          </a:bodyPr>
          <a:lstStyle/>
          <a:p>
            <a:r>
              <a:rPr lang="fr-CA" dirty="0"/>
              <a:t>Un gaz en laboratoire récolté par déplacement de gaz aura comme pression…</a:t>
            </a:r>
          </a:p>
          <a:p>
            <a:pPr lvl="1"/>
            <a:r>
              <a:rPr lang="fr-CA" dirty="0"/>
              <a:t>P</a:t>
            </a:r>
            <a:r>
              <a:rPr lang="fr-CA" baseline="-25000" dirty="0"/>
              <a:t>T</a:t>
            </a:r>
            <a:r>
              <a:rPr lang="fr-CA" dirty="0"/>
              <a:t> = </a:t>
            </a:r>
            <a:r>
              <a:rPr lang="fr-CA" dirty="0" err="1"/>
              <a:t>P</a:t>
            </a:r>
            <a:r>
              <a:rPr lang="fr-CA" baseline="-25000" dirty="0" err="1"/>
              <a:t>gaz</a:t>
            </a:r>
            <a:r>
              <a:rPr lang="fr-CA" dirty="0"/>
              <a:t> + P</a:t>
            </a:r>
            <a:r>
              <a:rPr lang="fr-CA" baseline="-25000" dirty="0"/>
              <a:t>H2O</a:t>
            </a:r>
          </a:p>
          <a:p>
            <a:r>
              <a:rPr lang="fr-CA" dirty="0"/>
              <a:t>Ceci n’est pas calculé en labo, donc explique comment ça pourrait être une source d’erreur…</a:t>
            </a:r>
          </a:p>
        </p:txBody>
      </p:sp>
      <p:sp>
        <p:nvSpPr>
          <p:cNvPr id="6" name="Titre 1">
            <a:extLst>
              <a:ext uri="{FF2B5EF4-FFF2-40B4-BE49-F238E27FC236}">
                <a16:creationId xmlns:a16="http://schemas.microsoft.com/office/drawing/2014/main" id="{ED52930B-1551-4D57-8947-547189D953F0}"/>
              </a:ext>
            </a:extLst>
          </p:cNvPr>
          <p:cNvSpPr txBox="1">
            <a:spLocks/>
          </p:cNvSpPr>
          <p:nvPr>
            <p:custDataLst>
              <p:tags r:id="rId1"/>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2</a:t>
            </a:r>
          </a:p>
          <a:p>
            <a:pPr algn="ctr"/>
            <a:r>
              <a:rPr lang="fr-CA" sz="1600" b="1" dirty="0">
                <a:solidFill>
                  <a:schemeClr val="bg1"/>
                </a:solidFill>
              </a:rPr>
              <a:t>p. 103 et 104</a:t>
            </a:r>
          </a:p>
        </p:txBody>
      </p:sp>
      <p:pic>
        <p:nvPicPr>
          <p:cNvPr id="3" name="Image 2">
            <a:extLst>
              <a:ext uri="{FF2B5EF4-FFF2-40B4-BE49-F238E27FC236}">
                <a16:creationId xmlns:a16="http://schemas.microsoft.com/office/drawing/2014/main" id="{56596C0B-9439-4D91-B46E-384375603148}"/>
              </a:ext>
            </a:extLst>
          </p:cNvPr>
          <p:cNvPicPr>
            <a:picLocks noChangeAspect="1"/>
          </p:cNvPicPr>
          <p:nvPr/>
        </p:nvPicPr>
        <p:blipFill>
          <a:blip r:embed="rId3"/>
          <a:stretch>
            <a:fillRect/>
          </a:stretch>
        </p:blipFill>
        <p:spPr>
          <a:xfrm>
            <a:off x="3513221" y="3991841"/>
            <a:ext cx="5234651" cy="2793235"/>
          </a:xfrm>
          <a:prstGeom prst="rect">
            <a:avLst/>
          </a:prstGeom>
        </p:spPr>
      </p:pic>
    </p:spTree>
    <p:extLst>
      <p:ext uri="{BB962C8B-B14F-4D97-AF65-F5344CB8AC3E}">
        <p14:creationId xmlns:p14="http://schemas.microsoft.com/office/powerpoint/2010/main" val="1540961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4.xml><?xml version="1.0" encoding="utf-8"?>
<p:tagLst xmlns:a="http://schemas.openxmlformats.org/drawingml/2006/main" xmlns:r="http://schemas.openxmlformats.org/officeDocument/2006/relationships" xmlns:p="http://schemas.openxmlformats.org/presentationml/2006/main">
  <p:tag name="NUM" val="9"/>
</p:tagLst>
</file>

<file path=ppt/tags/tag15.xml><?xml version="1.0" encoding="utf-8"?>
<p:tagLst xmlns:a="http://schemas.openxmlformats.org/drawingml/2006/main" xmlns:r="http://schemas.openxmlformats.org/officeDocument/2006/relationships" xmlns:p="http://schemas.openxmlformats.org/presentationml/2006/main">
  <p:tag name="NUM" val="10"/>
</p:tagLst>
</file>

<file path=ppt/tags/tag16.xml><?xml version="1.0" encoding="utf-8"?>
<p:tagLst xmlns:a="http://schemas.openxmlformats.org/drawingml/2006/main" xmlns:r="http://schemas.openxmlformats.org/officeDocument/2006/relationships" xmlns:p="http://schemas.openxmlformats.org/presentationml/2006/main">
  <p:tag name="NUM" val="11"/>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docProps/app.xml><?xml version="1.0" encoding="utf-8"?>
<Properties xmlns="http://schemas.openxmlformats.org/officeDocument/2006/extended-properties" xmlns:vt="http://schemas.openxmlformats.org/officeDocument/2006/docPropsVTypes">
  <TotalTime>385</TotalTime>
  <Words>827</Words>
  <Application>Microsoft Office PowerPoint</Application>
  <PresentationFormat>Grand écran</PresentationFormat>
  <Paragraphs>110</Paragraphs>
  <Slides>11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Arial</vt:lpstr>
      <vt:lpstr>Cambria Math</vt:lpstr>
      <vt:lpstr>Trebuchet MS</vt:lpstr>
      <vt:lpstr>Berlin</vt:lpstr>
      <vt:lpstr>Loi de Dalton (Pression partielle des gaz)</vt:lpstr>
      <vt:lpstr>Loi de Dalton (loi des pressions partielles)</vt:lpstr>
      <vt:lpstr>Loi de Dalton (loi des pressions partielles)</vt:lpstr>
      <vt:lpstr>Loi de Dalton (loi des pressions partielles)</vt:lpstr>
      <vt:lpstr>Loi de Dalton (enrichissement)</vt:lpstr>
      <vt:lpstr>Loi de Dalton (loi des pressions partielles)</vt:lpstr>
      <vt:lpstr>Loi de Dalton (modifiée)</vt:lpstr>
      <vt:lpstr>Exemple  (Cahier OS chap. 2 exercices suppl. p.10 #4)</vt:lpstr>
      <vt:lpstr>Pression partielle par déplacement d’eau</vt:lpstr>
      <vt:lpstr>Devoir</vt:lpstr>
      <vt:lpstr>Devoir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Loi de Dalton</dc:title>
  <dc:creator>Bacchi Jonathan</dc:creator>
  <cp:lastModifiedBy>Bacchi Jonathan</cp:lastModifiedBy>
  <cp:revision>68</cp:revision>
  <dcterms:created xsi:type="dcterms:W3CDTF">2020-08-18T13:04:25Z</dcterms:created>
  <dcterms:modified xsi:type="dcterms:W3CDTF">2020-10-13T17:05:31Z</dcterms:modified>
</cp:coreProperties>
</file>