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63" r:id="rId3"/>
    <p:sldId id="468" r:id="rId4"/>
    <p:sldId id="464" r:id="rId5"/>
    <p:sldId id="469" r:id="rId6"/>
    <p:sldId id="471" r:id="rId7"/>
    <p:sldId id="470" r:id="rId8"/>
    <p:sldId id="462" r:id="rId9"/>
    <p:sldId id="473" r:id="rId10"/>
    <p:sldId id="466" r:id="rId11"/>
    <p:sldId id="4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CF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0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12.xml"/><Relationship Id="rId17" Type="http://schemas.openxmlformats.org/officeDocument/2006/relationships/image" Target="../media/image22.png"/><Relationship Id="rId2" Type="http://schemas.openxmlformats.org/officeDocument/2006/relationships/tags" Target="../tags/tag10.xml"/><Relationship Id="rId16" Type="http://schemas.openxmlformats.org/officeDocument/2006/relationships/tags" Target="../tags/tag1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5" Type="http://schemas.openxmlformats.org/officeDocument/2006/relationships/image" Target="../media/image21.pn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 générale des gaz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96CA6DC-FCBE-4207-B0A4-7844C74D841B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p.92 à 94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00A6140-D980-45DB-85C2-7CB51F1B4DA0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p.92 à 94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/>
              <a:t>Devoir</a:t>
            </a:r>
            <a:endParaRPr lang="fr-CA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9BFF5-488F-466E-BD24-2C27886A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64800"/>
            <a:ext cx="3073670" cy="1462967"/>
          </a:xfr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fr-CA" dirty="0"/>
              <a:t>Loi générale des gaz</a:t>
            </a:r>
          </a:p>
          <a:p>
            <a:pPr lvl="1"/>
            <a:r>
              <a:rPr lang="fr-CA" dirty="0"/>
              <a:t>p. 95 #1 à 6</a:t>
            </a:r>
          </a:p>
          <a:p>
            <a:pPr lvl="1"/>
            <a:r>
              <a:rPr lang="fr-CA" dirty="0"/>
              <a:t>p.111 #4, 5, 14,15</a:t>
            </a:r>
          </a:p>
        </p:txBody>
      </p:sp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F2A3D484-BB22-4C66-84EA-B9D6C22AE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73A5DA-278A-4DAB-83D6-1F7309FCD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21" y="4572000"/>
            <a:ext cx="8125959" cy="1590897"/>
          </a:xfrm>
          <a:prstGeom prst="rect">
            <a:avLst/>
          </a:prstGeom>
        </p:spPr>
      </p:pic>
      <p:pic>
        <p:nvPicPr>
          <p:cNvPr id="11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BE7F7A-7DB3-4F18-B2E4-898D627FA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2272182"/>
            <a:ext cx="8173591" cy="1886213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D5763E7F-787E-4694-B79A-E45BE954B242}"/>
              </a:ext>
            </a:extLst>
          </p:cNvPr>
          <p:cNvSpPr txBox="1">
            <a:spLocks/>
          </p:cNvSpPr>
          <p:nvPr/>
        </p:nvSpPr>
        <p:spPr>
          <a:xfrm>
            <a:off x="680321" y="3861716"/>
            <a:ext cx="3073670" cy="223512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Aujourd’hui:</a:t>
            </a:r>
          </a:p>
          <a:p>
            <a:r>
              <a:rPr lang="fr-CA" dirty="0"/>
              <a:t>Loi générale des gaz</a:t>
            </a:r>
          </a:p>
          <a:p>
            <a:pPr lvl="1"/>
            <a:r>
              <a:rPr lang="fr-CA" dirty="0"/>
              <a:t>p. 95 #1 à 6</a:t>
            </a:r>
          </a:p>
          <a:p>
            <a:pPr lvl="1"/>
            <a:r>
              <a:rPr lang="fr-CA" dirty="0"/>
              <a:t>p.111 #4, 5, 14,15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D38A10BF-3C6D-4996-B267-6EEE71494BDE}"/>
              </a:ext>
            </a:extLst>
          </p:cNvPr>
          <p:cNvSpPr txBox="1">
            <a:spLocks/>
          </p:cNvSpPr>
          <p:nvPr/>
        </p:nvSpPr>
        <p:spPr>
          <a:xfrm>
            <a:off x="680321" y="6230792"/>
            <a:ext cx="3073670" cy="41360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Quiz Moodle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E95FCA5-A367-4FE0-AF62-C3703088D2A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générale des gaz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5777A08-C612-4A74-9F81-B92DE154A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0" y="3181348"/>
                <a:ext cx="9613861" cy="2486025"/>
              </a:xfrm>
            </p:spPr>
            <p:txBody>
              <a:bodyPr anchor="ctr"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6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6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6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5777A08-C612-4A74-9F81-B92DE154A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0" y="3181348"/>
                <a:ext cx="9613861" cy="24860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5596E1-1154-4634-84E3-FE6C7BED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259166C-0083-431F-A131-8DF97C979A2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171424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D’où provient la loi générale des gaz?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5777A08-C612-4A74-9F81-B92DE154A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618772"/>
                <a:ext cx="9613861" cy="990601"/>
              </a:xfrm>
            </p:spPr>
            <p:txBody>
              <a:bodyPr anchor="ctr"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5777A08-C612-4A74-9F81-B92DE154A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618772"/>
                <a:ext cx="9613861" cy="99060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5596E1-1154-4634-84E3-FE6C7BED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1B6D362-4E9A-4C35-A1CD-25C6164EB9E5}"/>
              </a:ext>
            </a:extLst>
          </p:cNvPr>
          <p:cNvSpPr txBox="1">
            <a:spLocks/>
          </p:cNvSpPr>
          <p:nvPr/>
        </p:nvSpPr>
        <p:spPr>
          <a:xfrm>
            <a:off x="680321" y="4185634"/>
            <a:ext cx="9613861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dirty="0"/>
              <a:t>Nous savons qu’un gaz doit respecter la loi des gaz parfaits.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/>
              <a:t>Cette loi est…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81EA2A7-078B-4FE6-9F50-FAE5FBF31BB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70762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Loi des gaz parfaits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69" y="2806762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PV = </a:t>
            </a:r>
            <a:r>
              <a:rPr lang="fr-CA" sz="6000" b="1" dirty="0" err="1"/>
              <a:t>nRT</a:t>
            </a:r>
            <a:endParaRPr lang="fr-CA" sz="60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375521" y="2800350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6000" b="1" dirty="0">
                <a:solidFill>
                  <a:schemeClr val="accent2"/>
                </a:solidFill>
              </a:rPr>
              <a:t>P</a:t>
            </a:r>
            <a:r>
              <a:rPr lang="fr-CA" sz="6000" b="1" dirty="0">
                <a:solidFill>
                  <a:schemeClr val="accent1"/>
                </a:solidFill>
              </a:rPr>
              <a:t>V</a:t>
            </a:r>
            <a:r>
              <a:rPr lang="fr-CA" sz="6000" b="1" dirty="0"/>
              <a:t> = </a:t>
            </a:r>
            <a:r>
              <a:rPr lang="fr-CA" sz="6000" b="1" dirty="0" err="1">
                <a:solidFill>
                  <a:srgbClr val="FFC000"/>
                </a:solidFill>
              </a:rPr>
              <a:t>n</a:t>
            </a:r>
            <a:r>
              <a:rPr lang="fr-CA" sz="6000" b="1" dirty="0" err="1"/>
              <a:t>R</a:t>
            </a:r>
            <a:r>
              <a:rPr lang="fr-CA" sz="6000" b="1" dirty="0" err="1">
                <a:solidFill>
                  <a:schemeClr val="accent5"/>
                </a:solidFill>
              </a:rPr>
              <a:t>T</a:t>
            </a:r>
            <a:endParaRPr lang="fr-CA" sz="6000" b="1" dirty="0">
              <a:solidFill>
                <a:schemeClr val="accent5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378692" y="2754247"/>
            <a:ext cx="3231283" cy="644863"/>
            <a:chOff x="673967" y="3477386"/>
            <a:chExt cx="3231283" cy="64486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2"/>
                  </a:solidFill>
                </a:rPr>
                <a:t>Pression (kPa)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05854" y="3708219"/>
              <a:ext cx="899396" cy="41403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883517" y="3788707"/>
            <a:ext cx="3345583" cy="610699"/>
            <a:chOff x="673967" y="3328352"/>
            <a:chExt cx="3345583" cy="61069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Volume (L)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328352"/>
              <a:ext cx="1013696" cy="3798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800726" y="3788707"/>
            <a:ext cx="4397329" cy="800632"/>
            <a:chOff x="-86294" y="3138419"/>
            <a:chExt cx="4397329" cy="80063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1FEBC0-37B2-4C6C-A02A-FE1D04245F64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C000"/>
                  </a:solidFill>
                </a:rPr>
                <a:t>Nombre de moles (mol)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-86294" y="3138419"/>
              <a:ext cx="760260" cy="569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886575" y="3229484"/>
            <a:ext cx="4425905" cy="461665"/>
            <a:chOff x="-114870" y="3477386"/>
            <a:chExt cx="4425905" cy="461665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Température (K)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114870" y="3708219"/>
              <a:ext cx="78883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7E75ED1-BB25-4630-AECF-EA6310F8264E}"/>
              </a:ext>
            </a:extLst>
          </p:cNvPr>
          <p:cNvGrpSpPr/>
          <p:nvPr/>
        </p:nvGrpSpPr>
        <p:grpSpPr>
          <a:xfrm>
            <a:off x="6180857" y="2443859"/>
            <a:ext cx="6011143" cy="631726"/>
            <a:chOff x="-160624" y="3477386"/>
            <a:chExt cx="6011143" cy="631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/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tx1"/>
                      </a:solidFill>
                    </a:rPr>
                    <a:t>constante des gaz </a:t>
                  </a:r>
                  <a:r>
                    <a:rPr lang="fr-CA" sz="2400" b="1" dirty="0"/>
                    <a:t>8,314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𝒌𝑷𝒂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fr-CA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blipFill>
                  <a:blip r:embed="rId4"/>
                  <a:stretch>
                    <a:fillRect l="-1765" b="-77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224DF6A-C6DD-4C53-9CE2-36944AD727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-160624" y="3793082"/>
              <a:ext cx="834590" cy="31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8D4B02A-66B6-405F-945F-17F4395BBC03}"/>
                  </a:ext>
                </a:extLst>
              </p:cNvPr>
              <p:cNvSpPr txBox="1"/>
              <p:nvPr/>
            </p:nvSpPr>
            <p:spPr>
              <a:xfrm>
                <a:off x="375521" y="4952458"/>
                <a:ext cx="11221563" cy="152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La constante R peut aussi s’exprimer 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R = 0,082057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𝒂𝒕𝒎</m:t>
                        </m:r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400" b="1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4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8D4B02A-66B6-405F-945F-17F4395BB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1" y="4952458"/>
                <a:ext cx="11221563" cy="1525033"/>
              </a:xfrm>
              <a:prstGeom prst="rect">
                <a:avLst/>
              </a:prstGeom>
              <a:blipFill>
                <a:blip r:embed="rId5"/>
                <a:stretch>
                  <a:fillRect l="-870" t="-3187" b="-19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re 1">
            <a:extLst>
              <a:ext uri="{FF2B5EF4-FFF2-40B4-BE49-F238E27FC236}">
                <a16:creationId xmlns:a16="http://schemas.microsoft.com/office/drawing/2014/main" id="{A364E8C9-9B6A-485B-AA67-471D02B6A17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57228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D’où provient la loi générale des gaz?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5777A08-C612-4A74-9F81-B92DE154A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500" y="1990722"/>
                <a:ext cx="9613861" cy="834045"/>
              </a:xfrm>
            </p:spPr>
            <p:txBody>
              <a:bodyPr anchor="ctr"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5777A08-C612-4A74-9F81-B92DE154A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00" y="1990722"/>
                <a:ext cx="9613861" cy="83404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5596E1-1154-4634-84E3-FE6C7BED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1B6D362-4E9A-4C35-A1CD-25C6164EB9E5}"/>
              </a:ext>
            </a:extLst>
          </p:cNvPr>
          <p:cNvSpPr txBox="1">
            <a:spLocks/>
          </p:cNvSpPr>
          <p:nvPr/>
        </p:nvSpPr>
        <p:spPr>
          <a:xfrm>
            <a:off x="686676" y="2824767"/>
            <a:ext cx="9613861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dirty="0"/>
              <a:t>Nous savons qu’un gaz doit respecter la loi des gaz parfaits.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dirty="0"/>
              <a:t>Cette loi est…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E7D8E4-3AA6-4C2A-AEDA-E244D10F03B0}"/>
              </a:ext>
            </a:extLst>
          </p:cNvPr>
          <p:cNvSpPr txBox="1">
            <a:spLocks/>
          </p:cNvSpPr>
          <p:nvPr/>
        </p:nvSpPr>
        <p:spPr>
          <a:xfrm>
            <a:off x="4574874" y="3309341"/>
            <a:ext cx="1824753" cy="50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2800" b="1" dirty="0"/>
              <a:t>PV = </a:t>
            </a:r>
            <a:r>
              <a:rPr lang="fr-CA" sz="2800" b="1" dirty="0" err="1"/>
              <a:t>nRT</a:t>
            </a:r>
            <a:endParaRPr lang="fr-C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CD3C86F6-1CF9-4642-89CD-F7B43205D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676" y="3815368"/>
                <a:ext cx="9613861" cy="1238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fr-CA" dirty="0"/>
                  <a:t>Pour n’importe quel gaz, nous savons que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𝑛𝑇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CD3C86F6-1CF9-4642-89CD-F7B43205D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6" y="3815368"/>
                <a:ext cx="9613861" cy="1238250"/>
              </a:xfrm>
              <a:prstGeom prst="rect">
                <a:avLst/>
              </a:prstGeom>
              <a:blipFill>
                <a:blip r:embed="rId5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F81ABE46-2CFF-45B1-9FDB-566895BA5F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19" y="4977418"/>
                <a:ext cx="9613861" cy="1804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fr-CA" dirty="0"/>
                  <a:t>Donc, si nous avons deux gaz (soit gaz 1 et gaz 2),</a:t>
                </a:r>
              </a:p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fr-CA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F81ABE46-2CFF-45B1-9FDB-566895BA5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9" y="4977418"/>
                <a:ext cx="9613861" cy="1804382"/>
              </a:xfrm>
              <a:prstGeom prst="rect">
                <a:avLst/>
              </a:prstGeom>
              <a:blipFill>
                <a:blip r:embed="rId6"/>
                <a:stretch>
                  <a:fillRect l="-888" t="-30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CA2E1B2-CA7A-4F94-94D7-52AD4A35B6CE}"/>
              </a:ext>
            </a:extLst>
          </p:cNvPr>
          <p:cNvSpPr/>
          <p:nvPr/>
        </p:nvSpPr>
        <p:spPr>
          <a:xfrm>
            <a:off x="819150" y="1990722"/>
            <a:ext cx="9481387" cy="83404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D09780-D196-4BFF-AF84-2B2BF4F8EAA5}"/>
              </a:ext>
            </a:extLst>
          </p:cNvPr>
          <p:cNvSpPr/>
          <p:nvPr/>
        </p:nvSpPr>
        <p:spPr>
          <a:xfrm>
            <a:off x="819150" y="5950439"/>
            <a:ext cx="9481387" cy="83404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2CFC71-9356-4B1E-934D-7E3DA5F1682D}"/>
              </a:ext>
            </a:extLst>
          </p:cNvPr>
          <p:cNvSpPr/>
          <p:nvPr/>
        </p:nvSpPr>
        <p:spPr>
          <a:xfrm>
            <a:off x="8953501" y="3429000"/>
            <a:ext cx="3238500" cy="20383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La température doit TOUJOURS être en Kelvin. Les unités de mesure des deux côtés de l’égalité doivent être identiques.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6970FBA-2542-4397-A05F-F5A4E73CF32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92562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Avez-vous remarquez?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F2E1F47F-DEAA-454C-A48F-93A761F0CE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2486" y="2008523"/>
                <a:ext cx="2867025" cy="10809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800" b="1" dirty="0"/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F2E1F47F-DEAA-454C-A48F-93A761F0C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6" y="2008523"/>
                <a:ext cx="2867025" cy="1080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6AC42D-3F8E-4065-A1B8-DDC3FBD8F7A0}"/>
                  </a:ext>
                </a:extLst>
              </p:cNvPr>
              <p:cNvSpPr/>
              <p:nvPr/>
            </p:nvSpPr>
            <p:spPr>
              <a:xfrm>
                <a:off x="0" y="3227690"/>
                <a:ext cx="2390734" cy="362879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  <a:alpha val="50000"/>
                </a:scheme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Lorsque n et T sont constants, nous obtenons:</a:t>
                </a:r>
              </a:p>
              <a:p>
                <a:endParaRPr lang="fr-CA" dirty="0"/>
              </a:p>
              <a:p>
                <a:pPr algn="ctr"/>
                <a:r>
                  <a:rPr lang="fr-CA" b="1" dirty="0"/>
                  <a:t>Loi de Boyle-Mariotte</a:t>
                </a:r>
              </a:p>
              <a:p>
                <a:pPr algn="ctr"/>
                <a:endParaRPr lang="fr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6AC42D-3F8E-4065-A1B8-DDC3FBD8F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7690"/>
                <a:ext cx="2390734" cy="3628798"/>
              </a:xfrm>
              <a:prstGeom prst="rect">
                <a:avLst/>
              </a:prstGeom>
              <a:blipFill>
                <a:blip r:embed="rId4"/>
                <a:stretch>
                  <a:fillRect l="-1777"/>
                </a:stretch>
              </a:blip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F360A9-FC1A-4B0F-813E-FC214F704998}"/>
                  </a:ext>
                </a:extLst>
              </p:cNvPr>
              <p:cNvSpPr/>
              <p:nvPr/>
            </p:nvSpPr>
            <p:spPr>
              <a:xfrm>
                <a:off x="2460970" y="3227690"/>
                <a:ext cx="2390734" cy="3628798"/>
              </a:xfrm>
              <a:prstGeom prst="rect">
                <a:avLst/>
              </a:prstGeom>
              <a:solidFill>
                <a:srgbClr val="F64CF6">
                  <a:alpha val="49804"/>
                </a:srgbClr>
              </a:solidFill>
              <a:ln>
                <a:solidFill>
                  <a:srgbClr val="F64C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Lorsque P et n sont constants, nous obtenons:</a:t>
                </a:r>
              </a:p>
              <a:p>
                <a:endParaRPr lang="fr-CA" dirty="0"/>
              </a:p>
              <a:p>
                <a:pPr algn="ctr"/>
                <a:r>
                  <a:rPr lang="fr-CA" b="1" dirty="0"/>
                  <a:t>Loi de Charles</a:t>
                </a:r>
              </a:p>
              <a:p>
                <a:pPr algn="ctr"/>
                <a:endParaRPr lang="fr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F360A9-FC1A-4B0F-813E-FC214F704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70" y="3227690"/>
                <a:ext cx="2390734" cy="3628798"/>
              </a:xfrm>
              <a:prstGeom prst="rect">
                <a:avLst/>
              </a:prstGeom>
              <a:blipFill>
                <a:blip r:embed="rId5"/>
                <a:stretch>
                  <a:fillRect l="-2030"/>
                </a:stretch>
              </a:blipFill>
              <a:ln>
                <a:solidFill>
                  <a:srgbClr val="F64CF6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A4D70F-60D7-40D9-AAF1-85A994B42302}"/>
                  </a:ext>
                </a:extLst>
              </p:cNvPr>
              <p:cNvSpPr/>
              <p:nvPr/>
            </p:nvSpPr>
            <p:spPr>
              <a:xfrm>
                <a:off x="4900632" y="3227690"/>
                <a:ext cx="2390734" cy="3628798"/>
              </a:xfrm>
              <a:prstGeom prst="rect">
                <a:avLst/>
              </a:prstGeom>
              <a:solidFill>
                <a:srgbClr val="00B0F0">
                  <a:alpha val="49804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Lorsque V et n sont constants, nous obtenons:</a:t>
                </a:r>
              </a:p>
              <a:p>
                <a:endParaRPr lang="fr-CA" dirty="0"/>
              </a:p>
              <a:p>
                <a:pPr algn="ctr"/>
                <a:r>
                  <a:rPr lang="fr-CA" b="1" dirty="0"/>
                  <a:t>Loi de Gay-Lussac</a:t>
                </a:r>
              </a:p>
              <a:p>
                <a:pPr algn="ctr"/>
                <a:endParaRPr lang="fr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A4D70F-60D7-40D9-AAF1-85A994B42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32" y="3227690"/>
                <a:ext cx="2390734" cy="3628798"/>
              </a:xfrm>
              <a:prstGeom prst="rect">
                <a:avLst/>
              </a:prstGeom>
              <a:blipFill>
                <a:blip r:embed="rId6"/>
                <a:stretch>
                  <a:fillRect l="-2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FD59BB-2E57-4553-8B63-4106B21C280B}"/>
                  </a:ext>
                </a:extLst>
              </p:cNvPr>
              <p:cNvSpPr/>
              <p:nvPr/>
            </p:nvSpPr>
            <p:spPr>
              <a:xfrm>
                <a:off x="7342554" y="3229202"/>
                <a:ext cx="2390734" cy="3628798"/>
              </a:xfrm>
              <a:prstGeom prst="rect">
                <a:avLst/>
              </a:prstGeom>
              <a:solidFill>
                <a:srgbClr val="FFFF00">
                  <a:alpha val="49804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Lorsque P et T sont constantes, nous obtenons:</a:t>
                </a:r>
              </a:p>
              <a:p>
                <a:endParaRPr lang="fr-CA" dirty="0"/>
              </a:p>
              <a:p>
                <a:pPr algn="ctr"/>
                <a:r>
                  <a:rPr lang="fr-CA" b="1" dirty="0"/>
                  <a:t>Loi d’Avogadro</a:t>
                </a:r>
              </a:p>
              <a:p>
                <a:pPr algn="ctr"/>
                <a:endParaRPr lang="fr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FD59BB-2E57-4553-8B63-4106B21C2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554" y="3229202"/>
                <a:ext cx="2390734" cy="3628798"/>
              </a:xfrm>
              <a:prstGeom prst="rect">
                <a:avLst/>
              </a:prstGeom>
              <a:blipFill>
                <a:blip r:embed="rId7"/>
                <a:stretch>
                  <a:fillRect l="-1772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B255D5-1FA6-4D70-982C-702178C56F4E}"/>
                  </a:ext>
                </a:extLst>
              </p:cNvPr>
              <p:cNvSpPr/>
              <p:nvPr/>
            </p:nvSpPr>
            <p:spPr>
              <a:xfrm>
                <a:off x="9801266" y="3227690"/>
                <a:ext cx="2390734" cy="3628798"/>
              </a:xfrm>
              <a:prstGeom prst="rect">
                <a:avLst/>
              </a:prstGeom>
              <a:solidFill>
                <a:srgbClr val="FF0000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Lorsque V et T sont constants, nous obtenons:</a:t>
                </a:r>
              </a:p>
              <a:p>
                <a:endParaRPr lang="fr-CA" dirty="0"/>
              </a:p>
              <a:p>
                <a:pPr algn="ctr"/>
                <a:r>
                  <a:rPr lang="fr-CA" b="1" dirty="0"/>
                  <a:t>Loi de Pression et quantité</a:t>
                </a:r>
              </a:p>
              <a:p>
                <a:pPr algn="ctr"/>
                <a:endParaRPr lang="fr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B255D5-1FA6-4D70-982C-702178C56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266" y="3227690"/>
                <a:ext cx="2390734" cy="3628798"/>
              </a:xfrm>
              <a:prstGeom prst="rect">
                <a:avLst/>
              </a:prstGeom>
              <a:blipFill>
                <a:blip r:embed="rId8"/>
                <a:stretch>
                  <a:fillRect l="-203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D88154A-B433-4335-A4B2-FF98E467A7C5}"/>
              </a:ext>
            </a:extLst>
          </p:cNvPr>
          <p:cNvCxnSpPr>
            <a:cxnSpLocks/>
          </p:cNvCxnSpPr>
          <p:nvPr/>
        </p:nvCxnSpPr>
        <p:spPr>
          <a:xfrm flipV="1">
            <a:off x="494390" y="3611729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08CBFF-0494-4E2F-AF1F-73985D21DCC7}"/>
              </a:ext>
            </a:extLst>
          </p:cNvPr>
          <p:cNvCxnSpPr>
            <a:cxnSpLocks/>
          </p:cNvCxnSpPr>
          <p:nvPr/>
        </p:nvCxnSpPr>
        <p:spPr>
          <a:xfrm flipV="1">
            <a:off x="1349596" y="3593441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2A65799-D003-4ED9-AB61-54D53E266227}"/>
              </a:ext>
            </a:extLst>
          </p:cNvPr>
          <p:cNvCxnSpPr>
            <a:cxnSpLocks/>
          </p:cNvCxnSpPr>
          <p:nvPr/>
        </p:nvCxnSpPr>
        <p:spPr>
          <a:xfrm flipV="1">
            <a:off x="695284" y="3611729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C2ED3F4-4FC0-4BF2-B4CB-16C209EC4687}"/>
              </a:ext>
            </a:extLst>
          </p:cNvPr>
          <p:cNvCxnSpPr>
            <a:cxnSpLocks/>
          </p:cNvCxnSpPr>
          <p:nvPr/>
        </p:nvCxnSpPr>
        <p:spPr>
          <a:xfrm flipV="1">
            <a:off x="1550490" y="3593441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C3354CC-21D2-4F6B-A951-980B6AA33B4A}"/>
              </a:ext>
            </a:extLst>
          </p:cNvPr>
          <p:cNvCxnSpPr>
            <a:cxnSpLocks/>
          </p:cNvCxnSpPr>
          <p:nvPr/>
        </p:nvCxnSpPr>
        <p:spPr>
          <a:xfrm flipV="1">
            <a:off x="2924283" y="3424825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9DA4E0B-4B58-4520-9C4B-A05AB5F0EE6B}"/>
              </a:ext>
            </a:extLst>
          </p:cNvPr>
          <p:cNvCxnSpPr>
            <a:cxnSpLocks/>
          </p:cNvCxnSpPr>
          <p:nvPr/>
        </p:nvCxnSpPr>
        <p:spPr>
          <a:xfrm flipV="1">
            <a:off x="3794720" y="3424825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E5A9C91-79A0-40F6-A24B-3C9E4A630C49}"/>
              </a:ext>
            </a:extLst>
          </p:cNvPr>
          <p:cNvCxnSpPr>
            <a:cxnSpLocks/>
          </p:cNvCxnSpPr>
          <p:nvPr/>
        </p:nvCxnSpPr>
        <p:spPr>
          <a:xfrm flipV="1">
            <a:off x="2930264" y="3793787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E7DDE1B-D335-44CC-86DA-33E5BDF9919C}"/>
              </a:ext>
            </a:extLst>
          </p:cNvPr>
          <p:cNvCxnSpPr>
            <a:cxnSpLocks/>
          </p:cNvCxnSpPr>
          <p:nvPr/>
        </p:nvCxnSpPr>
        <p:spPr>
          <a:xfrm flipV="1">
            <a:off x="3753435" y="3778381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F7D4F1E-8225-40C9-AC2A-303274123E79}"/>
              </a:ext>
            </a:extLst>
          </p:cNvPr>
          <p:cNvCxnSpPr>
            <a:cxnSpLocks/>
          </p:cNvCxnSpPr>
          <p:nvPr/>
        </p:nvCxnSpPr>
        <p:spPr>
          <a:xfrm flipV="1">
            <a:off x="5623720" y="3403559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C1EE0A2-5C56-4B11-98AE-D81AF8DC51B2}"/>
              </a:ext>
            </a:extLst>
          </p:cNvPr>
          <p:cNvCxnSpPr>
            <a:cxnSpLocks/>
          </p:cNvCxnSpPr>
          <p:nvPr/>
        </p:nvCxnSpPr>
        <p:spPr>
          <a:xfrm flipV="1">
            <a:off x="6446390" y="3402047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FD3BDD0-731C-4FC1-915B-F794A99171E9}"/>
              </a:ext>
            </a:extLst>
          </p:cNvPr>
          <p:cNvCxnSpPr>
            <a:cxnSpLocks/>
          </p:cNvCxnSpPr>
          <p:nvPr/>
        </p:nvCxnSpPr>
        <p:spPr>
          <a:xfrm flipV="1">
            <a:off x="5342558" y="3802835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93EEF28-8A1B-45A3-BEC1-A232797BABD5}"/>
              </a:ext>
            </a:extLst>
          </p:cNvPr>
          <p:cNvCxnSpPr>
            <a:cxnSpLocks/>
          </p:cNvCxnSpPr>
          <p:nvPr/>
        </p:nvCxnSpPr>
        <p:spPr>
          <a:xfrm flipV="1">
            <a:off x="6213056" y="3784547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078FADF-1485-4478-84DB-534A68A16F4A}"/>
              </a:ext>
            </a:extLst>
          </p:cNvPr>
          <p:cNvCxnSpPr>
            <a:cxnSpLocks/>
          </p:cNvCxnSpPr>
          <p:nvPr/>
        </p:nvCxnSpPr>
        <p:spPr>
          <a:xfrm flipV="1">
            <a:off x="7813593" y="3361027"/>
            <a:ext cx="186545" cy="256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35E002F-36CC-4FBA-9A9F-4F50E33B7280}"/>
              </a:ext>
            </a:extLst>
          </p:cNvPr>
          <p:cNvCxnSpPr>
            <a:cxnSpLocks/>
          </p:cNvCxnSpPr>
          <p:nvPr/>
        </p:nvCxnSpPr>
        <p:spPr>
          <a:xfrm flipV="1">
            <a:off x="8636263" y="3359515"/>
            <a:ext cx="186545" cy="256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E4D9A74-E0A7-4149-9B76-0E5DBA7A3FA5}"/>
              </a:ext>
            </a:extLst>
          </p:cNvPr>
          <p:cNvCxnSpPr>
            <a:cxnSpLocks/>
          </p:cNvCxnSpPr>
          <p:nvPr/>
        </p:nvCxnSpPr>
        <p:spPr>
          <a:xfrm flipV="1">
            <a:off x="8041219" y="3760303"/>
            <a:ext cx="186545" cy="256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D156226-DD96-430C-88C3-2D0B303A3CE2}"/>
              </a:ext>
            </a:extLst>
          </p:cNvPr>
          <p:cNvCxnSpPr>
            <a:cxnSpLocks/>
          </p:cNvCxnSpPr>
          <p:nvPr/>
        </p:nvCxnSpPr>
        <p:spPr>
          <a:xfrm flipV="1">
            <a:off x="8911717" y="3742015"/>
            <a:ext cx="186545" cy="256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81F8857-17EF-4536-8067-494BBBCD709E}"/>
              </a:ext>
            </a:extLst>
          </p:cNvPr>
          <p:cNvCxnSpPr>
            <a:cxnSpLocks/>
          </p:cNvCxnSpPr>
          <p:nvPr/>
        </p:nvCxnSpPr>
        <p:spPr>
          <a:xfrm flipV="1">
            <a:off x="10547347" y="3257742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CFA7C67-CCFE-44A1-A062-0FA0B6D6922B}"/>
              </a:ext>
            </a:extLst>
          </p:cNvPr>
          <p:cNvCxnSpPr>
            <a:cxnSpLocks/>
          </p:cNvCxnSpPr>
          <p:nvPr/>
        </p:nvCxnSpPr>
        <p:spPr>
          <a:xfrm flipV="1">
            <a:off x="11370017" y="3256230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9D15006-B6D9-4D63-8351-89D72A15EEB2}"/>
              </a:ext>
            </a:extLst>
          </p:cNvPr>
          <p:cNvCxnSpPr>
            <a:cxnSpLocks/>
          </p:cNvCxnSpPr>
          <p:nvPr/>
        </p:nvCxnSpPr>
        <p:spPr>
          <a:xfrm flipV="1">
            <a:off x="10536956" y="3611084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929F150C-8698-4EFE-8603-6C5CA477B576}"/>
              </a:ext>
            </a:extLst>
          </p:cNvPr>
          <p:cNvCxnSpPr>
            <a:cxnSpLocks/>
          </p:cNvCxnSpPr>
          <p:nvPr/>
        </p:nvCxnSpPr>
        <p:spPr>
          <a:xfrm flipV="1">
            <a:off x="11370017" y="3595711"/>
            <a:ext cx="186545" cy="2560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8BA032B-A2F8-478D-A184-66926B05932E}"/>
              </a:ext>
            </a:extLst>
          </p:cNvPr>
          <p:cNvSpPr/>
          <p:nvPr/>
        </p:nvSpPr>
        <p:spPr>
          <a:xfrm>
            <a:off x="6889898" y="609599"/>
            <a:ext cx="3551274" cy="13811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u="sng" dirty="0"/>
              <a:t>Indice</a:t>
            </a:r>
          </a:p>
          <a:p>
            <a:pPr algn="ctr"/>
            <a:r>
              <a:rPr lang="fr-CA" sz="2000" dirty="0"/>
              <a:t>Qu’est-ce qui se produit si 2 variables restent constantes?</a:t>
            </a:r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500A6B5B-BE3C-4BA2-B928-EC820F42D87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187022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7" grpId="0" uiExpand="1" build="p" animBg="1"/>
      <p:bldP spid="18" grpId="0" uiExpand="1" build="p" animBg="1"/>
      <p:bldP spid="19" grpId="0" uiExpand="1" build="p" animBg="1"/>
      <p:bldP spid="20" grpId="0" uiExpand="1" build="p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Comparaison des deux lois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00824BC-60AC-477A-B00C-F5C9226EC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06" y="2336873"/>
            <a:ext cx="4698272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dirty="0"/>
              <a:t>Loi des gaz parfaits</a:t>
            </a:r>
          </a:p>
        </p:txBody>
      </p:sp>
      <p:sp>
        <p:nvSpPr>
          <p:cNvPr id="21" name="Espace réservé du contenu 20">
            <a:extLst>
              <a:ext uri="{FF2B5EF4-FFF2-40B4-BE49-F238E27FC236}">
                <a16:creationId xmlns:a16="http://schemas.microsoft.com/office/drawing/2014/main" id="{D8673A88-B15A-4AEB-BC47-8FB22F3A25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CA" b="1" dirty="0"/>
              <a:t>PV = </a:t>
            </a:r>
            <a:r>
              <a:rPr lang="fr-CA" b="1" dirty="0" err="1"/>
              <a:t>nRT</a:t>
            </a:r>
            <a:endParaRPr lang="fr-CA" b="1" dirty="0"/>
          </a:p>
          <a:p>
            <a:pPr marL="0" indent="0" algn="ctr">
              <a:buNone/>
            </a:pPr>
            <a:endParaRPr lang="fr-CA" b="1" dirty="0"/>
          </a:p>
          <a:p>
            <a:pPr marL="0" indent="0">
              <a:buNone/>
            </a:pPr>
            <a:r>
              <a:rPr lang="fr-CA" dirty="0"/>
              <a:t>La loi des gaz parfaits est pour la description et l’analyse d’un seul gaz.</a:t>
            </a:r>
          </a:p>
          <a:p>
            <a:pPr marL="0" indent="0" algn="ctr">
              <a:buNone/>
            </a:pPr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EFDC26A-6B2E-4612-AE3A-614C99D17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dirty="0"/>
              <a:t>Loi générale des gaz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2">
                <a:extLst>
                  <a:ext uri="{FF2B5EF4-FFF2-40B4-BE49-F238E27FC236}">
                    <a16:creationId xmlns:a16="http://schemas.microsoft.com/office/drawing/2014/main" id="{07620DF9-3514-4C5A-B3BD-81A0F0939F2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 anchor="ctr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dirty="0"/>
              </a:p>
              <a:p>
                <a:pPr marL="0" indent="0" algn="ctr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La loi générale des gaz est utilisée lors d’un </a:t>
                </a:r>
                <a:r>
                  <a:rPr lang="fr-CA" b="1" u="sng" dirty="0">
                    <a:solidFill>
                      <a:schemeClr val="accent2"/>
                    </a:solidFill>
                  </a:rPr>
                  <a:t>changement</a:t>
                </a:r>
                <a:r>
                  <a:rPr lang="fr-CA" dirty="0"/>
                  <a:t>. Ainsi, il y a un avant et après. </a:t>
                </a:r>
              </a:p>
              <a:p>
                <a:pPr marL="0" indent="0" algn="ctr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23" name="Espace réservé du contenu 22">
                <a:extLst>
                  <a:ext uri="{FF2B5EF4-FFF2-40B4-BE49-F238E27FC236}">
                    <a16:creationId xmlns:a16="http://schemas.microsoft.com/office/drawing/2014/main" id="{07620DF9-3514-4C5A-B3BD-81A0F0939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07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5596E1-1154-4634-84E3-FE6C7BED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727FAFD-0714-4A69-9E74-99DAE1F839E5}"/>
              </a:ext>
            </a:extLst>
          </p:cNvPr>
          <p:cNvCxnSpPr>
            <a:stCxn id="2" idx="2"/>
          </p:cNvCxnSpPr>
          <p:nvPr/>
        </p:nvCxnSpPr>
        <p:spPr>
          <a:xfrm>
            <a:off x="5487251" y="1834166"/>
            <a:ext cx="20414" cy="5023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5421F8D-911C-4EE0-B657-8F1498BF76E2}"/>
              </a:ext>
            </a:extLst>
          </p:cNvPr>
          <p:cNvSpPr/>
          <p:nvPr/>
        </p:nvSpPr>
        <p:spPr>
          <a:xfrm>
            <a:off x="620646" y="5635400"/>
            <a:ext cx="9774038" cy="1169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/>
              <a:t>Ces équations seront fournies à l’examen!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16EC71E-78BD-4BAD-BBAC-4B8C5EFC433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247923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uiExpand="1" build="p"/>
      <p:bldP spid="22" grpId="0" build="p"/>
      <p:bldP spid="23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Exemple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E625885-3D16-4924-9B68-EDF73B82B07E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p.92 à 94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4C26C-3AF3-41F6-9A05-8D40B5A2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  <a:br>
              <a:rPr lang="fr-CA" b="1" dirty="0"/>
            </a:br>
            <a:r>
              <a:rPr lang="fr-CA" sz="2800" b="1" dirty="0"/>
              <a:t>(Cahier OS chap. 2 exercices suppl. </a:t>
            </a:r>
            <a:r>
              <a:rPr lang="fr-CA" sz="2800" b="1"/>
              <a:t>p.5 #3)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06B692-2434-4D5A-BC4C-FA2FAB66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1990722"/>
            <a:ext cx="11632019" cy="1032961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/>
              <a:t>Une certaine quantité de gaz, soit 4,50 mol, occupe un volume de 15,0 L et exerce une pression de 456 kPa à une température de 26,0 °C. Quel sera le volume de ce gaz si on augmente la température jusqu’à 78,0 °C, qu’on diminue la pression de 100 kPa et qu’on ajoute 2,00 mol de gaz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13314C-75CD-4797-80FD-9C4DBD4EA40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312" y="3011931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4F9A13-3DA9-4079-A1C8-40A89BF5A9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8312" y="3365578"/>
            <a:ext cx="3492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Avant</a:t>
            </a:r>
          </a:p>
          <a:p>
            <a:r>
              <a:rPr lang="fr-CA" b="1" dirty="0"/>
              <a:t>n</a:t>
            </a:r>
            <a:r>
              <a:rPr lang="fr-CA" b="1" baseline="-25000" dirty="0"/>
              <a:t>1</a:t>
            </a:r>
            <a:r>
              <a:rPr lang="fr-CA" b="1" dirty="0"/>
              <a:t> = 4,50 mol</a:t>
            </a:r>
          </a:p>
          <a:p>
            <a:r>
              <a:rPr lang="fr-CA" b="1" dirty="0"/>
              <a:t>P</a:t>
            </a:r>
            <a:r>
              <a:rPr lang="fr-CA" b="1" baseline="-25000" dirty="0"/>
              <a:t>1</a:t>
            </a:r>
            <a:r>
              <a:rPr lang="fr-CA" b="1" dirty="0"/>
              <a:t> = 456 kPa</a:t>
            </a:r>
          </a:p>
          <a:p>
            <a:r>
              <a:rPr lang="fr-CA" b="1" dirty="0"/>
              <a:t>T</a:t>
            </a:r>
            <a:r>
              <a:rPr lang="fr-CA" b="1" baseline="-25000" dirty="0"/>
              <a:t>1</a:t>
            </a:r>
            <a:r>
              <a:rPr lang="fr-CA" b="1" dirty="0"/>
              <a:t> = 26</a:t>
            </a:r>
            <a:r>
              <a:rPr lang="fr-CA" b="1" baseline="30000" dirty="0"/>
              <a:t>o</a:t>
            </a:r>
            <a:r>
              <a:rPr lang="fr-CA" b="1" dirty="0"/>
              <a:t>C</a:t>
            </a:r>
          </a:p>
          <a:p>
            <a:r>
              <a:rPr lang="fr-CA" b="1" dirty="0"/>
              <a:t>V</a:t>
            </a:r>
            <a:r>
              <a:rPr lang="fr-CA" b="1" baseline="-25000" dirty="0"/>
              <a:t>1</a:t>
            </a:r>
            <a:r>
              <a:rPr lang="fr-CA" b="1" dirty="0"/>
              <a:t> = 15,0 L</a:t>
            </a:r>
          </a:p>
          <a:p>
            <a:endParaRPr lang="fr-CA" b="1" dirty="0"/>
          </a:p>
          <a:p>
            <a:r>
              <a:rPr lang="fr-CA" b="1" dirty="0"/>
              <a:t>Après</a:t>
            </a:r>
          </a:p>
          <a:p>
            <a:r>
              <a:rPr lang="fr-CA" b="1" dirty="0"/>
              <a:t>n</a:t>
            </a:r>
            <a:r>
              <a:rPr lang="fr-CA" b="1" baseline="-25000" dirty="0"/>
              <a:t>2</a:t>
            </a:r>
            <a:r>
              <a:rPr lang="fr-CA" b="1" dirty="0"/>
              <a:t> = 6,50 mol</a:t>
            </a:r>
          </a:p>
          <a:p>
            <a:r>
              <a:rPr lang="fr-CA" b="1" dirty="0"/>
              <a:t>P</a:t>
            </a:r>
            <a:r>
              <a:rPr lang="fr-CA" b="1" baseline="-25000" dirty="0"/>
              <a:t>2</a:t>
            </a:r>
            <a:r>
              <a:rPr lang="fr-CA" b="1" dirty="0"/>
              <a:t> = 356 kPa</a:t>
            </a:r>
          </a:p>
          <a:p>
            <a:r>
              <a:rPr lang="fr-CA" b="1" dirty="0"/>
              <a:t>T</a:t>
            </a:r>
            <a:r>
              <a:rPr lang="fr-CA" b="1" baseline="-25000" dirty="0"/>
              <a:t>2</a:t>
            </a:r>
            <a:r>
              <a:rPr lang="fr-CA" b="1" dirty="0"/>
              <a:t> = 78</a:t>
            </a:r>
            <a:r>
              <a:rPr lang="fr-CA" b="1" baseline="30000" dirty="0"/>
              <a:t>o</a:t>
            </a:r>
            <a:r>
              <a:rPr lang="fr-CA" b="1" dirty="0"/>
              <a:t>C</a:t>
            </a:r>
          </a:p>
          <a:p>
            <a:r>
              <a:rPr lang="fr-CA" b="1" dirty="0"/>
              <a:t>V</a:t>
            </a:r>
            <a:r>
              <a:rPr lang="fr-CA" b="1" baseline="-25000" dirty="0"/>
              <a:t>2</a:t>
            </a:r>
            <a:r>
              <a:rPr lang="fr-CA" b="1" dirty="0"/>
              <a:t> = ?</a:t>
            </a:r>
          </a:p>
          <a:p>
            <a:endParaRPr lang="fr-CA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57C329-DDDC-4BC8-BAD1-69457A7D9C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15100" y="3011930"/>
            <a:ext cx="502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E284155-55C4-4D92-BFC1-FEAC3ABD27B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415099" y="3460020"/>
                <a:ext cx="3336016" cy="354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b="1" i="1" dirty="0">
                  <a:latin typeface="Cambria Math" panose="02040503050406030204" pitchFamily="18" charset="0"/>
                </a:endParaRPr>
              </a:p>
              <a:p>
                <a:endParaRPr lang="fr-CA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b="1" dirty="0"/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b="1" i="1" dirty="0">
                  <a:latin typeface="Cambria Math" panose="02040503050406030204" pitchFamily="18" charset="0"/>
                </a:endParaRPr>
              </a:p>
              <a:p>
                <a:endParaRPr lang="fr-CA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b>
                        <m:sSubPr>
                          <m:ctrlPr>
                            <a:rPr lang="fr-C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C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b="1" dirty="0"/>
              </a:p>
              <a:p>
                <a:endParaRPr lang="fr-C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E284155-55C4-4D92-BFC1-FEAC3ABD2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3415099" y="3460020"/>
                <a:ext cx="3336016" cy="35481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144FA78-4369-4C5E-A2D9-EA588AF982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95415" y="3021550"/>
            <a:ext cx="27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30E218A-0274-460B-BDCB-2EED05EE2795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59433" y="3469639"/>
                <a:ext cx="3932568" cy="231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sz="1600" b="1" dirty="0">
                  <a:solidFill>
                    <a:schemeClr val="tx1"/>
                  </a:solidFill>
                </a:endParaRPr>
              </a:p>
              <a:p>
                <a:endParaRPr lang="fr-CA" sz="1600" b="1" dirty="0">
                  <a:solidFill>
                    <a:schemeClr val="tx1"/>
                  </a:solidFill>
                </a:endParaRP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fr-CA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𝟒𝟓𝟔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𝒌𝑷𝒂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𝟑𝟓𝟏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𝟐𝟗𝟗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𝟑𝟓𝟔</m:t>
                          </m:r>
                          <m:r>
                            <a:rPr lang="fr-CA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𝒌𝑷𝒂</m:t>
                          </m:r>
                        </m:den>
                      </m:f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A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600" b="1" i="1" dirty="0">
                    <a:latin typeface="Cambria Math" panose="02040503050406030204" pitchFamily="18" charset="0"/>
                  </a:rPr>
                  <a:t> 32,6 L</a:t>
                </a:r>
              </a:p>
              <a:p>
                <a:endParaRPr lang="en-US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30E218A-0274-460B-BDCB-2EED05EE2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259433" y="3469639"/>
                <a:ext cx="3932568" cy="23185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F54684DE-57B6-4DA2-9250-4187111E3F5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03342" y="5797896"/>
            <a:ext cx="19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1E561F-7067-4933-A83A-FBFB0D68D8A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03341" y="6245985"/>
            <a:ext cx="19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P</a:t>
            </a:r>
            <a:r>
              <a:rPr lang="fr-CA" sz="2000" b="1" baseline="-25000" dirty="0"/>
              <a:t>2</a:t>
            </a:r>
            <a:r>
              <a:rPr lang="fr-CA" sz="2000" b="1" dirty="0"/>
              <a:t> = 32,6 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EE945A-60E3-4F59-8665-C411487E13D9}"/>
              </a:ext>
            </a:extLst>
          </p:cNvPr>
          <p:cNvSpPr/>
          <p:nvPr/>
        </p:nvSpPr>
        <p:spPr>
          <a:xfrm>
            <a:off x="1892545" y="3022673"/>
            <a:ext cx="1201038" cy="8936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Ici, aucune valeur reste constante.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6038DB-5446-42D6-8658-19862B17AE90}"/>
              </a:ext>
            </a:extLst>
          </p:cNvPr>
          <p:cNvSpPr txBox="1"/>
          <p:nvPr/>
        </p:nvSpPr>
        <p:spPr>
          <a:xfrm>
            <a:off x="1362391" y="4198348"/>
            <a:ext cx="138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  <a:sym typeface="Wingdings" panose="05000000000000000000" pitchFamily="2" charset="2"/>
              </a:rPr>
              <a:t> 299 K</a:t>
            </a:r>
            <a:endParaRPr lang="fr-CA" b="1" dirty="0">
              <a:solidFill>
                <a:srgbClr val="FFFF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FCB206E-44AB-44E6-967E-C615313D959B}"/>
              </a:ext>
            </a:extLst>
          </p:cNvPr>
          <p:cNvSpPr txBox="1"/>
          <p:nvPr/>
        </p:nvSpPr>
        <p:spPr>
          <a:xfrm>
            <a:off x="1362391" y="5828674"/>
            <a:ext cx="138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  <a:sym typeface="Wingdings" panose="05000000000000000000" pitchFamily="2" charset="2"/>
              </a:rPr>
              <a:t> 351 K</a:t>
            </a:r>
            <a:endParaRPr lang="fr-CA" b="1" dirty="0">
              <a:solidFill>
                <a:srgbClr val="FFFF00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9FD7806-6EC8-40E2-A0D8-63182EC4092C}"/>
              </a:ext>
            </a:extLst>
          </p:cNvPr>
          <p:cNvCxnSpPr>
            <a:cxnSpLocks/>
          </p:cNvCxnSpPr>
          <p:nvPr/>
        </p:nvCxnSpPr>
        <p:spPr>
          <a:xfrm>
            <a:off x="4940408" y="4777025"/>
            <a:ext cx="641498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D117B2A-440B-41AA-B6EE-358732B1D9AD}"/>
              </a:ext>
            </a:extLst>
          </p:cNvPr>
          <p:cNvCxnSpPr>
            <a:cxnSpLocks/>
          </p:cNvCxnSpPr>
          <p:nvPr/>
        </p:nvCxnSpPr>
        <p:spPr>
          <a:xfrm>
            <a:off x="5637488" y="4590360"/>
            <a:ext cx="67730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4F2D85D-F8F5-478B-9882-F1199DA39DDD}"/>
              </a:ext>
            </a:extLst>
          </p:cNvPr>
          <p:cNvCxnSpPr>
            <a:cxnSpLocks/>
          </p:cNvCxnSpPr>
          <p:nvPr/>
        </p:nvCxnSpPr>
        <p:spPr>
          <a:xfrm>
            <a:off x="5308587" y="6106456"/>
            <a:ext cx="273319" cy="107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78C04AB-7BB3-4E0A-BFF8-A7DE744DE389}"/>
              </a:ext>
            </a:extLst>
          </p:cNvPr>
          <p:cNvCxnSpPr>
            <a:cxnSpLocks/>
          </p:cNvCxnSpPr>
          <p:nvPr/>
        </p:nvCxnSpPr>
        <p:spPr>
          <a:xfrm>
            <a:off x="5406833" y="6442412"/>
            <a:ext cx="2926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818D45B-139B-499D-9C44-C43B264DECC3}"/>
              </a:ext>
            </a:extLst>
          </p:cNvPr>
          <p:cNvCxnSpPr>
            <a:cxnSpLocks/>
          </p:cNvCxnSpPr>
          <p:nvPr/>
        </p:nvCxnSpPr>
        <p:spPr>
          <a:xfrm>
            <a:off x="3286867" y="2994571"/>
            <a:ext cx="0" cy="3863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47E8D36-3604-4BD8-8E77-E5C1B52CDB2A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509504" y="3533543"/>
                <a:ext cx="1934702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C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47E8D36-3604-4BD8-8E77-E5C1B52CD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509504" y="3533543"/>
                <a:ext cx="1934702" cy="6562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BFD6C2B-B3A4-487E-A5B8-F5A3D54BE27C}"/>
              </a:ext>
            </a:extLst>
          </p:cNvPr>
          <p:cNvCxnSpPr>
            <a:cxnSpLocks/>
          </p:cNvCxnSpPr>
          <p:nvPr/>
        </p:nvCxnSpPr>
        <p:spPr>
          <a:xfrm flipH="1">
            <a:off x="6412147" y="3542143"/>
            <a:ext cx="1" cy="3287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0187572-6D55-427F-9E71-2C0537BE7485}"/>
              </a:ext>
            </a:extLst>
          </p:cNvPr>
          <p:cNvCxnSpPr>
            <a:cxnSpLocks/>
          </p:cNvCxnSpPr>
          <p:nvPr/>
        </p:nvCxnSpPr>
        <p:spPr>
          <a:xfrm>
            <a:off x="8247138" y="3027001"/>
            <a:ext cx="0" cy="3863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>
            <a:extLst>
              <a:ext uri="{FF2B5EF4-FFF2-40B4-BE49-F238E27FC236}">
                <a16:creationId xmlns:a16="http://schemas.microsoft.com/office/drawing/2014/main" id="{E6B805BC-56C3-41F1-A6E0-B21BC15968C6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p.92 à 94</a:t>
            </a:r>
          </a:p>
        </p:txBody>
      </p:sp>
    </p:spTree>
    <p:extLst>
      <p:ext uri="{BB962C8B-B14F-4D97-AF65-F5344CB8AC3E}">
        <p14:creationId xmlns:p14="http://schemas.microsoft.com/office/powerpoint/2010/main" val="1691033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/>
      <p:bldP spid="8" grpId="0" uiExpand="1" build="p"/>
      <p:bldP spid="9" grpId="0"/>
      <p:bldP spid="10" grpId="0" build="p"/>
      <p:bldP spid="11" grpId="0"/>
      <p:bldP spid="12" grpId="0"/>
      <p:bldP spid="14" grpId="0" animBg="1"/>
      <p:bldP spid="15" grpId="0"/>
      <p:bldP spid="16" grpId="0"/>
      <p:bldP spid="3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642</Words>
  <Application>Microsoft Office PowerPoint</Application>
  <PresentationFormat>Grand écran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Trebuchet MS</vt:lpstr>
      <vt:lpstr>Berlin</vt:lpstr>
      <vt:lpstr>Loi générale des gaz</vt:lpstr>
      <vt:lpstr>Loi générale des gaz</vt:lpstr>
      <vt:lpstr>D’où provient la loi générale des gaz?</vt:lpstr>
      <vt:lpstr>Rappel: Loi des gaz parfaits</vt:lpstr>
      <vt:lpstr>D’où provient la loi générale des gaz?</vt:lpstr>
      <vt:lpstr>Avez-vous remarquez?</vt:lpstr>
      <vt:lpstr>Comparaison des deux lois</vt:lpstr>
      <vt:lpstr>Exemple</vt:lpstr>
      <vt:lpstr>Exemple (Cahier OS chap. 2 exercices suppl. p.5 #3)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Bacchi Jonathan</cp:lastModifiedBy>
  <cp:revision>72</cp:revision>
  <dcterms:created xsi:type="dcterms:W3CDTF">2020-08-12T15:12:14Z</dcterms:created>
  <dcterms:modified xsi:type="dcterms:W3CDTF">2020-10-02T11:48:28Z</dcterms:modified>
</cp:coreProperties>
</file>