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3" r:id="rId4"/>
    <p:sldId id="262" r:id="rId5"/>
    <p:sldId id="264" r:id="rId6"/>
    <p:sldId id="281" r:id="rId7"/>
    <p:sldId id="271" r:id="rId8"/>
    <p:sldId id="272" r:id="rId9"/>
    <p:sldId id="273" r:id="rId10"/>
    <p:sldId id="282" r:id="rId11"/>
    <p:sldId id="274" r:id="rId12"/>
    <p:sldId id="278" r:id="rId13"/>
    <p:sldId id="279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704" autoAdjust="0"/>
  </p:normalViewPr>
  <p:slideViewPr>
    <p:cSldViewPr>
      <p:cViewPr varScale="1">
        <p:scale>
          <a:sx n="60" d="100"/>
          <a:sy n="60" d="100"/>
        </p:scale>
        <p:origin x="84" y="11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54" y="165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Calorimétrie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5.1 et 4.1</a:t>
            </a:r>
          </a:p>
        </p:txBody>
      </p:sp>
    </p:spTree>
    <p:extLst>
      <p:ext uri="{BB962C8B-B14F-4D97-AF65-F5344CB8AC3E}">
        <p14:creationId xmlns:p14="http://schemas.microsoft.com/office/powerpoint/2010/main" val="1909827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OS Ch5 Ex. sup. p.2 #4 -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Dans un calorimètre de polystyrène contenant 200 ml d’eau, on effectue une réaction qui fait passer la température de l’eau de 22,0 °C à 26,0 °C. Quelle quantité d’énergie est </a:t>
            </a:r>
            <a:r>
              <a:rPr lang="fr-FR" b="1" u="sng" dirty="0"/>
              <a:t>mise en jeu</a:t>
            </a:r>
            <a:r>
              <a:rPr lang="fr-FR" b="1" dirty="0"/>
              <a:t> </a:t>
            </a:r>
            <a:r>
              <a:rPr lang="fr-FR" dirty="0"/>
              <a:t>par cette réaction ?</a:t>
            </a:r>
          </a:p>
        </p:txBody>
      </p:sp>
    </p:spTree>
    <p:extLst>
      <p:ext uri="{BB962C8B-B14F-4D97-AF65-F5344CB8AC3E}">
        <p14:creationId xmlns:p14="http://schemas.microsoft.com/office/powerpoint/2010/main" val="2047621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34" y="149087"/>
            <a:ext cx="1097279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391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Mise à jour – carte mentale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3">
            <a:normAutofit fontScale="850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CA" sz="2800" dirty="0"/>
              <a:t>Énergie thermique</a:t>
            </a: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800" dirty="0"/>
              <a:t>Chaleur</a:t>
            </a: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800" dirty="0"/>
              <a:t>Réaction endothermique</a:t>
            </a: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800" dirty="0"/>
              <a:t>Réaction exothermique</a:t>
            </a: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800" b="1" dirty="0">
                <a:solidFill>
                  <a:srgbClr val="FF0000"/>
                </a:solidFill>
              </a:rPr>
              <a:t>Énergie dégagée</a:t>
            </a:r>
            <a:endParaRPr lang="en-US" sz="2800" b="1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CA" sz="2800" b="1" dirty="0">
                <a:solidFill>
                  <a:srgbClr val="FF0000"/>
                </a:solidFill>
              </a:rPr>
              <a:t>Énergie absorbée</a:t>
            </a:r>
            <a:endParaRPr lang="en-US" sz="2800" b="1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CA" sz="2800" dirty="0"/>
              <a:t>Système isolé</a:t>
            </a: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800" b="1" dirty="0">
                <a:solidFill>
                  <a:srgbClr val="FF0000"/>
                </a:solidFill>
              </a:rPr>
              <a:t>Milieu environnant</a:t>
            </a:r>
            <a:endParaRPr lang="en-US" sz="2800" b="1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CA" sz="2800" dirty="0"/>
              <a:t>Système ouvert</a:t>
            </a: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800" dirty="0"/>
              <a:t>Système fermé</a:t>
            </a: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800" dirty="0"/>
              <a:t>Variation de température</a:t>
            </a: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800" dirty="0"/>
              <a:t>Température finale</a:t>
            </a: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800" dirty="0"/>
              <a:t>Température initiale</a:t>
            </a: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800" dirty="0"/>
              <a:t>Degré Celsius</a:t>
            </a: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800" dirty="0"/>
              <a:t>J / g °C</a:t>
            </a: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800" dirty="0"/>
              <a:t>Joules</a:t>
            </a: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800" dirty="0"/>
              <a:t>Réchauffe</a:t>
            </a: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800" dirty="0"/>
              <a:t>Refroidi</a:t>
            </a: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800" b="1" dirty="0">
                <a:solidFill>
                  <a:srgbClr val="FF0000"/>
                </a:solidFill>
              </a:rPr>
              <a:t>Chaleur dégagée </a:t>
            </a:r>
            <a:endParaRPr lang="en-US" sz="2800" b="1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CA" sz="2800" b="1" dirty="0">
                <a:solidFill>
                  <a:srgbClr val="FF0000"/>
                </a:solidFill>
              </a:rPr>
              <a:t>Chaleur absorbée</a:t>
            </a:r>
            <a:endParaRPr lang="en-US" sz="2800" b="1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CA" sz="2800" b="1" dirty="0" err="1">
                <a:solidFill>
                  <a:srgbClr val="FF0000"/>
                </a:solidFill>
              </a:rPr>
              <a:t>Q</a:t>
            </a:r>
            <a:r>
              <a:rPr lang="fr-CA" sz="2800" b="1" baseline="-25000" dirty="0" err="1">
                <a:solidFill>
                  <a:srgbClr val="FF0000"/>
                </a:solidFill>
              </a:rPr>
              <a:t>réaction</a:t>
            </a:r>
            <a:endParaRPr lang="en-US" sz="2800" b="1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CA" sz="2800" b="1" dirty="0" err="1">
                <a:solidFill>
                  <a:srgbClr val="FF0000"/>
                </a:solidFill>
              </a:rPr>
              <a:t>Q</a:t>
            </a:r>
            <a:r>
              <a:rPr lang="fr-CA" sz="2800" b="1" baseline="-25000" dirty="0" err="1">
                <a:solidFill>
                  <a:srgbClr val="FF0000"/>
                </a:solidFill>
              </a:rPr>
              <a:t>milieu</a:t>
            </a:r>
            <a:endParaRPr lang="en-US" sz="2800" b="1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CA" sz="2800" b="1" dirty="0" err="1">
                <a:solidFill>
                  <a:srgbClr val="FF0000"/>
                </a:solidFill>
              </a:rPr>
              <a:t>Q</a:t>
            </a:r>
            <a:r>
              <a:rPr lang="fr-CA" sz="2800" b="1" baseline="-25000" dirty="0" err="1">
                <a:solidFill>
                  <a:srgbClr val="FF0000"/>
                </a:solidFill>
              </a:rPr>
              <a:t>calorimètre</a:t>
            </a:r>
            <a:endParaRPr lang="en-US" sz="2800" b="1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CA" sz="2800" b="1" dirty="0">
                <a:solidFill>
                  <a:srgbClr val="FF0000"/>
                </a:solidFill>
              </a:rPr>
              <a:t>Calorimètre</a:t>
            </a:r>
            <a:endParaRPr lang="en-US" sz="2800" b="1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CA" sz="2800" dirty="0"/>
              <a:t>Eau</a:t>
            </a: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800" dirty="0"/>
              <a:t>Capacité thermique massique</a:t>
            </a: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fr-CA" sz="2800" b="1" dirty="0" err="1">
                <a:solidFill>
                  <a:srgbClr val="FF0000"/>
                </a:solidFill>
              </a:rPr>
              <a:t>Q</a:t>
            </a:r>
            <a:r>
              <a:rPr lang="fr-CA" sz="2800" b="1" baseline="-25000" dirty="0" err="1">
                <a:solidFill>
                  <a:srgbClr val="FF0000"/>
                </a:solidFill>
              </a:rPr>
              <a:t>réaction</a:t>
            </a:r>
            <a:r>
              <a:rPr lang="fr-CA" sz="2800" b="1" dirty="0">
                <a:solidFill>
                  <a:srgbClr val="FF0000"/>
                </a:solidFill>
              </a:rPr>
              <a:t> positif</a:t>
            </a:r>
            <a:endParaRPr lang="en-US" sz="2800" b="1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CA" sz="2800" b="1" dirty="0" err="1">
                <a:solidFill>
                  <a:srgbClr val="FF0000"/>
                </a:solidFill>
              </a:rPr>
              <a:t>Q</a:t>
            </a:r>
            <a:r>
              <a:rPr lang="fr-CA" sz="2800" b="1" baseline="-25000" dirty="0" err="1">
                <a:solidFill>
                  <a:srgbClr val="FF0000"/>
                </a:solidFill>
              </a:rPr>
              <a:t>réaction</a:t>
            </a:r>
            <a:r>
              <a:rPr lang="fr-CA" sz="2800" b="1" dirty="0">
                <a:solidFill>
                  <a:srgbClr val="FF0000"/>
                </a:solidFill>
              </a:rPr>
              <a:t> négatif</a:t>
            </a:r>
            <a:endParaRPr lang="en-US" sz="2800" b="1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CA" sz="2800" b="1" dirty="0" err="1">
                <a:solidFill>
                  <a:srgbClr val="FF0000"/>
                </a:solidFill>
              </a:rPr>
              <a:t>Q</a:t>
            </a:r>
            <a:r>
              <a:rPr lang="fr-CA" sz="2800" b="1" baseline="-25000" dirty="0" err="1">
                <a:solidFill>
                  <a:srgbClr val="FF0000"/>
                </a:solidFill>
              </a:rPr>
              <a:t>calorimètre</a:t>
            </a:r>
            <a:r>
              <a:rPr lang="fr-CA" sz="2800" b="1" dirty="0">
                <a:solidFill>
                  <a:srgbClr val="FF0000"/>
                </a:solidFill>
              </a:rPr>
              <a:t> négatif</a:t>
            </a:r>
            <a:endParaRPr lang="en-US" sz="2800" b="1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CA" sz="2800" b="1" dirty="0" err="1">
                <a:solidFill>
                  <a:srgbClr val="FF0000"/>
                </a:solidFill>
              </a:rPr>
              <a:t>Q</a:t>
            </a:r>
            <a:r>
              <a:rPr lang="fr-CA" sz="2800" b="1" baseline="-25000" dirty="0" err="1">
                <a:solidFill>
                  <a:srgbClr val="FF0000"/>
                </a:solidFill>
              </a:rPr>
              <a:t>calorimètre</a:t>
            </a:r>
            <a:r>
              <a:rPr lang="fr-CA" sz="2800" b="1" dirty="0">
                <a:solidFill>
                  <a:srgbClr val="FF0000"/>
                </a:solidFill>
              </a:rPr>
              <a:t> positif</a:t>
            </a:r>
            <a:endParaRPr lang="en-US" sz="2800" b="1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CA" sz="2800" b="1" dirty="0">
                <a:solidFill>
                  <a:srgbClr val="FF0000"/>
                </a:solidFill>
              </a:rPr>
              <a:t>ΔT négatif</a:t>
            </a:r>
            <a:endParaRPr lang="en-US" sz="2800" b="1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CA" sz="2800" b="1" dirty="0">
                <a:solidFill>
                  <a:srgbClr val="FF0000"/>
                </a:solidFill>
              </a:rPr>
              <a:t>ΔT positif</a:t>
            </a:r>
            <a:endParaRPr lang="en-US" sz="2800" b="1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CA" sz="2800" b="1" dirty="0">
                <a:solidFill>
                  <a:srgbClr val="FF0000"/>
                </a:solidFill>
              </a:rPr>
              <a:t>Q=</a:t>
            </a:r>
            <a:r>
              <a:rPr lang="fr-CA" sz="2800" b="1" dirty="0" err="1">
                <a:solidFill>
                  <a:srgbClr val="FF0000"/>
                </a:solidFill>
              </a:rPr>
              <a:t>mcΔT</a:t>
            </a:r>
            <a:br>
              <a:rPr lang="fr-CA" sz="2000" dirty="0"/>
            </a:br>
            <a:endParaRPr lang="fr-CA" sz="2000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60716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84D24-9015-4340-918C-31F13AF70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Exercices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4D723-AA5F-4B3B-A8AD-DB55F170379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199"/>
            <a:ext cx="2743200" cy="2048213"/>
          </a:xfrm>
        </p:spPr>
        <p:txBody>
          <a:bodyPr>
            <a:normAutofit/>
          </a:bodyPr>
          <a:lstStyle/>
          <a:p>
            <a:r>
              <a:rPr lang="fr-CA" dirty="0">
                <a:highlight>
                  <a:srgbClr val="FF0000"/>
                </a:highlight>
              </a:rPr>
              <a:t>Dernier cours (retard)</a:t>
            </a:r>
            <a:r>
              <a:rPr lang="fr-CA" dirty="0"/>
              <a:t>: </a:t>
            </a:r>
          </a:p>
          <a:p>
            <a:r>
              <a:rPr lang="fr-CA" dirty="0"/>
              <a:t>p. 157 #1, 3 à 10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922C97-BC0C-43B9-8278-90DC2BD1C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219199"/>
            <a:ext cx="8382000" cy="191418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3A7738-B881-4577-BB19-302714341AE7}"/>
              </a:ext>
            </a:extLst>
          </p:cNvPr>
          <p:cNvSpPr txBox="1">
            <a:spLocks/>
          </p:cNvSpPr>
          <p:nvPr/>
        </p:nvSpPr>
        <p:spPr>
          <a:xfrm>
            <a:off x="609600" y="3590589"/>
            <a:ext cx="2895600" cy="191963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highlight>
                  <a:srgbClr val="00FF00"/>
                </a:highlight>
              </a:rPr>
              <a:t>Aujourd’hui:</a:t>
            </a:r>
          </a:p>
          <a:p>
            <a:r>
              <a:rPr lang="fr-CA" dirty="0"/>
              <a:t>p.211 #1, 3 à 10</a:t>
            </a:r>
          </a:p>
          <a:p>
            <a:r>
              <a:rPr lang="fr-CA" dirty="0"/>
              <a:t>ATC07 et ATC08</a:t>
            </a:r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6D3C4A-66C2-47D3-A1FA-ADF3CDBC1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209585"/>
            <a:ext cx="8382000" cy="191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04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5240F-E535-409B-BB34-F731313CE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Prochain cours si tu es en avance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9AB96-B1ED-46A5-B9C5-55651194AF2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Ces numéros et éventuellement un Quiz Moodle</a:t>
            </a:r>
          </a:p>
          <a:p>
            <a:endParaRPr lang="fr-CA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Cours 3: p. 171 #5, 7 à 13</a:t>
            </a:r>
          </a:p>
          <a:p>
            <a:r>
              <a:rPr lang="fr-FR" dirty="0"/>
              <a:t>Cours 4: p. 171 #15 à 23, 25</a:t>
            </a:r>
          </a:p>
          <a:p>
            <a:r>
              <a:rPr lang="fr-FR" dirty="0"/>
              <a:t>Étude test:</a:t>
            </a:r>
          </a:p>
          <a:p>
            <a:r>
              <a:rPr lang="fr-FR" dirty="0"/>
              <a:t>p. 194 #4, 6, 7, 9, 10, 12, 13</a:t>
            </a:r>
          </a:p>
          <a:p>
            <a:r>
              <a:rPr lang="fr-FR" dirty="0"/>
              <a:t>p. 199 #1, 2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E2E8A6-F162-4E4B-9738-792E2384F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01867"/>
            <a:ext cx="8204994" cy="20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6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Chaleur d’une substance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1066800"/>
          </a:xfrm>
        </p:spPr>
        <p:txBody>
          <a:bodyPr/>
          <a:lstStyle/>
          <a:p>
            <a:r>
              <a:rPr lang="fr-CA" dirty="0"/>
              <a:t>Comment faire ça de façon expérimentale?</a:t>
            </a:r>
          </a:p>
          <a:p>
            <a:pPr lvl="1"/>
            <a:r>
              <a:rPr lang="fr-CA" dirty="0"/>
              <a:t>Avec de la calorimétrie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9EBEBD-8BD9-4823-8511-538F161F1D8D}"/>
              </a:ext>
            </a:extLst>
          </p:cNvPr>
          <p:cNvSpPr txBox="1">
            <a:spLocks/>
          </p:cNvSpPr>
          <p:nvPr/>
        </p:nvSpPr>
        <p:spPr>
          <a:xfrm>
            <a:off x="762000" y="2667000"/>
            <a:ext cx="10820400" cy="3733800"/>
          </a:xfrm>
          <a:prstGeom prst="rect">
            <a:avLst/>
          </a:prstGeom>
        </p:spPr>
        <p:txBody>
          <a:bodyPr vert="horz" numCol="2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Explique la différence entre:</a:t>
            </a:r>
          </a:p>
          <a:p>
            <a:pPr lvl="1"/>
            <a:r>
              <a:rPr lang="fr-CA" dirty="0"/>
              <a:t>Réaction endothermique</a:t>
            </a:r>
          </a:p>
          <a:p>
            <a:pPr lvl="1"/>
            <a:r>
              <a:rPr lang="fr-CA" dirty="0"/>
              <a:t>Réaction exothermique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Explique la différence entre:</a:t>
            </a:r>
          </a:p>
          <a:p>
            <a:pPr lvl="1"/>
            <a:r>
              <a:rPr lang="fr-CA" dirty="0"/>
              <a:t>Système ouvert</a:t>
            </a:r>
          </a:p>
          <a:p>
            <a:pPr lvl="1"/>
            <a:r>
              <a:rPr lang="fr-CA" dirty="0"/>
              <a:t>Système fermé</a:t>
            </a:r>
          </a:p>
          <a:p>
            <a:pPr lvl="1"/>
            <a:r>
              <a:rPr lang="fr-CA" dirty="0"/>
              <a:t>Système isolé</a:t>
            </a:r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4980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Types de systèmes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9626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03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Calorimétrie (5.1 p.204)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Méthode expérimentale qui permet de déterminer la chaleur d’une réaction à l’aide de l’énergie absorbée ou dégagé dans un système isolé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2" y="2016442"/>
            <a:ext cx="7877175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790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Calorimétrie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En observant la variation de température ∆T, on peut calculer la variation de chaleur </a:t>
            </a:r>
            <a:r>
              <a:rPr lang="fr-CA" dirty="0" err="1"/>
              <a:t>Q</a:t>
            </a:r>
            <a:r>
              <a:rPr lang="fr-CA" baseline="-25000" dirty="0" err="1"/>
              <a:t>calorimètre</a:t>
            </a:r>
            <a:r>
              <a:rPr lang="fr-CA" dirty="0"/>
              <a:t> = </a:t>
            </a:r>
            <a:r>
              <a:rPr lang="fr-CA" dirty="0" err="1"/>
              <a:t>m</a:t>
            </a:r>
            <a:r>
              <a:rPr lang="fr-CA" baseline="-25000" dirty="0" err="1"/>
              <a:t>eau</a:t>
            </a:r>
            <a:r>
              <a:rPr lang="fr-CA" dirty="0" err="1"/>
              <a:t>c</a:t>
            </a:r>
            <a:r>
              <a:rPr lang="fr-CA" baseline="-25000" dirty="0" err="1"/>
              <a:t>eau</a:t>
            </a:r>
            <a:r>
              <a:rPr lang="fr-CA" dirty="0" err="1"/>
              <a:t>∆T</a:t>
            </a:r>
            <a:r>
              <a:rPr lang="fr-CA" baseline="-25000" dirty="0" err="1"/>
              <a:t>eau</a:t>
            </a:r>
            <a:endParaRPr lang="fr-CA" dirty="0"/>
          </a:p>
          <a:p>
            <a:endParaRPr lang="fr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2057401"/>
            <a:ext cx="7477125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402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30FFF-554C-4D9F-BF5B-D780FFDF3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Analogie de restaurant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5C3AD-5CC9-4FD9-869D-2708DF94650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Toi et le buffet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8CDBAB-766A-4B80-B446-71501D80E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295400"/>
            <a:ext cx="64008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12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Calorimétrie (5.1 p.204)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Dans un système isolé, il y aura un transfert de chaleur (énergie thermique) jusqu’à ce qu’il ait une équilibration</a:t>
            </a:r>
          </a:p>
          <a:p>
            <a:pPr lvl="1"/>
            <a:endParaRPr lang="fr-CA" baseline="-25000" dirty="0"/>
          </a:p>
          <a:p>
            <a:r>
              <a:rPr lang="fr-CA" dirty="0"/>
              <a:t>En d’autres mots, l’énergie de la réaction est absorbée par le milieu </a:t>
            </a:r>
          </a:p>
          <a:p>
            <a:pPr marL="0" indent="0">
              <a:buNone/>
            </a:pPr>
            <a:r>
              <a:rPr lang="fr-CA" b="1" dirty="0"/>
              <a:t>Ou</a:t>
            </a:r>
          </a:p>
          <a:p>
            <a:r>
              <a:rPr lang="fr-CA" dirty="0"/>
              <a:t>L’énergie du milieu est absorbé par la réaction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53EF5-8FB4-40F0-B994-BE64FCC20B22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fr-CA" dirty="0">
                <a:highlight>
                  <a:srgbClr val="FFFF00"/>
                </a:highlight>
              </a:rPr>
              <a:t>Ainsi:</a:t>
            </a:r>
          </a:p>
          <a:p>
            <a:pPr lvl="1"/>
            <a:r>
              <a:rPr lang="fr-CA" dirty="0" err="1">
                <a:highlight>
                  <a:srgbClr val="FFFF00"/>
                </a:highlight>
              </a:rPr>
              <a:t>Q</a:t>
            </a:r>
            <a:r>
              <a:rPr lang="fr-CA" baseline="-25000" dirty="0" err="1">
                <a:highlight>
                  <a:srgbClr val="FFFF00"/>
                </a:highlight>
              </a:rPr>
              <a:t>réaction</a:t>
            </a:r>
            <a:r>
              <a:rPr lang="fr-CA" baseline="-25000" dirty="0">
                <a:highlight>
                  <a:srgbClr val="FFFF00"/>
                </a:highlight>
              </a:rPr>
              <a:t> </a:t>
            </a:r>
            <a:r>
              <a:rPr lang="fr-CA" dirty="0">
                <a:highlight>
                  <a:srgbClr val="FFFF00"/>
                </a:highlight>
              </a:rPr>
              <a:t>= -</a:t>
            </a:r>
            <a:r>
              <a:rPr lang="fr-CA" dirty="0" err="1">
                <a:highlight>
                  <a:srgbClr val="FFFF00"/>
                </a:highlight>
              </a:rPr>
              <a:t>Q</a:t>
            </a:r>
            <a:r>
              <a:rPr lang="fr-CA" baseline="-25000" dirty="0" err="1">
                <a:highlight>
                  <a:srgbClr val="FFFF00"/>
                </a:highlight>
              </a:rPr>
              <a:t>milieu</a:t>
            </a:r>
            <a:endParaRPr lang="fr-CA" baseline="-25000" dirty="0">
              <a:highlight>
                <a:srgbClr val="FFFF00"/>
              </a:highlight>
            </a:endParaRPr>
          </a:p>
          <a:p>
            <a:endParaRPr lang="fr-CA" dirty="0"/>
          </a:p>
          <a:p>
            <a:r>
              <a:rPr lang="fr-CA" dirty="0"/>
              <a:t>On peut aussi écrire:</a:t>
            </a:r>
          </a:p>
          <a:p>
            <a:pPr lvl="1"/>
            <a:r>
              <a:rPr lang="fr-CA" dirty="0"/>
              <a:t>Q</a:t>
            </a:r>
            <a:r>
              <a:rPr lang="fr-CA" baseline="-25000" dirty="0"/>
              <a:t>1 </a:t>
            </a:r>
            <a:r>
              <a:rPr lang="fr-CA" dirty="0"/>
              <a:t>= -Q</a:t>
            </a:r>
            <a:r>
              <a:rPr lang="fr-CA" baseline="-25000" dirty="0"/>
              <a:t>2 </a:t>
            </a:r>
            <a:r>
              <a:rPr lang="fr-CA" dirty="0"/>
              <a:t>ou </a:t>
            </a:r>
            <a:r>
              <a:rPr lang="fr-CA" dirty="0" err="1"/>
              <a:t>Q</a:t>
            </a:r>
            <a:r>
              <a:rPr lang="fr-CA" baseline="-25000" dirty="0" err="1"/>
              <a:t>r</a:t>
            </a:r>
            <a:r>
              <a:rPr lang="fr-CA" dirty="0"/>
              <a:t> = -</a:t>
            </a:r>
            <a:r>
              <a:rPr lang="fr-CA" dirty="0" err="1"/>
              <a:t>Q</a:t>
            </a:r>
            <a:r>
              <a:rPr lang="fr-CA" baseline="-25000" dirty="0" err="1"/>
              <a:t>c</a:t>
            </a:r>
            <a:endParaRPr lang="fr-CA" baseline="-25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7556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Calorimétrie (5.1 p.204)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4123916" cy="4937760"/>
          </a:xfrm>
        </p:spPr>
        <p:txBody>
          <a:bodyPr/>
          <a:lstStyle/>
          <a:p>
            <a:r>
              <a:rPr lang="fr-CA" dirty="0"/>
              <a:t>Si la réaction est </a:t>
            </a:r>
            <a:r>
              <a:rPr lang="fr-CA" b="1" u="sng" dirty="0"/>
              <a:t>endothermique</a:t>
            </a:r>
            <a:r>
              <a:rPr lang="fr-CA" dirty="0"/>
              <a:t>, le calorimètre va fournir de l’énergie à la réaction et la température diminue</a:t>
            </a:r>
          </a:p>
          <a:p>
            <a:endParaRPr lang="fr-CA" dirty="0"/>
          </a:p>
          <a:p>
            <a:r>
              <a:rPr lang="fr-CA" dirty="0"/>
              <a:t>Si la réaction est </a:t>
            </a:r>
            <a:r>
              <a:rPr lang="fr-CA" b="1" u="sng" dirty="0"/>
              <a:t>exothermique</a:t>
            </a:r>
            <a:r>
              <a:rPr lang="fr-CA" dirty="0"/>
              <a:t>, le calorimètre va absorber l’énergie dégagée et la température augmente</a:t>
            </a:r>
          </a:p>
          <a:p>
            <a:endParaRPr lang="fr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7270016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155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OS Ch5 Ex. sup. p.2 #4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fr-FR" dirty="0"/>
                  <a:t>Dans un calorimètre de polystyrène contenant 200 ml d’eau, on effectue une réaction qui fait passer la température de l’eau de 22,0 °C à 26,0 °C. Quelle quantité d’énergie est mise en jeu par cette réaction ?</a:t>
                </a:r>
              </a:p>
              <a:p>
                <a:endParaRPr lang="fr-FR" dirty="0"/>
              </a:p>
              <a:p>
                <a:r>
                  <a:rPr lang="fr-FR" dirty="0"/>
                  <a:t>Fourni à l’examen:</a:t>
                </a:r>
              </a:p>
              <a:p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𝑄</m:t>
                    </m:r>
                    <m:r>
                      <a:rPr lang="fr-CA" i="1">
                        <a:latin typeface="Cambria Math"/>
                      </a:rPr>
                      <m:t>=</m:t>
                    </m:r>
                    <m:r>
                      <a:rPr lang="fr-CA" i="1">
                        <a:latin typeface="Cambria Math"/>
                      </a:rPr>
                      <m:t>𝑚𝑐</m:t>
                    </m:r>
                    <m:r>
                      <a:rPr lang="fr-CA" i="1">
                        <a:latin typeface="Cambria Math"/>
                      </a:rPr>
                      <m:t>∆</m:t>
                    </m:r>
                    <m:r>
                      <a:rPr lang="fr-CA" i="1">
                        <a:latin typeface="Cambria Math"/>
                      </a:rPr>
                      <m:t>𝑇</m:t>
                    </m:r>
                  </m:oMath>
                </a14:m>
                <a:endParaRPr lang="fr-CA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fr-CA" i="1">
                            <a:latin typeface="Cambria Math"/>
                          </a:rPr>
                          <m:t>𝑒𝑎𝑢</m:t>
                        </m:r>
                      </m:sub>
                    </m:sSub>
                    <m:r>
                      <a:rPr lang="fr-CA" i="1">
                        <a:latin typeface="Cambria Math"/>
                      </a:rPr>
                      <m:t>=4,19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i="1">
                            <a:latin typeface="Cambria Math"/>
                          </a:rPr>
                          <m:t>𝐽</m:t>
                        </m:r>
                      </m:num>
                      <m:den>
                        <m:r>
                          <a:rPr lang="fr-CA" i="1">
                            <a:latin typeface="Cambria Math"/>
                          </a:rPr>
                          <m:t>𝑔</m:t>
                        </m:r>
                        <m:r>
                          <a:rPr lang="fr-CA" i="1">
                            <a:latin typeface="Cambria Math"/>
                          </a:rPr>
                          <m:t>∙°</m:t>
                        </m:r>
                        <m:r>
                          <a:rPr lang="fr-CA" i="1">
                            <a:latin typeface="Cambria Math"/>
                          </a:rPr>
                          <m:t>𝐶</m:t>
                        </m:r>
                      </m:den>
                    </m:f>
                  </m:oMath>
                </a14:m>
                <a:endParaRPr lang="en-US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fr-CA" i="1">
                            <a:latin typeface="Cambria Math"/>
                          </a:rPr>
                          <m:t>𝑒𝑎𝑢</m:t>
                        </m:r>
                      </m:sub>
                    </m:sSub>
                    <m:r>
                      <a:rPr lang="fr-CA" i="1">
                        <a:latin typeface="Cambria Math"/>
                      </a:rPr>
                      <m:t>=1,0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i="1">
                            <a:latin typeface="Cambria Math"/>
                          </a:rPr>
                          <m:t>𝑔</m:t>
                        </m:r>
                      </m:num>
                      <m:den>
                        <m:r>
                          <a:rPr lang="fr-CA" i="1">
                            <a:latin typeface="Cambria Math"/>
                          </a:rPr>
                          <m:t>𝑚𝑙</m:t>
                        </m:r>
                      </m:den>
                    </m:f>
                  </m:oMath>
                </a14:m>
                <a:endParaRPr lang="fr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409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387</TotalTime>
  <Words>498</Words>
  <Application>Microsoft Office PowerPoint</Application>
  <PresentationFormat>Widescreen</PresentationFormat>
  <Paragraphs>99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Bookman Old Style</vt:lpstr>
      <vt:lpstr>Cambria Math</vt:lpstr>
      <vt:lpstr>Gill Sans MT</vt:lpstr>
      <vt:lpstr>Wingdings</vt:lpstr>
      <vt:lpstr>Wingdings 3</vt:lpstr>
      <vt:lpstr>Origin</vt:lpstr>
      <vt:lpstr>Calorimétrie</vt:lpstr>
      <vt:lpstr>Chaleur d’une substance</vt:lpstr>
      <vt:lpstr>Types de systèmes</vt:lpstr>
      <vt:lpstr>Calorimétrie (5.1 p.204)</vt:lpstr>
      <vt:lpstr>Calorimétrie</vt:lpstr>
      <vt:lpstr>Analogie de restaurant</vt:lpstr>
      <vt:lpstr>Calorimétrie (5.1 p.204)</vt:lpstr>
      <vt:lpstr>Calorimétrie (5.1 p.204)</vt:lpstr>
      <vt:lpstr>OS Ch5 Ex. sup. p.2 #4</vt:lpstr>
      <vt:lpstr>OS Ch5 Ex. sup. p.2 #4 - Solution</vt:lpstr>
      <vt:lpstr>PowerPoint Presentation</vt:lpstr>
      <vt:lpstr>Mise à jour – carte mentale</vt:lpstr>
      <vt:lpstr>Exercices</vt:lpstr>
      <vt:lpstr>Prochain cours si tu es en avance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chaleur + calorimétrie</dc:title>
  <dc:creator>DavePC</dc:creator>
  <cp:lastModifiedBy>Levan David</cp:lastModifiedBy>
  <cp:revision>44</cp:revision>
  <dcterms:created xsi:type="dcterms:W3CDTF">2006-08-16T00:00:00Z</dcterms:created>
  <dcterms:modified xsi:type="dcterms:W3CDTF">2020-11-10T17:33:37Z</dcterms:modified>
</cp:coreProperties>
</file>