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sldIdLst>
    <p:sldId id="256" r:id="rId2"/>
    <p:sldId id="540" r:id="rId3"/>
    <p:sldId id="491" r:id="rId4"/>
    <p:sldId id="528" r:id="rId5"/>
    <p:sldId id="533" r:id="rId6"/>
    <p:sldId id="532" r:id="rId7"/>
    <p:sldId id="541" r:id="rId8"/>
    <p:sldId id="526" r:id="rId9"/>
    <p:sldId id="534" r:id="rId10"/>
    <p:sldId id="527" r:id="rId11"/>
    <p:sldId id="535" r:id="rId12"/>
    <p:sldId id="536" r:id="rId13"/>
    <p:sldId id="537" r:id="rId14"/>
    <p:sldId id="538" r:id="rId15"/>
    <p:sldId id="539" r:id="rId16"/>
    <p:sldId id="484" r:id="rId17"/>
    <p:sldId id="4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3022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1987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6991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557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708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955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658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832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4638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429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7057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9567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0755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1068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467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7151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7055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2021-01-06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349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microsoft.com/office/2007/relationships/hdphoto" Target="../media/hdphoto1.wdp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intérieur, assis, alimentation&#10;&#10;Description générée automatiquement">
            <a:extLst>
              <a:ext uri="{FF2B5EF4-FFF2-40B4-BE49-F238E27FC236}">
                <a16:creationId xmlns:a16="http://schemas.microsoft.com/office/drawing/2014/main" id="{2E8BA64F-EF21-4100-9C1F-9BE174B83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2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Diagramme énergétique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180 à 184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9F5A24-E299-44CF-8908-B2DDE412B520}"/>
              </a:ext>
            </a:extLst>
          </p:cNvPr>
          <p:cNvSpPr/>
          <p:nvPr/>
        </p:nvSpPr>
        <p:spPr>
          <a:xfrm>
            <a:off x="10224561" y="261093"/>
            <a:ext cx="1963371" cy="1885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4" name="Picture 2" descr="Isolated Transparent Circle - Free image on Pixabay">
            <a:extLst>
              <a:ext uri="{FF2B5EF4-FFF2-40B4-BE49-F238E27FC236}">
                <a16:creationId xmlns:a16="http://schemas.microsoft.com/office/drawing/2014/main" id="{61401A9C-49BB-4CDF-B856-B9A7ACBDC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59" y="5603235"/>
            <a:ext cx="797451" cy="6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id="{85611047-A399-451F-B48D-9E212B865B37}"/>
              </a:ext>
            </a:extLst>
          </p:cNvPr>
          <p:cNvSpPr txBox="1"/>
          <p:nvPr/>
        </p:nvSpPr>
        <p:spPr>
          <a:xfrm>
            <a:off x="1991922" y="5802444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O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B04F5F5-2590-4535-90F7-AC138D350CA3}"/>
              </a:ext>
            </a:extLst>
          </p:cNvPr>
          <p:cNvCxnSpPr>
            <a:cxnSpLocks/>
          </p:cNvCxnSpPr>
          <p:nvPr/>
        </p:nvCxnSpPr>
        <p:spPr>
          <a:xfrm flipV="1">
            <a:off x="2392797" y="5849713"/>
            <a:ext cx="295309" cy="1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27E28DC5-8A0C-4679-9982-A3AF7328A30A}"/>
              </a:ext>
            </a:extLst>
          </p:cNvPr>
          <p:cNvCxnSpPr>
            <a:cxnSpLocks/>
          </p:cNvCxnSpPr>
          <p:nvPr/>
        </p:nvCxnSpPr>
        <p:spPr>
          <a:xfrm flipV="1">
            <a:off x="2409667" y="6060971"/>
            <a:ext cx="295309" cy="1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2" descr="Isolated Transparent Circle - Free image on Pixabay">
            <a:extLst>
              <a:ext uri="{FF2B5EF4-FFF2-40B4-BE49-F238E27FC236}">
                <a16:creationId xmlns:a16="http://schemas.microsoft.com/office/drawing/2014/main" id="{78F318D1-4D2F-4ED9-AB61-8DE9447DB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51" y="5598181"/>
            <a:ext cx="797451" cy="6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BD8FDE0E-B258-4526-B47F-E11105EA395C}"/>
              </a:ext>
            </a:extLst>
          </p:cNvPr>
          <p:cNvSpPr txBox="1"/>
          <p:nvPr/>
        </p:nvSpPr>
        <p:spPr>
          <a:xfrm>
            <a:off x="2741714" y="5797390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O</a:t>
            </a:r>
          </a:p>
        </p:txBody>
      </p:sp>
      <p:pic>
        <p:nvPicPr>
          <p:cNvPr id="70" name="Picture 2" descr="Isolated Transparent Circle - Free image on Pixabay">
            <a:extLst>
              <a:ext uri="{FF2B5EF4-FFF2-40B4-BE49-F238E27FC236}">
                <a16:creationId xmlns:a16="http://schemas.microsoft.com/office/drawing/2014/main" id="{440E5E90-34E7-4092-A836-48EE5339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5" y="5195482"/>
            <a:ext cx="797451" cy="6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04F85956-D080-468D-B4AF-03B5F7FD4A7C}"/>
              </a:ext>
            </a:extLst>
          </p:cNvPr>
          <p:cNvSpPr txBox="1"/>
          <p:nvPr/>
        </p:nvSpPr>
        <p:spPr>
          <a:xfrm>
            <a:off x="383778" y="5394690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H</a:t>
            </a:r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69A0344E-111F-4FB8-A85F-4EB64FF295E8}"/>
              </a:ext>
            </a:extLst>
          </p:cNvPr>
          <p:cNvCxnSpPr>
            <a:cxnSpLocks/>
          </p:cNvCxnSpPr>
          <p:nvPr/>
        </p:nvCxnSpPr>
        <p:spPr>
          <a:xfrm flipV="1">
            <a:off x="832311" y="5541780"/>
            <a:ext cx="295309" cy="1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2" descr="Isolated Transparent Circle - Free image on Pixabay">
            <a:extLst>
              <a:ext uri="{FF2B5EF4-FFF2-40B4-BE49-F238E27FC236}">
                <a16:creationId xmlns:a16="http://schemas.microsoft.com/office/drawing/2014/main" id="{A3E7C1E9-8B6B-4D97-B1C8-F9AA8F551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63" y="5195482"/>
            <a:ext cx="797451" cy="6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91C6B38C-D9D1-4704-9EE6-CBA7C57ACEEF}"/>
              </a:ext>
            </a:extLst>
          </p:cNvPr>
          <p:cNvSpPr txBox="1"/>
          <p:nvPr/>
        </p:nvSpPr>
        <p:spPr>
          <a:xfrm>
            <a:off x="1160026" y="5394690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H</a:t>
            </a:r>
          </a:p>
        </p:txBody>
      </p:sp>
      <p:pic>
        <p:nvPicPr>
          <p:cNvPr id="75" name="Picture 2" descr="Isolated Transparent Circle - Free image on Pixabay">
            <a:extLst>
              <a:ext uri="{FF2B5EF4-FFF2-40B4-BE49-F238E27FC236}">
                <a16:creationId xmlns:a16="http://schemas.microsoft.com/office/drawing/2014/main" id="{637BF806-438E-495E-8210-52B269365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62" y="5836309"/>
            <a:ext cx="797450" cy="6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ZoneTexte 75">
            <a:extLst>
              <a:ext uri="{FF2B5EF4-FFF2-40B4-BE49-F238E27FC236}">
                <a16:creationId xmlns:a16="http://schemas.microsoft.com/office/drawing/2014/main" id="{9463BA34-C3A6-4C6D-BEEF-8D38DFBABC91}"/>
              </a:ext>
            </a:extLst>
          </p:cNvPr>
          <p:cNvSpPr txBox="1"/>
          <p:nvPr/>
        </p:nvSpPr>
        <p:spPr>
          <a:xfrm>
            <a:off x="7856625" y="6035518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O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271275C7-A677-4C24-AE6B-8452CBD2F7B6}"/>
              </a:ext>
            </a:extLst>
          </p:cNvPr>
          <p:cNvCxnSpPr>
            <a:cxnSpLocks/>
          </p:cNvCxnSpPr>
          <p:nvPr/>
        </p:nvCxnSpPr>
        <p:spPr>
          <a:xfrm>
            <a:off x="7589283" y="5836309"/>
            <a:ext cx="267341" cy="206534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3F14A475-8D74-4D93-9D6E-918C929E32B2}"/>
              </a:ext>
            </a:extLst>
          </p:cNvPr>
          <p:cNvCxnSpPr>
            <a:cxnSpLocks/>
          </p:cNvCxnSpPr>
          <p:nvPr/>
        </p:nvCxnSpPr>
        <p:spPr>
          <a:xfrm flipH="1">
            <a:off x="8179563" y="5783823"/>
            <a:ext cx="238924" cy="256358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2" descr="Isolated Transparent Circle - Free image on Pixabay">
            <a:extLst>
              <a:ext uri="{FF2B5EF4-FFF2-40B4-BE49-F238E27FC236}">
                <a16:creationId xmlns:a16="http://schemas.microsoft.com/office/drawing/2014/main" id="{28B21EA5-8198-4FB0-A883-C404C8957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68" y="5358099"/>
            <a:ext cx="797450" cy="6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ZoneTexte 79">
            <a:extLst>
              <a:ext uri="{FF2B5EF4-FFF2-40B4-BE49-F238E27FC236}">
                <a16:creationId xmlns:a16="http://schemas.microsoft.com/office/drawing/2014/main" id="{E921CFBA-3270-4502-8BE0-2B3E532781B6}"/>
              </a:ext>
            </a:extLst>
          </p:cNvPr>
          <p:cNvSpPr txBox="1"/>
          <p:nvPr/>
        </p:nvSpPr>
        <p:spPr>
          <a:xfrm>
            <a:off x="7211684" y="5549453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H</a:t>
            </a:r>
          </a:p>
        </p:txBody>
      </p:sp>
      <p:pic>
        <p:nvPicPr>
          <p:cNvPr id="81" name="Picture 2" descr="Isolated Transparent Circle - Free image on Pixabay">
            <a:extLst>
              <a:ext uri="{FF2B5EF4-FFF2-40B4-BE49-F238E27FC236}">
                <a16:creationId xmlns:a16="http://schemas.microsoft.com/office/drawing/2014/main" id="{0DB95A87-9F42-4A46-B0AA-34DB62F6D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20" y="5293844"/>
            <a:ext cx="797450" cy="6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ZoneTexte 81">
            <a:extLst>
              <a:ext uri="{FF2B5EF4-FFF2-40B4-BE49-F238E27FC236}">
                <a16:creationId xmlns:a16="http://schemas.microsoft.com/office/drawing/2014/main" id="{B5CB1A17-9AC9-4905-9FBF-E9712F9089C2}"/>
              </a:ext>
            </a:extLst>
          </p:cNvPr>
          <p:cNvSpPr txBox="1"/>
          <p:nvPr/>
        </p:nvSpPr>
        <p:spPr>
          <a:xfrm>
            <a:off x="8404883" y="5493052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H</a:t>
            </a:r>
          </a:p>
        </p:txBody>
      </p:sp>
      <p:pic>
        <p:nvPicPr>
          <p:cNvPr id="83" name="Picture 2" descr="Isolated Transparent Circle - Free image on Pixabay">
            <a:extLst>
              <a:ext uri="{FF2B5EF4-FFF2-40B4-BE49-F238E27FC236}">
                <a16:creationId xmlns:a16="http://schemas.microsoft.com/office/drawing/2014/main" id="{5A3CE538-D4ED-438B-AC39-F6CFEED92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07" y="5862005"/>
            <a:ext cx="797450" cy="6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ZoneTexte 83">
            <a:extLst>
              <a:ext uri="{FF2B5EF4-FFF2-40B4-BE49-F238E27FC236}">
                <a16:creationId xmlns:a16="http://schemas.microsoft.com/office/drawing/2014/main" id="{6C7C469E-9049-4405-AA96-7E107013CA22}"/>
              </a:ext>
            </a:extLst>
          </p:cNvPr>
          <p:cNvSpPr txBox="1"/>
          <p:nvPr/>
        </p:nvSpPr>
        <p:spPr>
          <a:xfrm>
            <a:off x="5921270" y="6061214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O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133A4526-30F1-476C-945F-375D8EDC03B7}"/>
              </a:ext>
            </a:extLst>
          </p:cNvPr>
          <p:cNvCxnSpPr>
            <a:cxnSpLocks/>
          </p:cNvCxnSpPr>
          <p:nvPr/>
        </p:nvCxnSpPr>
        <p:spPr>
          <a:xfrm>
            <a:off x="5653928" y="5862005"/>
            <a:ext cx="267341" cy="206534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38535485-3A1E-4A43-B6BB-FD5D4BF9D906}"/>
              </a:ext>
            </a:extLst>
          </p:cNvPr>
          <p:cNvCxnSpPr>
            <a:cxnSpLocks/>
          </p:cNvCxnSpPr>
          <p:nvPr/>
        </p:nvCxnSpPr>
        <p:spPr>
          <a:xfrm flipH="1">
            <a:off x="6244208" y="5809519"/>
            <a:ext cx="238924" cy="256358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" descr="Isolated Transparent Circle - Free image on Pixabay">
            <a:extLst>
              <a:ext uri="{FF2B5EF4-FFF2-40B4-BE49-F238E27FC236}">
                <a16:creationId xmlns:a16="http://schemas.microsoft.com/office/drawing/2014/main" id="{F439E1B4-BD1A-4C67-AAD6-38DD7C357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66" y="5375941"/>
            <a:ext cx="797450" cy="6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ZoneTexte 87">
            <a:extLst>
              <a:ext uri="{FF2B5EF4-FFF2-40B4-BE49-F238E27FC236}">
                <a16:creationId xmlns:a16="http://schemas.microsoft.com/office/drawing/2014/main" id="{3E0B1B12-53AA-43A4-B169-405453EE0CF2}"/>
              </a:ext>
            </a:extLst>
          </p:cNvPr>
          <p:cNvSpPr txBox="1"/>
          <p:nvPr/>
        </p:nvSpPr>
        <p:spPr>
          <a:xfrm>
            <a:off x="5276329" y="5575149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H</a:t>
            </a:r>
          </a:p>
        </p:txBody>
      </p:sp>
      <p:pic>
        <p:nvPicPr>
          <p:cNvPr id="89" name="Picture 2" descr="Isolated Transparent Circle - Free image on Pixabay">
            <a:extLst>
              <a:ext uri="{FF2B5EF4-FFF2-40B4-BE49-F238E27FC236}">
                <a16:creationId xmlns:a16="http://schemas.microsoft.com/office/drawing/2014/main" id="{260FC1F3-1780-40BF-B676-A7454AEA6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65" y="5319540"/>
            <a:ext cx="797450" cy="6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ZoneTexte 89">
            <a:extLst>
              <a:ext uri="{FF2B5EF4-FFF2-40B4-BE49-F238E27FC236}">
                <a16:creationId xmlns:a16="http://schemas.microsoft.com/office/drawing/2014/main" id="{3633080E-D5C6-440C-820C-34F570A1EC0F}"/>
              </a:ext>
            </a:extLst>
          </p:cNvPr>
          <p:cNvSpPr txBox="1"/>
          <p:nvPr/>
        </p:nvSpPr>
        <p:spPr>
          <a:xfrm>
            <a:off x="6469528" y="5518748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H</a:t>
            </a:r>
          </a:p>
        </p:txBody>
      </p:sp>
      <p:pic>
        <p:nvPicPr>
          <p:cNvPr id="91" name="Picture 2" descr="Isolated Transparent Circle - Free image on Pixabay">
            <a:extLst>
              <a:ext uri="{FF2B5EF4-FFF2-40B4-BE49-F238E27FC236}">
                <a16:creationId xmlns:a16="http://schemas.microsoft.com/office/drawing/2014/main" id="{F27AFE51-01D0-4562-AF46-9BE9A4834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6" y="6027610"/>
            <a:ext cx="797451" cy="6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ZoneTexte 91">
            <a:extLst>
              <a:ext uri="{FF2B5EF4-FFF2-40B4-BE49-F238E27FC236}">
                <a16:creationId xmlns:a16="http://schemas.microsoft.com/office/drawing/2014/main" id="{9D31D44B-1265-4C24-A1E7-1DF913E2B7A6}"/>
              </a:ext>
            </a:extLst>
          </p:cNvPr>
          <p:cNvSpPr txBox="1"/>
          <p:nvPr/>
        </p:nvSpPr>
        <p:spPr>
          <a:xfrm>
            <a:off x="380559" y="6226818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H</a:t>
            </a: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53FE748-73FF-4970-A43E-252A79523E4A}"/>
              </a:ext>
            </a:extLst>
          </p:cNvPr>
          <p:cNvCxnSpPr>
            <a:cxnSpLocks/>
          </p:cNvCxnSpPr>
          <p:nvPr/>
        </p:nvCxnSpPr>
        <p:spPr>
          <a:xfrm flipV="1">
            <a:off x="829092" y="6373908"/>
            <a:ext cx="295309" cy="1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2" descr="Isolated Transparent Circle - Free image on Pixabay">
            <a:extLst>
              <a:ext uri="{FF2B5EF4-FFF2-40B4-BE49-F238E27FC236}">
                <a16:creationId xmlns:a16="http://schemas.microsoft.com/office/drawing/2014/main" id="{2BEC04A3-8C57-46C8-BBF3-50FAB0785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4" y="6027610"/>
            <a:ext cx="797451" cy="6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ZoneTexte 94">
            <a:extLst>
              <a:ext uri="{FF2B5EF4-FFF2-40B4-BE49-F238E27FC236}">
                <a16:creationId xmlns:a16="http://schemas.microsoft.com/office/drawing/2014/main" id="{9E6E48DD-BD55-4231-B4D8-820331E7587C}"/>
              </a:ext>
            </a:extLst>
          </p:cNvPr>
          <p:cNvSpPr txBox="1"/>
          <p:nvPr/>
        </p:nvSpPr>
        <p:spPr>
          <a:xfrm>
            <a:off x="1156807" y="6226818"/>
            <a:ext cx="3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H</a:t>
            </a:r>
          </a:p>
        </p:txBody>
      </p:sp>
      <p:sp>
        <p:nvSpPr>
          <p:cNvPr id="96" name="Explosion : 8 points 95">
            <a:extLst>
              <a:ext uri="{FF2B5EF4-FFF2-40B4-BE49-F238E27FC236}">
                <a16:creationId xmlns:a16="http://schemas.microsoft.com/office/drawing/2014/main" id="{09248158-840E-413C-B806-0B9EE3181ECB}"/>
              </a:ext>
            </a:extLst>
          </p:cNvPr>
          <p:cNvSpPr/>
          <p:nvPr/>
        </p:nvSpPr>
        <p:spPr>
          <a:xfrm>
            <a:off x="774717" y="5273105"/>
            <a:ext cx="416450" cy="540663"/>
          </a:xfrm>
          <a:prstGeom prst="irregularSeal1">
            <a:avLst/>
          </a:prstGeom>
          <a:noFill/>
          <a:ln w="12700"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7" name="Explosion : 8 points 96">
            <a:extLst>
              <a:ext uri="{FF2B5EF4-FFF2-40B4-BE49-F238E27FC236}">
                <a16:creationId xmlns:a16="http://schemas.microsoft.com/office/drawing/2014/main" id="{064B9ED2-7DBF-451B-A101-3F43CC07004D}"/>
              </a:ext>
            </a:extLst>
          </p:cNvPr>
          <p:cNvSpPr/>
          <p:nvPr/>
        </p:nvSpPr>
        <p:spPr>
          <a:xfrm>
            <a:off x="730725" y="6108438"/>
            <a:ext cx="416450" cy="540663"/>
          </a:xfrm>
          <a:prstGeom prst="irregularSeal1">
            <a:avLst/>
          </a:prstGeom>
          <a:noFill/>
          <a:ln w="12700"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8" name="Explosion : 8 points 97">
            <a:extLst>
              <a:ext uri="{FF2B5EF4-FFF2-40B4-BE49-F238E27FC236}">
                <a16:creationId xmlns:a16="http://schemas.microsoft.com/office/drawing/2014/main" id="{8EF78F12-25A1-4D4A-A734-009EBB017117}"/>
              </a:ext>
            </a:extLst>
          </p:cNvPr>
          <p:cNvSpPr/>
          <p:nvPr/>
        </p:nvSpPr>
        <p:spPr>
          <a:xfrm>
            <a:off x="2357506" y="5667597"/>
            <a:ext cx="416450" cy="540663"/>
          </a:xfrm>
          <a:prstGeom prst="irregularSeal1">
            <a:avLst/>
          </a:prstGeom>
          <a:noFill/>
          <a:ln w="12700"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62ED67C4-3C5A-4856-AE77-3A2F44E15F64}"/>
              </a:ext>
            </a:extLst>
          </p:cNvPr>
          <p:cNvSpPr txBox="1"/>
          <p:nvPr/>
        </p:nvSpPr>
        <p:spPr>
          <a:xfrm>
            <a:off x="10341222" y="1627159"/>
            <a:ext cx="16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+ 435 kJ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C1F02970-3CF7-4EDB-B77A-2E2E86D5680F}"/>
              </a:ext>
            </a:extLst>
          </p:cNvPr>
          <p:cNvSpPr txBox="1"/>
          <p:nvPr/>
        </p:nvSpPr>
        <p:spPr>
          <a:xfrm>
            <a:off x="10341222" y="2209113"/>
            <a:ext cx="16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+ 435 kJ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4C9508BF-2C63-43D5-BD65-DCE3D4A55B4F}"/>
              </a:ext>
            </a:extLst>
          </p:cNvPr>
          <p:cNvSpPr txBox="1"/>
          <p:nvPr/>
        </p:nvSpPr>
        <p:spPr>
          <a:xfrm>
            <a:off x="10341222" y="2789825"/>
            <a:ext cx="16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+ 498 kJ</a:t>
            </a:r>
          </a:p>
        </p:txBody>
      </p:sp>
      <p:sp>
        <p:nvSpPr>
          <p:cNvPr id="102" name="Explosion : 8 points 101">
            <a:extLst>
              <a:ext uri="{FF2B5EF4-FFF2-40B4-BE49-F238E27FC236}">
                <a16:creationId xmlns:a16="http://schemas.microsoft.com/office/drawing/2014/main" id="{5BA7F11B-B576-461E-84DF-2F97A54718BA}"/>
              </a:ext>
            </a:extLst>
          </p:cNvPr>
          <p:cNvSpPr/>
          <p:nvPr/>
        </p:nvSpPr>
        <p:spPr>
          <a:xfrm>
            <a:off x="5580885" y="5717502"/>
            <a:ext cx="416450" cy="540663"/>
          </a:xfrm>
          <a:prstGeom prst="irregularSeal1">
            <a:avLst/>
          </a:prstGeom>
          <a:noFill/>
          <a:ln w="12700"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3" name="Explosion : 8 points 102">
            <a:extLst>
              <a:ext uri="{FF2B5EF4-FFF2-40B4-BE49-F238E27FC236}">
                <a16:creationId xmlns:a16="http://schemas.microsoft.com/office/drawing/2014/main" id="{4EF813BB-A26E-49B8-9369-15420694845B}"/>
              </a:ext>
            </a:extLst>
          </p:cNvPr>
          <p:cNvSpPr/>
          <p:nvPr/>
        </p:nvSpPr>
        <p:spPr>
          <a:xfrm>
            <a:off x="6166911" y="5667641"/>
            <a:ext cx="416450" cy="540663"/>
          </a:xfrm>
          <a:prstGeom prst="irregularSeal1">
            <a:avLst/>
          </a:prstGeom>
          <a:noFill/>
          <a:ln w="12700"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4" name="Explosion : 8 points 103">
            <a:extLst>
              <a:ext uri="{FF2B5EF4-FFF2-40B4-BE49-F238E27FC236}">
                <a16:creationId xmlns:a16="http://schemas.microsoft.com/office/drawing/2014/main" id="{4F65E85F-B815-4119-854D-08D8F63EFFAB}"/>
              </a:ext>
            </a:extLst>
          </p:cNvPr>
          <p:cNvSpPr/>
          <p:nvPr/>
        </p:nvSpPr>
        <p:spPr>
          <a:xfrm>
            <a:off x="7488167" y="5689219"/>
            <a:ext cx="416450" cy="540663"/>
          </a:xfrm>
          <a:prstGeom prst="irregularSeal1">
            <a:avLst/>
          </a:prstGeom>
          <a:noFill/>
          <a:ln w="12700"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5" name="Explosion : 8 points 104">
            <a:extLst>
              <a:ext uri="{FF2B5EF4-FFF2-40B4-BE49-F238E27FC236}">
                <a16:creationId xmlns:a16="http://schemas.microsoft.com/office/drawing/2014/main" id="{F4B43052-EBA0-4049-BDF6-460F650F8A2B}"/>
              </a:ext>
            </a:extLst>
          </p:cNvPr>
          <p:cNvSpPr/>
          <p:nvPr/>
        </p:nvSpPr>
        <p:spPr>
          <a:xfrm>
            <a:off x="8116054" y="5642734"/>
            <a:ext cx="416450" cy="540663"/>
          </a:xfrm>
          <a:prstGeom prst="irregularSeal1">
            <a:avLst/>
          </a:prstGeom>
          <a:noFill/>
          <a:ln w="12700"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46FA3C20-FBF8-409C-AF78-4BBA5B279F8A}"/>
              </a:ext>
            </a:extLst>
          </p:cNvPr>
          <p:cNvSpPr txBox="1"/>
          <p:nvPr/>
        </p:nvSpPr>
        <p:spPr>
          <a:xfrm>
            <a:off x="10212705" y="3796313"/>
            <a:ext cx="16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- 464 kJ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E2942B25-0B03-43B1-B52F-A3FC5B15A396}"/>
              </a:ext>
            </a:extLst>
          </p:cNvPr>
          <p:cNvSpPr txBox="1"/>
          <p:nvPr/>
        </p:nvSpPr>
        <p:spPr>
          <a:xfrm>
            <a:off x="10212686" y="4379353"/>
            <a:ext cx="16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- 464 kJ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D9848184-F59A-4272-98D9-1E2E82B21759}"/>
              </a:ext>
            </a:extLst>
          </p:cNvPr>
          <p:cNvSpPr txBox="1"/>
          <p:nvPr/>
        </p:nvSpPr>
        <p:spPr>
          <a:xfrm>
            <a:off x="10212686" y="4964065"/>
            <a:ext cx="16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- 464 kJ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FEFC96FF-D676-4052-9F50-3F7F0BA78385}"/>
              </a:ext>
            </a:extLst>
          </p:cNvPr>
          <p:cNvSpPr txBox="1"/>
          <p:nvPr/>
        </p:nvSpPr>
        <p:spPr>
          <a:xfrm>
            <a:off x="10212686" y="5528597"/>
            <a:ext cx="161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- 464 kJ</a:t>
            </a:r>
          </a:p>
        </p:txBody>
      </p: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89FC2EFA-9E28-4E44-A72A-77E4C58CC443}"/>
              </a:ext>
            </a:extLst>
          </p:cNvPr>
          <p:cNvGrpSpPr/>
          <p:nvPr/>
        </p:nvGrpSpPr>
        <p:grpSpPr>
          <a:xfrm>
            <a:off x="119514" y="137792"/>
            <a:ext cx="9772649" cy="5098972"/>
            <a:chOff x="1292815" y="1120343"/>
            <a:chExt cx="11441212" cy="5969559"/>
          </a:xfrm>
        </p:grpSpPr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933D4601-3735-4FE0-91DF-799878D0622F}"/>
                </a:ext>
              </a:extLst>
            </p:cNvPr>
            <p:cNvGrpSpPr/>
            <p:nvPr/>
          </p:nvGrpSpPr>
          <p:grpSpPr>
            <a:xfrm>
              <a:off x="2733388" y="2916993"/>
              <a:ext cx="7096504" cy="3684958"/>
              <a:chOff x="2468845" y="1407834"/>
              <a:chExt cx="7005516" cy="5298662"/>
            </a:xfrm>
          </p:grpSpPr>
          <p:cxnSp>
            <p:nvCxnSpPr>
              <p:cNvPr id="129" name="Connecteur droit avec flèche 128">
                <a:extLst>
                  <a:ext uri="{FF2B5EF4-FFF2-40B4-BE49-F238E27FC236}">
                    <a16:creationId xmlns:a16="http://schemas.microsoft.com/office/drawing/2014/main" id="{D43EC1A6-6E0C-4080-9D44-F4D99E6797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3879" y="1407834"/>
                <a:ext cx="36721" cy="52986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avec flèche 129">
                <a:extLst>
                  <a:ext uri="{FF2B5EF4-FFF2-40B4-BE49-F238E27FC236}">
                    <a16:creationId xmlns:a16="http://schemas.microsoft.com/office/drawing/2014/main" id="{1EB88519-9154-4845-AEC0-52B419BAA1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845" y="6706495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36959FF4-5154-4A16-93A1-FFC09B61168C}"/>
                </a:ext>
              </a:extLst>
            </p:cNvPr>
            <p:cNvSpPr txBox="1"/>
            <p:nvPr/>
          </p:nvSpPr>
          <p:spPr>
            <a:xfrm>
              <a:off x="1610236" y="2944153"/>
              <a:ext cx="1234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/>
                <a:t>H (kJ)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8330FC92-C953-403F-876F-F43AAE6DEDAD}"/>
                </a:ext>
              </a:extLst>
            </p:cNvPr>
            <p:cNvSpPr txBox="1"/>
            <p:nvPr/>
          </p:nvSpPr>
          <p:spPr>
            <a:xfrm>
              <a:off x="6776277" y="6693544"/>
              <a:ext cx="3205713" cy="39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b="1" dirty="0"/>
                <a:t>Progression de la réaction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FF5D1DAB-CC6C-472E-893D-CC649182E972}"/>
                </a:ext>
              </a:extLst>
            </p:cNvPr>
            <p:cNvSpPr txBox="1"/>
            <p:nvPr/>
          </p:nvSpPr>
          <p:spPr>
            <a:xfrm>
              <a:off x="2752717" y="3551676"/>
              <a:ext cx="2069452" cy="4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 H</a:t>
              </a:r>
              <a:r>
                <a:rPr lang="fr-CA" sz="20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2(g)</a:t>
              </a:r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+ O</a:t>
              </a:r>
              <a:r>
                <a:rPr lang="fr-CA" sz="20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2(g)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79DCF4FC-9C9E-4D54-9EA5-1DB1E0397C91}"/>
                </a:ext>
              </a:extLst>
            </p:cNvPr>
            <p:cNvSpPr txBox="1"/>
            <p:nvPr/>
          </p:nvSpPr>
          <p:spPr>
            <a:xfrm>
              <a:off x="7702901" y="5346758"/>
              <a:ext cx="1532707" cy="4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 H</a:t>
              </a:r>
              <a:r>
                <a:rPr lang="fr-CA" sz="20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O</a:t>
              </a:r>
              <a:r>
                <a:rPr lang="fr-CA" sz="20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(l)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A9805F24-B807-4E02-8EEA-F2CA68A26D9F}"/>
                </a:ext>
              </a:extLst>
            </p:cNvPr>
            <p:cNvSpPr txBox="1"/>
            <p:nvPr/>
          </p:nvSpPr>
          <p:spPr>
            <a:xfrm>
              <a:off x="1292815" y="1120343"/>
              <a:ext cx="11441212" cy="4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/>
                <a:t>L’enthalpie en fonction de la progression de la réaction de la synthèse de l’eau</a:t>
              </a:r>
              <a:endParaRPr lang="fr-CA" sz="2000" b="1" baseline="-25000" dirty="0"/>
            </a:p>
          </p:txBody>
        </p:sp>
        <p:grpSp>
          <p:nvGrpSpPr>
            <p:cNvPr id="119" name="Groupe 118">
              <a:extLst>
                <a:ext uri="{FF2B5EF4-FFF2-40B4-BE49-F238E27FC236}">
                  <a16:creationId xmlns:a16="http://schemas.microsoft.com/office/drawing/2014/main" id="{899F1BF4-9EDF-4C0C-973C-C1ECF8461405}"/>
                </a:ext>
              </a:extLst>
            </p:cNvPr>
            <p:cNvGrpSpPr/>
            <p:nvPr/>
          </p:nvGrpSpPr>
          <p:grpSpPr>
            <a:xfrm>
              <a:off x="1362804" y="5746868"/>
              <a:ext cx="6133371" cy="432392"/>
              <a:chOff x="1338957" y="4808181"/>
              <a:chExt cx="5760121" cy="432392"/>
            </a:xfrm>
          </p:grpSpPr>
          <p:cxnSp>
            <p:nvCxnSpPr>
              <p:cNvPr id="127" name="Connecteur droit 126">
                <a:extLst>
                  <a:ext uri="{FF2B5EF4-FFF2-40B4-BE49-F238E27FC236}">
                    <a16:creationId xmlns:a16="http://schemas.microsoft.com/office/drawing/2014/main" id="{073E6857-B5F5-49C1-A073-32150436018F}"/>
                  </a:ext>
                </a:extLst>
              </p:cNvPr>
              <p:cNvCxnSpPr>
                <a:cxnSpLocks/>
              </p:cNvCxnSpPr>
              <p:nvPr>
                <p:custDataLst>
                  <p:tags r:id="rId2"/>
                </p:custDataLst>
              </p:nvPr>
            </p:nvCxnSpPr>
            <p:spPr>
              <a:xfrm>
                <a:off x="2575540" y="4996706"/>
                <a:ext cx="4523538" cy="0"/>
              </a:xfrm>
              <a:prstGeom prst="line">
                <a:avLst/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ZoneTexte 127">
                <a:extLst>
                  <a:ext uri="{FF2B5EF4-FFF2-40B4-BE49-F238E27FC236}">
                    <a16:creationId xmlns:a16="http://schemas.microsoft.com/office/drawing/2014/main" id="{C8881CC3-79B9-4E80-A7E9-345B1E470651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338957" y="4808181"/>
                <a:ext cx="1301497" cy="432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(</a:t>
                </a:r>
                <a:r>
                  <a:rPr lang="fr-CA" b="1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H</a:t>
                </a:r>
                <a:r>
                  <a:rPr lang="fr-CA" b="1" baseline="-25000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p</a:t>
                </a:r>
                <a:r>
                  <a:rPr lang="fr-CA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) -488</a:t>
                </a:r>
              </a:p>
            </p:txBody>
          </p:sp>
        </p:grp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603BAF07-1F42-4447-A5BB-D9C33FB17477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581058" y="3931276"/>
              <a:ext cx="1162785" cy="432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fr-CA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</a:t>
              </a:r>
              <a:r>
                <a:rPr lang="fr-CA" b="1" baseline="-25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</a:t>
              </a:r>
              <a:r>
                <a:rPr lang="fr-CA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) 0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0902FDC0-379E-4B71-A16B-EF5CFBF634E1}"/>
                </a:ext>
              </a:extLst>
            </p:cNvPr>
            <p:cNvSpPr txBox="1"/>
            <p:nvPr/>
          </p:nvSpPr>
          <p:spPr>
            <a:xfrm>
              <a:off x="2980964" y="4220993"/>
              <a:ext cx="1532707" cy="4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Réactifs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F9E61A83-FB25-48F7-8B85-697FF0B9D820}"/>
                </a:ext>
              </a:extLst>
            </p:cNvPr>
            <p:cNvSpPr txBox="1"/>
            <p:nvPr/>
          </p:nvSpPr>
          <p:spPr>
            <a:xfrm>
              <a:off x="7702901" y="5953840"/>
              <a:ext cx="1532707" cy="4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Produits</a:t>
              </a: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DC68B154-64C0-455A-8E7A-91E2178F0F7C}"/>
                </a:ext>
              </a:extLst>
            </p:cNvPr>
            <p:cNvSpPr/>
            <p:nvPr/>
          </p:nvSpPr>
          <p:spPr>
            <a:xfrm>
              <a:off x="4755569" y="3028485"/>
              <a:ext cx="2644683" cy="2916511"/>
            </a:xfrm>
            <a:custGeom>
              <a:avLst/>
              <a:gdLst>
                <a:gd name="connsiteX0" fmla="*/ 0 w 2581275"/>
                <a:gd name="connsiteY0" fmla="*/ 1163911 h 2916511"/>
                <a:gd name="connsiteX1" fmla="*/ 1095375 w 2581275"/>
                <a:gd name="connsiteY1" fmla="*/ 68536 h 2916511"/>
                <a:gd name="connsiteX2" fmla="*/ 2581275 w 2581275"/>
                <a:gd name="connsiteY2" fmla="*/ 2916511 h 291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1275" h="2916511">
                  <a:moveTo>
                    <a:pt x="0" y="1163911"/>
                  </a:moveTo>
                  <a:cubicBezTo>
                    <a:pt x="332581" y="470173"/>
                    <a:pt x="665163" y="-223564"/>
                    <a:pt x="1095375" y="68536"/>
                  </a:cubicBezTo>
                  <a:cubicBezTo>
                    <a:pt x="1525588" y="360636"/>
                    <a:pt x="2053431" y="1638573"/>
                    <a:pt x="2581275" y="2916511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A57E786E-9E2E-4862-B736-F242ECAF6D29}"/>
                </a:ext>
              </a:extLst>
            </p:cNvPr>
            <p:cNvCxnSpPr/>
            <p:nvPr/>
          </p:nvCxnSpPr>
          <p:spPr>
            <a:xfrm>
              <a:off x="7359167" y="5920675"/>
              <a:ext cx="2058997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418851EB-8C4A-45F6-8D4E-29DA25D03466}"/>
                </a:ext>
              </a:extLst>
            </p:cNvPr>
            <p:cNvCxnSpPr/>
            <p:nvPr/>
          </p:nvCxnSpPr>
          <p:spPr>
            <a:xfrm>
              <a:off x="2754299" y="4131980"/>
              <a:ext cx="2058997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Ellipse 7">
            <a:extLst>
              <a:ext uri="{FF2B5EF4-FFF2-40B4-BE49-F238E27FC236}">
                <a16:creationId xmlns:a16="http://schemas.microsoft.com/office/drawing/2014/main" id="{F18BA6DC-35A9-4215-B09A-539D98E370DE}"/>
              </a:ext>
            </a:extLst>
          </p:cNvPr>
          <p:cNvSpPr/>
          <p:nvPr/>
        </p:nvSpPr>
        <p:spPr>
          <a:xfrm>
            <a:off x="1202931" y="2584345"/>
            <a:ext cx="229946" cy="22994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2" name="Accolade ouvrante 131">
            <a:extLst>
              <a:ext uri="{FF2B5EF4-FFF2-40B4-BE49-F238E27FC236}">
                <a16:creationId xmlns:a16="http://schemas.microsoft.com/office/drawing/2014/main" id="{47C2081C-CCA2-4AAF-BD1E-0B956EC1F830}"/>
              </a:ext>
            </a:extLst>
          </p:cNvPr>
          <p:cNvSpPr/>
          <p:nvPr/>
        </p:nvSpPr>
        <p:spPr>
          <a:xfrm>
            <a:off x="9791934" y="1604365"/>
            <a:ext cx="747241" cy="1785394"/>
          </a:xfrm>
          <a:prstGeom prst="leftBrace">
            <a:avLst/>
          </a:prstGeom>
          <a:ln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29DFBAC4-817F-48C0-BA13-4195AD46404F}"/>
              </a:ext>
            </a:extLst>
          </p:cNvPr>
          <p:cNvSpPr txBox="1"/>
          <p:nvPr/>
        </p:nvSpPr>
        <p:spPr>
          <a:xfrm>
            <a:off x="7444497" y="2183516"/>
            <a:ext cx="239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+ 1368 kJ</a:t>
            </a:r>
          </a:p>
        </p:txBody>
      </p:sp>
      <p:sp>
        <p:nvSpPr>
          <p:cNvPr id="136" name="Accolade ouvrante 135">
            <a:extLst>
              <a:ext uri="{FF2B5EF4-FFF2-40B4-BE49-F238E27FC236}">
                <a16:creationId xmlns:a16="http://schemas.microsoft.com/office/drawing/2014/main" id="{393F15EF-B11B-4DAA-A7A5-1E823080CB4D}"/>
              </a:ext>
            </a:extLst>
          </p:cNvPr>
          <p:cNvSpPr/>
          <p:nvPr/>
        </p:nvSpPr>
        <p:spPr>
          <a:xfrm>
            <a:off x="9791935" y="3691591"/>
            <a:ext cx="747240" cy="2651052"/>
          </a:xfrm>
          <a:prstGeom prst="leftBrace">
            <a:avLst>
              <a:gd name="adj1" fmla="val 8333"/>
              <a:gd name="adj2" fmla="val 43774"/>
            </a:avLst>
          </a:prstGeom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AE84A663-1A16-446A-8B25-5A7BE4F6FC19}"/>
              </a:ext>
            </a:extLst>
          </p:cNvPr>
          <p:cNvSpPr txBox="1"/>
          <p:nvPr/>
        </p:nvSpPr>
        <p:spPr>
          <a:xfrm>
            <a:off x="7501098" y="4523046"/>
            <a:ext cx="239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- 1864 kJ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EE81BF00-5606-430E-AF01-E538DE694FEE}"/>
              </a:ext>
            </a:extLst>
          </p:cNvPr>
          <p:cNvSpPr/>
          <p:nvPr/>
        </p:nvSpPr>
        <p:spPr>
          <a:xfrm>
            <a:off x="3715440" y="5640143"/>
            <a:ext cx="811742" cy="757211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A9FF0018-AAAA-4FF5-9C95-26159563410F}"/>
              </a:ext>
            </a:extLst>
          </p:cNvPr>
          <p:cNvSpPr/>
          <p:nvPr/>
        </p:nvSpPr>
        <p:spPr>
          <a:xfrm>
            <a:off x="3666784" y="1248363"/>
            <a:ext cx="438912" cy="523220"/>
          </a:xfrm>
          <a:prstGeom prst="downArrow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1FE3ED-A968-4E00-A4F9-290A977F6230}"/>
              </a:ext>
            </a:extLst>
          </p:cNvPr>
          <p:cNvSpPr txBox="1"/>
          <p:nvPr/>
        </p:nvSpPr>
        <p:spPr>
          <a:xfrm>
            <a:off x="3691504" y="616312"/>
            <a:ext cx="779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FF00"/>
                </a:solidFill>
              </a:rPr>
              <a:t>Complexe activé (</a:t>
            </a:r>
            <a:r>
              <a:rPr lang="fr-CA" b="1" dirty="0" err="1">
                <a:solidFill>
                  <a:srgbClr val="FFFF00"/>
                </a:solidFill>
              </a:rPr>
              <a:t>H</a:t>
            </a:r>
            <a:r>
              <a:rPr lang="fr-CA" b="1" baseline="-25000" dirty="0" err="1">
                <a:solidFill>
                  <a:srgbClr val="FFFF00"/>
                </a:solidFill>
              </a:rPr>
              <a:t>ca</a:t>
            </a:r>
            <a:r>
              <a:rPr lang="fr-CA" b="1" dirty="0">
                <a:solidFill>
                  <a:srgbClr val="FFFF00"/>
                </a:solidFill>
              </a:rPr>
              <a:t>):</a:t>
            </a:r>
            <a:r>
              <a:rPr lang="fr-CA" dirty="0">
                <a:solidFill>
                  <a:srgbClr val="FFFF00"/>
                </a:solidFill>
              </a:rPr>
              <a:t> état de transition hautement énergétique lors de la transformation des réactifs en produits.</a:t>
            </a:r>
          </a:p>
        </p:txBody>
      </p:sp>
    </p:spTree>
    <p:extLst>
      <p:ext uri="{BB962C8B-B14F-4D97-AF65-F5344CB8AC3E}">
        <p14:creationId xmlns:p14="http://schemas.microsoft.com/office/powerpoint/2010/main" val="2384047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625 L 0.04922 0.00069 L 0.14532 -0.00208 L 0.17032 -0.07847 L 0.1875 -0.12014 L 0.2086 -0.1382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25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25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82 -0.13634 L 0.22644 -0.12361 L 0.27435 0.00486 L 0.32774 0.22014 L 0.40547 0.225 L 0.46784 0.225 L 0.46784 0.22523 " pathEditMode="relative" rAng="0" ptsTypes="AAAAAAA"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125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25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125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25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/>
      <p:bldP spid="100" grpId="0"/>
      <p:bldP spid="101" grpId="0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/>
      <p:bldP spid="107" grpId="0"/>
      <p:bldP spid="108" grpId="0"/>
      <p:bldP spid="109" grpId="0"/>
      <p:bldP spid="8" grpId="0" animBg="1"/>
      <p:bldP spid="8" grpId="1" animBg="1"/>
      <p:bldP spid="8" grpId="2" animBg="1"/>
      <p:bldP spid="132" grpId="0" animBg="1"/>
      <p:bldP spid="133" grpId="0"/>
      <p:bldP spid="136" grpId="0" animBg="1"/>
      <p:bldP spid="137" grpId="0"/>
      <p:bldP spid="3" grpId="0" animBg="1"/>
      <p:bldP spid="3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89FC2EFA-9E28-4E44-A72A-77E4C58CC443}"/>
              </a:ext>
            </a:extLst>
          </p:cNvPr>
          <p:cNvGrpSpPr/>
          <p:nvPr/>
        </p:nvGrpSpPr>
        <p:grpSpPr>
          <a:xfrm>
            <a:off x="0" y="1582514"/>
            <a:ext cx="10750716" cy="5307877"/>
            <a:chOff x="1194231" y="1250656"/>
            <a:chExt cx="12586273" cy="6214134"/>
          </a:xfrm>
        </p:grpSpPr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933D4601-3735-4FE0-91DF-799878D0622F}"/>
                </a:ext>
              </a:extLst>
            </p:cNvPr>
            <p:cNvGrpSpPr/>
            <p:nvPr/>
          </p:nvGrpSpPr>
          <p:grpSpPr>
            <a:xfrm>
              <a:off x="2733388" y="2295071"/>
              <a:ext cx="9195536" cy="4827410"/>
              <a:chOff x="2468845" y="513562"/>
              <a:chExt cx="9077635" cy="6941413"/>
            </a:xfrm>
          </p:grpSpPr>
          <p:cxnSp>
            <p:nvCxnSpPr>
              <p:cNvPr id="129" name="Connecteur droit avec flèche 128">
                <a:extLst>
                  <a:ext uri="{FF2B5EF4-FFF2-40B4-BE49-F238E27FC236}">
                    <a16:creationId xmlns:a16="http://schemas.microsoft.com/office/drawing/2014/main" id="{D43EC1A6-6E0C-4080-9D44-F4D99E6797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3879" y="513562"/>
                <a:ext cx="0" cy="69414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avec flèche 129">
                <a:extLst>
                  <a:ext uri="{FF2B5EF4-FFF2-40B4-BE49-F238E27FC236}">
                    <a16:creationId xmlns:a16="http://schemas.microsoft.com/office/drawing/2014/main" id="{1EB88519-9154-4845-AEC0-52B419BAA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8845" y="7454975"/>
                <a:ext cx="907763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36959FF4-5154-4A16-93A1-FFC09B61168C}"/>
                </a:ext>
              </a:extLst>
            </p:cNvPr>
            <p:cNvSpPr txBox="1"/>
            <p:nvPr/>
          </p:nvSpPr>
          <p:spPr>
            <a:xfrm>
              <a:off x="1581058" y="1926621"/>
              <a:ext cx="12341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/>
                <a:t>H (kJ)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8330FC92-C953-403F-876F-F43AAE6DEDAD}"/>
                </a:ext>
              </a:extLst>
            </p:cNvPr>
            <p:cNvSpPr txBox="1"/>
            <p:nvPr/>
          </p:nvSpPr>
          <p:spPr>
            <a:xfrm>
              <a:off x="11905909" y="6780172"/>
              <a:ext cx="1874595" cy="684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b="1" dirty="0"/>
                <a:t>Progression de la réaction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FF5D1DAB-CC6C-472E-893D-CC649182E972}"/>
                </a:ext>
              </a:extLst>
            </p:cNvPr>
            <p:cNvSpPr txBox="1"/>
            <p:nvPr/>
          </p:nvSpPr>
          <p:spPr>
            <a:xfrm>
              <a:off x="2763847" y="3703507"/>
              <a:ext cx="2069452" cy="4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 H</a:t>
              </a:r>
              <a:r>
                <a:rPr lang="fr-CA" sz="20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2(g)</a:t>
              </a:r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+ O</a:t>
              </a:r>
              <a:r>
                <a:rPr lang="fr-CA" sz="20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2(g)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79DCF4FC-9C9E-4D54-9EA5-1DB1E0397C91}"/>
                </a:ext>
              </a:extLst>
            </p:cNvPr>
            <p:cNvSpPr txBox="1"/>
            <p:nvPr/>
          </p:nvSpPr>
          <p:spPr>
            <a:xfrm>
              <a:off x="10098540" y="6088256"/>
              <a:ext cx="1532707" cy="4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 H</a:t>
              </a:r>
              <a:r>
                <a:rPr lang="fr-CA" sz="20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O</a:t>
              </a:r>
              <a:r>
                <a:rPr lang="fr-CA" sz="20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(l)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A9805F24-B807-4E02-8EEA-F2CA68A26D9F}"/>
                </a:ext>
              </a:extLst>
            </p:cNvPr>
            <p:cNvSpPr txBox="1"/>
            <p:nvPr/>
          </p:nvSpPr>
          <p:spPr>
            <a:xfrm>
              <a:off x="1551396" y="1250656"/>
              <a:ext cx="11441212" cy="4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/>
                <a:t>L’enthalpie en fonction de la progression de la réaction de la synthèse de l’eau</a:t>
              </a:r>
              <a:endParaRPr lang="fr-CA" sz="2000" b="1" baseline="-25000" dirty="0"/>
            </a:p>
          </p:txBody>
        </p:sp>
        <p:grpSp>
          <p:nvGrpSpPr>
            <p:cNvPr id="119" name="Groupe 118">
              <a:extLst>
                <a:ext uri="{FF2B5EF4-FFF2-40B4-BE49-F238E27FC236}">
                  <a16:creationId xmlns:a16="http://schemas.microsoft.com/office/drawing/2014/main" id="{899F1BF4-9EDF-4C0C-973C-C1ECF8461405}"/>
                </a:ext>
              </a:extLst>
            </p:cNvPr>
            <p:cNvGrpSpPr/>
            <p:nvPr/>
          </p:nvGrpSpPr>
          <p:grpSpPr>
            <a:xfrm>
              <a:off x="1194231" y="6486722"/>
              <a:ext cx="8633342" cy="432392"/>
              <a:chOff x="1180643" y="5548035"/>
              <a:chExt cx="8107954" cy="432392"/>
            </a:xfrm>
          </p:grpSpPr>
          <p:cxnSp>
            <p:nvCxnSpPr>
              <p:cNvPr id="127" name="Connecteur droit 126">
                <a:extLst>
                  <a:ext uri="{FF2B5EF4-FFF2-40B4-BE49-F238E27FC236}">
                    <a16:creationId xmlns:a16="http://schemas.microsoft.com/office/drawing/2014/main" id="{073E6857-B5F5-49C1-A073-32150436018F}"/>
                  </a:ext>
                </a:extLst>
              </p:cNvPr>
              <p:cNvCxnSpPr>
                <a:cxnSpLocks/>
              </p:cNvCxnSpPr>
              <p:nvPr>
                <p:custDataLst>
                  <p:tags r:id="rId5"/>
                </p:custDataLst>
              </p:nvPr>
            </p:nvCxnSpPr>
            <p:spPr>
              <a:xfrm flipV="1">
                <a:off x="2477149" y="5741927"/>
                <a:ext cx="6811448" cy="1"/>
              </a:xfrm>
              <a:prstGeom prst="line">
                <a:avLst/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ZoneTexte 127">
                <a:extLst>
                  <a:ext uri="{FF2B5EF4-FFF2-40B4-BE49-F238E27FC236}">
                    <a16:creationId xmlns:a16="http://schemas.microsoft.com/office/drawing/2014/main" id="{C8881CC3-79B9-4E80-A7E9-345B1E470651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180643" y="5548035"/>
                <a:ext cx="1301497" cy="432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(</a:t>
                </a:r>
                <a:r>
                  <a:rPr lang="fr-CA" b="1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H</a:t>
                </a:r>
                <a:r>
                  <a:rPr lang="fr-CA" b="1" baseline="-25000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p</a:t>
                </a:r>
                <a:r>
                  <a:rPr lang="fr-CA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) -488</a:t>
                </a:r>
              </a:p>
            </p:txBody>
          </p:sp>
        </p:grp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603BAF07-1F42-4447-A5BB-D9C33FB17477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585831" y="4067615"/>
              <a:ext cx="1162785" cy="432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fr-CA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</a:t>
              </a:r>
              <a:r>
                <a:rPr lang="fr-CA" b="1" baseline="-25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</a:t>
              </a:r>
              <a:r>
                <a:rPr lang="fr-CA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) 0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0902FDC0-379E-4B71-A16B-EF5CFBF634E1}"/>
                </a:ext>
              </a:extLst>
            </p:cNvPr>
            <p:cNvSpPr txBox="1"/>
            <p:nvPr/>
          </p:nvSpPr>
          <p:spPr>
            <a:xfrm>
              <a:off x="2992093" y="4372823"/>
              <a:ext cx="1532707" cy="4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Réactifs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F9E61A83-FB25-48F7-8B85-697FF0B9D820}"/>
                </a:ext>
              </a:extLst>
            </p:cNvPr>
            <p:cNvSpPr txBox="1"/>
            <p:nvPr/>
          </p:nvSpPr>
          <p:spPr>
            <a:xfrm>
              <a:off x="10098540" y="6695338"/>
              <a:ext cx="1532707" cy="4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Produits</a:t>
              </a: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DC68B154-64C0-455A-8E7A-91E2178F0F7C}"/>
                </a:ext>
              </a:extLst>
            </p:cNvPr>
            <p:cNvSpPr/>
            <p:nvPr/>
          </p:nvSpPr>
          <p:spPr>
            <a:xfrm>
              <a:off x="4755568" y="2708489"/>
              <a:ext cx="5072004" cy="3963286"/>
            </a:xfrm>
            <a:custGeom>
              <a:avLst/>
              <a:gdLst>
                <a:gd name="connsiteX0" fmla="*/ 0 w 2581275"/>
                <a:gd name="connsiteY0" fmla="*/ 1163911 h 2916511"/>
                <a:gd name="connsiteX1" fmla="*/ 1095375 w 2581275"/>
                <a:gd name="connsiteY1" fmla="*/ 68536 h 2916511"/>
                <a:gd name="connsiteX2" fmla="*/ 2581275 w 2581275"/>
                <a:gd name="connsiteY2" fmla="*/ 2916511 h 291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1275" h="2916511">
                  <a:moveTo>
                    <a:pt x="0" y="1163911"/>
                  </a:moveTo>
                  <a:cubicBezTo>
                    <a:pt x="332581" y="470173"/>
                    <a:pt x="665163" y="-223564"/>
                    <a:pt x="1095375" y="68536"/>
                  </a:cubicBezTo>
                  <a:cubicBezTo>
                    <a:pt x="1525588" y="360636"/>
                    <a:pt x="2053431" y="1638573"/>
                    <a:pt x="2581275" y="2916511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A57E786E-9E2E-4862-B736-F242ECAF6D29}"/>
                </a:ext>
              </a:extLst>
            </p:cNvPr>
            <p:cNvCxnSpPr/>
            <p:nvPr/>
          </p:nvCxnSpPr>
          <p:spPr>
            <a:xfrm>
              <a:off x="9754805" y="6662172"/>
              <a:ext cx="2058997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418851EB-8C4A-45F6-8D4E-29DA25D03466}"/>
                </a:ext>
              </a:extLst>
            </p:cNvPr>
            <p:cNvCxnSpPr/>
            <p:nvPr/>
          </p:nvCxnSpPr>
          <p:spPr>
            <a:xfrm>
              <a:off x="2765428" y="4283810"/>
              <a:ext cx="2058997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8FCD07E-8B07-4DD9-9DE7-BFD707BC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Diagramme énergétique détaillé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5CFD8E-3CD8-46B4-A2EA-14BFA8CB62A8}"/>
              </a:ext>
            </a:extLst>
          </p:cNvPr>
          <p:cNvSpPr txBox="1"/>
          <p:nvPr/>
        </p:nvSpPr>
        <p:spPr>
          <a:xfrm>
            <a:off x="3523206" y="2325948"/>
            <a:ext cx="201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FF00"/>
                </a:solidFill>
              </a:rPr>
              <a:t>Complexe activé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6D09BA4-B2F7-425D-A707-A4B4C4CD6BD3}"/>
              </a:ext>
            </a:extLst>
          </p:cNvPr>
          <p:cNvGrpSpPr/>
          <p:nvPr/>
        </p:nvGrpSpPr>
        <p:grpSpPr>
          <a:xfrm>
            <a:off x="197574" y="2684082"/>
            <a:ext cx="4332311" cy="369332"/>
            <a:chOff x="197574" y="2684082"/>
            <a:chExt cx="4332311" cy="369332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B071D1C-232C-4302-BD41-2DB8A225E4F4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97574" y="2684082"/>
              <a:ext cx="986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1368</a:t>
              </a:r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62C545D7-9258-44B7-9F99-F89E0D282B23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 flipV="1">
              <a:off x="1179186" y="2833779"/>
              <a:ext cx="3350699" cy="1592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27D1B66B-F2A5-4AD6-8C54-CFC3E9C26E63}"/>
              </a:ext>
            </a:extLst>
          </p:cNvPr>
          <p:cNvSpPr txBox="1"/>
          <p:nvPr/>
        </p:nvSpPr>
        <p:spPr>
          <a:xfrm>
            <a:off x="8280848" y="2335480"/>
            <a:ext cx="3593754" cy="13234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CA" sz="2000" b="1" dirty="0"/>
              <a:t>Énergie d’activation (</a:t>
            </a:r>
            <a:r>
              <a:rPr lang="fr-CA" sz="2000" b="1" dirty="0" err="1"/>
              <a:t>E</a:t>
            </a:r>
            <a:r>
              <a:rPr lang="fr-CA" sz="2000" b="1" baseline="-25000" dirty="0" err="1"/>
              <a:t>a</a:t>
            </a:r>
            <a:r>
              <a:rPr lang="fr-CA" sz="2000" b="1" dirty="0"/>
              <a:t>): </a:t>
            </a:r>
          </a:p>
          <a:p>
            <a:r>
              <a:rPr lang="fr-CA" sz="2000" b="1" dirty="0" err="1"/>
              <a:t>E</a:t>
            </a:r>
            <a:r>
              <a:rPr lang="fr-CA" sz="2000" b="1" baseline="-25000" dirty="0" err="1"/>
              <a:t>a</a:t>
            </a:r>
            <a:r>
              <a:rPr lang="fr-CA" sz="2000" b="1" dirty="0"/>
              <a:t> = </a:t>
            </a:r>
            <a:r>
              <a:rPr lang="fr-CA" sz="2000" b="1" dirty="0" err="1"/>
              <a:t>H</a:t>
            </a:r>
            <a:r>
              <a:rPr lang="fr-CA" sz="2000" b="1" baseline="-25000" dirty="0" err="1"/>
              <a:t>ca</a:t>
            </a:r>
            <a:r>
              <a:rPr lang="fr-CA" sz="2000" b="1" dirty="0"/>
              <a:t> – </a:t>
            </a:r>
            <a:r>
              <a:rPr lang="fr-CA" sz="2000" b="1" dirty="0" err="1"/>
              <a:t>H</a:t>
            </a:r>
            <a:r>
              <a:rPr lang="fr-CA" sz="2000" b="1" baseline="-25000" dirty="0" err="1"/>
              <a:t>r</a:t>
            </a:r>
            <a:endParaRPr lang="fr-CA" sz="2000" b="1" baseline="-25000" dirty="0"/>
          </a:p>
          <a:p>
            <a:r>
              <a:rPr lang="fr-CA" sz="2000" b="1" dirty="0" err="1"/>
              <a:t>E</a:t>
            </a:r>
            <a:r>
              <a:rPr lang="fr-CA" sz="2000" b="1" baseline="-25000" dirty="0" err="1"/>
              <a:t>a</a:t>
            </a:r>
            <a:r>
              <a:rPr lang="fr-CA" sz="2000" b="1" dirty="0"/>
              <a:t> = 1368 kJ – 0 kJ</a:t>
            </a:r>
          </a:p>
          <a:p>
            <a:r>
              <a:rPr lang="fr-CA" sz="2000" b="1" dirty="0" err="1"/>
              <a:t>E</a:t>
            </a:r>
            <a:r>
              <a:rPr lang="fr-CA" sz="2000" b="1" baseline="-25000" dirty="0" err="1"/>
              <a:t>a</a:t>
            </a:r>
            <a:r>
              <a:rPr lang="fr-CA" sz="2000" b="1" dirty="0"/>
              <a:t> = 1368 kJ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043FBBE-2FBA-4A82-9BD3-5C152BB1266F}"/>
              </a:ext>
            </a:extLst>
          </p:cNvPr>
          <p:cNvSpPr txBox="1"/>
          <p:nvPr/>
        </p:nvSpPr>
        <p:spPr>
          <a:xfrm>
            <a:off x="8280848" y="4017478"/>
            <a:ext cx="3593754" cy="13234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CA" sz="2000" b="1" dirty="0"/>
              <a:t>L’enthalpie de la réaction:</a:t>
            </a:r>
            <a:endParaRPr lang="fr-CA" sz="2800" b="1" dirty="0"/>
          </a:p>
          <a:p>
            <a:r>
              <a:rPr lang="fr-CA" sz="2000" b="1" dirty="0"/>
              <a:t>ΔH = </a:t>
            </a:r>
            <a:r>
              <a:rPr lang="fr-CA" sz="2000" b="1" dirty="0" err="1"/>
              <a:t>H</a:t>
            </a:r>
            <a:r>
              <a:rPr lang="fr-CA" sz="2000" b="1" baseline="-25000" dirty="0" err="1"/>
              <a:t>p</a:t>
            </a:r>
            <a:r>
              <a:rPr lang="fr-CA" sz="2000" b="1" dirty="0"/>
              <a:t> – </a:t>
            </a:r>
            <a:r>
              <a:rPr lang="fr-CA" sz="2000" b="1" dirty="0" err="1"/>
              <a:t>H</a:t>
            </a:r>
            <a:r>
              <a:rPr lang="fr-CA" sz="2000" b="1" baseline="-25000" dirty="0" err="1"/>
              <a:t>r</a:t>
            </a:r>
            <a:endParaRPr lang="fr-CA" sz="2000" b="1" baseline="-25000" dirty="0"/>
          </a:p>
          <a:p>
            <a:r>
              <a:rPr lang="fr-CA" sz="2000" b="1" dirty="0"/>
              <a:t>ΔH = -488 kJ – 0 kJ</a:t>
            </a:r>
          </a:p>
          <a:p>
            <a:r>
              <a:rPr lang="fr-CA" sz="2000" b="1" dirty="0"/>
              <a:t>ΔH = -488 kJ</a:t>
            </a:r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A99E46FE-8AC6-456E-95CC-B3308413CD0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p.182 - 183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E796E21-3901-4220-8D10-CF80C9F79872}"/>
              </a:ext>
            </a:extLst>
          </p:cNvPr>
          <p:cNvSpPr txBox="1"/>
          <p:nvPr/>
        </p:nvSpPr>
        <p:spPr>
          <a:xfrm>
            <a:off x="3230791" y="4371847"/>
            <a:ext cx="2923440" cy="12003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CA" b="1" dirty="0"/>
              <a:t>Énergie d’activation (</a:t>
            </a:r>
            <a:r>
              <a:rPr lang="fr-CA" b="1" dirty="0" err="1"/>
              <a:t>E</a:t>
            </a:r>
            <a:r>
              <a:rPr lang="fr-CA" b="1" baseline="-25000" dirty="0" err="1"/>
              <a:t>a</a:t>
            </a:r>
            <a:r>
              <a:rPr lang="fr-CA" b="1" dirty="0"/>
              <a:t>):</a:t>
            </a:r>
            <a:r>
              <a:rPr lang="fr-CA" dirty="0"/>
              <a:t> l’énergie minimale à fournir pour débuter la réaction.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A4B4C2F-713D-4B55-9C8E-61BE2BB5F602}"/>
              </a:ext>
            </a:extLst>
          </p:cNvPr>
          <p:cNvGrpSpPr/>
          <p:nvPr/>
        </p:nvGrpSpPr>
        <p:grpSpPr>
          <a:xfrm>
            <a:off x="4529886" y="2745518"/>
            <a:ext cx="661515" cy="1492652"/>
            <a:chOff x="4529886" y="2745518"/>
            <a:chExt cx="661515" cy="1492652"/>
          </a:xfrm>
        </p:grpSpPr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61468CA5-D840-4C29-8EA0-E8F97D7C14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9886" y="2745518"/>
              <a:ext cx="0" cy="149265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98906967-6FF6-42B5-9FAF-7C97B34D8B15}"/>
                </a:ext>
              </a:extLst>
            </p:cNvPr>
            <p:cNvSpPr txBox="1"/>
            <p:nvPr/>
          </p:nvSpPr>
          <p:spPr>
            <a:xfrm>
              <a:off x="4617792" y="3405284"/>
              <a:ext cx="573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err="1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E</a:t>
              </a:r>
              <a:r>
                <a:rPr lang="fr-CA" b="1" baseline="-25000" dirty="0" err="1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a</a:t>
              </a:r>
              <a:endParaRPr lang="fr-CA" b="1" baseline="-25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814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84E180-B96B-4893-8F3A-00DD4888C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96242"/>
            <a:ext cx="10590862" cy="464079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Qu’est ce qui se produit lors de la décomposition de l’eau?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FEE6DF0-1996-4697-98D0-928550BD5800}"/>
              </a:ext>
            </a:extLst>
          </p:cNvPr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/>
              <a:t>Diagramme énergétique détaillé</a:t>
            </a:r>
            <a:endParaRPr lang="fr-CA" b="1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8243234-1648-4B6B-B972-BF303A6A06AA}"/>
              </a:ext>
            </a:extLst>
          </p:cNvPr>
          <p:cNvGrpSpPr/>
          <p:nvPr/>
        </p:nvGrpSpPr>
        <p:grpSpPr>
          <a:xfrm>
            <a:off x="75010" y="2663887"/>
            <a:ext cx="5790216" cy="3693217"/>
            <a:chOff x="1190955" y="2536952"/>
            <a:chExt cx="8164906" cy="4086005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287A3371-CA4C-4366-A893-289B2D20E764}"/>
                </a:ext>
              </a:extLst>
            </p:cNvPr>
            <p:cNvGrpSpPr/>
            <p:nvPr/>
          </p:nvGrpSpPr>
          <p:grpSpPr>
            <a:xfrm>
              <a:off x="2259357" y="3217786"/>
              <a:ext cx="7096504" cy="3114957"/>
              <a:chOff x="2000891" y="1840350"/>
              <a:chExt cx="7005516" cy="4479049"/>
            </a:xfrm>
          </p:grpSpPr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C3C6C6AA-7B5D-48CD-B0CC-DE7CB7A40AB5}"/>
                  </a:ext>
                </a:extLst>
              </p:cNvPr>
              <p:cNvCxnSpPr/>
              <p:nvPr/>
            </p:nvCxnSpPr>
            <p:spPr>
              <a:xfrm flipV="1">
                <a:off x="2000891" y="1840350"/>
                <a:ext cx="0" cy="447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>
                <a:extLst>
                  <a:ext uri="{FF2B5EF4-FFF2-40B4-BE49-F238E27FC236}">
                    <a16:creationId xmlns:a16="http://schemas.microsoft.com/office/drawing/2014/main" id="{56D27805-376E-430C-89AC-1A737439E2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00891" y="6279111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700A5DB-B066-4B9C-B8E1-656CBEDCEFDF}"/>
                </a:ext>
              </a:extLst>
            </p:cNvPr>
            <p:cNvSpPr txBox="1"/>
            <p:nvPr/>
          </p:nvSpPr>
          <p:spPr>
            <a:xfrm>
              <a:off x="1406059" y="3115618"/>
              <a:ext cx="12341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/>
                <a:t>H (kJ)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65357E3-F7EE-4857-8E06-F9FF0972A306}"/>
                </a:ext>
              </a:extLst>
            </p:cNvPr>
            <p:cNvSpPr txBox="1"/>
            <p:nvPr/>
          </p:nvSpPr>
          <p:spPr>
            <a:xfrm>
              <a:off x="6632358" y="6361347"/>
              <a:ext cx="27235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/>
                <a:t>Progression de la réaction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3358717-AAC7-4A97-A40C-B02566AEE258}"/>
                </a:ext>
              </a:extLst>
            </p:cNvPr>
            <p:cNvSpPr txBox="1"/>
            <p:nvPr/>
          </p:nvSpPr>
          <p:spPr>
            <a:xfrm>
              <a:off x="2268233" y="3701356"/>
              <a:ext cx="20694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 H</a:t>
              </a:r>
              <a:r>
                <a:rPr lang="fr-CA" sz="14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2(g)</a:t>
              </a:r>
              <a:r>
                <a:rPr lang="fr-CA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+ O</a:t>
              </a:r>
              <a:r>
                <a:rPr lang="fr-CA" sz="14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2(g)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2B1F1A3C-55C0-4036-B4BD-C41D49BA7578}"/>
                </a:ext>
              </a:extLst>
            </p:cNvPr>
            <p:cNvSpPr txBox="1"/>
            <p:nvPr/>
          </p:nvSpPr>
          <p:spPr>
            <a:xfrm>
              <a:off x="7218416" y="5520602"/>
              <a:ext cx="15327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 H</a:t>
              </a:r>
              <a:r>
                <a:rPr lang="fr-CA" sz="14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fr-CA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O</a:t>
              </a:r>
              <a:r>
                <a:rPr lang="fr-CA" sz="14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(l)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DD87E0B5-54E5-4969-8242-AC04A7AF4AA2}"/>
                </a:ext>
              </a:extLst>
            </p:cNvPr>
            <p:cNvSpPr txBox="1"/>
            <p:nvPr/>
          </p:nvSpPr>
          <p:spPr>
            <a:xfrm>
              <a:off x="1669384" y="2536952"/>
              <a:ext cx="6852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/>
                <a:t>L’enthalpie en fonction de la progression de la réaction de la synthèse de l’eau</a:t>
              </a:r>
              <a:endParaRPr lang="fr-CA" sz="1400" b="1" baseline="-25000" dirty="0"/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61137914-A9D7-4FC5-9135-400F3CE7E0C7}"/>
                </a:ext>
              </a:extLst>
            </p:cNvPr>
            <p:cNvGrpSpPr/>
            <p:nvPr/>
          </p:nvGrpSpPr>
          <p:grpSpPr>
            <a:xfrm>
              <a:off x="1190955" y="5754849"/>
              <a:ext cx="5811858" cy="289433"/>
              <a:chOff x="1177567" y="4816162"/>
              <a:chExt cx="5458174" cy="289433"/>
            </a:xfrm>
          </p:grpSpPr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DD1B3270-1E87-47C3-A252-57AF6FC09828}"/>
                  </a:ext>
                </a:extLst>
              </p:cNvPr>
              <p:cNvCxnSpPr>
                <a:cxnSpLocks/>
              </p:cNvCxnSpPr>
              <p:nvPr>
                <p:custDataLst>
                  <p:tags r:id="rId6"/>
                </p:custDataLst>
              </p:nvPr>
            </p:nvCxnSpPr>
            <p:spPr>
              <a:xfrm>
                <a:off x="2112203" y="4996706"/>
                <a:ext cx="4523538" cy="0"/>
              </a:xfrm>
              <a:prstGeom prst="line">
                <a:avLst/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A41608AB-D88C-4B24-8D78-51B2A4791635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177567" y="4816162"/>
                <a:ext cx="1301498" cy="28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1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(</a:t>
                </a:r>
                <a:r>
                  <a:rPr lang="fr-CA" sz="1100" b="1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H</a:t>
                </a:r>
                <a:r>
                  <a:rPr lang="fr-CA" sz="1100" b="1" baseline="-25000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p</a:t>
                </a:r>
                <a:r>
                  <a:rPr lang="fr-CA" sz="11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) -488</a:t>
                </a:r>
              </a:p>
            </p:txBody>
          </p:sp>
        </p:grp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A4E6C60-A766-4001-B825-83E52A3A06F8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453460" y="3931277"/>
              <a:ext cx="797022" cy="28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fr-CA" sz="11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</a:t>
              </a:r>
              <a:r>
                <a:rPr lang="fr-CA" sz="1100" b="1" baseline="-25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</a:t>
              </a:r>
              <a:r>
                <a:rPr lang="fr-CA" sz="11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) 0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A42A02AE-64DC-421A-9A9C-FA2DCD47F2B1}"/>
                </a:ext>
              </a:extLst>
            </p:cNvPr>
            <p:cNvSpPr txBox="1"/>
            <p:nvPr/>
          </p:nvSpPr>
          <p:spPr>
            <a:xfrm>
              <a:off x="2484895" y="4130539"/>
              <a:ext cx="1532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Réactifs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AB9811C1-3A4F-4388-9B31-90A5B7379364}"/>
                </a:ext>
              </a:extLst>
            </p:cNvPr>
            <p:cNvSpPr txBox="1"/>
            <p:nvPr/>
          </p:nvSpPr>
          <p:spPr>
            <a:xfrm>
              <a:off x="7209540" y="5932633"/>
              <a:ext cx="15327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Produits</a:t>
              </a: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84848DB0-AF82-4BBA-B5FD-61AAC4B67636}"/>
                </a:ext>
              </a:extLst>
            </p:cNvPr>
            <p:cNvSpPr/>
            <p:nvPr/>
          </p:nvSpPr>
          <p:spPr>
            <a:xfrm>
              <a:off x="4262208" y="3028485"/>
              <a:ext cx="2644683" cy="2916511"/>
            </a:xfrm>
            <a:custGeom>
              <a:avLst/>
              <a:gdLst>
                <a:gd name="connsiteX0" fmla="*/ 0 w 2581275"/>
                <a:gd name="connsiteY0" fmla="*/ 1163911 h 2916511"/>
                <a:gd name="connsiteX1" fmla="*/ 1095375 w 2581275"/>
                <a:gd name="connsiteY1" fmla="*/ 68536 h 2916511"/>
                <a:gd name="connsiteX2" fmla="*/ 2581275 w 2581275"/>
                <a:gd name="connsiteY2" fmla="*/ 2916511 h 291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1275" h="2916511">
                  <a:moveTo>
                    <a:pt x="0" y="1163911"/>
                  </a:moveTo>
                  <a:cubicBezTo>
                    <a:pt x="332581" y="470173"/>
                    <a:pt x="665163" y="-223564"/>
                    <a:pt x="1095375" y="68536"/>
                  </a:cubicBezTo>
                  <a:cubicBezTo>
                    <a:pt x="1525588" y="360636"/>
                    <a:pt x="2053431" y="1638573"/>
                    <a:pt x="2581275" y="2916511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4023FE33-5445-48FF-A68C-A1494F7278C2}"/>
                </a:ext>
              </a:extLst>
            </p:cNvPr>
            <p:cNvCxnSpPr/>
            <p:nvPr/>
          </p:nvCxnSpPr>
          <p:spPr>
            <a:xfrm>
              <a:off x="6865806" y="5920675"/>
              <a:ext cx="2058997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2B88E659-9737-4BD8-80E9-72FE5FBF959D}"/>
                </a:ext>
              </a:extLst>
            </p:cNvPr>
            <p:cNvCxnSpPr/>
            <p:nvPr/>
          </p:nvCxnSpPr>
          <p:spPr>
            <a:xfrm>
              <a:off x="2260938" y="4131980"/>
              <a:ext cx="2058997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50EBE02-B600-481F-BA1D-194E4B9DD0D7}"/>
              </a:ext>
            </a:extLst>
          </p:cNvPr>
          <p:cNvGrpSpPr/>
          <p:nvPr/>
        </p:nvGrpSpPr>
        <p:grpSpPr>
          <a:xfrm>
            <a:off x="6299846" y="2666824"/>
            <a:ext cx="5701357" cy="3734936"/>
            <a:chOff x="6299846" y="2666824"/>
            <a:chExt cx="5701357" cy="3734936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600D68BA-5DF9-4DE6-BEC2-27AB29A45FE0}"/>
                </a:ext>
              </a:extLst>
            </p:cNvPr>
            <p:cNvSpPr txBox="1"/>
            <p:nvPr/>
          </p:nvSpPr>
          <p:spPr>
            <a:xfrm>
              <a:off x="10047990" y="6162627"/>
              <a:ext cx="1953213" cy="23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/>
                <a:t>Progression de la réaction</a:t>
              </a:r>
            </a:p>
          </p:txBody>
        </p: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D757D438-1FE7-4910-97C8-B7CD1309A92C}"/>
                </a:ext>
              </a:extLst>
            </p:cNvPr>
            <p:cNvGrpSpPr/>
            <p:nvPr/>
          </p:nvGrpSpPr>
          <p:grpSpPr>
            <a:xfrm>
              <a:off x="6299846" y="2666824"/>
              <a:ext cx="5701357" cy="3469657"/>
              <a:chOff x="6299846" y="2666824"/>
              <a:chExt cx="5701357" cy="3469657"/>
            </a:xfrm>
          </p:grpSpPr>
          <p:grpSp>
            <p:nvGrpSpPr>
              <p:cNvPr id="65" name="Groupe 64">
                <a:extLst>
                  <a:ext uri="{FF2B5EF4-FFF2-40B4-BE49-F238E27FC236}">
                    <a16:creationId xmlns:a16="http://schemas.microsoft.com/office/drawing/2014/main" id="{65AC866C-896B-4376-AE9B-8FA7E1997F56}"/>
                  </a:ext>
                </a:extLst>
              </p:cNvPr>
              <p:cNvGrpSpPr/>
              <p:nvPr/>
            </p:nvGrpSpPr>
            <p:grpSpPr>
              <a:xfrm>
                <a:off x="6299846" y="3195771"/>
                <a:ext cx="5701357" cy="2940710"/>
                <a:chOff x="6299846" y="3195771"/>
                <a:chExt cx="5701357" cy="2940710"/>
              </a:xfrm>
            </p:grpSpPr>
            <p:grpSp>
              <p:nvGrpSpPr>
                <p:cNvPr id="43" name="Groupe 42">
                  <a:extLst>
                    <a:ext uri="{FF2B5EF4-FFF2-40B4-BE49-F238E27FC236}">
                      <a16:creationId xmlns:a16="http://schemas.microsoft.com/office/drawing/2014/main" id="{CD28EFE1-BE48-4E9B-ADFB-98C7E4A68707}"/>
                    </a:ext>
                  </a:extLst>
                </p:cNvPr>
                <p:cNvGrpSpPr/>
                <p:nvPr/>
              </p:nvGrpSpPr>
              <p:grpSpPr>
                <a:xfrm>
                  <a:off x="6911807" y="3289161"/>
                  <a:ext cx="5089396" cy="2847320"/>
                  <a:chOff x="2000891" y="1840350"/>
                  <a:chExt cx="7005516" cy="4479049"/>
                </a:xfrm>
              </p:grpSpPr>
              <p:cxnSp>
                <p:nvCxnSpPr>
                  <p:cNvPr id="58" name="Connecteur droit avec flèche 57">
                    <a:extLst>
                      <a:ext uri="{FF2B5EF4-FFF2-40B4-BE49-F238E27FC236}">
                        <a16:creationId xmlns:a16="http://schemas.microsoft.com/office/drawing/2014/main" id="{0C353AE8-A5C2-4579-AD9C-7420EABE0DF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00891" y="1840350"/>
                    <a:ext cx="0" cy="4479049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Connecteur droit avec flèche 58">
                    <a:extLst>
                      <a:ext uri="{FF2B5EF4-FFF2-40B4-BE49-F238E27FC236}">
                        <a16:creationId xmlns:a16="http://schemas.microsoft.com/office/drawing/2014/main" id="{2CC7B7DF-B436-4A0E-B87E-58EC206E8E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000891" y="6279111"/>
                    <a:ext cx="7005516" cy="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1AABD900-8190-462D-9A10-1F681FD35120}"/>
                    </a:ext>
                  </a:extLst>
                </p:cNvPr>
                <p:cNvSpPr txBox="1"/>
                <p:nvPr/>
              </p:nvSpPr>
              <p:spPr>
                <a:xfrm>
                  <a:off x="6299846" y="3195771"/>
                  <a:ext cx="885103" cy="239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1100" b="1" dirty="0"/>
                    <a:t>H (kJ)</a:t>
                  </a:r>
                </a:p>
              </p:txBody>
            </p:sp>
          </p:grp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0D2122AF-0EA0-4001-B9A5-B2810DAC9B29}"/>
                  </a:ext>
                </a:extLst>
              </p:cNvPr>
              <p:cNvSpPr txBox="1"/>
              <p:nvPr/>
            </p:nvSpPr>
            <p:spPr>
              <a:xfrm>
                <a:off x="6488695" y="2666824"/>
                <a:ext cx="4914227" cy="47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b="1" dirty="0"/>
                  <a:t>L’enthalpie en fonction de la progression de la réaction de la décomposition de l’eau</a:t>
                </a:r>
                <a:endParaRPr lang="fr-CA" sz="1400" b="1" baseline="-25000" dirty="0"/>
              </a:p>
            </p:txBody>
          </p:sp>
        </p:grp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1DEB2C64-264D-4749-BB20-E87C386FC33F}"/>
              </a:ext>
            </a:extLst>
          </p:cNvPr>
          <p:cNvGrpSpPr/>
          <p:nvPr/>
        </p:nvGrpSpPr>
        <p:grpSpPr>
          <a:xfrm>
            <a:off x="6140866" y="3962497"/>
            <a:ext cx="4115945" cy="1925396"/>
            <a:chOff x="6140866" y="3962497"/>
            <a:chExt cx="4115945" cy="1925396"/>
          </a:xfrm>
        </p:grpSpPr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1D1CB7CD-AAB4-4F4F-B14F-4A6943A33BDC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6802450" y="4120612"/>
              <a:ext cx="3454361" cy="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ABB8D48C-A960-483E-BADD-BE57C5E177D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6140866" y="5626283"/>
              <a:ext cx="9938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fr-CA" sz="11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</a:t>
              </a:r>
              <a:r>
                <a:rPr lang="fr-CA" sz="1100" b="1" baseline="-25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</a:t>
              </a:r>
              <a:r>
                <a:rPr lang="fr-CA" sz="11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) -488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8EE63F12-7974-4D53-B18C-33704414EF70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270559" y="3962497"/>
              <a:ext cx="571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fr-CA" sz="11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</a:t>
              </a:r>
              <a:r>
                <a:rPr lang="fr-CA" sz="1100" b="1" baseline="-25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</a:t>
              </a:r>
              <a:r>
                <a:rPr lang="fr-CA" sz="11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) 0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065860F-D2F1-4F14-823B-525809683F44}"/>
              </a:ext>
            </a:extLst>
          </p:cNvPr>
          <p:cNvGrpSpPr/>
          <p:nvPr/>
        </p:nvGrpSpPr>
        <p:grpSpPr>
          <a:xfrm>
            <a:off x="7037498" y="3731183"/>
            <a:ext cx="4649331" cy="2318449"/>
            <a:chOff x="7037498" y="3731183"/>
            <a:chExt cx="4649331" cy="2318449"/>
          </a:xfrm>
        </p:grpSpPr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90DB04B3-9282-4BD2-A0E4-CE4AFBD113DC}"/>
                </a:ext>
              </a:extLst>
            </p:cNvPr>
            <p:cNvSpPr txBox="1"/>
            <p:nvPr/>
          </p:nvSpPr>
          <p:spPr>
            <a:xfrm flipH="1">
              <a:off x="10202681" y="3731183"/>
              <a:ext cx="1484148" cy="281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 H</a:t>
              </a:r>
              <a:r>
                <a:rPr lang="fr-CA" sz="14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2(g)</a:t>
              </a:r>
              <a:r>
                <a:rPr lang="fr-CA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+ O</a:t>
              </a:r>
              <a:r>
                <a:rPr lang="fr-CA" sz="14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2(g)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E4AC57E-AC26-446A-83F7-040979E2EADA}"/>
                </a:ext>
              </a:extLst>
            </p:cNvPr>
            <p:cNvSpPr txBox="1"/>
            <p:nvPr/>
          </p:nvSpPr>
          <p:spPr>
            <a:xfrm flipH="1">
              <a:off x="7037498" y="5394119"/>
              <a:ext cx="1099210" cy="281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 H</a:t>
              </a:r>
              <a:r>
                <a:rPr lang="fr-CA" sz="14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fr-CA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O</a:t>
              </a:r>
              <a:r>
                <a:rPr lang="fr-CA" sz="14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(l)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548F78B6-DF43-4B5F-9394-C3E559F8C693}"/>
                </a:ext>
              </a:extLst>
            </p:cNvPr>
            <p:cNvSpPr txBox="1"/>
            <p:nvPr/>
          </p:nvSpPr>
          <p:spPr>
            <a:xfrm flipH="1">
              <a:off x="7088068" y="5796433"/>
              <a:ext cx="1099210" cy="25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Réactifs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A48A8610-F0DE-414C-B5A0-5F1DC43A909A}"/>
                </a:ext>
              </a:extLst>
            </p:cNvPr>
            <p:cNvSpPr txBox="1"/>
            <p:nvPr/>
          </p:nvSpPr>
          <p:spPr>
            <a:xfrm flipH="1">
              <a:off x="10474991" y="4195887"/>
              <a:ext cx="1099210" cy="25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Produits</a:t>
              </a: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7988881B-7CDD-4E53-BEAD-42D3EA70EDCC}"/>
              </a:ext>
            </a:extLst>
          </p:cNvPr>
          <p:cNvGrpSpPr/>
          <p:nvPr/>
        </p:nvGrpSpPr>
        <p:grpSpPr>
          <a:xfrm>
            <a:off x="6912940" y="3116125"/>
            <a:ext cx="4779121" cy="2665925"/>
            <a:chOff x="6912940" y="3116125"/>
            <a:chExt cx="4779121" cy="2665925"/>
          </a:xfrm>
        </p:grpSpPr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B3775EE2-55F6-498A-8265-E0B076BA8F13}"/>
                </a:ext>
              </a:extLst>
            </p:cNvPr>
            <p:cNvSpPr/>
            <p:nvPr/>
          </p:nvSpPr>
          <p:spPr>
            <a:xfrm flipH="1">
              <a:off x="8360125" y="3116125"/>
              <a:ext cx="1896686" cy="2665925"/>
            </a:xfrm>
            <a:custGeom>
              <a:avLst/>
              <a:gdLst>
                <a:gd name="connsiteX0" fmla="*/ 0 w 2581275"/>
                <a:gd name="connsiteY0" fmla="*/ 1163911 h 2916511"/>
                <a:gd name="connsiteX1" fmla="*/ 1095375 w 2581275"/>
                <a:gd name="connsiteY1" fmla="*/ 68536 h 2916511"/>
                <a:gd name="connsiteX2" fmla="*/ 2581275 w 2581275"/>
                <a:gd name="connsiteY2" fmla="*/ 2916511 h 291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1275" h="2916511">
                  <a:moveTo>
                    <a:pt x="0" y="1163911"/>
                  </a:moveTo>
                  <a:cubicBezTo>
                    <a:pt x="332581" y="470173"/>
                    <a:pt x="665163" y="-223564"/>
                    <a:pt x="1095375" y="68536"/>
                  </a:cubicBezTo>
                  <a:cubicBezTo>
                    <a:pt x="1525588" y="360636"/>
                    <a:pt x="2053431" y="1638573"/>
                    <a:pt x="2581275" y="2916511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933ABBBF-E9F5-41B7-9CAC-F3B2D8C02F84}"/>
                </a:ext>
              </a:extLst>
            </p:cNvPr>
            <p:cNvCxnSpPr/>
            <p:nvPr/>
          </p:nvCxnSpPr>
          <p:spPr>
            <a:xfrm flipH="1">
              <a:off x="6912940" y="5759818"/>
              <a:ext cx="1476650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CDBECA2-8BF3-47B7-BB88-1A5E4D1077CE}"/>
                </a:ext>
              </a:extLst>
            </p:cNvPr>
            <p:cNvCxnSpPr/>
            <p:nvPr/>
          </p:nvCxnSpPr>
          <p:spPr>
            <a:xfrm flipH="1">
              <a:off x="10215411" y="4124807"/>
              <a:ext cx="1476650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itre 1">
            <a:extLst>
              <a:ext uri="{FF2B5EF4-FFF2-40B4-BE49-F238E27FC236}">
                <a16:creationId xmlns:a16="http://schemas.microsoft.com/office/drawing/2014/main" id="{257C7C0B-E827-48AA-B724-CA983B39279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p.184</a:t>
            </a:r>
          </a:p>
        </p:txBody>
      </p:sp>
    </p:spTree>
    <p:extLst>
      <p:ext uri="{BB962C8B-B14F-4D97-AF65-F5344CB8AC3E}">
        <p14:creationId xmlns:p14="http://schemas.microsoft.com/office/powerpoint/2010/main" val="3593559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84E180-B96B-4893-8F3A-00DD4888C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33306"/>
            <a:ext cx="10590862" cy="2813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1400" dirty="0"/>
              <a:t>Qu’est ce qui se produit lors de la décomposition de l’eau?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FEE6DF0-1996-4697-98D0-928550BD5800}"/>
              </a:ext>
            </a:extLst>
          </p:cNvPr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/>
              <a:t>Diagramme énergétique détaillé</a:t>
            </a:r>
            <a:endParaRPr lang="fr-CA" b="1" dirty="0"/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50EBE02-B600-481F-BA1D-194E4B9DD0D7}"/>
              </a:ext>
            </a:extLst>
          </p:cNvPr>
          <p:cNvGrpSpPr/>
          <p:nvPr/>
        </p:nvGrpSpPr>
        <p:grpSpPr>
          <a:xfrm>
            <a:off x="575523" y="2363735"/>
            <a:ext cx="5806155" cy="4191472"/>
            <a:chOff x="6195048" y="2210288"/>
            <a:chExt cx="5806155" cy="4191472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600D68BA-5DF9-4DE6-BEC2-27AB29A45FE0}"/>
                </a:ext>
              </a:extLst>
            </p:cNvPr>
            <p:cNvSpPr txBox="1"/>
            <p:nvPr/>
          </p:nvSpPr>
          <p:spPr>
            <a:xfrm>
              <a:off x="10047990" y="6162627"/>
              <a:ext cx="1953213" cy="23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/>
                <a:t>Progression de la réaction</a:t>
              </a:r>
            </a:p>
          </p:txBody>
        </p: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D757D438-1FE7-4910-97C8-B7CD1309A92C}"/>
                </a:ext>
              </a:extLst>
            </p:cNvPr>
            <p:cNvGrpSpPr/>
            <p:nvPr/>
          </p:nvGrpSpPr>
          <p:grpSpPr>
            <a:xfrm>
              <a:off x="6195048" y="2210288"/>
              <a:ext cx="5806155" cy="3926193"/>
              <a:chOff x="6195048" y="2210288"/>
              <a:chExt cx="5806155" cy="3926193"/>
            </a:xfrm>
          </p:grpSpPr>
          <p:grpSp>
            <p:nvGrpSpPr>
              <p:cNvPr id="65" name="Groupe 64">
                <a:extLst>
                  <a:ext uri="{FF2B5EF4-FFF2-40B4-BE49-F238E27FC236}">
                    <a16:creationId xmlns:a16="http://schemas.microsoft.com/office/drawing/2014/main" id="{65AC866C-896B-4376-AE9B-8FA7E1997F56}"/>
                  </a:ext>
                </a:extLst>
              </p:cNvPr>
              <p:cNvGrpSpPr/>
              <p:nvPr/>
            </p:nvGrpSpPr>
            <p:grpSpPr>
              <a:xfrm>
                <a:off x="6195048" y="2643264"/>
                <a:ext cx="5806155" cy="3493217"/>
                <a:chOff x="6195048" y="2643264"/>
                <a:chExt cx="5806155" cy="3493217"/>
              </a:xfrm>
            </p:grpSpPr>
            <p:grpSp>
              <p:nvGrpSpPr>
                <p:cNvPr id="43" name="Groupe 42">
                  <a:extLst>
                    <a:ext uri="{FF2B5EF4-FFF2-40B4-BE49-F238E27FC236}">
                      <a16:creationId xmlns:a16="http://schemas.microsoft.com/office/drawing/2014/main" id="{CD28EFE1-BE48-4E9B-ADFB-98C7E4A68707}"/>
                    </a:ext>
                  </a:extLst>
                </p:cNvPr>
                <p:cNvGrpSpPr/>
                <p:nvPr/>
              </p:nvGrpSpPr>
              <p:grpSpPr>
                <a:xfrm>
                  <a:off x="6911807" y="2733508"/>
                  <a:ext cx="5089396" cy="3402973"/>
                  <a:chOff x="2000891" y="966266"/>
                  <a:chExt cx="7005516" cy="5353133"/>
                </a:xfrm>
              </p:grpSpPr>
              <p:cxnSp>
                <p:nvCxnSpPr>
                  <p:cNvPr id="58" name="Connecteur droit avec flèche 57">
                    <a:extLst>
                      <a:ext uri="{FF2B5EF4-FFF2-40B4-BE49-F238E27FC236}">
                        <a16:creationId xmlns:a16="http://schemas.microsoft.com/office/drawing/2014/main" id="{0C353AE8-A5C2-4579-AD9C-7420EABE0D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000891" y="966266"/>
                    <a:ext cx="0" cy="535313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Connecteur droit avec flèche 58">
                    <a:extLst>
                      <a:ext uri="{FF2B5EF4-FFF2-40B4-BE49-F238E27FC236}">
                        <a16:creationId xmlns:a16="http://schemas.microsoft.com/office/drawing/2014/main" id="{2CC7B7DF-B436-4A0E-B87E-58EC206E8E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000891" y="6279111"/>
                    <a:ext cx="7005516" cy="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1AABD900-8190-462D-9A10-1F681FD35120}"/>
                    </a:ext>
                  </a:extLst>
                </p:cNvPr>
                <p:cNvSpPr txBox="1"/>
                <p:nvPr/>
              </p:nvSpPr>
              <p:spPr>
                <a:xfrm>
                  <a:off x="6195048" y="2643264"/>
                  <a:ext cx="885103" cy="239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1100" b="1" dirty="0"/>
                    <a:t>H (kJ)</a:t>
                  </a:r>
                </a:p>
              </p:txBody>
            </p:sp>
          </p:grp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0D2122AF-0EA0-4001-B9A5-B2810DAC9B29}"/>
                  </a:ext>
                </a:extLst>
              </p:cNvPr>
              <p:cNvSpPr txBox="1"/>
              <p:nvPr/>
            </p:nvSpPr>
            <p:spPr>
              <a:xfrm>
                <a:off x="6556359" y="2210288"/>
                <a:ext cx="49110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b="1" dirty="0"/>
                  <a:t>L’enthalpie en fonction de la progression de la réaction de la décomposition de l’eau</a:t>
                </a:r>
                <a:endParaRPr lang="fr-CA" sz="1400" b="1" baseline="-25000" dirty="0"/>
              </a:p>
            </p:txBody>
          </p:sp>
        </p:grp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1DEB2C64-264D-4749-BB20-E87C386FC33F}"/>
              </a:ext>
            </a:extLst>
          </p:cNvPr>
          <p:cNvGrpSpPr/>
          <p:nvPr/>
        </p:nvGrpSpPr>
        <p:grpSpPr>
          <a:xfrm>
            <a:off x="521341" y="4115944"/>
            <a:ext cx="4115945" cy="1925396"/>
            <a:chOff x="6140866" y="3962497"/>
            <a:chExt cx="4115945" cy="1925396"/>
          </a:xfrm>
        </p:grpSpPr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1D1CB7CD-AAB4-4F4F-B14F-4A6943A33BDC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6802450" y="4120612"/>
              <a:ext cx="3454361" cy="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ABB8D48C-A960-483E-BADD-BE57C5E177D2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140866" y="5626283"/>
              <a:ext cx="9938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fr-CA" sz="11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</a:t>
              </a:r>
              <a:r>
                <a:rPr lang="fr-CA" sz="1100" b="1" baseline="-25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</a:t>
              </a:r>
              <a:r>
                <a:rPr lang="fr-CA" sz="11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) -488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8EE63F12-7974-4D53-B18C-33704414EF70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270559" y="3962497"/>
              <a:ext cx="571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fr-CA" sz="11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</a:t>
              </a:r>
              <a:r>
                <a:rPr lang="fr-CA" sz="1100" b="1" baseline="-25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</a:t>
              </a:r>
              <a:r>
                <a:rPr lang="fr-CA" sz="11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) 0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065860F-D2F1-4F14-823B-525809683F44}"/>
              </a:ext>
            </a:extLst>
          </p:cNvPr>
          <p:cNvGrpSpPr/>
          <p:nvPr/>
        </p:nvGrpSpPr>
        <p:grpSpPr>
          <a:xfrm>
            <a:off x="1417973" y="3884630"/>
            <a:ext cx="4649331" cy="2318449"/>
            <a:chOff x="7037498" y="3731183"/>
            <a:chExt cx="4649331" cy="2318449"/>
          </a:xfrm>
        </p:grpSpPr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90DB04B3-9282-4BD2-A0E4-CE4AFBD113DC}"/>
                </a:ext>
              </a:extLst>
            </p:cNvPr>
            <p:cNvSpPr txBox="1"/>
            <p:nvPr/>
          </p:nvSpPr>
          <p:spPr>
            <a:xfrm flipH="1">
              <a:off x="10202681" y="3731183"/>
              <a:ext cx="1484148" cy="281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 H</a:t>
              </a:r>
              <a:r>
                <a:rPr lang="fr-CA" sz="14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2(g)</a:t>
              </a:r>
              <a:r>
                <a:rPr lang="fr-CA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+ O</a:t>
              </a:r>
              <a:r>
                <a:rPr lang="fr-CA" sz="14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2(g)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E4AC57E-AC26-446A-83F7-040979E2EADA}"/>
                </a:ext>
              </a:extLst>
            </p:cNvPr>
            <p:cNvSpPr txBox="1"/>
            <p:nvPr/>
          </p:nvSpPr>
          <p:spPr>
            <a:xfrm flipH="1">
              <a:off x="7037498" y="5394119"/>
              <a:ext cx="1099210" cy="281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 H</a:t>
              </a:r>
              <a:r>
                <a:rPr lang="fr-CA" sz="14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fr-CA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O</a:t>
              </a:r>
              <a:r>
                <a:rPr lang="fr-CA" sz="14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(l)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548F78B6-DF43-4B5F-9394-C3E559F8C693}"/>
                </a:ext>
              </a:extLst>
            </p:cNvPr>
            <p:cNvSpPr txBox="1"/>
            <p:nvPr/>
          </p:nvSpPr>
          <p:spPr>
            <a:xfrm flipH="1">
              <a:off x="7088068" y="5796433"/>
              <a:ext cx="1099210" cy="25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Réactifs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A48A8610-F0DE-414C-B5A0-5F1DC43A909A}"/>
                </a:ext>
              </a:extLst>
            </p:cNvPr>
            <p:cNvSpPr txBox="1"/>
            <p:nvPr/>
          </p:nvSpPr>
          <p:spPr>
            <a:xfrm flipH="1">
              <a:off x="10474991" y="4195887"/>
              <a:ext cx="1099210" cy="25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Produits</a:t>
              </a: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7988881B-7CDD-4E53-BEAD-42D3EA70EDCC}"/>
              </a:ext>
            </a:extLst>
          </p:cNvPr>
          <p:cNvGrpSpPr/>
          <p:nvPr/>
        </p:nvGrpSpPr>
        <p:grpSpPr>
          <a:xfrm>
            <a:off x="1293415" y="3269572"/>
            <a:ext cx="4779121" cy="2665925"/>
            <a:chOff x="6912940" y="3116125"/>
            <a:chExt cx="4779121" cy="2665925"/>
          </a:xfrm>
        </p:grpSpPr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B3775EE2-55F6-498A-8265-E0B076BA8F13}"/>
                </a:ext>
              </a:extLst>
            </p:cNvPr>
            <p:cNvSpPr/>
            <p:nvPr/>
          </p:nvSpPr>
          <p:spPr>
            <a:xfrm flipH="1">
              <a:off x="8360125" y="3116125"/>
              <a:ext cx="1896686" cy="2665925"/>
            </a:xfrm>
            <a:custGeom>
              <a:avLst/>
              <a:gdLst>
                <a:gd name="connsiteX0" fmla="*/ 0 w 2581275"/>
                <a:gd name="connsiteY0" fmla="*/ 1163911 h 2916511"/>
                <a:gd name="connsiteX1" fmla="*/ 1095375 w 2581275"/>
                <a:gd name="connsiteY1" fmla="*/ 68536 h 2916511"/>
                <a:gd name="connsiteX2" fmla="*/ 2581275 w 2581275"/>
                <a:gd name="connsiteY2" fmla="*/ 2916511 h 291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1275" h="2916511">
                  <a:moveTo>
                    <a:pt x="0" y="1163911"/>
                  </a:moveTo>
                  <a:cubicBezTo>
                    <a:pt x="332581" y="470173"/>
                    <a:pt x="665163" y="-223564"/>
                    <a:pt x="1095375" y="68536"/>
                  </a:cubicBezTo>
                  <a:cubicBezTo>
                    <a:pt x="1525588" y="360636"/>
                    <a:pt x="2053431" y="1638573"/>
                    <a:pt x="2581275" y="2916511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933ABBBF-E9F5-41B7-9CAC-F3B2D8C02F84}"/>
                </a:ext>
              </a:extLst>
            </p:cNvPr>
            <p:cNvCxnSpPr/>
            <p:nvPr/>
          </p:nvCxnSpPr>
          <p:spPr>
            <a:xfrm flipH="1">
              <a:off x="6912940" y="5759818"/>
              <a:ext cx="1476650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CDBECA2-8BF3-47B7-BB88-1A5E4D1077CE}"/>
                </a:ext>
              </a:extLst>
            </p:cNvPr>
            <p:cNvCxnSpPr/>
            <p:nvPr/>
          </p:nvCxnSpPr>
          <p:spPr>
            <a:xfrm flipH="1">
              <a:off x="10215411" y="4124807"/>
              <a:ext cx="1476650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6F569726-B308-4310-B2CA-3BB3515A0307}"/>
              </a:ext>
            </a:extLst>
          </p:cNvPr>
          <p:cNvSpPr txBox="1"/>
          <p:nvPr/>
        </p:nvSpPr>
        <p:spPr>
          <a:xfrm>
            <a:off x="2923983" y="2887243"/>
            <a:ext cx="201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FF00"/>
                </a:solidFill>
              </a:rPr>
              <a:t>Complexe activé</a:t>
            </a: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811BA322-FB24-4A12-B757-4F7EAC2B254A}"/>
              </a:ext>
            </a:extLst>
          </p:cNvPr>
          <p:cNvGrpSpPr/>
          <p:nvPr/>
        </p:nvGrpSpPr>
        <p:grpSpPr>
          <a:xfrm>
            <a:off x="287078" y="3086369"/>
            <a:ext cx="3668650" cy="369332"/>
            <a:chOff x="861235" y="2660592"/>
            <a:chExt cx="3668650" cy="369332"/>
          </a:xfrm>
        </p:grpSpPr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1538FE39-A36B-4FA6-8BC2-44A175732F7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861235" y="2660592"/>
              <a:ext cx="803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1368</a:t>
              </a:r>
            </a:p>
          </p:txBody>
        </p: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5444FC38-5325-4301-A370-6880F966FBEA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 flipV="1">
              <a:off x="1669310" y="2833779"/>
              <a:ext cx="2860575" cy="736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ZoneTexte 69">
            <a:extLst>
              <a:ext uri="{FF2B5EF4-FFF2-40B4-BE49-F238E27FC236}">
                <a16:creationId xmlns:a16="http://schemas.microsoft.com/office/drawing/2014/main" id="{00EBCDBA-27D3-484B-881D-DE7548766E41}"/>
              </a:ext>
            </a:extLst>
          </p:cNvPr>
          <p:cNvSpPr txBox="1"/>
          <p:nvPr/>
        </p:nvSpPr>
        <p:spPr>
          <a:xfrm>
            <a:off x="7157020" y="2761120"/>
            <a:ext cx="4588759" cy="163121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CA" sz="2000" b="1" dirty="0"/>
              <a:t>Énergie d’activation (</a:t>
            </a:r>
            <a:r>
              <a:rPr lang="fr-CA" sz="2000" b="1" dirty="0" err="1"/>
              <a:t>E</a:t>
            </a:r>
            <a:r>
              <a:rPr lang="fr-CA" sz="2000" b="1" baseline="-25000" dirty="0" err="1"/>
              <a:t>a</a:t>
            </a:r>
            <a:r>
              <a:rPr lang="fr-CA" sz="2000" b="1" dirty="0"/>
              <a:t>) de la réaction inverse:</a:t>
            </a:r>
            <a:endParaRPr lang="fr-CA" sz="2000" dirty="0"/>
          </a:p>
          <a:p>
            <a:r>
              <a:rPr lang="fr-CA" sz="2000" b="1" dirty="0" err="1"/>
              <a:t>E</a:t>
            </a:r>
            <a:r>
              <a:rPr lang="fr-CA" sz="2000" b="1" baseline="-25000" dirty="0" err="1"/>
              <a:t>ai</a:t>
            </a:r>
            <a:r>
              <a:rPr lang="fr-CA" sz="2000" b="1" dirty="0"/>
              <a:t> = </a:t>
            </a:r>
            <a:r>
              <a:rPr lang="fr-CA" sz="2000" b="1" dirty="0" err="1"/>
              <a:t>H</a:t>
            </a:r>
            <a:r>
              <a:rPr lang="fr-CA" sz="2000" b="1" baseline="-25000" dirty="0" err="1"/>
              <a:t>ca</a:t>
            </a:r>
            <a:r>
              <a:rPr lang="fr-CA" sz="2000" b="1" dirty="0"/>
              <a:t> – </a:t>
            </a:r>
            <a:r>
              <a:rPr lang="fr-CA" sz="2000" b="1" dirty="0" err="1"/>
              <a:t>H</a:t>
            </a:r>
            <a:r>
              <a:rPr lang="fr-CA" sz="2000" b="1" baseline="-25000" dirty="0" err="1"/>
              <a:t>r</a:t>
            </a:r>
            <a:endParaRPr lang="fr-CA" sz="2000" b="1" baseline="-25000" dirty="0"/>
          </a:p>
          <a:p>
            <a:r>
              <a:rPr lang="fr-CA" sz="2000" b="1" dirty="0" err="1"/>
              <a:t>E</a:t>
            </a:r>
            <a:r>
              <a:rPr lang="fr-CA" sz="2000" b="1" baseline="-25000" dirty="0" err="1"/>
              <a:t>ai</a:t>
            </a:r>
            <a:r>
              <a:rPr lang="fr-CA" sz="2000" b="1" dirty="0"/>
              <a:t> = 1368 kJ – -488 kJ</a:t>
            </a:r>
          </a:p>
          <a:p>
            <a:r>
              <a:rPr lang="fr-CA" sz="2000" b="1" dirty="0" err="1"/>
              <a:t>E</a:t>
            </a:r>
            <a:r>
              <a:rPr lang="fr-CA" sz="2000" b="1" baseline="-25000" dirty="0" err="1"/>
              <a:t>ai</a:t>
            </a:r>
            <a:r>
              <a:rPr lang="fr-CA" sz="2000" b="1" dirty="0"/>
              <a:t> = 1856 kJ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15336E75-E53E-4A0D-B1C4-9606F6E6234C}"/>
              </a:ext>
            </a:extLst>
          </p:cNvPr>
          <p:cNvSpPr txBox="1"/>
          <p:nvPr/>
        </p:nvSpPr>
        <p:spPr>
          <a:xfrm>
            <a:off x="7157020" y="4443118"/>
            <a:ext cx="4588759" cy="13234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CA" sz="2000" b="1" dirty="0"/>
              <a:t>L’enthalpie de la réaction inverse:</a:t>
            </a:r>
            <a:endParaRPr lang="fr-CA" sz="2800" b="1" dirty="0"/>
          </a:p>
          <a:p>
            <a:r>
              <a:rPr lang="fr-CA" sz="2000" b="1" dirty="0" err="1"/>
              <a:t>ΔH</a:t>
            </a:r>
            <a:r>
              <a:rPr lang="fr-CA" sz="2000" b="1" baseline="-25000" dirty="0" err="1"/>
              <a:t>i</a:t>
            </a:r>
            <a:r>
              <a:rPr lang="fr-CA" sz="2000" b="1" dirty="0"/>
              <a:t> = </a:t>
            </a:r>
            <a:r>
              <a:rPr lang="fr-CA" sz="2000" b="1" dirty="0" err="1"/>
              <a:t>H</a:t>
            </a:r>
            <a:r>
              <a:rPr lang="fr-CA" sz="2000" b="1" baseline="-25000" dirty="0" err="1"/>
              <a:t>p</a:t>
            </a:r>
            <a:r>
              <a:rPr lang="fr-CA" sz="2000" b="1" dirty="0"/>
              <a:t> – </a:t>
            </a:r>
            <a:r>
              <a:rPr lang="fr-CA" sz="2000" b="1" dirty="0" err="1"/>
              <a:t>H</a:t>
            </a:r>
            <a:r>
              <a:rPr lang="fr-CA" sz="2000" b="1" baseline="-25000" dirty="0" err="1"/>
              <a:t>r</a:t>
            </a:r>
            <a:endParaRPr lang="fr-CA" sz="2000" b="1" baseline="-25000" dirty="0"/>
          </a:p>
          <a:p>
            <a:r>
              <a:rPr lang="fr-CA" sz="2000" b="1" dirty="0" err="1"/>
              <a:t>ΔH</a:t>
            </a:r>
            <a:r>
              <a:rPr lang="fr-CA" sz="2000" b="1" baseline="-25000" dirty="0" err="1"/>
              <a:t>i</a:t>
            </a:r>
            <a:r>
              <a:rPr lang="fr-CA" sz="2000" b="1" dirty="0"/>
              <a:t> = 0 - -488 kJ</a:t>
            </a:r>
          </a:p>
          <a:p>
            <a:r>
              <a:rPr lang="fr-CA" sz="2000" b="1" dirty="0" err="1"/>
              <a:t>ΔH</a:t>
            </a:r>
            <a:r>
              <a:rPr lang="fr-CA" sz="2000" b="1" baseline="-25000" dirty="0" err="1"/>
              <a:t>i</a:t>
            </a:r>
            <a:r>
              <a:rPr lang="fr-CA" sz="2000" b="1" dirty="0"/>
              <a:t> = 488 kJ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5629A0E-6965-4C3A-B4FA-7279B7D0054D}"/>
              </a:ext>
            </a:extLst>
          </p:cNvPr>
          <p:cNvGrpSpPr/>
          <p:nvPr/>
        </p:nvGrpSpPr>
        <p:grpSpPr>
          <a:xfrm>
            <a:off x="3955728" y="3269572"/>
            <a:ext cx="646582" cy="2680308"/>
            <a:chOff x="3955728" y="3269572"/>
            <a:chExt cx="646582" cy="2680308"/>
          </a:xfrm>
        </p:grpSpPr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076B0ACA-20A2-43CA-8751-04594F6267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5728" y="3269572"/>
              <a:ext cx="0" cy="268030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E92FF65F-7C19-4242-A544-04D0EEB67F82}"/>
                </a:ext>
              </a:extLst>
            </p:cNvPr>
            <p:cNvSpPr txBox="1"/>
            <p:nvPr/>
          </p:nvSpPr>
          <p:spPr>
            <a:xfrm>
              <a:off x="4028701" y="4800643"/>
              <a:ext cx="573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err="1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E</a:t>
              </a:r>
              <a:r>
                <a:rPr lang="fr-CA" b="1" baseline="-25000" dirty="0" err="1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a</a:t>
              </a:r>
              <a:endParaRPr lang="fr-CA" b="1" baseline="-25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6" name="Titre 1">
            <a:extLst>
              <a:ext uri="{FF2B5EF4-FFF2-40B4-BE49-F238E27FC236}">
                <a16:creationId xmlns:a16="http://schemas.microsoft.com/office/drawing/2014/main" id="{140D5C65-4618-4793-B1C9-06D8D46563E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p.182 - 183</a:t>
            </a:r>
          </a:p>
        </p:txBody>
      </p:sp>
    </p:spTree>
    <p:extLst>
      <p:ext uri="{BB962C8B-B14F-4D97-AF65-F5344CB8AC3E}">
        <p14:creationId xmlns:p14="http://schemas.microsoft.com/office/powerpoint/2010/main" val="2207933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0" grpId="0" animBg="1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CD07E-8B07-4DD9-9DE7-BFD707BC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Résumé: Diagramme énergétique détaillé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7D1B66B-F2A5-4AD6-8C54-CFC3E9C26E63}"/>
              </a:ext>
            </a:extLst>
          </p:cNvPr>
          <p:cNvSpPr txBox="1"/>
          <p:nvPr/>
        </p:nvSpPr>
        <p:spPr>
          <a:xfrm>
            <a:off x="331373" y="2976791"/>
            <a:ext cx="2739065" cy="280076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1600" b="1" u="sng" dirty="0"/>
              <a:t>Synthèse</a:t>
            </a:r>
          </a:p>
          <a:p>
            <a:endParaRPr lang="fr-CA" sz="1600" b="1" dirty="0"/>
          </a:p>
          <a:p>
            <a:r>
              <a:rPr lang="fr-CA" sz="1600" b="1" dirty="0"/>
              <a:t>Énergie d’activation (</a:t>
            </a:r>
            <a:r>
              <a:rPr lang="fr-CA" sz="1600" b="1" dirty="0" err="1"/>
              <a:t>E</a:t>
            </a:r>
            <a:r>
              <a:rPr lang="fr-CA" sz="1600" b="1" baseline="-25000" dirty="0" err="1"/>
              <a:t>a</a:t>
            </a:r>
            <a:r>
              <a:rPr lang="fr-CA" sz="1600" b="1" dirty="0"/>
              <a:t>)</a:t>
            </a:r>
          </a:p>
          <a:p>
            <a:r>
              <a:rPr lang="fr-CA" sz="1600" b="1" dirty="0" err="1"/>
              <a:t>E</a:t>
            </a:r>
            <a:r>
              <a:rPr lang="fr-CA" sz="1600" b="1" baseline="-25000" dirty="0" err="1"/>
              <a:t>a</a:t>
            </a:r>
            <a:r>
              <a:rPr lang="fr-CA" sz="1600" b="1" dirty="0"/>
              <a:t> = </a:t>
            </a:r>
            <a:r>
              <a:rPr lang="fr-CA" sz="1600" b="1" dirty="0" err="1"/>
              <a:t>H</a:t>
            </a:r>
            <a:r>
              <a:rPr lang="fr-CA" sz="1600" b="1" baseline="-25000" dirty="0" err="1"/>
              <a:t>ca</a:t>
            </a:r>
            <a:r>
              <a:rPr lang="fr-CA" sz="1600" b="1" dirty="0"/>
              <a:t> – </a:t>
            </a:r>
            <a:r>
              <a:rPr lang="fr-CA" sz="1600" b="1" dirty="0" err="1"/>
              <a:t>H</a:t>
            </a:r>
            <a:r>
              <a:rPr lang="fr-CA" sz="1600" b="1" baseline="-25000" dirty="0" err="1"/>
              <a:t>r</a:t>
            </a:r>
            <a:endParaRPr lang="fr-CA" sz="1600" b="1" baseline="-25000" dirty="0"/>
          </a:p>
          <a:p>
            <a:r>
              <a:rPr lang="fr-CA" sz="1600" b="1" dirty="0" err="1"/>
              <a:t>E</a:t>
            </a:r>
            <a:r>
              <a:rPr lang="fr-CA" sz="1600" b="1" baseline="-25000" dirty="0" err="1"/>
              <a:t>a</a:t>
            </a:r>
            <a:r>
              <a:rPr lang="fr-CA" sz="1600" b="1" dirty="0"/>
              <a:t> = 1368 kJ – 0 kJ</a:t>
            </a:r>
          </a:p>
          <a:p>
            <a:r>
              <a:rPr lang="fr-CA" sz="1600" b="1" dirty="0" err="1"/>
              <a:t>E</a:t>
            </a:r>
            <a:r>
              <a:rPr lang="fr-CA" sz="1600" b="1" baseline="-25000" dirty="0" err="1"/>
              <a:t>a</a:t>
            </a:r>
            <a:r>
              <a:rPr lang="fr-CA" sz="1600" b="1" dirty="0"/>
              <a:t> = 1368 kJ</a:t>
            </a:r>
          </a:p>
          <a:p>
            <a:endParaRPr lang="fr-CA" sz="1600" b="1" dirty="0"/>
          </a:p>
          <a:p>
            <a:r>
              <a:rPr lang="fr-CA" sz="1600" b="1" dirty="0"/>
              <a:t>L’enthalpie de la réaction</a:t>
            </a:r>
          </a:p>
          <a:p>
            <a:r>
              <a:rPr lang="fr-CA" sz="1600" b="1" dirty="0"/>
              <a:t>ΔH = </a:t>
            </a:r>
            <a:r>
              <a:rPr lang="fr-CA" sz="1600" b="1" dirty="0" err="1"/>
              <a:t>H</a:t>
            </a:r>
            <a:r>
              <a:rPr lang="fr-CA" sz="1600" b="1" baseline="-25000" dirty="0" err="1"/>
              <a:t>p</a:t>
            </a:r>
            <a:r>
              <a:rPr lang="fr-CA" sz="1600" b="1" dirty="0"/>
              <a:t> – </a:t>
            </a:r>
            <a:r>
              <a:rPr lang="fr-CA" sz="1600" b="1" dirty="0" err="1"/>
              <a:t>H</a:t>
            </a:r>
            <a:r>
              <a:rPr lang="fr-CA" sz="1600" b="1" baseline="-25000" dirty="0" err="1"/>
              <a:t>r</a:t>
            </a:r>
            <a:endParaRPr lang="fr-CA" sz="1600" b="1" baseline="-25000" dirty="0"/>
          </a:p>
          <a:p>
            <a:r>
              <a:rPr lang="fr-CA" sz="1600" b="1" dirty="0"/>
              <a:t>ΔH = -488 kJ – 0 kJ</a:t>
            </a:r>
          </a:p>
          <a:p>
            <a:r>
              <a:rPr lang="fr-CA" sz="1600" b="1" dirty="0"/>
              <a:t>ΔH = -488 kJ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CD45A37-6075-4EDF-A831-D615B1ED0A78}"/>
              </a:ext>
            </a:extLst>
          </p:cNvPr>
          <p:cNvGrpSpPr/>
          <p:nvPr/>
        </p:nvGrpSpPr>
        <p:grpSpPr>
          <a:xfrm>
            <a:off x="3406483" y="1958338"/>
            <a:ext cx="6110229" cy="4783132"/>
            <a:chOff x="3174322" y="1758932"/>
            <a:chExt cx="6110229" cy="4783132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F2BD0BA7-E1E9-42C1-B8AF-90C6299E0A61}"/>
                </a:ext>
              </a:extLst>
            </p:cNvPr>
            <p:cNvGrpSpPr/>
            <p:nvPr/>
          </p:nvGrpSpPr>
          <p:grpSpPr>
            <a:xfrm>
              <a:off x="3174322" y="1758932"/>
              <a:ext cx="6110229" cy="4783132"/>
              <a:chOff x="1642956" y="2095816"/>
              <a:chExt cx="8908730" cy="4783132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9457B2AC-3B44-4CF2-A407-E6EB62DCC5D1}"/>
                  </a:ext>
                </a:extLst>
              </p:cNvPr>
              <p:cNvGrpSpPr/>
              <p:nvPr/>
            </p:nvGrpSpPr>
            <p:grpSpPr>
              <a:xfrm>
                <a:off x="2733388" y="2746798"/>
                <a:ext cx="7096504" cy="3855152"/>
                <a:chOff x="2468845" y="1163109"/>
                <a:chExt cx="7005516" cy="5543387"/>
              </a:xfrm>
            </p:grpSpPr>
            <p:cxnSp>
              <p:nvCxnSpPr>
                <p:cNvPr id="49" name="Connecteur droit avec flèche 48">
                  <a:extLst>
                    <a:ext uri="{FF2B5EF4-FFF2-40B4-BE49-F238E27FC236}">
                      <a16:creationId xmlns:a16="http://schemas.microsoft.com/office/drawing/2014/main" id="{2958BFD7-A8C1-4455-BCFF-A4AE00A451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83879" y="1163109"/>
                  <a:ext cx="0" cy="554338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avec flèche 49">
                  <a:extLst>
                    <a:ext uri="{FF2B5EF4-FFF2-40B4-BE49-F238E27FC236}">
                      <a16:creationId xmlns:a16="http://schemas.microsoft.com/office/drawing/2014/main" id="{4D450AAE-044A-48E9-9F3E-2898469760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68845" y="6706495"/>
                  <a:ext cx="7005516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3A3DEBE0-2A91-429A-9EEB-02169BEE879E}"/>
                  </a:ext>
                </a:extLst>
              </p:cNvPr>
              <p:cNvSpPr txBox="1"/>
              <p:nvPr/>
            </p:nvSpPr>
            <p:spPr>
              <a:xfrm>
                <a:off x="1642956" y="2673735"/>
                <a:ext cx="12341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200" b="1" dirty="0"/>
                  <a:t>H (kJ)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AE655742-7320-40E2-8C91-94826DA34BE8}"/>
                  </a:ext>
                </a:extLst>
              </p:cNvPr>
              <p:cNvSpPr txBox="1"/>
              <p:nvPr/>
            </p:nvSpPr>
            <p:spPr>
              <a:xfrm>
                <a:off x="7102053" y="6601949"/>
                <a:ext cx="3449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200" b="1" dirty="0"/>
                  <a:t>Progression de la réaction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E00722A0-C330-4DA8-8769-6CC885B11A72}"/>
                  </a:ext>
                </a:extLst>
              </p:cNvPr>
              <p:cNvSpPr txBox="1"/>
              <p:nvPr/>
            </p:nvSpPr>
            <p:spPr>
              <a:xfrm>
                <a:off x="2732479" y="3864173"/>
                <a:ext cx="20694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2 H</a:t>
                </a:r>
                <a:r>
                  <a:rPr lang="fr-CA" sz="1200" b="1" baseline="-25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2(g)</a:t>
                </a:r>
                <a:r>
                  <a:rPr lang="fr-CA" sz="12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+ O</a:t>
                </a:r>
                <a:r>
                  <a:rPr lang="fr-CA" sz="1200" b="1" baseline="-25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2(g)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9AEB46C5-78C2-42DE-8799-7EF3792B7734}"/>
                  </a:ext>
                </a:extLst>
              </p:cNvPr>
              <p:cNvSpPr txBox="1"/>
              <p:nvPr/>
            </p:nvSpPr>
            <p:spPr>
              <a:xfrm>
                <a:off x="7642854" y="5528358"/>
                <a:ext cx="15327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2 H</a:t>
                </a:r>
                <a:r>
                  <a:rPr lang="fr-CA" sz="1200" b="1" baseline="-25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fr-CA" sz="12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O</a:t>
                </a:r>
                <a:r>
                  <a:rPr lang="fr-CA" sz="1200" b="1" baseline="-25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(l)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593E9ABF-5B5B-4D10-B82D-4AC85B8558D0}"/>
                  </a:ext>
                </a:extLst>
              </p:cNvPr>
              <p:cNvSpPr txBox="1"/>
              <p:nvPr/>
            </p:nvSpPr>
            <p:spPr>
              <a:xfrm>
                <a:off x="1674752" y="2095816"/>
                <a:ext cx="6879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b="1" dirty="0"/>
                  <a:t>L’enthalpie en fonction de la progression de la réaction de la synthèse de l’eau</a:t>
                </a:r>
                <a:endParaRPr lang="fr-CA" sz="1400" b="1" baseline="-25000" dirty="0"/>
              </a:p>
            </p:txBody>
          </p:sp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01239F0C-7130-42CA-977C-076D169474C2}"/>
                  </a:ext>
                </a:extLst>
              </p:cNvPr>
              <p:cNvGrpSpPr/>
              <p:nvPr/>
            </p:nvGrpSpPr>
            <p:grpSpPr>
              <a:xfrm>
                <a:off x="1674752" y="5789870"/>
                <a:ext cx="5821424" cy="307777"/>
                <a:chOff x="1631921" y="4851183"/>
                <a:chExt cx="5467157" cy="307777"/>
              </a:xfrm>
            </p:grpSpPr>
            <p:cxnSp>
              <p:nvCxnSpPr>
                <p:cNvPr id="47" name="Connecteur droit 46">
                  <a:extLst>
                    <a:ext uri="{FF2B5EF4-FFF2-40B4-BE49-F238E27FC236}">
                      <a16:creationId xmlns:a16="http://schemas.microsoft.com/office/drawing/2014/main" id="{ABF4ABA0-25B9-4CFB-9C93-3F956F7E331B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5"/>
                  </p:custDataLst>
                </p:nvPr>
              </p:nvCxnSpPr>
              <p:spPr>
                <a:xfrm>
                  <a:off x="2575540" y="4996706"/>
                  <a:ext cx="4523538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ZoneTexte 47">
                  <a:extLst>
                    <a:ext uri="{FF2B5EF4-FFF2-40B4-BE49-F238E27FC236}">
                      <a16:creationId xmlns:a16="http://schemas.microsoft.com/office/drawing/2014/main" id="{7A438032-1FDC-48C7-A0C0-DA03F9FE627F}"/>
                    </a:ext>
                  </a:extLst>
                </p:cNvPr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1631921" y="4851183"/>
                  <a:ext cx="91117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CA" sz="1400" b="1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rPr>
                    <a:t>-488</a:t>
                  </a:r>
                </a:p>
              </p:txBody>
            </p:sp>
          </p:grp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78E89097-0627-46FC-BAFE-5FF52CE038C7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939601" y="4093866"/>
                <a:ext cx="7970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CA" sz="14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0</a:t>
                </a:r>
              </a:p>
            </p:txBody>
          </p:sp>
          <p:sp>
            <p:nvSpPr>
              <p:cNvPr id="44" name="Forme libre : forme 43">
                <a:extLst>
                  <a:ext uri="{FF2B5EF4-FFF2-40B4-BE49-F238E27FC236}">
                    <a16:creationId xmlns:a16="http://schemas.microsoft.com/office/drawing/2014/main" id="{6E86CF04-FA07-4765-8EEA-5F1A31368282}"/>
                  </a:ext>
                </a:extLst>
              </p:cNvPr>
              <p:cNvSpPr/>
              <p:nvPr/>
            </p:nvSpPr>
            <p:spPr>
              <a:xfrm>
                <a:off x="4755569" y="3114269"/>
                <a:ext cx="2644683" cy="2830727"/>
              </a:xfrm>
              <a:custGeom>
                <a:avLst/>
                <a:gdLst>
                  <a:gd name="connsiteX0" fmla="*/ 0 w 2581275"/>
                  <a:gd name="connsiteY0" fmla="*/ 1163911 h 2916511"/>
                  <a:gd name="connsiteX1" fmla="*/ 1095375 w 2581275"/>
                  <a:gd name="connsiteY1" fmla="*/ 68536 h 2916511"/>
                  <a:gd name="connsiteX2" fmla="*/ 2581275 w 2581275"/>
                  <a:gd name="connsiteY2" fmla="*/ 2916511 h 291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1275" h="2916511">
                    <a:moveTo>
                      <a:pt x="0" y="1163911"/>
                    </a:moveTo>
                    <a:cubicBezTo>
                      <a:pt x="332581" y="470173"/>
                      <a:pt x="665163" y="-223564"/>
                      <a:pt x="1095375" y="68536"/>
                    </a:cubicBezTo>
                    <a:cubicBezTo>
                      <a:pt x="1525588" y="360636"/>
                      <a:pt x="2053431" y="1638573"/>
                      <a:pt x="2581275" y="2916511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1C7A0057-06FC-43D8-BE22-0EB0AD3F165C}"/>
                  </a:ext>
                </a:extLst>
              </p:cNvPr>
              <p:cNvCxnSpPr/>
              <p:nvPr/>
            </p:nvCxnSpPr>
            <p:spPr>
              <a:xfrm>
                <a:off x="7359167" y="5920675"/>
                <a:ext cx="2058997" cy="0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8C535922-990E-41A1-A981-EAA635BB5F6D}"/>
                  </a:ext>
                </a:extLst>
              </p:cNvPr>
              <p:cNvCxnSpPr/>
              <p:nvPr/>
            </p:nvCxnSpPr>
            <p:spPr>
              <a:xfrm>
                <a:off x="2733387" y="4223773"/>
                <a:ext cx="2058997" cy="0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D7B81E50-B61B-4E1A-9441-4716A4E643D9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3885268" y="2792280"/>
              <a:ext cx="2054059" cy="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B6D12A0B-23F7-4E87-AAA0-79B6DAACD82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196130" y="2646757"/>
              <a:ext cx="665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1368</a:t>
              </a:r>
            </a:p>
          </p:txBody>
        </p:sp>
      </p:grpSp>
      <p:sp>
        <p:nvSpPr>
          <p:cNvPr id="55" name="Ellipse 54">
            <a:extLst>
              <a:ext uri="{FF2B5EF4-FFF2-40B4-BE49-F238E27FC236}">
                <a16:creationId xmlns:a16="http://schemas.microsoft.com/office/drawing/2014/main" id="{66403635-EBEF-4589-A62C-EF6B9B9E1135}"/>
              </a:ext>
            </a:extLst>
          </p:cNvPr>
          <p:cNvSpPr/>
          <p:nvPr/>
        </p:nvSpPr>
        <p:spPr>
          <a:xfrm>
            <a:off x="4080410" y="3982219"/>
            <a:ext cx="172547" cy="17254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BC2778F-DB78-41CF-839D-EB9EC1D0B3DB}"/>
              </a:ext>
            </a:extLst>
          </p:cNvPr>
          <p:cNvSpPr txBox="1"/>
          <p:nvPr/>
        </p:nvSpPr>
        <p:spPr>
          <a:xfrm>
            <a:off x="9206760" y="2698346"/>
            <a:ext cx="2736354" cy="3539430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1600" b="1" u="sng" dirty="0"/>
              <a:t>Décomposition</a:t>
            </a:r>
          </a:p>
          <a:p>
            <a:endParaRPr lang="fr-CA" sz="1600" b="1" dirty="0"/>
          </a:p>
          <a:p>
            <a:r>
              <a:rPr lang="fr-CA" sz="1600" b="1" dirty="0"/>
              <a:t>Énergie d’activation (</a:t>
            </a:r>
            <a:r>
              <a:rPr lang="fr-CA" sz="1600" b="1"/>
              <a:t>E</a:t>
            </a:r>
            <a:r>
              <a:rPr lang="fr-CA" sz="1600" b="1" baseline="-25000"/>
              <a:t>ai</a:t>
            </a:r>
            <a:r>
              <a:rPr lang="fr-CA" sz="1600" b="1"/>
              <a:t>) </a:t>
            </a:r>
            <a:r>
              <a:rPr lang="fr-CA" sz="1600" b="1" dirty="0"/>
              <a:t>de la réaction inverse</a:t>
            </a:r>
            <a:endParaRPr lang="fr-CA" sz="1600" dirty="0"/>
          </a:p>
          <a:p>
            <a:r>
              <a:rPr lang="fr-CA" sz="1600" b="1" dirty="0" err="1"/>
              <a:t>E</a:t>
            </a:r>
            <a:r>
              <a:rPr lang="fr-CA" sz="1600" b="1" baseline="-25000" dirty="0" err="1"/>
              <a:t>ai</a:t>
            </a:r>
            <a:r>
              <a:rPr lang="fr-CA" sz="1600" b="1" dirty="0"/>
              <a:t> = </a:t>
            </a:r>
            <a:r>
              <a:rPr lang="fr-CA" sz="1600" b="1" dirty="0" err="1"/>
              <a:t>H</a:t>
            </a:r>
            <a:r>
              <a:rPr lang="fr-CA" sz="1600" b="1" baseline="-25000" dirty="0" err="1"/>
              <a:t>ca</a:t>
            </a:r>
            <a:r>
              <a:rPr lang="fr-CA" sz="1600" b="1" dirty="0"/>
              <a:t> – </a:t>
            </a:r>
            <a:r>
              <a:rPr lang="fr-CA" sz="1600" b="1" dirty="0" err="1"/>
              <a:t>H</a:t>
            </a:r>
            <a:r>
              <a:rPr lang="fr-CA" sz="1600" b="1" baseline="-25000" dirty="0" err="1"/>
              <a:t>r</a:t>
            </a:r>
            <a:endParaRPr lang="fr-CA" sz="1600" b="1" baseline="-25000" dirty="0"/>
          </a:p>
          <a:p>
            <a:r>
              <a:rPr lang="fr-CA" sz="1600" b="1" dirty="0" err="1"/>
              <a:t>E</a:t>
            </a:r>
            <a:r>
              <a:rPr lang="fr-CA" sz="1600" b="1" baseline="-25000" dirty="0" err="1"/>
              <a:t>ai</a:t>
            </a:r>
            <a:r>
              <a:rPr lang="fr-CA" sz="1600" b="1" dirty="0"/>
              <a:t> = 1368 kJ – -488 kJ</a:t>
            </a:r>
          </a:p>
          <a:p>
            <a:r>
              <a:rPr lang="fr-CA" sz="1600" b="1" dirty="0" err="1"/>
              <a:t>E</a:t>
            </a:r>
            <a:r>
              <a:rPr lang="fr-CA" sz="1600" b="1" baseline="-25000" dirty="0" err="1"/>
              <a:t>ai</a:t>
            </a:r>
            <a:r>
              <a:rPr lang="fr-CA" sz="1600" b="1" dirty="0"/>
              <a:t> = 1856 kJ</a:t>
            </a:r>
          </a:p>
          <a:p>
            <a:endParaRPr lang="fr-CA" sz="1600" b="1" dirty="0"/>
          </a:p>
          <a:p>
            <a:r>
              <a:rPr lang="fr-CA" sz="1600" b="1" dirty="0"/>
              <a:t>L’enthalpie de la réaction inverse:</a:t>
            </a:r>
          </a:p>
          <a:p>
            <a:endParaRPr lang="fr-CA" sz="1600" b="1" dirty="0"/>
          </a:p>
          <a:p>
            <a:r>
              <a:rPr lang="fr-CA" sz="1600" b="1" dirty="0" err="1"/>
              <a:t>ΔH</a:t>
            </a:r>
            <a:r>
              <a:rPr lang="fr-CA" sz="1600" b="1" baseline="-25000" dirty="0" err="1"/>
              <a:t>i</a:t>
            </a:r>
            <a:r>
              <a:rPr lang="fr-CA" sz="1600" b="1" dirty="0"/>
              <a:t> = </a:t>
            </a:r>
            <a:r>
              <a:rPr lang="fr-CA" sz="1600" b="1" dirty="0" err="1"/>
              <a:t>H</a:t>
            </a:r>
            <a:r>
              <a:rPr lang="fr-CA" sz="1600" b="1" baseline="-25000" dirty="0" err="1"/>
              <a:t>p</a:t>
            </a:r>
            <a:r>
              <a:rPr lang="fr-CA" sz="1600" b="1" dirty="0"/>
              <a:t> – </a:t>
            </a:r>
            <a:r>
              <a:rPr lang="fr-CA" sz="1600" b="1" dirty="0" err="1"/>
              <a:t>H</a:t>
            </a:r>
            <a:r>
              <a:rPr lang="fr-CA" sz="1600" b="1" baseline="-25000" dirty="0" err="1"/>
              <a:t>r</a:t>
            </a:r>
            <a:endParaRPr lang="fr-CA" sz="1600" b="1" baseline="-25000" dirty="0"/>
          </a:p>
          <a:p>
            <a:r>
              <a:rPr lang="fr-CA" sz="1600" b="1" dirty="0" err="1"/>
              <a:t>ΔH</a:t>
            </a:r>
            <a:r>
              <a:rPr lang="fr-CA" sz="1600" b="1" baseline="-25000" dirty="0" err="1"/>
              <a:t>i</a:t>
            </a:r>
            <a:r>
              <a:rPr lang="fr-CA" sz="1600" b="1" dirty="0"/>
              <a:t> = 0 - -488 kJ</a:t>
            </a:r>
          </a:p>
          <a:p>
            <a:r>
              <a:rPr lang="fr-CA" sz="1600" b="1" dirty="0" err="1"/>
              <a:t>ΔH</a:t>
            </a:r>
            <a:r>
              <a:rPr lang="fr-CA" sz="1600" b="1" baseline="-25000" dirty="0" err="1"/>
              <a:t>i</a:t>
            </a:r>
            <a:r>
              <a:rPr lang="fr-CA" sz="1600" b="1" dirty="0"/>
              <a:t> = 488 kJ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C688C2CF-019C-44AE-BF36-D892B7AA47DF}"/>
              </a:ext>
            </a:extLst>
          </p:cNvPr>
          <p:cNvSpPr/>
          <p:nvPr/>
        </p:nvSpPr>
        <p:spPr>
          <a:xfrm>
            <a:off x="2361384" y="2732820"/>
            <a:ext cx="957264" cy="517731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1910945D-F194-4C96-9529-3C1B587D62A6}"/>
              </a:ext>
            </a:extLst>
          </p:cNvPr>
          <p:cNvSpPr/>
          <p:nvPr/>
        </p:nvSpPr>
        <p:spPr>
          <a:xfrm rot="10800000">
            <a:off x="8816262" y="2436936"/>
            <a:ext cx="957264" cy="517731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66ABC61F-C49A-4BE4-8402-635BA929F95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184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F06239C8-4530-4605-B349-3C2118B43267}"/>
              </a:ext>
            </a:extLst>
          </p:cNvPr>
          <p:cNvGrpSpPr/>
          <p:nvPr/>
        </p:nvGrpSpPr>
        <p:grpSpPr>
          <a:xfrm>
            <a:off x="5752094" y="3006404"/>
            <a:ext cx="573609" cy="1103872"/>
            <a:chOff x="3582516" y="3269572"/>
            <a:chExt cx="573609" cy="1103872"/>
          </a:xfrm>
        </p:grpSpPr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66238DE3-78EC-437F-97A4-6FBA98DEB2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5728" y="3269572"/>
              <a:ext cx="0" cy="11038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glow rad="101600">
                <a:srgbClr val="FFFF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2250EB5B-DB94-4932-84FB-73BE79B5CE7B}"/>
                </a:ext>
              </a:extLst>
            </p:cNvPr>
            <p:cNvSpPr txBox="1"/>
            <p:nvPr/>
          </p:nvSpPr>
          <p:spPr>
            <a:xfrm>
              <a:off x="3582516" y="3702517"/>
              <a:ext cx="573609" cy="369332"/>
            </a:xfrm>
            <a:prstGeom prst="rect">
              <a:avLst/>
            </a:prstGeom>
            <a:noFill/>
            <a:effectLst>
              <a:glow rad="101600">
                <a:srgbClr val="FFFF00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r-CA" b="1" dirty="0" err="1">
                  <a:effectLst>
                    <a:glow rad="228600">
                      <a:srgbClr val="FFFF00">
                        <a:alpha val="40000"/>
                      </a:srgbClr>
                    </a:glow>
                  </a:effectLst>
                </a:rPr>
                <a:t>E</a:t>
              </a:r>
              <a:r>
                <a:rPr lang="fr-CA" b="1" baseline="-25000" dirty="0" err="1">
                  <a:effectLst>
                    <a:glow rad="228600">
                      <a:srgbClr val="FFFF00">
                        <a:alpha val="40000"/>
                      </a:srgbClr>
                    </a:glow>
                  </a:effectLst>
                </a:rPr>
                <a:t>a</a:t>
              </a:r>
              <a:endParaRPr lang="fr-CA" b="1" baseline="-25000" dirty="0">
                <a:effectLst>
                  <a:glow rad="228600">
                    <a:srgbClr val="FFFF00">
                      <a:alpha val="40000"/>
                    </a:srgbClr>
                  </a:glow>
                </a:effectLst>
              </a:endParaRPr>
            </a:p>
          </p:txBody>
        </p:sp>
      </p:grpSp>
      <p:sp>
        <p:nvSpPr>
          <p:cNvPr id="51" name="Flèche : bas 50">
            <a:extLst>
              <a:ext uri="{FF2B5EF4-FFF2-40B4-BE49-F238E27FC236}">
                <a16:creationId xmlns:a16="http://schemas.microsoft.com/office/drawing/2014/main" id="{C11AD5EE-602D-4F56-A7FE-FD5889823D37}"/>
              </a:ext>
            </a:extLst>
          </p:cNvPr>
          <p:cNvSpPr/>
          <p:nvPr/>
        </p:nvSpPr>
        <p:spPr>
          <a:xfrm>
            <a:off x="4655338" y="4145279"/>
            <a:ext cx="463597" cy="1593653"/>
          </a:xfrm>
          <a:prstGeom prst="downArrow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064AB5A6-91C4-4A33-B336-8B303DB52334}"/>
                  </a:ext>
                </a:extLst>
              </p:cNvPr>
              <p:cNvSpPr txBox="1"/>
              <p:nvPr/>
            </p:nvSpPr>
            <p:spPr>
              <a:xfrm>
                <a:off x="4285589" y="4640575"/>
                <a:ext cx="4895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CA" sz="1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064AB5A6-91C4-4A33-B336-8B303DB52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589" y="4640575"/>
                <a:ext cx="489504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e 55">
            <a:extLst>
              <a:ext uri="{FF2B5EF4-FFF2-40B4-BE49-F238E27FC236}">
                <a16:creationId xmlns:a16="http://schemas.microsoft.com/office/drawing/2014/main" id="{EB24F188-3E26-407F-9AA0-80290CBA592F}"/>
              </a:ext>
            </a:extLst>
          </p:cNvPr>
          <p:cNvGrpSpPr/>
          <p:nvPr/>
        </p:nvGrpSpPr>
        <p:grpSpPr>
          <a:xfrm>
            <a:off x="6262894" y="2995190"/>
            <a:ext cx="628747" cy="2793928"/>
            <a:chOff x="3955728" y="3269572"/>
            <a:chExt cx="628747" cy="2793928"/>
          </a:xfrm>
        </p:grpSpPr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FB11D4D6-9A85-4EE1-8400-C2180F74B4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5728" y="3269572"/>
              <a:ext cx="0" cy="27939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19986F3-50A7-414E-8A6A-9FA03E79BD94}"/>
                </a:ext>
              </a:extLst>
            </p:cNvPr>
            <p:cNvSpPr txBox="1"/>
            <p:nvPr/>
          </p:nvSpPr>
          <p:spPr>
            <a:xfrm>
              <a:off x="4010866" y="5125088"/>
              <a:ext cx="573609" cy="369332"/>
            </a:xfrm>
            <a:prstGeom prst="rect">
              <a:avLst/>
            </a:prstGeom>
            <a:noFill/>
            <a:effectLst>
              <a:glow rad="101600">
                <a:srgbClr val="FFFF00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r-CA" b="1" dirty="0" err="1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E</a:t>
              </a:r>
              <a:r>
                <a:rPr lang="fr-CA" b="1" baseline="-25000" dirty="0" err="1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ai</a:t>
              </a:r>
              <a:endParaRPr lang="fr-CA" b="1" baseline="-25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9" name="Flèche : bas 58">
            <a:extLst>
              <a:ext uri="{FF2B5EF4-FFF2-40B4-BE49-F238E27FC236}">
                <a16:creationId xmlns:a16="http://schemas.microsoft.com/office/drawing/2014/main" id="{E8C0E84A-7587-4310-ADDD-6672E208A650}"/>
              </a:ext>
            </a:extLst>
          </p:cNvPr>
          <p:cNvSpPr/>
          <p:nvPr/>
        </p:nvSpPr>
        <p:spPr>
          <a:xfrm rot="10800000">
            <a:off x="7314036" y="4131885"/>
            <a:ext cx="463597" cy="1593653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9592810D-1109-4822-BB72-E06B9BD87890}"/>
                  </a:ext>
                </a:extLst>
              </p:cNvPr>
              <p:cNvSpPr txBox="1"/>
              <p:nvPr/>
            </p:nvSpPr>
            <p:spPr>
              <a:xfrm>
                <a:off x="7649128" y="4640575"/>
                <a:ext cx="4895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1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𝑯𝒊</m:t>
                      </m:r>
                    </m:oMath>
                  </m:oMathPara>
                </a14:m>
                <a:endParaRPr lang="fr-CA" sz="1600" b="1" baseline="-25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9592810D-1109-4822-BB72-E06B9BD87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128" y="4640575"/>
                <a:ext cx="489504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554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23 L 0.11393 0.00185 L 0.13203 -0.0838 L 0.14544 -0.13426 L 0.16445 -0.15811 L 0.17708 -0.14977 L 0.1944 -0.09514 L 0.21888 0.01296 L 0.26067 0.24861 L 0.37291 0.25023 " pathEditMode="relative" rAng="0" ptsTypes="AAAAAAAAAA">
                                      <p:cBhvr>
                                        <p:cTn id="1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33" y="458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1" presetClass="emph" presetSubtype="0" fill="remove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animBg="1"/>
      <p:bldP spid="55" grpId="2" animBg="1"/>
      <p:bldP spid="3" grpId="1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FEE6DF0-1996-4697-98D0-928550BD5800}"/>
              </a:ext>
            </a:extLst>
          </p:cNvPr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/>
              <a:t>Diagramme énergétique endothermique et exothermique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8243234-1648-4B6B-B972-BF303A6A06AA}"/>
              </a:ext>
            </a:extLst>
          </p:cNvPr>
          <p:cNvGrpSpPr/>
          <p:nvPr/>
        </p:nvGrpSpPr>
        <p:grpSpPr>
          <a:xfrm>
            <a:off x="137225" y="2163876"/>
            <a:ext cx="5958763" cy="4157299"/>
            <a:chOff x="1406058" y="2075034"/>
            <a:chExt cx="8402578" cy="4599445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287A3371-CA4C-4366-A893-289B2D20E764}"/>
                </a:ext>
              </a:extLst>
            </p:cNvPr>
            <p:cNvGrpSpPr/>
            <p:nvPr/>
          </p:nvGrpSpPr>
          <p:grpSpPr>
            <a:xfrm>
              <a:off x="2259357" y="3217786"/>
              <a:ext cx="7096504" cy="3114957"/>
              <a:chOff x="2000891" y="1840350"/>
              <a:chExt cx="7005516" cy="4479049"/>
            </a:xfrm>
          </p:grpSpPr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C3C6C6AA-7B5D-48CD-B0CC-DE7CB7A40AB5}"/>
                  </a:ext>
                </a:extLst>
              </p:cNvPr>
              <p:cNvCxnSpPr/>
              <p:nvPr/>
            </p:nvCxnSpPr>
            <p:spPr>
              <a:xfrm flipV="1">
                <a:off x="2000891" y="1840350"/>
                <a:ext cx="0" cy="447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>
                <a:extLst>
                  <a:ext uri="{FF2B5EF4-FFF2-40B4-BE49-F238E27FC236}">
                    <a16:creationId xmlns:a16="http://schemas.microsoft.com/office/drawing/2014/main" id="{56D27805-376E-430C-89AC-1A737439E2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00891" y="6279111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700A5DB-B066-4B9C-B8E1-656CBEDCEFDF}"/>
                </a:ext>
              </a:extLst>
            </p:cNvPr>
            <p:cNvSpPr txBox="1"/>
            <p:nvPr/>
          </p:nvSpPr>
          <p:spPr>
            <a:xfrm>
              <a:off x="1406059" y="3115618"/>
              <a:ext cx="12341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/>
                <a:t>H (kJ)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65357E3-F7EE-4857-8E06-F9FF0972A306}"/>
                </a:ext>
              </a:extLst>
            </p:cNvPr>
            <p:cNvSpPr txBox="1"/>
            <p:nvPr/>
          </p:nvSpPr>
          <p:spPr>
            <a:xfrm>
              <a:off x="6632359" y="6412869"/>
              <a:ext cx="27235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/>
                <a:t>Progression de la réaction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DD87E0B5-54E5-4969-8242-AC04A7AF4AA2}"/>
                </a:ext>
              </a:extLst>
            </p:cNvPr>
            <p:cNvSpPr txBox="1"/>
            <p:nvPr/>
          </p:nvSpPr>
          <p:spPr>
            <a:xfrm>
              <a:off x="1406058" y="2075034"/>
              <a:ext cx="8402578" cy="374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b="1" dirty="0"/>
                <a:t>Diagramme énergétique d’une réaction </a:t>
              </a:r>
              <a:r>
                <a:rPr lang="fr-CA" sz="1600" b="1" u="sng" dirty="0"/>
                <a:t>exothermique</a:t>
              </a:r>
              <a:endParaRPr lang="fr-CA" sz="1600" b="1" u="sng" baseline="-25000" dirty="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A42A02AE-64DC-421A-9A9C-FA2DCD47F2B1}"/>
                </a:ext>
              </a:extLst>
            </p:cNvPr>
            <p:cNvSpPr txBox="1"/>
            <p:nvPr/>
          </p:nvSpPr>
          <p:spPr>
            <a:xfrm>
              <a:off x="2484895" y="4130539"/>
              <a:ext cx="1532706" cy="3064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b="1" dirty="0">
                  <a:solidFill>
                    <a:srgbClr val="92D050"/>
                  </a:solidFill>
                </a:rPr>
                <a:t>Réactifs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AB9811C1-3A4F-4388-9B31-90A5B7379364}"/>
                </a:ext>
              </a:extLst>
            </p:cNvPr>
            <p:cNvSpPr txBox="1"/>
            <p:nvPr/>
          </p:nvSpPr>
          <p:spPr>
            <a:xfrm>
              <a:off x="7209540" y="5932633"/>
              <a:ext cx="1532706" cy="306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b="1" dirty="0">
                  <a:solidFill>
                    <a:srgbClr val="00B0F0"/>
                  </a:solidFill>
                </a:rPr>
                <a:t>Produits</a:t>
              </a: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84848DB0-AF82-4BBA-B5FD-61AAC4B67636}"/>
                </a:ext>
              </a:extLst>
            </p:cNvPr>
            <p:cNvSpPr/>
            <p:nvPr/>
          </p:nvSpPr>
          <p:spPr>
            <a:xfrm>
              <a:off x="4262208" y="3028485"/>
              <a:ext cx="2644683" cy="2916511"/>
            </a:xfrm>
            <a:custGeom>
              <a:avLst/>
              <a:gdLst>
                <a:gd name="connsiteX0" fmla="*/ 0 w 2581275"/>
                <a:gd name="connsiteY0" fmla="*/ 1163911 h 2916511"/>
                <a:gd name="connsiteX1" fmla="*/ 1095375 w 2581275"/>
                <a:gd name="connsiteY1" fmla="*/ 68536 h 2916511"/>
                <a:gd name="connsiteX2" fmla="*/ 2581275 w 2581275"/>
                <a:gd name="connsiteY2" fmla="*/ 2916511 h 291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1275" h="2916511">
                  <a:moveTo>
                    <a:pt x="0" y="1163911"/>
                  </a:moveTo>
                  <a:cubicBezTo>
                    <a:pt x="332581" y="470173"/>
                    <a:pt x="665163" y="-223564"/>
                    <a:pt x="1095375" y="68536"/>
                  </a:cubicBezTo>
                  <a:cubicBezTo>
                    <a:pt x="1525588" y="360636"/>
                    <a:pt x="2053431" y="1638573"/>
                    <a:pt x="2581275" y="2916511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4023FE33-5445-48FF-A68C-A1494F7278C2}"/>
                </a:ext>
              </a:extLst>
            </p:cNvPr>
            <p:cNvCxnSpPr/>
            <p:nvPr/>
          </p:nvCxnSpPr>
          <p:spPr>
            <a:xfrm>
              <a:off x="6865806" y="5920675"/>
              <a:ext cx="2058997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2B88E659-9737-4BD8-80E9-72FE5FBF959D}"/>
                </a:ext>
              </a:extLst>
            </p:cNvPr>
            <p:cNvCxnSpPr/>
            <p:nvPr/>
          </p:nvCxnSpPr>
          <p:spPr>
            <a:xfrm>
              <a:off x="2260938" y="4131980"/>
              <a:ext cx="2058997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B7E07EC3-8D27-41E2-824E-1ECA662B4709}"/>
              </a:ext>
            </a:extLst>
          </p:cNvPr>
          <p:cNvGrpSpPr/>
          <p:nvPr/>
        </p:nvGrpSpPr>
        <p:grpSpPr>
          <a:xfrm>
            <a:off x="6279892" y="2163876"/>
            <a:ext cx="5701357" cy="4157298"/>
            <a:chOff x="6299846" y="2244462"/>
            <a:chExt cx="5701357" cy="4157298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1065860F-D2F1-4F14-823B-525809683F44}"/>
                </a:ext>
              </a:extLst>
            </p:cNvPr>
            <p:cNvGrpSpPr/>
            <p:nvPr/>
          </p:nvGrpSpPr>
          <p:grpSpPr>
            <a:xfrm>
              <a:off x="7088068" y="4195887"/>
              <a:ext cx="4486133" cy="1877545"/>
              <a:chOff x="7088068" y="4195887"/>
              <a:chExt cx="4486133" cy="1877545"/>
            </a:xfrm>
          </p:grpSpPr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548F78B6-DF43-4B5F-9394-C3E559F8C693}"/>
                  </a:ext>
                </a:extLst>
              </p:cNvPr>
              <p:cNvSpPr txBox="1"/>
              <p:nvPr/>
            </p:nvSpPr>
            <p:spPr>
              <a:xfrm flipH="1">
                <a:off x="7088068" y="5796433"/>
                <a:ext cx="10992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b="1" dirty="0">
                    <a:solidFill>
                      <a:srgbClr val="92D050"/>
                    </a:solidFill>
                  </a:rPr>
                  <a:t>Réactifs</a:t>
                </a: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A48A8610-F0DE-414C-B5A0-5F1DC43A909A}"/>
                  </a:ext>
                </a:extLst>
              </p:cNvPr>
              <p:cNvSpPr txBox="1"/>
              <p:nvPr/>
            </p:nvSpPr>
            <p:spPr>
              <a:xfrm flipH="1">
                <a:off x="10474991" y="4195887"/>
                <a:ext cx="10992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b="1" dirty="0">
                    <a:solidFill>
                      <a:srgbClr val="00B0F0"/>
                    </a:solidFill>
                  </a:rPr>
                  <a:t>Produits</a:t>
                </a:r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E9C35276-3D6E-445F-AB11-C51488BE90FB}"/>
                </a:ext>
              </a:extLst>
            </p:cNvPr>
            <p:cNvGrpSpPr/>
            <p:nvPr/>
          </p:nvGrpSpPr>
          <p:grpSpPr>
            <a:xfrm>
              <a:off x="6299846" y="2244462"/>
              <a:ext cx="5701357" cy="4157298"/>
              <a:chOff x="6299846" y="2244462"/>
              <a:chExt cx="5701357" cy="4157298"/>
            </a:xfrm>
          </p:grpSpPr>
          <p:grpSp>
            <p:nvGrpSpPr>
              <p:cNvPr id="67" name="Groupe 66">
                <a:extLst>
                  <a:ext uri="{FF2B5EF4-FFF2-40B4-BE49-F238E27FC236}">
                    <a16:creationId xmlns:a16="http://schemas.microsoft.com/office/drawing/2014/main" id="{750EBE02-B600-481F-BA1D-194E4B9DD0D7}"/>
                  </a:ext>
                </a:extLst>
              </p:cNvPr>
              <p:cNvGrpSpPr/>
              <p:nvPr/>
            </p:nvGrpSpPr>
            <p:grpSpPr>
              <a:xfrm>
                <a:off x="6299846" y="2244462"/>
                <a:ext cx="5701357" cy="4157298"/>
                <a:chOff x="6299846" y="2244462"/>
                <a:chExt cx="5701357" cy="4157298"/>
              </a:xfrm>
            </p:grpSpPr>
            <p:sp>
              <p:nvSpPr>
                <p:cNvPr id="45" name="ZoneTexte 44">
                  <a:extLst>
                    <a:ext uri="{FF2B5EF4-FFF2-40B4-BE49-F238E27FC236}">
                      <a16:creationId xmlns:a16="http://schemas.microsoft.com/office/drawing/2014/main" id="{600D68BA-5DF9-4DE6-BEC2-27AB29A45FE0}"/>
                    </a:ext>
                  </a:extLst>
                </p:cNvPr>
                <p:cNvSpPr txBox="1"/>
                <p:nvPr/>
              </p:nvSpPr>
              <p:spPr>
                <a:xfrm>
                  <a:off x="10047990" y="6162627"/>
                  <a:ext cx="1953213" cy="239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1100" b="1" dirty="0"/>
                    <a:t>Progression de la réaction</a:t>
                  </a:r>
                </a:p>
              </p:txBody>
            </p:sp>
            <p:grpSp>
              <p:nvGrpSpPr>
                <p:cNvPr id="66" name="Groupe 65">
                  <a:extLst>
                    <a:ext uri="{FF2B5EF4-FFF2-40B4-BE49-F238E27FC236}">
                      <a16:creationId xmlns:a16="http://schemas.microsoft.com/office/drawing/2014/main" id="{D757D438-1FE7-4910-97C8-B7CD1309A92C}"/>
                    </a:ext>
                  </a:extLst>
                </p:cNvPr>
                <p:cNvGrpSpPr/>
                <p:nvPr/>
              </p:nvGrpSpPr>
              <p:grpSpPr>
                <a:xfrm>
                  <a:off x="6299846" y="2244462"/>
                  <a:ext cx="5701357" cy="3892019"/>
                  <a:chOff x="6299846" y="2244462"/>
                  <a:chExt cx="5701357" cy="3892019"/>
                </a:xfrm>
              </p:grpSpPr>
              <p:grpSp>
                <p:nvGrpSpPr>
                  <p:cNvPr id="65" name="Groupe 64">
                    <a:extLst>
                      <a:ext uri="{FF2B5EF4-FFF2-40B4-BE49-F238E27FC236}">
                        <a16:creationId xmlns:a16="http://schemas.microsoft.com/office/drawing/2014/main" id="{65AC866C-896B-4376-AE9B-8FA7E1997F56}"/>
                      </a:ext>
                    </a:extLst>
                  </p:cNvPr>
                  <p:cNvGrpSpPr/>
                  <p:nvPr/>
                </p:nvGrpSpPr>
                <p:grpSpPr>
                  <a:xfrm>
                    <a:off x="6299846" y="3195771"/>
                    <a:ext cx="5701357" cy="2940710"/>
                    <a:chOff x="6299846" y="3195771"/>
                    <a:chExt cx="5701357" cy="2940710"/>
                  </a:xfrm>
                </p:grpSpPr>
                <p:grpSp>
                  <p:nvGrpSpPr>
                    <p:cNvPr id="43" name="Groupe 42">
                      <a:extLst>
                        <a:ext uri="{FF2B5EF4-FFF2-40B4-BE49-F238E27FC236}">
                          <a16:creationId xmlns:a16="http://schemas.microsoft.com/office/drawing/2014/main" id="{CD28EFE1-BE48-4E9B-ADFB-98C7E4A687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1807" y="3289161"/>
                      <a:ext cx="5089396" cy="2847320"/>
                      <a:chOff x="2000891" y="1840350"/>
                      <a:chExt cx="7005516" cy="4479049"/>
                    </a:xfrm>
                  </p:grpSpPr>
                  <p:cxnSp>
                    <p:nvCxnSpPr>
                      <p:cNvPr id="58" name="Connecteur droit avec flèche 57">
                        <a:extLst>
                          <a:ext uri="{FF2B5EF4-FFF2-40B4-BE49-F238E27FC236}">
                            <a16:creationId xmlns:a16="http://schemas.microsoft.com/office/drawing/2014/main" id="{0C353AE8-A5C2-4579-AD9C-7420EABE0DF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000891" y="1840350"/>
                        <a:ext cx="0" cy="4479049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Connecteur droit avec flèche 58">
                        <a:extLst>
                          <a:ext uri="{FF2B5EF4-FFF2-40B4-BE49-F238E27FC236}">
                            <a16:creationId xmlns:a16="http://schemas.microsoft.com/office/drawing/2014/main" id="{2CC7B7DF-B436-4A0E-B87E-58EC206E8E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2000891" y="6279111"/>
                        <a:ext cx="7005516" cy="1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4" name="ZoneTexte 43">
                      <a:extLst>
                        <a:ext uri="{FF2B5EF4-FFF2-40B4-BE49-F238E27FC236}">
                          <a16:creationId xmlns:a16="http://schemas.microsoft.com/office/drawing/2014/main" id="{1AABD900-8190-462D-9A10-1F681FD351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99846" y="3195771"/>
                      <a:ext cx="885103" cy="2391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CA" sz="1100" b="1" dirty="0"/>
                        <a:t>H (kJ)</a:t>
                      </a:r>
                    </a:p>
                  </p:txBody>
                </p:sp>
              </p:grpSp>
              <p:sp>
                <p:nvSpPr>
                  <p:cNvPr id="48" name="ZoneTexte 47">
                    <a:extLst>
                      <a:ext uri="{FF2B5EF4-FFF2-40B4-BE49-F238E27FC236}">
                        <a16:creationId xmlns:a16="http://schemas.microsoft.com/office/drawing/2014/main" id="{0D2122AF-0EA0-4001-B9A5-B2810DAC9B29}"/>
                      </a:ext>
                    </a:extLst>
                  </p:cNvPr>
                  <p:cNvSpPr txBox="1"/>
                  <p:nvPr/>
                </p:nvSpPr>
                <p:spPr>
                  <a:xfrm>
                    <a:off x="6299847" y="2244462"/>
                    <a:ext cx="552618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CA" sz="1600" b="1" dirty="0"/>
                      <a:t>Diagramme énergétique d’une réaction </a:t>
                    </a:r>
                    <a:r>
                      <a:rPr lang="fr-CA" sz="1600" b="1" u="sng" dirty="0"/>
                      <a:t>endothermique</a:t>
                    </a:r>
                    <a:endParaRPr lang="fr-CA" sz="1600" b="1" u="sng" baseline="-25000" dirty="0"/>
                  </a:p>
                </p:txBody>
              </p:sp>
            </p:grpSp>
          </p:grpSp>
          <p:grpSp>
            <p:nvGrpSpPr>
              <p:cNvPr id="62" name="Groupe 61">
                <a:extLst>
                  <a:ext uri="{FF2B5EF4-FFF2-40B4-BE49-F238E27FC236}">
                    <a16:creationId xmlns:a16="http://schemas.microsoft.com/office/drawing/2014/main" id="{7988881B-7CDD-4E53-BEAD-42D3EA70EDCC}"/>
                  </a:ext>
                </a:extLst>
              </p:cNvPr>
              <p:cNvGrpSpPr/>
              <p:nvPr/>
            </p:nvGrpSpPr>
            <p:grpSpPr>
              <a:xfrm>
                <a:off x="6912940" y="3116125"/>
                <a:ext cx="4779121" cy="2665925"/>
                <a:chOff x="6912940" y="3116125"/>
                <a:chExt cx="4779121" cy="2665925"/>
              </a:xfrm>
            </p:grpSpPr>
            <p:sp>
              <p:nvSpPr>
                <p:cNvPr id="53" name="Forme libre : forme 52">
                  <a:extLst>
                    <a:ext uri="{FF2B5EF4-FFF2-40B4-BE49-F238E27FC236}">
                      <a16:creationId xmlns:a16="http://schemas.microsoft.com/office/drawing/2014/main" id="{B3775EE2-55F6-498A-8265-E0B076BA8F13}"/>
                    </a:ext>
                  </a:extLst>
                </p:cNvPr>
                <p:cNvSpPr/>
                <p:nvPr/>
              </p:nvSpPr>
              <p:spPr>
                <a:xfrm flipH="1">
                  <a:off x="8360125" y="3116125"/>
                  <a:ext cx="1896686" cy="2665925"/>
                </a:xfrm>
                <a:custGeom>
                  <a:avLst/>
                  <a:gdLst>
                    <a:gd name="connsiteX0" fmla="*/ 0 w 2581275"/>
                    <a:gd name="connsiteY0" fmla="*/ 1163911 h 2916511"/>
                    <a:gd name="connsiteX1" fmla="*/ 1095375 w 2581275"/>
                    <a:gd name="connsiteY1" fmla="*/ 68536 h 2916511"/>
                    <a:gd name="connsiteX2" fmla="*/ 2581275 w 2581275"/>
                    <a:gd name="connsiteY2" fmla="*/ 2916511 h 2916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81275" h="2916511">
                      <a:moveTo>
                        <a:pt x="0" y="1163911"/>
                      </a:moveTo>
                      <a:cubicBezTo>
                        <a:pt x="332581" y="470173"/>
                        <a:pt x="665163" y="-223564"/>
                        <a:pt x="1095375" y="68536"/>
                      </a:cubicBezTo>
                      <a:cubicBezTo>
                        <a:pt x="1525588" y="360636"/>
                        <a:pt x="2053431" y="1638573"/>
                        <a:pt x="2581275" y="2916511"/>
                      </a:cubicBez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cxnSp>
              <p:nvCxnSpPr>
                <p:cNvPr id="54" name="Connecteur droit 53">
                  <a:extLst>
                    <a:ext uri="{FF2B5EF4-FFF2-40B4-BE49-F238E27FC236}">
                      <a16:creationId xmlns:a16="http://schemas.microsoft.com/office/drawing/2014/main" id="{933ABBBF-E9F5-41B7-9CAC-F3B2D8C02F84}"/>
                    </a:ext>
                  </a:extLst>
                </p:cNvPr>
                <p:cNvCxnSpPr/>
                <p:nvPr/>
              </p:nvCxnSpPr>
              <p:spPr>
                <a:xfrm flipH="1">
                  <a:off x="6912940" y="5759818"/>
                  <a:ext cx="1476650" cy="0"/>
                </a:xfrm>
                <a:prstGeom prst="line">
                  <a:avLst/>
                </a:prstGeom>
                <a:ln w="762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>
                  <a:extLst>
                    <a:ext uri="{FF2B5EF4-FFF2-40B4-BE49-F238E27FC236}">
                      <a16:creationId xmlns:a16="http://schemas.microsoft.com/office/drawing/2014/main" id="{3CDBECA2-8BF3-47B7-BB88-1A5E4D1077CE}"/>
                    </a:ext>
                  </a:extLst>
                </p:cNvPr>
                <p:cNvCxnSpPr/>
                <p:nvPr/>
              </p:nvCxnSpPr>
              <p:spPr>
                <a:xfrm flipH="1">
                  <a:off x="10215411" y="4124807"/>
                  <a:ext cx="1476650" cy="0"/>
                </a:xfrm>
                <a:prstGeom prst="line">
                  <a:avLst/>
                </a:prstGeom>
                <a:ln w="762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31A0D26-A04E-47B3-BB9C-40711A1C0A91}"/>
              </a:ext>
            </a:extLst>
          </p:cNvPr>
          <p:cNvGrpSpPr/>
          <p:nvPr/>
        </p:nvGrpSpPr>
        <p:grpSpPr>
          <a:xfrm>
            <a:off x="1473549" y="4056989"/>
            <a:ext cx="1138093" cy="1593653"/>
            <a:chOff x="7432323" y="4031663"/>
            <a:chExt cx="1138093" cy="1593653"/>
          </a:xfrm>
        </p:grpSpPr>
        <p:sp>
          <p:nvSpPr>
            <p:cNvPr id="49" name="Flèche : bas 48">
              <a:extLst>
                <a:ext uri="{FF2B5EF4-FFF2-40B4-BE49-F238E27FC236}">
                  <a16:creationId xmlns:a16="http://schemas.microsoft.com/office/drawing/2014/main" id="{C213D5DC-15CD-4F63-B64E-04D936D415C0}"/>
                </a:ext>
              </a:extLst>
            </p:cNvPr>
            <p:cNvSpPr/>
            <p:nvPr/>
          </p:nvSpPr>
          <p:spPr>
            <a:xfrm>
              <a:off x="8106819" y="4031663"/>
              <a:ext cx="463597" cy="1593653"/>
            </a:xfrm>
            <a:prstGeom prst="downArrow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661E9367-366E-4C84-9399-3FA2C2BD66FF}"/>
                    </a:ext>
                  </a:extLst>
                </p:cNvPr>
                <p:cNvSpPr txBox="1"/>
                <p:nvPr/>
              </p:nvSpPr>
              <p:spPr>
                <a:xfrm>
                  <a:off x="7432323" y="4551780"/>
                  <a:ext cx="9842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CA" sz="1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1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a14:m>
                  <a:r>
                    <a:rPr lang="fr-CA" sz="1200" b="1" dirty="0">
                      <a:solidFill>
                        <a:schemeClr val="accent1"/>
                      </a:solidFill>
                    </a:rPr>
                    <a:t> est négatif</a:t>
                  </a:r>
                </a:p>
              </p:txBody>
            </p:sp>
          </mc:Choice>
          <mc:Fallback xmlns="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661E9367-366E-4C84-9399-3FA2C2BD66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323" y="4551780"/>
                  <a:ext cx="984207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621" t="-1316" b="-9211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200C3A5-DFCD-4DBE-A4DC-1FC645B565A5}"/>
              </a:ext>
            </a:extLst>
          </p:cNvPr>
          <p:cNvGrpSpPr/>
          <p:nvPr/>
        </p:nvGrpSpPr>
        <p:grpSpPr>
          <a:xfrm>
            <a:off x="9979962" y="4151613"/>
            <a:ext cx="1361032" cy="1549850"/>
            <a:chOff x="3936597" y="4126288"/>
            <a:chExt cx="1361032" cy="1549850"/>
          </a:xfrm>
        </p:grpSpPr>
        <p:sp>
          <p:nvSpPr>
            <p:cNvPr id="61" name="Flèche : bas 60">
              <a:extLst>
                <a:ext uri="{FF2B5EF4-FFF2-40B4-BE49-F238E27FC236}">
                  <a16:creationId xmlns:a16="http://schemas.microsoft.com/office/drawing/2014/main" id="{0AFA187D-4C5F-4EAF-BCF1-07F7B22F19A6}"/>
                </a:ext>
              </a:extLst>
            </p:cNvPr>
            <p:cNvSpPr/>
            <p:nvPr/>
          </p:nvSpPr>
          <p:spPr>
            <a:xfrm rot="10800000">
              <a:off x="3936597" y="4126288"/>
              <a:ext cx="463597" cy="1549850"/>
            </a:xfrm>
            <a:prstGeom prst="downArrow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ZoneTexte 67">
                  <a:extLst>
                    <a:ext uri="{FF2B5EF4-FFF2-40B4-BE49-F238E27FC236}">
                      <a16:creationId xmlns:a16="http://schemas.microsoft.com/office/drawing/2014/main" id="{B5F3441B-21FB-44EF-9E31-A0A087F1850E}"/>
                    </a:ext>
                  </a:extLst>
                </p:cNvPr>
                <p:cNvSpPr txBox="1"/>
                <p:nvPr/>
              </p:nvSpPr>
              <p:spPr>
                <a:xfrm>
                  <a:off x="4313422" y="4574867"/>
                  <a:ext cx="9842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CA" sz="1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1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a14:m>
                  <a:r>
                    <a:rPr lang="fr-CA" sz="1200" b="1" dirty="0">
                      <a:solidFill>
                        <a:schemeClr val="accent1"/>
                      </a:solidFill>
                    </a:rPr>
                    <a:t> est positif</a:t>
                  </a:r>
                </a:p>
              </p:txBody>
            </p:sp>
          </mc:Choice>
          <mc:Fallback xmlns="">
            <p:sp>
              <p:nvSpPr>
                <p:cNvPr id="68" name="ZoneTexte 67">
                  <a:extLst>
                    <a:ext uri="{FF2B5EF4-FFF2-40B4-BE49-F238E27FC236}">
                      <a16:creationId xmlns:a16="http://schemas.microsoft.com/office/drawing/2014/main" id="{B5F3441B-21FB-44EF-9E31-A0A087F18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422" y="4574867"/>
                  <a:ext cx="984207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621" t="-1333" b="-10667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ZoneTexte 68">
            <a:extLst>
              <a:ext uri="{FF2B5EF4-FFF2-40B4-BE49-F238E27FC236}">
                <a16:creationId xmlns:a16="http://schemas.microsoft.com/office/drawing/2014/main" id="{8E1C912A-828D-4475-B117-D0B42FB8414D}"/>
              </a:ext>
            </a:extLst>
          </p:cNvPr>
          <p:cNvSpPr txBox="1"/>
          <p:nvPr/>
        </p:nvSpPr>
        <p:spPr>
          <a:xfrm>
            <a:off x="8604546" y="2647488"/>
            <a:ext cx="2013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rgbClr val="FFFF00"/>
                </a:solidFill>
              </a:rPr>
              <a:t>Complexe activé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2B47C7A-168C-43B0-B4DD-911C6E785A18}"/>
              </a:ext>
            </a:extLst>
          </p:cNvPr>
          <p:cNvSpPr txBox="1"/>
          <p:nvPr/>
        </p:nvSpPr>
        <p:spPr>
          <a:xfrm>
            <a:off x="1905694" y="2647489"/>
            <a:ext cx="2013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rgbClr val="FFFF00"/>
                </a:solidFill>
              </a:rPr>
              <a:t>Complexe activé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F3B686F-4B8A-494D-8EEA-38C2A201EA3C}"/>
              </a:ext>
            </a:extLst>
          </p:cNvPr>
          <p:cNvGrpSpPr/>
          <p:nvPr/>
        </p:nvGrpSpPr>
        <p:grpSpPr>
          <a:xfrm>
            <a:off x="9551505" y="3025670"/>
            <a:ext cx="573609" cy="2690177"/>
            <a:chOff x="3508140" y="3000345"/>
            <a:chExt cx="573609" cy="2690177"/>
          </a:xfrm>
        </p:grpSpPr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FCD1D4AF-0F32-46EC-91FE-86E7ACC673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9761" y="3000345"/>
              <a:ext cx="0" cy="26901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4B7BE84-2425-44F5-AE70-35898D30822E}"/>
                </a:ext>
              </a:extLst>
            </p:cNvPr>
            <p:cNvSpPr txBox="1"/>
            <p:nvPr/>
          </p:nvSpPr>
          <p:spPr>
            <a:xfrm>
              <a:off x="3508140" y="3553571"/>
              <a:ext cx="573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err="1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E</a:t>
              </a:r>
              <a:r>
                <a:rPr lang="fr-CA" b="1" baseline="-25000" dirty="0" err="1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a</a:t>
              </a:r>
              <a:endParaRPr lang="fr-CA" b="1" baseline="-25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3F543A02-ADE7-4101-B666-AB914CEBA561}"/>
              </a:ext>
            </a:extLst>
          </p:cNvPr>
          <p:cNvGrpSpPr/>
          <p:nvPr/>
        </p:nvGrpSpPr>
        <p:grpSpPr>
          <a:xfrm>
            <a:off x="2809737" y="3011288"/>
            <a:ext cx="573609" cy="1032934"/>
            <a:chOff x="8768511" y="2985962"/>
            <a:chExt cx="573609" cy="1032934"/>
          </a:xfrm>
        </p:grpSpPr>
        <p:cxnSp>
          <p:nvCxnSpPr>
            <p:cNvPr id="72" name="Connecteur droit avec flèche 71">
              <a:extLst>
                <a:ext uri="{FF2B5EF4-FFF2-40B4-BE49-F238E27FC236}">
                  <a16:creationId xmlns:a16="http://schemas.microsoft.com/office/drawing/2014/main" id="{B034F162-70E9-4E6E-B42D-43404A255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8511" y="2985962"/>
              <a:ext cx="0" cy="10329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07A51E66-1EF5-4784-B5E2-3B62E1B24A1E}"/>
                </a:ext>
              </a:extLst>
            </p:cNvPr>
            <p:cNvSpPr txBox="1"/>
            <p:nvPr/>
          </p:nvSpPr>
          <p:spPr>
            <a:xfrm>
              <a:off x="8768511" y="3459448"/>
              <a:ext cx="573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err="1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E</a:t>
              </a:r>
              <a:r>
                <a:rPr lang="fr-CA" b="1" baseline="-25000" dirty="0" err="1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a</a:t>
              </a:r>
              <a:endParaRPr lang="fr-CA" b="1" baseline="-25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E61E63F-42EA-48B6-A0C6-DB6851DF3692}"/>
              </a:ext>
            </a:extLst>
          </p:cNvPr>
          <p:cNvCxnSpPr/>
          <p:nvPr/>
        </p:nvCxnSpPr>
        <p:spPr>
          <a:xfrm>
            <a:off x="6096000" y="1990722"/>
            <a:ext cx="0" cy="4867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re 1">
            <a:extLst>
              <a:ext uri="{FF2B5EF4-FFF2-40B4-BE49-F238E27FC236}">
                <a16:creationId xmlns:a16="http://schemas.microsoft.com/office/drawing/2014/main" id="{B513A514-EA24-49FF-AA27-54C8CBA2A86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p.184</a:t>
            </a:r>
          </a:p>
        </p:txBody>
      </p:sp>
    </p:spTree>
    <p:extLst>
      <p:ext uri="{BB962C8B-B14F-4D97-AF65-F5344CB8AC3E}">
        <p14:creationId xmlns:p14="http://schemas.microsoft.com/office/powerpoint/2010/main" val="2947765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09C3D3C-5E00-40BE-B0F8-64783FF1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17EFAC-8EE6-49FB-ABD6-B079F6FEE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ECCF49-019C-491E-8A0B-828E9FA65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A42845B-CC95-4485-9D3A-D96B6EE04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637838-C48E-4126-9469-4A003CAAF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Image 13" descr="Une image contenant table, intérieur, assis, alimentation&#10;&#10;Description générée automatiquement">
            <a:extLst>
              <a:ext uri="{FF2B5EF4-FFF2-40B4-BE49-F238E27FC236}">
                <a16:creationId xmlns:a16="http://schemas.microsoft.com/office/drawing/2014/main" id="{1D710B5E-1FC1-458A-9F8E-632D56D60F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182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Devoir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</p:txBody>
      </p:sp>
    </p:spTree>
    <p:extLst>
      <p:ext uri="{BB962C8B-B14F-4D97-AF65-F5344CB8AC3E}">
        <p14:creationId xmlns:p14="http://schemas.microsoft.com/office/powerpoint/2010/main" val="144084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453074"/>
          </a:xfrm>
        </p:spPr>
        <p:txBody>
          <a:bodyPr anchor="ctr"/>
          <a:lstStyle/>
          <a:p>
            <a:r>
              <a:rPr lang="fr-CA" dirty="0"/>
              <a:t>p.185 à 187 – finir en devoir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p. 188 à 190 – sauf #6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</p:txBody>
      </p:sp>
      <p:pic>
        <p:nvPicPr>
          <p:cNvPr id="8" name="Picture 2" descr="C:\Users\Dave\Dropbox\CSA\Classification exercices V-B-N-NN\M5 - bilan.PNG">
            <a:extLst>
              <a:ext uri="{FF2B5EF4-FFF2-40B4-BE49-F238E27FC236}">
                <a16:creationId xmlns:a16="http://schemas.microsoft.com/office/drawing/2014/main" id="{B05568B9-6200-4EA4-9132-CDAB97EB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13" y="4017335"/>
            <a:ext cx="8350973" cy="240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519341-04A3-4795-9822-9C62AE33F9C1}"/>
              </a:ext>
            </a:extLst>
          </p:cNvPr>
          <p:cNvSpPr/>
          <p:nvPr/>
        </p:nvSpPr>
        <p:spPr>
          <a:xfrm>
            <a:off x="680320" y="2205738"/>
            <a:ext cx="9613862" cy="70310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C938EE-2BC3-48D8-BFA3-447FCFE2871D}"/>
              </a:ext>
            </a:extLst>
          </p:cNvPr>
          <p:cNvSpPr/>
          <p:nvPr/>
        </p:nvSpPr>
        <p:spPr>
          <a:xfrm>
            <a:off x="657624" y="3183094"/>
            <a:ext cx="9636558" cy="70310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intérieur, assis, alimentation&#10;&#10;Description générée automatiquement">
            <a:extLst>
              <a:ext uri="{FF2B5EF4-FFF2-40B4-BE49-F238E27FC236}">
                <a16:creationId xmlns:a16="http://schemas.microsoft.com/office/drawing/2014/main" id="{2E8BA64F-EF21-4100-9C1F-9BE174B83E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t="18182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Rappel du dernier cours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180 à 184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64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Rappel: Séquence des événements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2F74C3-0913-44E0-BFB6-56CED7113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2" y="2070173"/>
            <a:ext cx="11632018" cy="93020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3600" b="1" dirty="0"/>
              <a:t>2 H</a:t>
            </a:r>
            <a:r>
              <a:rPr lang="fr-CA" sz="3600" b="1" baseline="-25000" dirty="0"/>
              <a:t>2(g)</a:t>
            </a:r>
            <a:r>
              <a:rPr lang="fr-CA" sz="3600" b="1" dirty="0"/>
              <a:t>      +        O</a:t>
            </a:r>
            <a:r>
              <a:rPr lang="fr-CA" sz="3600" b="1" baseline="-25000" dirty="0"/>
              <a:t>2(g)                     </a:t>
            </a:r>
            <a:r>
              <a:rPr lang="fr-CA" sz="3600" b="1" dirty="0"/>
              <a:t> </a:t>
            </a:r>
            <a:r>
              <a:rPr lang="fr-CA" sz="3600" b="1" dirty="0">
                <a:sym typeface="Wingdings" pitchFamily="2" charset="2"/>
              </a:rPr>
              <a:t>                   2 H</a:t>
            </a:r>
            <a:r>
              <a:rPr lang="fr-CA" sz="3600" b="1" baseline="-25000" dirty="0">
                <a:sym typeface="Wingdings" pitchFamily="2" charset="2"/>
              </a:rPr>
              <a:t>2</a:t>
            </a:r>
            <a:r>
              <a:rPr lang="fr-CA" sz="3600" b="1" dirty="0">
                <a:sym typeface="Wingdings" pitchFamily="2" charset="2"/>
              </a:rPr>
              <a:t>O</a:t>
            </a:r>
            <a:r>
              <a:rPr lang="fr-CA" sz="3600" b="1" baseline="-25000" dirty="0">
                <a:sym typeface="Wingdings" pitchFamily="2" charset="2"/>
              </a:rPr>
              <a:t>(l)</a:t>
            </a:r>
            <a:endParaRPr lang="fr-CA" sz="3600" b="1" dirty="0"/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2ECA0C2D-76B3-4627-95D9-F20F4175B0FA}"/>
              </a:ext>
            </a:extLst>
          </p:cNvPr>
          <p:cNvGrpSpPr/>
          <p:nvPr/>
        </p:nvGrpSpPr>
        <p:grpSpPr>
          <a:xfrm>
            <a:off x="6995724" y="4245902"/>
            <a:ext cx="1134073" cy="850131"/>
            <a:chOff x="3969216" y="4098284"/>
            <a:chExt cx="1441969" cy="1080939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64B90CE7-C1E3-4219-A3A6-15F4D06CFDCE}"/>
                </a:ext>
              </a:extLst>
            </p:cNvPr>
            <p:cNvGrpSpPr/>
            <p:nvPr/>
          </p:nvGrpSpPr>
          <p:grpSpPr>
            <a:xfrm>
              <a:off x="3969216" y="4098284"/>
              <a:ext cx="1244581" cy="1080939"/>
              <a:chOff x="4685157" y="1943102"/>
              <a:chExt cx="2502903" cy="2173812"/>
            </a:xfrm>
          </p:grpSpPr>
          <p:pic>
            <p:nvPicPr>
              <p:cNvPr id="6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80E3826-7032-442B-80AE-340CFA8486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871FC272-2222-4C50-85B7-5B460351019F}"/>
                  </a:ext>
                </a:extLst>
              </p:cNvPr>
              <p:cNvSpPr txBox="1"/>
              <p:nvPr/>
            </p:nvSpPr>
            <p:spPr>
              <a:xfrm>
                <a:off x="5316846" y="2568345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O</a:t>
                </a:r>
              </a:p>
            </p:txBody>
          </p:sp>
        </p:grp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6AC546C7-8822-4E7A-9C1B-81425B706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0297" y="4669976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794412FF-9896-4BD8-BEE0-DBA05B33C6A5}"/>
              </a:ext>
            </a:extLst>
          </p:cNvPr>
          <p:cNvGrpSpPr/>
          <p:nvPr/>
        </p:nvGrpSpPr>
        <p:grpSpPr>
          <a:xfrm>
            <a:off x="544466" y="3991383"/>
            <a:ext cx="1931640" cy="850131"/>
            <a:chOff x="443131" y="3515175"/>
            <a:chExt cx="2456072" cy="1080938"/>
          </a:xfrm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11842C00-4460-4347-9CBD-C3E7F9CCC6AA}"/>
                </a:ext>
              </a:extLst>
            </p:cNvPr>
            <p:cNvGrpSpPr/>
            <p:nvPr/>
          </p:nvGrpSpPr>
          <p:grpSpPr>
            <a:xfrm>
              <a:off x="443131" y="3515175"/>
              <a:ext cx="1244581" cy="1080938"/>
              <a:chOff x="4685157" y="1943102"/>
              <a:chExt cx="2502903" cy="2173812"/>
            </a:xfrm>
          </p:grpSpPr>
          <p:pic>
            <p:nvPicPr>
              <p:cNvPr id="7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B5759C2-6039-4ACA-BD2D-109C9142FC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ZoneTexte 89">
                <a:extLst>
                  <a:ext uri="{FF2B5EF4-FFF2-40B4-BE49-F238E27FC236}">
                    <a16:creationId xmlns:a16="http://schemas.microsoft.com/office/drawing/2014/main" id="{23292A38-98BE-4AC1-A934-4FC10E4448B4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F469C3F9-BFD4-4750-B71C-CAD69CAEDE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267" y="405564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56F7BDED-9891-48D9-8EEB-0A03AD42AA2B}"/>
                </a:ext>
              </a:extLst>
            </p:cNvPr>
            <p:cNvGrpSpPr/>
            <p:nvPr/>
          </p:nvGrpSpPr>
          <p:grpSpPr>
            <a:xfrm>
              <a:off x="1654622" y="3515175"/>
              <a:ext cx="1244581" cy="1080938"/>
              <a:chOff x="4685157" y="1943102"/>
              <a:chExt cx="2502903" cy="2173812"/>
            </a:xfrm>
          </p:grpSpPr>
          <p:pic>
            <p:nvPicPr>
              <p:cNvPr id="7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1CF7F38-B1F5-42CF-960C-FBD6519FB7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A908FBB4-C0BF-496D-B63E-8F166752D4FE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9F83F8C6-CB56-4C3C-B1A6-DB7B6907045A}"/>
              </a:ext>
            </a:extLst>
          </p:cNvPr>
          <p:cNvGrpSpPr/>
          <p:nvPr/>
        </p:nvGrpSpPr>
        <p:grpSpPr>
          <a:xfrm>
            <a:off x="9178785" y="3884267"/>
            <a:ext cx="2443427" cy="1515982"/>
            <a:chOff x="8712560" y="2844934"/>
            <a:chExt cx="3106807" cy="1927565"/>
          </a:xfrm>
        </p:grpSpPr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04A3D5BC-E4E4-4EB0-8690-CE4E650FCDBC}"/>
                </a:ext>
              </a:extLst>
            </p:cNvPr>
            <p:cNvGrpSpPr/>
            <p:nvPr/>
          </p:nvGrpSpPr>
          <p:grpSpPr>
            <a:xfrm>
              <a:off x="9719120" y="3691560"/>
              <a:ext cx="1244581" cy="1080939"/>
              <a:chOff x="4685157" y="1943102"/>
              <a:chExt cx="2502903" cy="2173812"/>
            </a:xfrm>
          </p:grpSpPr>
          <p:pic>
            <p:nvPicPr>
              <p:cNvPr id="11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360415B-B61D-4EF4-9C4A-7212652CE1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6700CBAE-432A-4F3E-BFDF-1B671186ED59}"/>
                  </a:ext>
                </a:extLst>
              </p:cNvPr>
              <p:cNvSpPr txBox="1"/>
              <p:nvPr/>
            </p:nvSpPr>
            <p:spPr>
              <a:xfrm>
                <a:off x="5316846" y="2568344"/>
                <a:ext cx="1239520" cy="118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O</a:t>
                </a:r>
              </a:p>
            </p:txBody>
          </p:sp>
        </p:grp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72AD3438-C8AE-4F42-A430-F62D5D86D5B7}"/>
                </a:ext>
              </a:extLst>
            </p:cNvPr>
            <p:cNvCxnSpPr>
              <a:cxnSpLocks/>
            </p:cNvCxnSpPr>
            <p:nvPr/>
          </p:nvCxnSpPr>
          <p:spPr>
            <a:xfrm>
              <a:off x="9615991" y="3691560"/>
              <a:ext cx="417240" cy="322338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818AEACB-6FD5-4888-93B9-EE89DC353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37241" y="3609644"/>
              <a:ext cx="372889" cy="400098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id="{079670D7-CD48-42AF-9CC5-49488A113BA6}"/>
                </a:ext>
              </a:extLst>
            </p:cNvPr>
            <p:cNvGrpSpPr/>
            <p:nvPr/>
          </p:nvGrpSpPr>
          <p:grpSpPr>
            <a:xfrm>
              <a:off x="8712560" y="2932959"/>
              <a:ext cx="1244581" cy="1080938"/>
              <a:chOff x="4685157" y="1943102"/>
              <a:chExt cx="2502903" cy="2173812"/>
            </a:xfrm>
          </p:grpSpPr>
          <p:pic>
            <p:nvPicPr>
              <p:cNvPr id="11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0EF0F23-DCE0-4AAC-B195-294686E410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DDD90CD4-62BB-4E57-B3AA-88FB8F0BEDCB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  <p:grpSp>
          <p:nvGrpSpPr>
            <p:cNvPr id="114" name="Groupe 113">
              <a:extLst>
                <a:ext uri="{FF2B5EF4-FFF2-40B4-BE49-F238E27FC236}">
                  <a16:creationId xmlns:a16="http://schemas.microsoft.com/office/drawing/2014/main" id="{80386644-B565-4754-A867-956029D1B9D5}"/>
                </a:ext>
              </a:extLst>
            </p:cNvPr>
            <p:cNvGrpSpPr/>
            <p:nvPr/>
          </p:nvGrpSpPr>
          <p:grpSpPr>
            <a:xfrm>
              <a:off x="10574786" y="2844934"/>
              <a:ext cx="1244581" cy="1080938"/>
              <a:chOff x="4685157" y="1943102"/>
              <a:chExt cx="2502903" cy="2173812"/>
            </a:xfrm>
          </p:grpSpPr>
          <p:pic>
            <p:nvPicPr>
              <p:cNvPr id="11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BD32677-E462-4939-AD01-4410375811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id="{AC816EAE-E61A-4D6C-A2F9-0C1D4B33B5B8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382250DB-D094-4989-B112-9785CD34D4CB}"/>
              </a:ext>
            </a:extLst>
          </p:cNvPr>
          <p:cNvGrpSpPr/>
          <p:nvPr/>
        </p:nvGrpSpPr>
        <p:grpSpPr>
          <a:xfrm>
            <a:off x="9142198" y="5083312"/>
            <a:ext cx="2443427" cy="1515982"/>
            <a:chOff x="8712560" y="2844934"/>
            <a:chExt cx="3106807" cy="1927565"/>
          </a:xfrm>
        </p:grpSpPr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3A42D6C0-9598-4AA6-98AF-D57F91BAA493}"/>
                </a:ext>
              </a:extLst>
            </p:cNvPr>
            <p:cNvGrpSpPr/>
            <p:nvPr/>
          </p:nvGrpSpPr>
          <p:grpSpPr>
            <a:xfrm>
              <a:off x="9719120" y="3691560"/>
              <a:ext cx="1244581" cy="1080939"/>
              <a:chOff x="4685157" y="1943102"/>
              <a:chExt cx="2502903" cy="2173812"/>
            </a:xfrm>
          </p:grpSpPr>
          <p:pic>
            <p:nvPicPr>
              <p:cNvPr id="13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535097C-E8D8-41D3-BD2A-D5E8879C7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2" name="ZoneTexte 131">
                <a:extLst>
                  <a:ext uri="{FF2B5EF4-FFF2-40B4-BE49-F238E27FC236}">
                    <a16:creationId xmlns:a16="http://schemas.microsoft.com/office/drawing/2014/main" id="{1FB2B2B6-90D1-4FD9-900C-9DA9F6B33905}"/>
                  </a:ext>
                </a:extLst>
              </p:cNvPr>
              <p:cNvSpPr txBox="1"/>
              <p:nvPr/>
            </p:nvSpPr>
            <p:spPr>
              <a:xfrm>
                <a:off x="5316846" y="2568344"/>
                <a:ext cx="1239520" cy="118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O</a:t>
                </a:r>
              </a:p>
            </p:txBody>
          </p:sp>
        </p:grp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CDD02724-9A63-4B52-A3B9-0EE35063F2C0}"/>
                </a:ext>
              </a:extLst>
            </p:cNvPr>
            <p:cNvCxnSpPr>
              <a:cxnSpLocks/>
            </p:cNvCxnSpPr>
            <p:nvPr/>
          </p:nvCxnSpPr>
          <p:spPr>
            <a:xfrm>
              <a:off x="9615991" y="3691560"/>
              <a:ext cx="417240" cy="322338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3D034FB1-1700-436E-A71A-35496E3210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37241" y="3609644"/>
              <a:ext cx="372889" cy="400098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95CC425C-3B8E-4317-8752-171B88655671}"/>
                </a:ext>
              </a:extLst>
            </p:cNvPr>
            <p:cNvGrpSpPr/>
            <p:nvPr/>
          </p:nvGrpSpPr>
          <p:grpSpPr>
            <a:xfrm>
              <a:off x="8712560" y="2932959"/>
              <a:ext cx="1244581" cy="1080938"/>
              <a:chOff x="4685157" y="1943102"/>
              <a:chExt cx="2502903" cy="2173812"/>
            </a:xfrm>
          </p:grpSpPr>
          <p:pic>
            <p:nvPicPr>
              <p:cNvPr id="12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E76F4A3-3D32-4680-8A21-4DEAE20B20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FC5737DC-0FF7-4E9D-AA30-16A9A7251C39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172800E0-98E4-4191-84A6-F9A3A88489F4}"/>
                </a:ext>
              </a:extLst>
            </p:cNvPr>
            <p:cNvGrpSpPr/>
            <p:nvPr/>
          </p:nvGrpSpPr>
          <p:grpSpPr>
            <a:xfrm>
              <a:off x="10574786" y="2844934"/>
              <a:ext cx="1244581" cy="1080938"/>
              <a:chOff x="4685157" y="1943102"/>
              <a:chExt cx="2502903" cy="2173812"/>
            </a:xfrm>
          </p:grpSpPr>
          <p:pic>
            <p:nvPicPr>
              <p:cNvPr id="12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4684673-65E7-4719-8AEF-688AA7D0D3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8" name="ZoneTexte 127">
                <a:extLst>
                  <a:ext uri="{FF2B5EF4-FFF2-40B4-BE49-F238E27FC236}">
                    <a16:creationId xmlns:a16="http://schemas.microsoft.com/office/drawing/2014/main" id="{477B9246-F792-446A-868F-058F112E1C02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E1A45431-9B81-4A67-A957-C656ABE5A406}"/>
              </a:ext>
            </a:extLst>
          </p:cNvPr>
          <p:cNvGrpSpPr/>
          <p:nvPr/>
        </p:nvGrpSpPr>
        <p:grpSpPr>
          <a:xfrm>
            <a:off x="531454" y="5414165"/>
            <a:ext cx="1931640" cy="850131"/>
            <a:chOff x="443131" y="3515175"/>
            <a:chExt cx="2456072" cy="1080938"/>
          </a:xfrm>
        </p:grpSpPr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41AD763B-1616-4368-A7FA-777A5A838266}"/>
                </a:ext>
              </a:extLst>
            </p:cNvPr>
            <p:cNvGrpSpPr/>
            <p:nvPr/>
          </p:nvGrpSpPr>
          <p:grpSpPr>
            <a:xfrm>
              <a:off x="443131" y="3515175"/>
              <a:ext cx="1244581" cy="1080938"/>
              <a:chOff x="4685157" y="1943102"/>
              <a:chExt cx="2502903" cy="2173812"/>
            </a:xfrm>
          </p:grpSpPr>
          <p:pic>
            <p:nvPicPr>
              <p:cNvPr id="13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C2F28FF-FB72-4BC4-B2BC-15BFC0E498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0" name="ZoneTexte 139">
                <a:extLst>
                  <a:ext uri="{FF2B5EF4-FFF2-40B4-BE49-F238E27FC236}">
                    <a16:creationId xmlns:a16="http://schemas.microsoft.com/office/drawing/2014/main" id="{66B50F5D-0BF1-440D-8592-78446734D0AF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109C496C-BBE8-496A-92DE-4FE8966D78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267" y="405564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3402D0BE-5539-40C6-87D4-863A3AA1B6F5}"/>
                </a:ext>
              </a:extLst>
            </p:cNvPr>
            <p:cNvGrpSpPr/>
            <p:nvPr/>
          </p:nvGrpSpPr>
          <p:grpSpPr>
            <a:xfrm>
              <a:off x="1654622" y="3515175"/>
              <a:ext cx="1244581" cy="1080938"/>
              <a:chOff x="4685157" y="1943102"/>
              <a:chExt cx="2502903" cy="2173812"/>
            </a:xfrm>
          </p:grpSpPr>
          <p:pic>
            <p:nvPicPr>
              <p:cNvPr id="13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46388EA-EB56-47D5-9A8A-9A0ADF0EBE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06ADA077-7BC6-4D57-8645-E70FF1100ECF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</p:grp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0A4BC6CF-C2FD-4346-A990-37156B45FBC2}"/>
              </a:ext>
            </a:extLst>
          </p:cNvPr>
          <p:cNvGrpSpPr/>
          <p:nvPr/>
        </p:nvGrpSpPr>
        <p:grpSpPr>
          <a:xfrm>
            <a:off x="5366629" y="4143631"/>
            <a:ext cx="1160070" cy="850131"/>
            <a:chOff x="443131" y="3515175"/>
            <a:chExt cx="1475024" cy="1080938"/>
          </a:xfrm>
        </p:grpSpPr>
        <p:grpSp>
          <p:nvGrpSpPr>
            <p:cNvPr id="142" name="Groupe 141">
              <a:extLst>
                <a:ext uri="{FF2B5EF4-FFF2-40B4-BE49-F238E27FC236}">
                  <a16:creationId xmlns:a16="http://schemas.microsoft.com/office/drawing/2014/main" id="{E806EC62-2C32-4CF8-9E31-8C01EB0F3693}"/>
                </a:ext>
              </a:extLst>
            </p:cNvPr>
            <p:cNvGrpSpPr/>
            <p:nvPr/>
          </p:nvGrpSpPr>
          <p:grpSpPr>
            <a:xfrm>
              <a:off x="443131" y="3515175"/>
              <a:ext cx="1244581" cy="1080938"/>
              <a:chOff x="4685157" y="1943102"/>
              <a:chExt cx="2502903" cy="2173812"/>
            </a:xfrm>
          </p:grpSpPr>
          <p:pic>
            <p:nvPicPr>
              <p:cNvPr id="14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A59B113-08E5-4AF3-9360-A536054034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8" name="ZoneTexte 147">
                <a:extLst>
                  <a:ext uri="{FF2B5EF4-FFF2-40B4-BE49-F238E27FC236}">
                    <a16:creationId xmlns:a16="http://schemas.microsoft.com/office/drawing/2014/main" id="{48B8A6D1-4C85-4AE3-810B-B8A54A648378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C1A0F569-7B0A-4513-9BE2-D4B86EC08E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267" y="405564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3D2ED406-11F8-4719-91C8-71BD808DFB66}"/>
              </a:ext>
            </a:extLst>
          </p:cNvPr>
          <p:cNvGrpSpPr/>
          <p:nvPr/>
        </p:nvGrpSpPr>
        <p:grpSpPr>
          <a:xfrm>
            <a:off x="5897342" y="4712510"/>
            <a:ext cx="1160070" cy="850131"/>
            <a:chOff x="443131" y="3515175"/>
            <a:chExt cx="1475024" cy="1080938"/>
          </a:xfrm>
        </p:grpSpPr>
        <p:grpSp>
          <p:nvGrpSpPr>
            <p:cNvPr id="150" name="Groupe 149">
              <a:extLst>
                <a:ext uri="{FF2B5EF4-FFF2-40B4-BE49-F238E27FC236}">
                  <a16:creationId xmlns:a16="http://schemas.microsoft.com/office/drawing/2014/main" id="{347C4959-2072-4241-9FBA-D40816C5EC62}"/>
                </a:ext>
              </a:extLst>
            </p:cNvPr>
            <p:cNvGrpSpPr/>
            <p:nvPr/>
          </p:nvGrpSpPr>
          <p:grpSpPr>
            <a:xfrm>
              <a:off x="443131" y="3515175"/>
              <a:ext cx="1244581" cy="1080938"/>
              <a:chOff x="4685157" y="1943102"/>
              <a:chExt cx="2502903" cy="2173812"/>
            </a:xfrm>
          </p:grpSpPr>
          <p:pic>
            <p:nvPicPr>
              <p:cNvPr id="15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0055549-F284-4E32-943C-696C9CA17D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" name="ZoneTexte 152">
                <a:extLst>
                  <a:ext uri="{FF2B5EF4-FFF2-40B4-BE49-F238E27FC236}">
                    <a16:creationId xmlns:a16="http://schemas.microsoft.com/office/drawing/2014/main" id="{22A1E7D9-0B42-4BF0-B881-69D391755440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E487E0E2-E836-4786-A8CE-CE2CB9281B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267" y="405564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3C8542C2-258D-4E09-ACF3-1C9E86C683CB}"/>
              </a:ext>
            </a:extLst>
          </p:cNvPr>
          <p:cNvGrpSpPr/>
          <p:nvPr/>
        </p:nvGrpSpPr>
        <p:grpSpPr>
          <a:xfrm>
            <a:off x="5348486" y="5209549"/>
            <a:ext cx="1160070" cy="850131"/>
            <a:chOff x="443131" y="3515175"/>
            <a:chExt cx="1475024" cy="1080938"/>
          </a:xfrm>
        </p:grpSpPr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9C452FBA-9359-4907-9758-7A44321EBCA8}"/>
                </a:ext>
              </a:extLst>
            </p:cNvPr>
            <p:cNvGrpSpPr/>
            <p:nvPr/>
          </p:nvGrpSpPr>
          <p:grpSpPr>
            <a:xfrm>
              <a:off x="443131" y="3515175"/>
              <a:ext cx="1244581" cy="1080938"/>
              <a:chOff x="4685157" y="1943102"/>
              <a:chExt cx="2502903" cy="2173812"/>
            </a:xfrm>
          </p:grpSpPr>
          <p:pic>
            <p:nvPicPr>
              <p:cNvPr id="15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F84F23A-4D86-4718-BFC5-F96F001CB1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8" name="ZoneTexte 157">
                <a:extLst>
                  <a:ext uri="{FF2B5EF4-FFF2-40B4-BE49-F238E27FC236}">
                    <a16:creationId xmlns:a16="http://schemas.microsoft.com/office/drawing/2014/main" id="{50DEA5BE-50ED-4A12-8EDC-DC5B29AC1CD0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  <p:cxnSp>
          <p:nvCxnSpPr>
            <p:cNvPr id="156" name="Connecteur droit 155">
              <a:extLst>
                <a:ext uri="{FF2B5EF4-FFF2-40B4-BE49-F238E27FC236}">
                  <a16:creationId xmlns:a16="http://schemas.microsoft.com/office/drawing/2014/main" id="{BF23D0BB-C218-4379-880D-B66D4DDFD4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267" y="405564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e 158">
            <a:extLst>
              <a:ext uri="{FF2B5EF4-FFF2-40B4-BE49-F238E27FC236}">
                <a16:creationId xmlns:a16="http://schemas.microsoft.com/office/drawing/2014/main" id="{9A90F853-9F2A-4011-B133-3C6906294502}"/>
              </a:ext>
            </a:extLst>
          </p:cNvPr>
          <p:cNvGrpSpPr/>
          <p:nvPr/>
        </p:nvGrpSpPr>
        <p:grpSpPr>
          <a:xfrm>
            <a:off x="5925527" y="5721336"/>
            <a:ext cx="1160070" cy="850131"/>
            <a:chOff x="443131" y="3515175"/>
            <a:chExt cx="1475024" cy="1080938"/>
          </a:xfrm>
        </p:grpSpPr>
        <p:grpSp>
          <p:nvGrpSpPr>
            <p:cNvPr id="160" name="Groupe 159">
              <a:extLst>
                <a:ext uri="{FF2B5EF4-FFF2-40B4-BE49-F238E27FC236}">
                  <a16:creationId xmlns:a16="http://schemas.microsoft.com/office/drawing/2014/main" id="{0CA2174A-42A2-47B1-88C1-FE455479C3FF}"/>
                </a:ext>
              </a:extLst>
            </p:cNvPr>
            <p:cNvGrpSpPr/>
            <p:nvPr/>
          </p:nvGrpSpPr>
          <p:grpSpPr>
            <a:xfrm>
              <a:off x="443131" y="3515175"/>
              <a:ext cx="1244581" cy="1080938"/>
              <a:chOff x="4685157" y="1943102"/>
              <a:chExt cx="2502903" cy="2173812"/>
            </a:xfrm>
          </p:grpSpPr>
          <p:pic>
            <p:nvPicPr>
              <p:cNvPr id="16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195E52D-8DF3-4B70-BF56-1E3A401F12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3" name="ZoneTexte 162">
                <a:extLst>
                  <a:ext uri="{FF2B5EF4-FFF2-40B4-BE49-F238E27FC236}">
                    <a16:creationId xmlns:a16="http://schemas.microsoft.com/office/drawing/2014/main" id="{99C665FC-D93F-4D4F-8541-F5BA93B9CBF0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H</a:t>
                </a:r>
              </a:p>
            </p:txBody>
          </p:sp>
        </p:grpSp>
        <p:cxnSp>
          <p:nvCxnSpPr>
            <p:cNvPr id="161" name="Connecteur droit 160">
              <a:extLst>
                <a:ext uri="{FF2B5EF4-FFF2-40B4-BE49-F238E27FC236}">
                  <a16:creationId xmlns:a16="http://schemas.microsoft.com/office/drawing/2014/main" id="{BDB6D2A6-A0B5-482F-A667-18F0155C57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267" y="405564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e 168">
            <a:extLst>
              <a:ext uri="{FF2B5EF4-FFF2-40B4-BE49-F238E27FC236}">
                <a16:creationId xmlns:a16="http://schemas.microsoft.com/office/drawing/2014/main" id="{C54685F3-AFE9-4EF7-B7AD-E1D92CA9DB99}"/>
              </a:ext>
            </a:extLst>
          </p:cNvPr>
          <p:cNvGrpSpPr/>
          <p:nvPr/>
        </p:nvGrpSpPr>
        <p:grpSpPr>
          <a:xfrm>
            <a:off x="3029255" y="4550118"/>
            <a:ext cx="1899166" cy="856335"/>
            <a:chOff x="3969216" y="4090396"/>
            <a:chExt cx="2414782" cy="1088827"/>
          </a:xfrm>
        </p:grpSpPr>
        <p:grpSp>
          <p:nvGrpSpPr>
            <p:cNvPr id="170" name="Groupe 169">
              <a:extLst>
                <a:ext uri="{FF2B5EF4-FFF2-40B4-BE49-F238E27FC236}">
                  <a16:creationId xmlns:a16="http://schemas.microsoft.com/office/drawing/2014/main" id="{277C17B4-094B-4D69-9AE3-FCC41ABF5087}"/>
                </a:ext>
              </a:extLst>
            </p:cNvPr>
            <p:cNvGrpSpPr/>
            <p:nvPr/>
          </p:nvGrpSpPr>
          <p:grpSpPr>
            <a:xfrm>
              <a:off x="3969216" y="4098284"/>
              <a:ext cx="1244581" cy="1080939"/>
              <a:chOff x="4685157" y="1943102"/>
              <a:chExt cx="2502903" cy="2173812"/>
            </a:xfrm>
          </p:grpSpPr>
          <p:pic>
            <p:nvPicPr>
              <p:cNvPr id="17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616B0C7-348B-4B34-80C3-FA4E128A19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7" name="ZoneTexte 176">
                <a:extLst>
                  <a:ext uri="{FF2B5EF4-FFF2-40B4-BE49-F238E27FC236}">
                    <a16:creationId xmlns:a16="http://schemas.microsoft.com/office/drawing/2014/main" id="{9409E652-7747-41CE-87D0-F8D1C9395C1B}"/>
                  </a:ext>
                </a:extLst>
              </p:cNvPr>
              <p:cNvSpPr txBox="1"/>
              <p:nvPr/>
            </p:nvSpPr>
            <p:spPr>
              <a:xfrm>
                <a:off x="5316846" y="2568345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O</a:t>
                </a:r>
              </a:p>
            </p:txBody>
          </p:sp>
        </p:grp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7595D7EC-3305-463F-AF76-3F46EC1F9E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8973" y="4482962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64154147-6CF6-4F86-8910-A2A150F95C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5301" y="4812673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e 172">
              <a:extLst>
                <a:ext uri="{FF2B5EF4-FFF2-40B4-BE49-F238E27FC236}">
                  <a16:creationId xmlns:a16="http://schemas.microsoft.com/office/drawing/2014/main" id="{826E3E61-216F-4E8F-AE48-09DB9B94902C}"/>
                </a:ext>
              </a:extLst>
            </p:cNvPr>
            <p:cNvGrpSpPr/>
            <p:nvPr/>
          </p:nvGrpSpPr>
          <p:grpSpPr>
            <a:xfrm>
              <a:off x="5139417" y="4090396"/>
              <a:ext cx="1244581" cy="1080939"/>
              <a:chOff x="4685157" y="1943102"/>
              <a:chExt cx="2502903" cy="2173812"/>
            </a:xfrm>
          </p:grpSpPr>
          <p:pic>
            <p:nvPicPr>
              <p:cNvPr id="17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216FE00-7B73-4A0E-9DEE-BE355DD68C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5" name="ZoneTexte 174">
                <a:extLst>
                  <a:ext uri="{FF2B5EF4-FFF2-40B4-BE49-F238E27FC236}">
                    <a16:creationId xmlns:a16="http://schemas.microsoft.com/office/drawing/2014/main" id="{71E07D8D-C7E4-415B-A2DC-355054755189}"/>
                  </a:ext>
                </a:extLst>
              </p:cNvPr>
              <p:cNvSpPr txBox="1"/>
              <p:nvPr/>
            </p:nvSpPr>
            <p:spPr>
              <a:xfrm>
                <a:off x="5316846" y="2568345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O</a:t>
                </a:r>
              </a:p>
            </p:txBody>
          </p:sp>
        </p:grpSp>
      </p:grp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00214EC8-52DC-4A2B-8462-6D2D91D41881}"/>
              </a:ext>
            </a:extLst>
          </p:cNvPr>
          <p:cNvGrpSpPr/>
          <p:nvPr/>
        </p:nvGrpSpPr>
        <p:grpSpPr>
          <a:xfrm>
            <a:off x="7017860" y="5276329"/>
            <a:ext cx="1134073" cy="850131"/>
            <a:chOff x="3969216" y="4098284"/>
            <a:chExt cx="1441969" cy="1080939"/>
          </a:xfrm>
        </p:grpSpPr>
        <p:grpSp>
          <p:nvGrpSpPr>
            <p:cNvPr id="188" name="Groupe 187">
              <a:extLst>
                <a:ext uri="{FF2B5EF4-FFF2-40B4-BE49-F238E27FC236}">
                  <a16:creationId xmlns:a16="http://schemas.microsoft.com/office/drawing/2014/main" id="{B42DFCB1-C725-408D-B968-EA5939EBE009}"/>
                </a:ext>
              </a:extLst>
            </p:cNvPr>
            <p:cNvGrpSpPr/>
            <p:nvPr/>
          </p:nvGrpSpPr>
          <p:grpSpPr>
            <a:xfrm>
              <a:off x="3969216" y="4098284"/>
              <a:ext cx="1244581" cy="1080939"/>
              <a:chOff x="4685157" y="1943102"/>
              <a:chExt cx="2502903" cy="2173812"/>
            </a:xfrm>
          </p:grpSpPr>
          <p:pic>
            <p:nvPicPr>
              <p:cNvPr id="19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3E84BF8-8F05-4EB7-93D8-7EE5062352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194310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1" name="ZoneTexte 190">
                <a:extLst>
                  <a:ext uri="{FF2B5EF4-FFF2-40B4-BE49-F238E27FC236}">
                    <a16:creationId xmlns:a16="http://schemas.microsoft.com/office/drawing/2014/main" id="{4C3E7680-37C1-47B4-A7B8-77A5A8E88786}"/>
                  </a:ext>
                </a:extLst>
              </p:cNvPr>
              <p:cNvSpPr txBox="1"/>
              <p:nvPr/>
            </p:nvSpPr>
            <p:spPr>
              <a:xfrm>
                <a:off x="5316846" y="2568345"/>
                <a:ext cx="1239520" cy="118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400" b="1" dirty="0"/>
                  <a:t>O</a:t>
                </a:r>
              </a:p>
            </p:txBody>
          </p:sp>
        </p:grpSp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C3F810DE-61C9-4525-AFC2-5B7C0D2687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0297" y="4669976"/>
              <a:ext cx="460888" cy="1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Espace réservé du contenu 2">
            <a:extLst>
              <a:ext uri="{FF2B5EF4-FFF2-40B4-BE49-F238E27FC236}">
                <a16:creationId xmlns:a16="http://schemas.microsoft.com/office/drawing/2014/main" id="{3AF25538-5E19-43EC-84F5-CDD980AC3C0D}"/>
              </a:ext>
            </a:extLst>
          </p:cNvPr>
          <p:cNvSpPr txBox="1">
            <a:spLocks/>
          </p:cNvSpPr>
          <p:nvPr/>
        </p:nvSpPr>
        <p:spPr>
          <a:xfrm>
            <a:off x="297712" y="2070339"/>
            <a:ext cx="11632018" cy="930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3600" b="1" dirty="0">
                <a:solidFill>
                  <a:srgbClr val="FFFF00"/>
                </a:solidFill>
              </a:rPr>
              <a:t>2 H</a:t>
            </a:r>
            <a:r>
              <a:rPr lang="fr-CA" sz="3600" b="1" baseline="-25000" dirty="0">
                <a:solidFill>
                  <a:srgbClr val="FFFF00"/>
                </a:solidFill>
              </a:rPr>
              <a:t>2(g)</a:t>
            </a:r>
            <a:r>
              <a:rPr lang="fr-CA" sz="3600" b="1" dirty="0">
                <a:solidFill>
                  <a:srgbClr val="FFFF00"/>
                </a:solidFill>
              </a:rPr>
              <a:t>      +        O</a:t>
            </a:r>
            <a:r>
              <a:rPr lang="fr-CA" sz="3600" b="1" baseline="-25000" dirty="0">
                <a:solidFill>
                  <a:srgbClr val="FFFF00"/>
                </a:solidFill>
              </a:rPr>
              <a:t>2(g)                     </a:t>
            </a:r>
            <a:r>
              <a:rPr lang="fr-CA" sz="3600" b="1" dirty="0">
                <a:solidFill>
                  <a:srgbClr val="FFFF00"/>
                </a:solidFill>
              </a:rPr>
              <a:t> </a:t>
            </a:r>
            <a:r>
              <a:rPr lang="fr-CA" sz="3600" b="1" dirty="0">
                <a:solidFill>
                  <a:schemeClr val="accent5"/>
                </a:solidFill>
                <a:sym typeface="Wingdings" pitchFamily="2" charset="2"/>
              </a:rPr>
              <a:t></a:t>
            </a:r>
            <a:r>
              <a:rPr lang="fr-CA" sz="3600" b="1" dirty="0">
                <a:sym typeface="Wingdings" pitchFamily="2" charset="2"/>
              </a:rPr>
              <a:t>                   </a:t>
            </a:r>
            <a:r>
              <a:rPr lang="fr-CA" sz="3600" b="1" dirty="0">
                <a:solidFill>
                  <a:schemeClr val="accent1"/>
                </a:solidFill>
                <a:sym typeface="Wingdings" pitchFamily="2" charset="2"/>
              </a:rPr>
              <a:t>2 H</a:t>
            </a:r>
            <a:r>
              <a:rPr lang="fr-CA" sz="3600" b="1" baseline="-25000" dirty="0">
                <a:solidFill>
                  <a:schemeClr val="accent1"/>
                </a:solidFill>
                <a:sym typeface="Wingdings" pitchFamily="2" charset="2"/>
              </a:rPr>
              <a:t>2</a:t>
            </a:r>
            <a:r>
              <a:rPr lang="fr-CA" sz="3600" b="1" dirty="0">
                <a:solidFill>
                  <a:schemeClr val="accent1"/>
                </a:solidFill>
                <a:sym typeface="Wingdings" pitchFamily="2" charset="2"/>
              </a:rPr>
              <a:t>O</a:t>
            </a:r>
            <a:r>
              <a:rPr lang="fr-CA" sz="3600" b="1" baseline="-25000" dirty="0">
                <a:solidFill>
                  <a:schemeClr val="accent1"/>
                </a:solidFill>
                <a:sym typeface="Wingdings" pitchFamily="2" charset="2"/>
              </a:rPr>
              <a:t>(l)</a:t>
            </a:r>
            <a:endParaRPr lang="fr-CA" sz="3600" b="1" dirty="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703501-4B3A-43F7-BBF6-15BE4E828077}"/>
              </a:ext>
            </a:extLst>
          </p:cNvPr>
          <p:cNvSpPr/>
          <p:nvPr/>
        </p:nvSpPr>
        <p:spPr>
          <a:xfrm>
            <a:off x="172499" y="3189767"/>
            <a:ext cx="5032548" cy="343958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B9CFDF1-A168-4983-88BC-C214AF80E13B}"/>
              </a:ext>
            </a:extLst>
          </p:cNvPr>
          <p:cNvSpPr txBox="1"/>
          <p:nvPr/>
        </p:nvSpPr>
        <p:spPr>
          <a:xfrm>
            <a:off x="297712" y="3373837"/>
            <a:ext cx="469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rgbClr val="FFFF00"/>
                </a:solidFill>
              </a:rPr>
              <a:t>Réactifs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89230A7-A74F-4EEF-8AAA-7A3C67FB009B}"/>
              </a:ext>
            </a:extLst>
          </p:cNvPr>
          <p:cNvSpPr/>
          <p:nvPr/>
        </p:nvSpPr>
        <p:spPr>
          <a:xfrm>
            <a:off x="8611386" y="3189767"/>
            <a:ext cx="3495895" cy="34395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4" name="ZoneTexte 193">
            <a:extLst>
              <a:ext uri="{FF2B5EF4-FFF2-40B4-BE49-F238E27FC236}">
                <a16:creationId xmlns:a16="http://schemas.microsoft.com/office/drawing/2014/main" id="{27F5DEC6-A2B2-4D48-92EA-A7E9E20D1EE8}"/>
              </a:ext>
            </a:extLst>
          </p:cNvPr>
          <p:cNvSpPr txBox="1"/>
          <p:nvPr/>
        </p:nvSpPr>
        <p:spPr>
          <a:xfrm>
            <a:off x="8768199" y="3373837"/>
            <a:ext cx="323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1"/>
                </a:solidFill>
              </a:rPr>
              <a:t>Produits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5464BD2-1403-4771-A03F-1E05AF83163B}"/>
              </a:ext>
            </a:extLst>
          </p:cNvPr>
          <p:cNvSpPr/>
          <p:nvPr/>
        </p:nvSpPr>
        <p:spPr>
          <a:xfrm>
            <a:off x="5353602" y="3170996"/>
            <a:ext cx="3134641" cy="3439587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2941E490-C432-4080-992E-4F6363E21F4B}"/>
              </a:ext>
            </a:extLst>
          </p:cNvPr>
          <p:cNvSpPr txBox="1"/>
          <p:nvPr/>
        </p:nvSpPr>
        <p:spPr>
          <a:xfrm>
            <a:off x="5510415" y="3355066"/>
            <a:ext cx="290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5"/>
                </a:solidFill>
              </a:rPr>
              <a:t>Atomes libres</a:t>
            </a:r>
          </a:p>
        </p:txBody>
      </p:sp>
      <p:sp>
        <p:nvSpPr>
          <p:cNvPr id="96" name="Titre 1">
            <a:extLst>
              <a:ext uri="{FF2B5EF4-FFF2-40B4-BE49-F238E27FC236}">
                <a16:creationId xmlns:a16="http://schemas.microsoft.com/office/drawing/2014/main" id="{6B035F3D-73C6-4FC3-BDF1-D163CB4BC8B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p.180 à 184</a:t>
            </a:r>
          </a:p>
        </p:txBody>
      </p:sp>
    </p:spTree>
    <p:extLst>
      <p:ext uri="{BB962C8B-B14F-4D97-AF65-F5344CB8AC3E}">
        <p14:creationId xmlns:p14="http://schemas.microsoft.com/office/powerpoint/2010/main" val="3192374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Rappel: Annexe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C12DDE-FFC3-41D0-AD4D-DD979B408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71" y="2745105"/>
            <a:ext cx="5761529" cy="3902723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FEF11109-7B77-405E-9B67-8BE56046C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82" y="2745105"/>
            <a:ext cx="5630654" cy="3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FD7F3D-A69F-440C-9310-9973E5F52A9B}"/>
              </a:ext>
            </a:extLst>
          </p:cNvPr>
          <p:cNvSpPr txBox="1"/>
          <p:nvPr/>
        </p:nvSpPr>
        <p:spPr>
          <a:xfrm>
            <a:off x="3948843" y="2452717"/>
            <a:ext cx="18764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</a:rPr>
              <a:t>P. 420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9714AEE-242F-4F68-9DB5-380939411174}"/>
              </a:ext>
            </a:extLst>
          </p:cNvPr>
          <p:cNvSpPr txBox="1"/>
          <p:nvPr/>
        </p:nvSpPr>
        <p:spPr>
          <a:xfrm>
            <a:off x="9854343" y="2452717"/>
            <a:ext cx="18764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</a:rPr>
              <a:t>P. 421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38EA7C-C3F9-4024-9245-63B20791A4C2}"/>
              </a:ext>
            </a:extLst>
          </p:cNvPr>
          <p:cNvSpPr txBox="1"/>
          <p:nvPr/>
        </p:nvSpPr>
        <p:spPr>
          <a:xfrm>
            <a:off x="4743450" y="247016"/>
            <a:ext cx="7448550" cy="193899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CA" sz="2400" dirty="0"/>
              <a:t>Les réactifs absorbent de l’énergie (+)</a:t>
            </a:r>
          </a:p>
          <a:p>
            <a:r>
              <a:rPr lang="fr-CA" sz="2400" dirty="0"/>
              <a:t>Les produits dégagent de l’énergie (-)</a:t>
            </a:r>
          </a:p>
          <a:p>
            <a:pPr algn="ctr"/>
            <a:r>
              <a:rPr lang="fr-CA" sz="2400" b="1" u="sng" dirty="0"/>
              <a:t>ou</a:t>
            </a:r>
          </a:p>
          <a:p>
            <a:r>
              <a:rPr lang="fr-CA" sz="2400" dirty="0"/>
              <a:t>Enthalpie = l’énergie des liens à briser (quantité +) moins l’énergie des liens à former (quantité -) </a:t>
            </a:r>
          </a:p>
        </p:txBody>
      </p:sp>
    </p:spTree>
    <p:extLst>
      <p:ext uri="{BB962C8B-B14F-4D97-AF65-F5344CB8AC3E}">
        <p14:creationId xmlns:p14="http://schemas.microsoft.com/office/powerpoint/2010/main" val="2243331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Rappel: Bilan énergétique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1159C5-36E5-4084-ACBA-121C6B1D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22" y="2075403"/>
            <a:ext cx="9454280" cy="1724025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FR" sz="2800" dirty="0"/>
              <a:t>L’énergie mise en jeu de la réaction (l’enthalpie de la réaction: ∆</a:t>
            </a:r>
            <a:r>
              <a:rPr lang="fr-FR" sz="2800" dirty="0" err="1"/>
              <a:t>H</a:t>
            </a:r>
            <a:r>
              <a:rPr lang="fr-FR" sz="2800" baseline="-25000" dirty="0" err="1"/>
              <a:t>r</a:t>
            </a:r>
            <a:r>
              <a:rPr lang="fr-FR" sz="2800" dirty="0"/>
              <a:t>) dépend de:</a:t>
            </a:r>
          </a:p>
          <a:p>
            <a:pPr lvl="1">
              <a:lnSpc>
                <a:spcPct val="100000"/>
              </a:lnSpc>
            </a:pPr>
            <a:r>
              <a:rPr lang="fr-FR" sz="2400" dirty="0"/>
              <a:t>L’énergie nécessaire pour briser les liens des réactifs</a:t>
            </a:r>
          </a:p>
          <a:p>
            <a:pPr lvl="1">
              <a:lnSpc>
                <a:spcPct val="100000"/>
              </a:lnSpc>
            </a:pPr>
            <a:r>
              <a:rPr lang="fr-FR" sz="2400" dirty="0"/>
              <a:t>L’énergie nécessaire pour former les liens des produits</a:t>
            </a:r>
          </a:p>
        </p:txBody>
      </p:sp>
      <p:sp>
        <p:nvSpPr>
          <p:cNvPr id="56" name="Espace réservé du contenu 2">
            <a:extLst>
              <a:ext uri="{FF2B5EF4-FFF2-40B4-BE49-F238E27FC236}">
                <a16:creationId xmlns:a16="http://schemas.microsoft.com/office/drawing/2014/main" id="{476E2055-4E62-4ABA-83C5-C1361B417DA6}"/>
              </a:ext>
            </a:extLst>
          </p:cNvPr>
          <p:cNvSpPr txBox="1">
            <a:spLocks/>
          </p:cNvSpPr>
          <p:nvPr/>
        </p:nvSpPr>
        <p:spPr>
          <a:xfrm>
            <a:off x="375522" y="3761380"/>
            <a:ext cx="9227822" cy="67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3600" b="1" dirty="0"/>
              <a:t>2 H</a:t>
            </a:r>
            <a:r>
              <a:rPr lang="fr-CA" sz="3600" b="1" baseline="-25000" dirty="0"/>
              <a:t>2(g)</a:t>
            </a:r>
            <a:r>
              <a:rPr lang="fr-CA" sz="3600" b="1" dirty="0"/>
              <a:t>      +        O</a:t>
            </a:r>
            <a:r>
              <a:rPr lang="fr-CA" sz="3600" b="1" baseline="-25000" dirty="0"/>
              <a:t>2(g)      </a:t>
            </a:r>
            <a:r>
              <a:rPr lang="fr-CA" sz="3600" b="1" dirty="0">
                <a:sym typeface="Wingdings" pitchFamily="2" charset="2"/>
              </a:rPr>
              <a:t>       2 H</a:t>
            </a:r>
            <a:r>
              <a:rPr lang="fr-CA" sz="3600" b="1" baseline="-25000" dirty="0">
                <a:sym typeface="Wingdings" pitchFamily="2" charset="2"/>
              </a:rPr>
              <a:t>2</a:t>
            </a:r>
            <a:r>
              <a:rPr lang="fr-CA" sz="3600" b="1" dirty="0">
                <a:sym typeface="Wingdings" pitchFamily="2" charset="2"/>
              </a:rPr>
              <a:t>O</a:t>
            </a:r>
            <a:r>
              <a:rPr lang="fr-CA" sz="3600" b="1" baseline="-25000" dirty="0">
                <a:sym typeface="Wingdings" pitchFamily="2" charset="2"/>
              </a:rPr>
              <a:t>(l)</a:t>
            </a:r>
            <a:endParaRPr lang="fr-CA" sz="3600" b="1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CFCD40C-D182-4A4B-826F-505049F35419}"/>
              </a:ext>
            </a:extLst>
          </p:cNvPr>
          <p:cNvSpPr txBox="1"/>
          <p:nvPr/>
        </p:nvSpPr>
        <p:spPr>
          <a:xfrm>
            <a:off x="209221" y="4457005"/>
            <a:ext cx="20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+ 435 kJ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C137359D-0164-4CB2-A32F-9B08BBC8502A}"/>
              </a:ext>
            </a:extLst>
          </p:cNvPr>
          <p:cNvSpPr txBox="1"/>
          <p:nvPr/>
        </p:nvSpPr>
        <p:spPr>
          <a:xfrm>
            <a:off x="209219" y="5183369"/>
            <a:ext cx="20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+ 435 kJ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7177EC6-7B37-4D7E-AF9A-81D2C154DFD7}"/>
              </a:ext>
            </a:extLst>
          </p:cNvPr>
          <p:cNvSpPr txBox="1"/>
          <p:nvPr/>
        </p:nvSpPr>
        <p:spPr>
          <a:xfrm>
            <a:off x="3322580" y="4655868"/>
            <a:ext cx="20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+ 498 kJ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3A645BD8-ED75-4110-AC7F-2955347F13FB}"/>
              </a:ext>
            </a:extLst>
          </p:cNvPr>
          <p:cNvSpPr txBox="1"/>
          <p:nvPr/>
        </p:nvSpPr>
        <p:spPr>
          <a:xfrm>
            <a:off x="6096000" y="4520266"/>
            <a:ext cx="207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- 464 kJ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C1802AF3-8675-415E-9D02-62856038E5D3}"/>
              </a:ext>
            </a:extLst>
          </p:cNvPr>
          <p:cNvSpPr txBox="1"/>
          <p:nvPr/>
        </p:nvSpPr>
        <p:spPr>
          <a:xfrm>
            <a:off x="7933231" y="4457005"/>
            <a:ext cx="207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- 464 kJ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70B74E0F-7787-476A-96D2-02B40A6ABA4F}"/>
              </a:ext>
            </a:extLst>
          </p:cNvPr>
          <p:cNvSpPr txBox="1"/>
          <p:nvPr/>
        </p:nvSpPr>
        <p:spPr>
          <a:xfrm>
            <a:off x="6101265" y="5183368"/>
            <a:ext cx="207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- 464 kJ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D9FB3F79-026F-4F03-BA92-54A291693DAA}"/>
              </a:ext>
            </a:extLst>
          </p:cNvPr>
          <p:cNvSpPr txBox="1"/>
          <p:nvPr/>
        </p:nvSpPr>
        <p:spPr>
          <a:xfrm>
            <a:off x="7933232" y="5149812"/>
            <a:ext cx="207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- 464 kJ</a:t>
            </a:r>
          </a:p>
        </p:txBody>
      </p:sp>
      <p:sp>
        <p:nvSpPr>
          <p:cNvPr id="72" name="Accolade ouvrante 71">
            <a:extLst>
              <a:ext uri="{FF2B5EF4-FFF2-40B4-BE49-F238E27FC236}">
                <a16:creationId xmlns:a16="http://schemas.microsoft.com/office/drawing/2014/main" id="{D7797DC2-02FB-4330-A791-B23863981D9D}"/>
              </a:ext>
            </a:extLst>
          </p:cNvPr>
          <p:cNvSpPr/>
          <p:nvPr/>
        </p:nvSpPr>
        <p:spPr>
          <a:xfrm rot="16200000">
            <a:off x="2547278" y="3527597"/>
            <a:ext cx="405416" cy="4748933"/>
          </a:xfrm>
          <a:prstGeom prst="leftBrace">
            <a:avLst/>
          </a:prstGeom>
          <a:ln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3" name="Accolade ouvrante 72">
            <a:extLst>
              <a:ext uri="{FF2B5EF4-FFF2-40B4-BE49-F238E27FC236}">
                <a16:creationId xmlns:a16="http://schemas.microsoft.com/office/drawing/2014/main" id="{4A390F9F-691C-4586-BD2B-A62086C8E28A}"/>
              </a:ext>
            </a:extLst>
          </p:cNvPr>
          <p:cNvSpPr/>
          <p:nvPr/>
        </p:nvSpPr>
        <p:spPr>
          <a:xfrm rot="16200000">
            <a:off x="7904574" y="4193021"/>
            <a:ext cx="370684" cy="3479769"/>
          </a:xfrm>
          <a:prstGeom prst="leftBrace">
            <a:avLst/>
          </a:prstGeom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723D6E2-93A2-43B8-8252-E07D18BC86F0}"/>
              </a:ext>
            </a:extLst>
          </p:cNvPr>
          <p:cNvSpPr txBox="1"/>
          <p:nvPr/>
        </p:nvSpPr>
        <p:spPr>
          <a:xfrm>
            <a:off x="6894383" y="6215339"/>
            <a:ext cx="239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- 1864 kJ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A3B3564-0974-430B-B40F-553909BF8E50}"/>
              </a:ext>
            </a:extLst>
          </p:cNvPr>
          <p:cNvSpPr txBox="1"/>
          <p:nvPr/>
        </p:nvSpPr>
        <p:spPr>
          <a:xfrm>
            <a:off x="1554453" y="6215340"/>
            <a:ext cx="239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+ 1368 kJ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D0C7FF4-6632-4D0D-B5A7-693FDF4E269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p.180 à 184</a:t>
            </a:r>
          </a:p>
        </p:txBody>
      </p:sp>
    </p:spTree>
    <p:extLst>
      <p:ext uri="{BB962C8B-B14F-4D97-AF65-F5344CB8AC3E}">
        <p14:creationId xmlns:p14="http://schemas.microsoft.com/office/powerpoint/2010/main" val="2975096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E30C0-7142-486C-AA46-D06A92E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Rappel: Bilan énergétique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1159C5-36E5-4084-ACBA-121C6B1D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21" y="2075403"/>
            <a:ext cx="11368802" cy="112400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dirty="0"/>
              <a:t>En d’autres mots:</a:t>
            </a:r>
          </a:p>
          <a:p>
            <a:pPr lvl="1">
              <a:lnSpc>
                <a:spcPct val="100000"/>
              </a:lnSpc>
            </a:pPr>
            <a:r>
              <a:rPr lang="fr-FR" sz="2400" dirty="0"/>
              <a:t>Bilan énergétique = énergie absorbée + énergie dégagée</a:t>
            </a:r>
          </a:p>
        </p:txBody>
      </p:sp>
      <p:sp>
        <p:nvSpPr>
          <p:cNvPr id="56" name="Espace réservé du contenu 2">
            <a:extLst>
              <a:ext uri="{FF2B5EF4-FFF2-40B4-BE49-F238E27FC236}">
                <a16:creationId xmlns:a16="http://schemas.microsoft.com/office/drawing/2014/main" id="{476E2055-4E62-4ABA-83C5-C1361B417DA6}"/>
              </a:ext>
            </a:extLst>
          </p:cNvPr>
          <p:cNvSpPr txBox="1">
            <a:spLocks/>
          </p:cNvSpPr>
          <p:nvPr/>
        </p:nvSpPr>
        <p:spPr>
          <a:xfrm>
            <a:off x="375520" y="3254554"/>
            <a:ext cx="11368803" cy="67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3600" b="1" dirty="0"/>
              <a:t>2 H</a:t>
            </a:r>
            <a:r>
              <a:rPr lang="fr-CA" sz="3600" b="1" baseline="-25000" dirty="0"/>
              <a:t>2(g)</a:t>
            </a:r>
            <a:r>
              <a:rPr lang="fr-CA" sz="3600" b="1" dirty="0"/>
              <a:t>      +        O</a:t>
            </a:r>
            <a:r>
              <a:rPr lang="fr-CA" sz="3600" b="1" baseline="-25000" dirty="0"/>
              <a:t>2(g)      </a:t>
            </a:r>
            <a:r>
              <a:rPr lang="fr-CA" sz="3600" b="1" dirty="0">
                <a:sym typeface="Wingdings" pitchFamily="2" charset="2"/>
              </a:rPr>
              <a:t>       2 H</a:t>
            </a:r>
            <a:r>
              <a:rPr lang="fr-CA" sz="3600" b="1" baseline="-25000" dirty="0">
                <a:sym typeface="Wingdings" pitchFamily="2" charset="2"/>
              </a:rPr>
              <a:t>2</a:t>
            </a:r>
            <a:r>
              <a:rPr lang="fr-CA" sz="3600" b="1" dirty="0">
                <a:sym typeface="Wingdings" pitchFamily="2" charset="2"/>
              </a:rPr>
              <a:t>O</a:t>
            </a:r>
            <a:r>
              <a:rPr lang="fr-CA" sz="3600" b="1" baseline="-25000" dirty="0">
                <a:sym typeface="Wingdings" pitchFamily="2" charset="2"/>
              </a:rPr>
              <a:t>(l)</a:t>
            </a:r>
            <a:endParaRPr lang="fr-CA" sz="3600" b="1" dirty="0"/>
          </a:p>
        </p:txBody>
      </p:sp>
      <p:sp>
        <p:nvSpPr>
          <p:cNvPr id="72" name="Accolade ouvrante 71">
            <a:extLst>
              <a:ext uri="{FF2B5EF4-FFF2-40B4-BE49-F238E27FC236}">
                <a16:creationId xmlns:a16="http://schemas.microsoft.com/office/drawing/2014/main" id="{D7797DC2-02FB-4330-A791-B23863981D9D}"/>
              </a:ext>
            </a:extLst>
          </p:cNvPr>
          <p:cNvSpPr/>
          <p:nvPr/>
        </p:nvSpPr>
        <p:spPr>
          <a:xfrm rot="16200000">
            <a:off x="4118904" y="1753685"/>
            <a:ext cx="405416" cy="4748933"/>
          </a:xfrm>
          <a:prstGeom prst="leftBrace">
            <a:avLst/>
          </a:prstGeom>
          <a:ln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3" name="Accolade ouvrante 72">
            <a:extLst>
              <a:ext uri="{FF2B5EF4-FFF2-40B4-BE49-F238E27FC236}">
                <a16:creationId xmlns:a16="http://schemas.microsoft.com/office/drawing/2014/main" id="{4A390F9F-691C-4586-BD2B-A62086C8E28A}"/>
              </a:ext>
            </a:extLst>
          </p:cNvPr>
          <p:cNvSpPr/>
          <p:nvPr/>
        </p:nvSpPr>
        <p:spPr>
          <a:xfrm rot="16200000">
            <a:off x="9068581" y="2826730"/>
            <a:ext cx="357207" cy="2651052"/>
          </a:xfrm>
          <a:prstGeom prst="leftBrace">
            <a:avLst/>
          </a:prstGeom>
          <a:ln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723D6E2-93A2-43B8-8252-E07D18BC86F0}"/>
              </a:ext>
            </a:extLst>
          </p:cNvPr>
          <p:cNvSpPr txBox="1"/>
          <p:nvPr/>
        </p:nvSpPr>
        <p:spPr>
          <a:xfrm>
            <a:off x="8466009" y="4487418"/>
            <a:ext cx="239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- 1864 kJ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A3B3564-0974-430B-B40F-553909BF8E50}"/>
              </a:ext>
            </a:extLst>
          </p:cNvPr>
          <p:cNvSpPr txBox="1"/>
          <p:nvPr/>
        </p:nvSpPr>
        <p:spPr>
          <a:xfrm>
            <a:off x="3278479" y="4582148"/>
            <a:ext cx="239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+ 1368 kJ</a:t>
            </a:r>
          </a:p>
        </p:txBody>
      </p:sp>
      <p:sp>
        <p:nvSpPr>
          <p:cNvPr id="74" name="Accolade ouvrante 73">
            <a:extLst>
              <a:ext uri="{FF2B5EF4-FFF2-40B4-BE49-F238E27FC236}">
                <a16:creationId xmlns:a16="http://schemas.microsoft.com/office/drawing/2014/main" id="{A88A0121-A98A-4A87-A46D-06CC59CABF0D}"/>
              </a:ext>
            </a:extLst>
          </p:cNvPr>
          <p:cNvSpPr/>
          <p:nvPr/>
        </p:nvSpPr>
        <p:spPr>
          <a:xfrm rot="16200000">
            <a:off x="6133441" y="581099"/>
            <a:ext cx="405416" cy="9387606"/>
          </a:xfrm>
          <a:prstGeom prst="leftBrace">
            <a:avLst/>
          </a:prstGeom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E4420238-D1D9-4ED4-854A-04ECC5F1356D}"/>
              </a:ext>
            </a:extLst>
          </p:cNvPr>
          <p:cNvSpPr txBox="1"/>
          <p:nvPr/>
        </p:nvSpPr>
        <p:spPr>
          <a:xfrm>
            <a:off x="5140615" y="5597946"/>
            <a:ext cx="239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- 488 kJ</a:t>
            </a:r>
          </a:p>
        </p:txBody>
      </p:sp>
      <p:sp>
        <p:nvSpPr>
          <p:cNvPr id="76" name="Espace réservé du contenu 5">
            <a:extLst>
              <a:ext uri="{FF2B5EF4-FFF2-40B4-BE49-F238E27FC236}">
                <a16:creationId xmlns:a16="http://schemas.microsoft.com/office/drawing/2014/main" id="{10E02981-5362-47B8-BFFE-9E6849CA2C72}"/>
              </a:ext>
            </a:extLst>
          </p:cNvPr>
          <p:cNvSpPr txBox="1">
            <a:spLocks/>
          </p:cNvSpPr>
          <p:nvPr/>
        </p:nvSpPr>
        <p:spPr>
          <a:xfrm>
            <a:off x="375520" y="2575497"/>
            <a:ext cx="8644655" cy="522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fr-FR" sz="24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Bilan énergétique</a:t>
            </a:r>
            <a:r>
              <a:rPr lang="fr-FR" sz="2400" dirty="0"/>
              <a:t> = </a:t>
            </a:r>
            <a:r>
              <a:rPr lang="fr-FR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énergie absorbée</a:t>
            </a:r>
            <a:r>
              <a:rPr lang="fr-FR" sz="2400" dirty="0"/>
              <a:t> + </a:t>
            </a:r>
            <a:r>
              <a:rPr lang="fr-FR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énergie dégagée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BAF131-E55C-4B77-B6A5-8886F3DCB0A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p.180 à 184</a:t>
            </a:r>
          </a:p>
        </p:txBody>
      </p:sp>
    </p:spTree>
    <p:extLst>
      <p:ext uri="{BB962C8B-B14F-4D97-AF65-F5344CB8AC3E}">
        <p14:creationId xmlns:p14="http://schemas.microsoft.com/office/powerpoint/2010/main" val="2768304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intérieur, assis, alimentation&#10;&#10;Description générée automatiquement">
            <a:extLst>
              <a:ext uri="{FF2B5EF4-FFF2-40B4-BE49-F238E27FC236}">
                <a16:creationId xmlns:a16="http://schemas.microsoft.com/office/drawing/2014/main" id="{2E8BA64F-EF21-4100-9C1F-9BE174B83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2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0E786A-DD02-44AC-9218-565211732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Aujourd’hui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BB181-BF29-4726-A569-41FB54271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A9E3A6-35E7-4115-89D6-D709B45B5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D62601-9D93-4783-B635-F799A354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180 à 184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36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Analyse d’un graphique (p.182)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p.182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53502A33-B5A1-43B5-B11C-AA37604ADF02}"/>
              </a:ext>
            </a:extLst>
          </p:cNvPr>
          <p:cNvGrpSpPr/>
          <p:nvPr/>
        </p:nvGrpSpPr>
        <p:grpSpPr>
          <a:xfrm>
            <a:off x="3123913" y="3222976"/>
            <a:ext cx="4871990" cy="3114958"/>
            <a:chOff x="2468845" y="2227446"/>
            <a:chExt cx="7005516" cy="4479050"/>
          </a:xfrm>
        </p:grpSpPr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FF592580-DBCD-4E7A-BA99-076FC90DD9A7}"/>
                </a:ext>
              </a:extLst>
            </p:cNvPr>
            <p:cNvCxnSpPr/>
            <p:nvPr/>
          </p:nvCxnSpPr>
          <p:spPr>
            <a:xfrm flipV="1">
              <a:off x="2483879" y="2227446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FAECFECC-DEE4-460D-9A13-F691DA7B63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5" y="6706495"/>
              <a:ext cx="70055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B145D13D-DCEC-4DF6-A877-060B145AF7ED}"/>
              </a:ext>
            </a:extLst>
          </p:cNvPr>
          <p:cNvCxnSpPr/>
          <p:nvPr/>
        </p:nvCxnSpPr>
        <p:spPr>
          <a:xfrm>
            <a:off x="3144824" y="3867964"/>
            <a:ext cx="205899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024DC93-41C3-4050-BA91-E6E64B052480}"/>
              </a:ext>
            </a:extLst>
          </p:cNvPr>
          <p:cNvCxnSpPr/>
          <p:nvPr/>
        </p:nvCxnSpPr>
        <p:spPr>
          <a:xfrm>
            <a:off x="5311292" y="5656659"/>
            <a:ext cx="205899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1B461BDE-0BEB-40D5-8D49-50C2B47963A8}"/>
              </a:ext>
            </a:extLst>
          </p:cNvPr>
          <p:cNvSpPr/>
          <p:nvPr/>
        </p:nvSpPr>
        <p:spPr>
          <a:xfrm>
            <a:off x="5079493" y="4028215"/>
            <a:ext cx="463597" cy="150447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EDE2B91-B3CF-46EE-9A88-4B29B35C8D09}"/>
              </a:ext>
            </a:extLst>
          </p:cNvPr>
          <p:cNvSpPr txBox="1"/>
          <p:nvPr/>
        </p:nvSpPr>
        <p:spPr>
          <a:xfrm>
            <a:off x="1971583" y="2965113"/>
            <a:ext cx="123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H (kJ)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6F538C3-2EC2-47BC-8DB1-FB027793DC13}"/>
              </a:ext>
            </a:extLst>
          </p:cNvPr>
          <p:cNvSpPr txBox="1"/>
          <p:nvPr/>
        </p:nvSpPr>
        <p:spPr>
          <a:xfrm>
            <a:off x="4099944" y="6396335"/>
            <a:ext cx="394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Progression de la réaction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E40ED08-DF32-40D2-9562-B2CFEECFFCF5}"/>
              </a:ext>
            </a:extLst>
          </p:cNvPr>
          <p:cNvSpPr txBox="1"/>
          <p:nvPr/>
        </p:nvSpPr>
        <p:spPr>
          <a:xfrm>
            <a:off x="3144824" y="3408012"/>
            <a:ext cx="2069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B0F0"/>
                </a:solidFill>
              </a:rPr>
              <a:t>2 H</a:t>
            </a:r>
            <a:r>
              <a:rPr lang="fr-CA" sz="2000" b="1" baseline="-25000" dirty="0">
                <a:solidFill>
                  <a:srgbClr val="00B0F0"/>
                </a:solidFill>
              </a:rPr>
              <a:t>2(g)</a:t>
            </a:r>
            <a:r>
              <a:rPr lang="fr-CA" sz="2000" b="1" dirty="0">
                <a:solidFill>
                  <a:srgbClr val="00B0F0"/>
                </a:solidFill>
              </a:rPr>
              <a:t> + O</a:t>
            </a:r>
            <a:r>
              <a:rPr lang="fr-CA" sz="2000" b="1" baseline="-25000" dirty="0">
                <a:solidFill>
                  <a:srgbClr val="00B0F0"/>
                </a:solidFill>
              </a:rPr>
              <a:t>2(g)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D9D99FF-A00F-4FE8-8ABE-21B0047461D9}"/>
              </a:ext>
            </a:extLst>
          </p:cNvPr>
          <p:cNvSpPr txBox="1"/>
          <p:nvPr/>
        </p:nvSpPr>
        <p:spPr>
          <a:xfrm>
            <a:off x="5655026" y="5180571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92D050"/>
                </a:solidFill>
              </a:rPr>
              <a:t>2 H</a:t>
            </a:r>
            <a:r>
              <a:rPr lang="fr-CA" sz="2000" b="1" baseline="-25000" dirty="0">
                <a:solidFill>
                  <a:srgbClr val="92D050"/>
                </a:solidFill>
              </a:rPr>
              <a:t>2</a:t>
            </a:r>
            <a:r>
              <a:rPr lang="fr-CA" sz="2000" b="1" dirty="0">
                <a:solidFill>
                  <a:srgbClr val="92D050"/>
                </a:solidFill>
              </a:rPr>
              <a:t>O</a:t>
            </a:r>
            <a:r>
              <a:rPr lang="fr-CA" sz="2000" b="1" baseline="-25000" dirty="0">
                <a:solidFill>
                  <a:srgbClr val="92D050"/>
                </a:solidFill>
              </a:rPr>
              <a:t>(l)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4AC0732-70C9-4363-B305-5C7C7C6F3FE0}"/>
              </a:ext>
            </a:extLst>
          </p:cNvPr>
          <p:cNvGrpSpPr/>
          <p:nvPr/>
        </p:nvGrpSpPr>
        <p:grpSpPr>
          <a:xfrm>
            <a:off x="1931829" y="5483951"/>
            <a:ext cx="3379464" cy="369332"/>
            <a:chOff x="1506594" y="4809280"/>
            <a:chExt cx="3173805" cy="369332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2622BB11-338E-43F2-B571-7698E026E430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>
              <a:off x="2575540" y="4996706"/>
              <a:ext cx="2104859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223066F7-925A-4DE4-A9CF-C81A67EC384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506594" y="4809280"/>
              <a:ext cx="1492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>
                  <a:solidFill>
                    <a:schemeClr val="accent1"/>
                  </a:solidFill>
                </a:rPr>
                <a:t>(</a:t>
              </a:r>
              <a:r>
                <a:rPr lang="fr-CA" b="1" dirty="0" err="1">
                  <a:solidFill>
                    <a:schemeClr val="accent1"/>
                  </a:solidFill>
                </a:rPr>
                <a:t>H</a:t>
              </a:r>
              <a:r>
                <a:rPr lang="fr-CA" b="1" baseline="-25000" dirty="0" err="1">
                  <a:solidFill>
                    <a:schemeClr val="accent1"/>
                  </a:solidFill>
                </a:rPr>
                <a:t>p</a:t>
              </a:r>
              <a:r>
                <a:rPr lang="fr-CA" b="1" dirty="0">
                  <a:solidFill>
                    <a:schemeClr val="accent1"/>
                  </a:solidFill>
                </a:rPr>
                <a:t>) -488</a:t>
              </a:r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0E5AFE66-8BE8-472E-8561-C13FF8786D7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37346" y="3667260"/>
            <a:ext cx="79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1"/>
                </a:solidFill>
              </a:rPr>
              <a:t>(</a:t>
            </a:r>
            <a:r>
              <a:rPr lang="fr-CA" b="1" dirty="0" err="1">
                <a:solidFill>
                  <a:schemeClr val="accent1"/>
                </a:solidFill>
              </a:rPr>
              <a:t>H</a:t>
            </a:r>
            <a:r>
              <a:rPr lang="fr-CA" b="1" baseline="-25000" dirty="0" err="1">
                <a:solidFill>
                  <a:schemeClr val="accent1"/>
                </a:solidFill>
              </a:rPr>
              <a:t>r</a:t>
            </a:r>
            <a:r>
              <a:rPr lang="fr-CA" b="1" dirty="0">
                <a:solidFill>
                  <a:schemeClr val="accent1"/>
                </a:solidFill>
              </a:rPr>
              <a:t>) 0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DBC03D4-63D8-4DA3-A980-F058BE5C4DC8}"/>
              </a:ext>
            </a:extLst>
          </p:cNvPr>
          <p:cNvSpPr txBox="1"/>
          <p:nvPr/>
        </p:nvSpPr>
        <p:spPr>
          <a:xfrm>
            <a:off x="3368781" y="3866523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B0F0"/>
                </a:solidFill>
              </a:rPr>
              <a:t>Réactifs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802820D-F30D-453C-9BEB-AF090EE55395}"/>
              </a:ext>
            </a:extLst>
          </p:cNvPr>
          <p:cNvSpPr txBox="1"/>
          <p:nvPr/>
        </p:nvSpPr>
        <p:spPr>
          <a:xfrm>
            <a:off x="5655026" y="5668617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92D050"/>
                </a:solidFill>
              </a:rPr>
              <a:t>Produits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2C20E4F-D212-44CA-BCCE-4A685DAA4177}"/>
              </a:ext>
            </a:extLst>
          </p:cNvPr>
          <p:cNvSpPr txBox="1"/>
          <p:nvPr/>
        </p:nvSpPr>
        <p:spPr>
          <a:xfrm>
            <a:off x="680320" y="2560828"/>
            <a:ext cx="961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L’enthalpie en fonction de la progression de la réaction de la synthèse de l’eau</a:t>
            </a:r>
            <a:endParaRPr lang="fr-CA" sz="20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53FB91FA-2242-4B49-A7F2-3D5966E4F94A}"/>
                  </a:ext>
                </a:extLst>
              </p:cNvPr>
              <p:cNvSpPr txBox="1"/>
              <p:nvPr/>
            </p:nvSpPr>
            <p:spPr>
              <a:xfrm>
                <a:off x="5437268" y="4173825"/>
                <a:ext cx="12703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CA" sz="2400" b="1" dirty="0">
                    <a:solidFill>
                      <a:schemeClr val="accent1"/>
                    </a:solidFill>
                  </a:rPr>
                  <a:t> est négatif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53FB91FA-2242-4B49-A7F2-3D5966E4F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268" y="4173825"/>
                <a:ext cx="1270322" cy="830997"/>
              </a:xfrm>
              <a:prstGeom prst="rect">
                <a:avLst/>
              </a:prstGeom>
              <a:blipFill>
                <a:blip r:embed="rId6"/>
                <a:stretch>
                  <a:fillRect l="-7692" t="-5882" r="-2885" b="-1617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E976AAC3-2D29-4DCA-9222-062A9C08B0DE}"/>
              </a:ext>
            </a:extLst>
          </p:cNvPr>
          <p:cNvSpPr txBox="1">
            <a:spLocks/>
          </p:cNvSpPr>
          <p:nvPr/>
        </p:nvSpPr>
        <p:spPr>
          <a:xfrm>
            <a:off x="680321" y="2045391"/>
            <a:ext cx="9613861" cy="439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b="1" dirty="0"/>
              <a:t>2 H</a:t>
            </a:r>
            <a:r>
              <a:rPr lang="fr-CA" b="1" baseline="-25000" dirty="0"/>
              <a:t>2(g)</a:t>
            </a:r>
            <a:r>
              <a:rPr lang="fr-CA" b="1" dirty="0"/>
              <a:t>      +        O</a:t>
            </a:r>
            <a:r>
              <a:rPr lang="fr-CA" b="1" baseline="-25000" dirty="0"/>
              <a:t>2(g)      </a:t>
            </a:r>
            <a:r>
              <a:rPr lang="fr-CA" b="1" dirty="0">
                <a:sym typeface="Wingdings" pitchFamily="2" charset="2"/>
              </a:rPr>
              <a:t>       2 H</a:t>
            </a:r>
            <a:r>
              <a:rPr lang="fr-CA" b="1" baseline="-25000" dirty="0">
                <a:sym typeface="Wingdings" pitchFamily="2" charset="2"/>
              </a:rPr>
              <a:t>2</a:t>
            </a:r>
            <a:r>
              <a:rPr lang="fr-CA" b="1" dirty="0">
                <a:sym typeface="Wingdings" pitchFamily="2" charset="2"/>
              </a:rPr>
              <a:t>O</a:t>
            </a:r>
            <a:r>
              <a:rPr lang="fr-CA" b="1" baseline="-25000" dirty="0">
                <a:sym typeface="Wingdings" pitchFamily="2" charset="2"/>
              </a:rPr>
              <a:t>(l)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640374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Analyse d’un graphique (p.182)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53502A33-B5A1-43B5-B11C-AA37604ADF02}"/>
              </a:ext>
            </a:extLst>
          </p:cNvPr>
          <p:cNvGrpSpPr/>
          <p:nvPr/>
        </p:nvGrpSpPr>
        <p:grpSpPr>
          <a:xfrm>
            <a:off x="2733388" y="3486992"/>
            <a:ext cx="7096504" cy="3114958"/>
            <a:chOff x="2468845" y="2227446"/>
            <a:chExt cx="7005516" cy="4479050"/>
          </a:xfrm>
        </p:grpSpPr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FF592580-DBCD-4E7A-BA99-076FC90DD9A7}"/>
                </a:ext>
              </a:extLst>
            </p:cNvPr>
            <p:cNvCxnSpPr/>
            <p:nvPr/>
          </p:nvCxnSpPr>
          <p:spPr>
            <a:xfrm flipV="1">
              <a:off x="2483879" y="2227446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FAECFECC-DEE4-460D-9A13-F691DA7B63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5" y="6706495"/>
              <a:ext cx="70055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1B461BDE-0BEB-40D5-8D49-50C2B47963A8}"/>
              </a:ext>
            </a:extLst>
          </p:cNvPr>
          <p:cNvSpPr/>
          <p:nvPr/>
        </p:nvSpPr>
        <p:spPr>
          <a:xfrm>
            <a:off x="4688968" y="4292231"/>
            <a:ext cx="463597" cy="150447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EDE2B91-B3CF-46EE-9A88-4B29B35C8D09}"/>
              </a:ext>
            </a:extLst>
          </p:cNvPr>
          <p:cNvSpPr txBox="1"/>
          <p:nvPr/>
        </p:nvSpPr>
        <p:spPr>
          <a:xfrm>
            <a:off x="1581058" y="3229129"/>
            <a:ext cx="123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H (kJ)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6F538C3-2EC2-47BC-8DB1-FB027793DC13}"/>
              </a:ext>
            </a:extLst>
          </p:cNvPr>
          <p:cNvSpPr txBox="1"/>
          <p:nvPr/>
        </p:nvSpPr>
        <p:spPr>
          <a:xfrm>
            <a:off x="9844191" y="6076556"/>
            <a:ext cx="1952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Progression de la réaction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E40ED08-DF32-40D2-9562-B2CFEECFFCF5}"/>
              </a:ext>
            </a:extLst>
          </p:cNvPr>
          <p:cNvSpPr txBox="1"/>
          <p:nvPr/>
        </p:nvSpPr>
        <p:spPr>
          <a:xfrm>
            <a:off x="2752718" y="3595826"/>
            <a:ext cx="2069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B0F0"/>
                </a:solidFill>
              </a:rPr>
              <a:t>2 H</a:t>
            </a:r>
            <a:r>
              <a:rPr lang="fr-CA" sz="2000" b="1" baseline="-25000" dirty="0">
                <a:solidFill>
                  <a:srgbClr val="00B0F0"/>
                </a:solidFill>
              </a:rPr>
              <a:t>2(g)</a:t>
            </a:r>
            <a:r>
              <a:rPr lang="fr-CA" sz="2000" b="1" dirty="0">
                <a:solidFill>
                  <a:srgbClr val="00B0F0"/>
                </a:solidFill>
              </a:rPr>
              <a:t> + O</a:t>
            </a:r>
            <a:r>
              <a:rPr lang="fr-CA" sz="2000" b="1" baseline="-25000" dirty="0">
                <a:solidFill>
                  <a:srgbClr val="00B0F0"/>
                </a:solidFill>
              </a:rPr>
              <a:t>2(g)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D9D99FF-A00F-4FE8-8ABE-21B0047461D9}"/>
              </a:ext>
            </a:extLst>
          </p:cNvPr>
          <p:cNvSpPr txBox="1"/>
          <p:nvPr/>
        </p:nvSpPr>
        <p:spPr>
          <a:xfrm>
            <a:off x="7702901" y="5415072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92D050"/>
                </a:solidFill>
              </a:rPr>
              <a:t>2 H</a:t>
            </a:r>
            <a:r>
              <a:rPr lang="fr-CA" sz="2000" b="1" baseline="-25000" dirty="0">
                <a:solidFill>
                  <a:srgbClr val="92D050"/>
                </a:solidFill>
              </a:rPr>
              <a:t>2</a:t>
            </a:r>
            <a:r>
              <a:rPr lang="fr-CA" sz="2000" b="1" dirty="0">
                <a:solidFill>
                  <a:srgbClr val="92D050"/>
                </a:solidFill>
              </a:rPr>
              <a:t>O</a:t>
            </a:r>
            <a:r>
              <a:rPr lang="fr-CA" sz="2000" b="1" baseline="-25000" dirty="0">
                <a:solidFill>
                  <a:srgbClr val="92D050"/>
                </a:solidFill>
              </a:rPr>
              <a:t>(l)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E0AE74F-56E8-4DFC-B065-87221B8F906B}"/>
              </a:ext>
            </a:extLst>
          </p:cNvPr>
          <p:cNvSpPr txBox="1"/>
          <p:nvPr/>
        </p:nvSpPr>
        <p:spPr>
          <a:xfrm>
            <a:off x="1155719" y="2487397"/>
            <a:ext cx="961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L’enthalpie en fonction de la progression de la réaction de la synthèse de l’eau</a:t>
            </a:r>
            <a:endParaRPr lang="fr-CA" sz="2000" b="1" baseline="-25000" dirty="0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4AC0732-70C9-4363-B305-5C7C7C6F3FE0}"/>
              </a:ext>
            </a:extLst>
          </p:cNvPr>
          <p:cNvGrpSpPr/>
          <p:nvPr/>
        </p:nvGrpSpPr>
        <p:grpSpPr>
          <a:xfrm>
            <a:off x="1482424" y="5747967"/>
            <a:ext cx="6013750" cy="369332"/>
            <a:chOff x="1451298" y="4809280"/>
            <a:chExt cx="5647780" cy="369332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2622BB11-338E-43F2-B571-7698E026E430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>
            <a:xfrm>
              <a:off x="2575540" y="4996706"/>
              <a:ext cx="4523538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223066F7-925A-4DE4-A9CF-C81A67EC384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451298" y="4809280"/>
              <a:ext cx="1301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>
                  <a:solidFill>
                    <a:schemeClr val="accent1"/>
                  </a:solidFill>
                </a:rPr>
                <a:t>(</a:t>
              </a:r>
              <a:r>
                <a:rPr lang="fr-CA" b="1" dirty="0" err="1">
                  <a:solidFill>
                    <a:schemeClr val="accent1"/>
                  </a:solidFill>
                </a:rPr>
                <a:t>H</a:t>
              </a:r>
              <a:r>
                <a:rPr lang="fr-CA" b="1" baseline="-25000" dirty="0" err="1">
                  <a:solidFill>
                    <a:schemeClr val="accent1"/>
                  </a:solidFill>
                </a:rPr>
                <a:t>p</a:t>
              </a:r>
              <a:r>
                <a:rPr lang="fr-CA" b="1" dirty="0">
                  <a:solidFill>
                    <a:schemeClr val="accent1"/>
                  </a:solidFill>
                </a:rPr>
                <a:t>) -488</a:t>
              </a:r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0E5AFE66-8BE8-472E-8561-C13FF8786D7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46821" y="3931276"/>
            <a:ext cx="79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1"/>
                </a:solidFill>
              </a:rPr>
              <a:t>(</a:t>
            </a:r>
            <a:r>
              <a:rPr lang="fr-CA" b="1" dirty="0" err="1">
                <a:solidFill>
                  <a:schemeClr val="accent1"/>
                </a:solidFill>
              </a:rPr>
              <a:t>H</a:t>
            </a:r>
            <a:r>
              <a:rPr lang="fr-CA" b="1" baseline="-25000" dirty="0" err="1">
                <a:solidFill>
                  <a:schemeClr val="accent1"/>
                </a:solidFill>
              </a:rPr>
              <a:t>r</a:t>
            </a:r>
            <a:r>
              <a:rPr lang="fr-CA" b="1" dirty="0">
                <a:solidFill>
                  <a:schemeClr val="accent1"/>
                </a:solidFill>
              </a:rPr>
              <a:t>) 0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DBC03D4-63D8-4DA3-A980-F058BE5C4DC8}"/>
              </a:ext>
            </a:extLst>
          </p:cNvPr>
          <p:cNvSpPr txBox="1"/>
          <p:nvPr/>
        </p:nvSpPr>
        <p:spPr>
          <a:xfrm>
            <a:off x="2978256" y="4130539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B0F0"/>
                </a:solidFill>
              </a:rPr>
              <a:t>Réactifs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802820D-F30D-453C-9BEB-AF090EE55395}"/>
              </a:ext>
            </a:extLst>
          </p:cNvPr>
          <p:cNvSpPr txBox="1"/>
          <p:nvPr/>
        </p:nvSpPr>
        <p:spPr>
          <a:xfrm>
            <a:off x="7702901" y="5932633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92D050"/>
                </a:solidFill>
              </a:rPr>
              <a:t>Produits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C1FABFCA-4107-4695-A65D-8E2348110BDD}"/>
              </a:ext>
            </a:extLst>
          </p:cNvPr>
          <p:cNvSpPr/>
          <p:nvPr/>
        </p:nvSpPr>
        <p:spPr>
          <a:xfrm>
            <a:off x="4755569" y="3028485"/>
            <a:ext cx="2644683" cy="2916511"/>
          </a:xfrm>
          <a:custGeom>
            <a:avLst/>
            <a:gdLst>
              <a:gd name="connsiteX0" fmla="*/ 0 w 2581275"/>
              <a:gd name="connsiteY0" fmla="*/ 1163911 h 2916511"/>
              <a:gd name="connsiteX1" fmla="*/ 1095375 w 2581275"/>
              <a:gd name="connsiteY1" fmla="*/ 68536 h 2916511"/>
              <a:gd name="connsiteX2" fmla="*/ 2581275 w 2581275"/>
              <a:gd name="connsiteY2" fmla="*/ 2916511 h 291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1275" h="2916511">
                <a:moveTo>
                  <a:pt x="0" y="1163911"/>
                </a:moveTo>
                <a:cubicBezTo>
                  <a:pt x="332581" y="470173"/>
                  <a:pt x="665163" y="-223564"/>
                  <a:pt x="1095375" y="68536"/>
                </a:cubicBezTo>
                <a:cubicBezTo>
                  <a:pt x="1525588" y="360636"/>
                  <a:pt x="2053431" y="1638573"/>
                  <a:pt x="2581275" y="291651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024DC93-41C3-4050-BA91-E6E64B052480}"/>
              </a:ext>
            </a:extLst>
          </p:cNvPr>
          <p:cNvCxnSpPr/>
          <p:nvPr/>
        </p:nvCxnSpPr>
        <p:spPr>
          <a:xfrm>
            <a:off x="7359167" y="5920675"/>
            <a:ext cx="205899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B145D13D-DCEC-4DF6-A877-060B145AF7ED}"/>
              </a:ext>
            </a:extLst>
          </p:cNvPr>
          <p:cNvCxnSpPr/>
          <p:nvPr/>
        </p:nvCxnSpPr>
        <p:spPr>
          <a:xfrm>
            <a:off x="2754299" y="4131980"/>
            <a:ext cx="205899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6A07DED-ABA4-4A8B-A46B-A36E312596F9}"/>
                  </a:ext>
                </a:extLst>
              </p:cNvPr>
              <p:cNvSpPr txBox="1"/>
              <p:nvPr/>
            </p:nvSpPr>
            <p:spPr>
              <a:xfrm>
                <a:off x="5008642" y="4690919"/>
                <a:ext cx="18207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CA" b="1" dirty="0">
                    <a:solidFill>
                      <a:schemeClr val="accent1"/>
                    </a:solidFill>
                  </a:rPr>
                  <a:t> est négatif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6A07DED-ABA4-4A8B-A46B-A36E31259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642" y="4690919"/>
                <a:ext cx="1820783" cy="369332"/>
              </a:xfrm>
              <a:prstGeom prst="rect">
                <a:avLst/>
              </a:prstGeom>
              <a:blipFill>
                <a:blip r:embed="rId9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9D81370A-5E77-4DD9-B3DB-1118F5C4E7AE}"/>
              </a:ext>
            </a:extLst>
          </p:cNvPr>
          <p:cNvSpPr txBox="1">
            <a:spLocks/>
          </p:cNvSpPr>
          <p:nvPr/>
        </p:nvSpPr>
        <p:spPr>
          <a:xfrm>
            <a:off x="1155719" y="2007291"/>
            <a:ext cx="9880562" cy="439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b="1" dirty="0"/>
              <a:t>2 H</a:t>
            </a:r>
            <a:r>
              <a:rPr lang="fr-CA" b="1" baseline="-25000" dirty="0"/>
              <a:t>2(g)</a:t>
            </a:r>
            <a:r>
              <a:rPr lang="fr-CA" b="1" dirty="0"/>
              <a:t>      +        O</a:t>
            </a:r>
            <a:r>
              <a:rPr lang="fr-CA" b="1" baseline="-25000" dirty="0"/>
              <a:t>2(g)      </a:t>
            </a:r>
            <a:r>
              <a:rPr lang="fr-CA" b="1" dirty="0">
                <a:sym typeface="Wingdings" pitchFamily="2" charset="2"/>
              </a:rPr>
              <a:t>       2 H</a:t>
            </a:r>
            <a:r>
              <a:rPr lang="fr-CA" b="1" baseline="-25000" dirty="0">
                <a:sym typeface="Wingdings" pitchFamily="2" charset="2"/>
              </a:rPr>
              <a:t>2</a:t>
            </a:r>
            <a:r>
              <a:rPr lang="fr-CA" b="1" dirty="0">
                <a:sym typeface="Wingdings" pitchFamily="2" charset="2"/>
              </a:rPr>
              <a:t>O</a:t>
            </a:r>
            <a:r>
              <a:rPr lang="fr-CA" b="1" baseline="-25000" dirty="0">
                <a:sym typeface="Wingdings" pitchFamily="2" charset="2"/>
              </a:rPr>
              <a:t>(l)</a:t>
            </a:r>
            <a:endParaRPr lang="fr-CA" b="1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B1D069B-4283-4E5B-9B7B-202D55F51DBF}"/>
              </a:ext>
            </a:extLst>
          </p:cNvPr>
          <p:cNvGrpSpPr/>
          <p:nvPr/>
        </p:nvGrpSpPr>
        <p:grpSpPr>
          <a:xfrm>
            <a:off x="1155719" y="2487397"/>
            <a:ext cx="10641189" cy="4297045"/>
            <a:chOff x="1155719" y="2487397"/>
            <a:chExt cx="10641189" cy="4297045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EDEE3DE8-5E83-4958-8C7B-8A24EDE33B5C}"/>
                </a:ext>
              </a:extLst>
            </p:cNvPr>
            <p:cNvGrpSpPr/>
            <p:nvPr/>
          </p:nvGrpSpPr>
          <p:grpSpPr>
            <a:xfrm>
              <a:off x="2733388" y="3486992"/>
              <a:ext cx="7096504" cy="3114958"/>
              <a:chOff x="2468845" y="2227446"/>
              <a:chExt cx="7005516" cy="4479050"/>
            </a:xfrm>
          </p:grpSpPr>
          <p:cxnSp>
            <p:nvCxnSpPr>
              <p:cNvPr id="61" name="Connecteur droit avec flèche 60">
                <a:extLst>
                  <a:ext uri="{FF2B5EF4-FFF2-40B4-BE49-F238E27FC236}">
                    <a16:creationId xmlns:a16="http://schemas.microsoft.com/office/drawing/2014/main" id="{CA94FD02-F619-4CE5-93AB-4220583DC338}"/>
                  </a:ext>
                </a:extLst>
              </p:cNvPr>
              <p:cNvCxnSpPr/>
              <p:nvPr/>
            </p:nvCxnSpPr>
            <p:spPr>
              <a:xfrm flipV="1">
                <a:off x="2483879" y="2227446"/>
                <a:ext cx="0" cy="447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avec flèche 61">
                <a:extLst>
                  <a:ext uri="{FF2B5EF4-FFF2-40B4-BE49-F238E27FC236}">
                    <a16:creationId xmlns:a16="http://schemas.microsoft.com/office/drawing/2014/main" id="{CF4C9F60-5C35-48A1-BFEC-4EFAE4FB3F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845" y="6706495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C6CF2CD8-3A83-4E7A-8559-4B474E457949}"/>
                </a:ext>
              </a:extLst>
            </p:cNvPr>
            <p:cNvSpPr txBox="1"/>
            <p:nvPr/>
          </p:nvSpPr>
          <p:spPr>
            <a:xfrm>
              <a:off x="1581058" y="3229129"/>
              <a:ext cx="12341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/>
                <a:t>H (kJ)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44A4FCDA-7B4D-4CE8-A9B5-123ED4123D5E}"/>
                </a:ext>
              </a:extLst>
            </p:cNvPr>
            <p:cNvSpPr txBox="1"/>
            <p:nvPr/>
          </p:nvSpPr>
          <p:spPr>
            <a:xfrm>
              <a:off x="9844191" y="6076556"/>
              <a:ext cx="19527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/>
                <a:t>Progression de la réaction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2E4208B8-6460-4426-8628-4E8EAEEFE7D6}"/>
                </a:ext>
              </a:extLst>
            </p:cNvPr>
            <p:cNvSpPr txBox="1"/>
            <p:nvPr/>
          </p:nvSpPr>
          <p:spPr>
            <a:xfrm>
              <a:off x="2752718" y="3595826"/>
              <a:ext cx="2069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 H</a:t>
              </a:r>
              <a:r>
                <a:rPr lang="fr-CA" sz="20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2(g)</a:t>
              </a:r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+ O</a:t>
              </a:r>
              <a:r>
                <a:rPr lang="fr-CA" sz="20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2(g)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20FCFAA4-3CA2-4B66-B2A9-A841AD8651B4}"/>
                </a:ext>
              </a:extLst>
            </p:cNvPr>
            <p:cNvSpPr txBox="1"/>
            <p:nvPr/>
          </p:nvSpPr>
          <p:spPr>
            <a:xfrm>
              <a:off x="7702901" y="5415072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 H</a:t>
              </a:r>
              <a:r>
                <a:rPr lang="fr-CA" sz="20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O</a:t>
              </a:r>
              <a:r>
                <a:rPr lang="fr-CA" sz="2000" b="1" baseline="-25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(l)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0BE63B25-7AD4-4E13-94C2-B4CF81423786}"/>
                </a:ext>
              </a:extLst>
            </p:cNvPr>
            <p:cNvSpPr txBox="1"/>
            <p:nvPr/>
          </p:nvSpPr>
          <p:spPr>
            <a:xfrm>
              <a:off x="1155719" y="2487397"/>
              <a:ext cx="96138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/>
                <a:t>L’enthalpie en fonction de la progression de la réaction de la synthèse de l’eau</a:t>
              </a:r>
              <a:endParaRPr lang="fr-CA" sz="2000" b="1" baseline="-25000" dirty="0"/>
            </a:p>
          </p:txBody>
        </p: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F94C236C-4692-435A-8929-BA523B7CBF1B}"/>
                </a:ext>
              </a:extLst>
            </p:cNvPr>
            <p:cNvGrpSpPr/>
            <p:nvPr/>
          </p:nvGrpSpPr>
          <p:grpSpPr>
            <a:xfrm>
              <a:off x="1482424" y="5747967"/>
              <a:ext cx="6013750" cy="369332"/>
              <a:chOff x="1451298" y="4809280"/>
              <a:chExt cx="5647780" cy="369332"/>
            </a:xfrm>
          </p:grpSpPr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17C7615E-D754-4FD6-8DE8-7E8D6FC01BBC}"/>
                  </a:ext>
                </a:extLst>
              </p:cNvPr>
              <p:cNvCxnSpPr>
                <a:cxnSpLocks/>
              </p:cNvCxnSpPr>
              <p:nvPr>
                <p:custDataLst>
                  <p:tags r:id="rId4"/>
                </p:custDataLst>
              </p:nvPr>
            </p:nvCxnSpPr>
            <p:spPr>
              <a:xfrm>
                <a:off x="2575540" y="4996706"/>
                <a:ext cx="4523538" cy="0"/>
              </a:xfrm>
              <a:prstGeom prst="line">
                <a:avLst/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60818C97-6424-4511-A917-40CD75F51D42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451298" y="4809280"/>
                <a:ext cx="13014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(</a:t>
                </a:r>
                <a:r>
                  <a:rPr lang="fr-CA" b="1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H</a:t>
                </a:r>
                <a:r>
                  <a:rPr lang="fr-CA" b="1" baseline="-25000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p</a:t>
                </a:r>
                <a:r>
                  <a:rPr lang="fr-CA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) -488</a:t>
                </a:r>
              </a:p>
            </p:txBody>
          </p:sp>
        </p:grp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7501602-01A9-4DD5-900A-2FD9A8353BF7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946821" y="3931276"/>
              <a:ext cx="797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fr-CA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</a:t>
              </a:r>
              <a:r>
                <a:rPr lang="fr-CA" b="1" baseline="-25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</a:t>
              </a:r>
              <a:r>
                <a:rPr lang="fr-CA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) 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B244EDF1-A9D5-4530-86A2-9E3913C8617B}"/>
                </a:ext>
              </a:extLst>
            </p:cNvPr>
            <p:cNvSpPr txBox="1"/>
            <p:nvPr/>
          </p:nvSpPr>
          <p:spPr>
            <a:xfrm>
              <a:off x="2978256" y="4130539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Réactifs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DA6003EC-8887-4C36-8F77-B959B9B9833C}"/>
                </a:ext>
              </a:extLst>
            </p:cNvPr>
            <p:cNvSpPr txBox="1"/>
            <p:nvPr/>
          </p:nvSpPr>
          <p:spPr>
            <a:xfrm>
              <a:off x="7702901" y="5932633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Produits</a:t>
              </a: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28531673-1A6B-4981-BA1D-052A87A7476D}"/>
                </a:ext>
              </a:extLst>
            </p:cNvPr>
            <p:cNvSpPr/>
            <p:nvPr/>
          </p:nvSpPr>
          <p:spPr>
            <a:xfrm>
              <a:off x="4755569" y="3028485"/>
              <a:ext cx="2644683" cy="2916511"/>
            </a:xfrm>
            <a:custGeom>
              <a:avLst/>
              <a:gdLst>
                <a:gd name="connsiteX0" fmla="*/ 0 w 2581275"/>
                <a:gd name="connsiteY0" fmla="*/ 1163911 h 2916511"/>
                <a:gd name="connsiteX1" fmla="*/ 1095375 w 2581275"/>
                <a:gd name="connsiteY1" fmla="*/ 68536 h 2916511"/>
                <a:gd name="connsiteX2" fmla="*/ 2581275 w 2581275"/>
                <a:gd name="connsiteY2" fmla="*/ 2916511 h 291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1275" h="2916511">
                  <a:moveTo>
                    <a:pt x="0" y="1163911"/>
                  </a:moveTo>
                  <a:cubicBezTo>
                    <a:pt x="332581" y="470173"/>
                    <a:pt x="665163" y="-223564"/>
                    <a:pt x="1095375" y="68536"/>
                  </a:cubicBezTo>
                  <a:cubicBezTo>
                    <a:pt x="1525588" y="360636"/>
                    <a:pt x="2053431" y="1638573"/>
                    <a:pt x="2581275" y="2916511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89B2097C-A02C-4414-81D0-EC1303CE94C1}"/>
                </a:ext>
              </a:extLst>
            </p:cNvPr>
            <p:cNvCxnSpPr/>
            <p:nvPr/>
          </p:nvCxnSpPr>
          <p:spPr>
            <a:xfrm>
              <a:off x="7359167" y="5920675"/>
              <a:ext cx="2058997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F640373A-E659-4CF8-AE4F-5263F35350CB}"/>
                </a:ext>
              </a:extLst>
            </p:cNvPr>
            <p:cNvCxnSpPr/>
            <p:nvPr/>
          </p:nvCxnSpPr>
          <p:spPr>
            <a:xfrm>
              <a:off x="2754299" y="4131980"/>
              <a:ext cx="2058997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re 1">
            <a:extLst>
              <a:ext uri="{FF2B5EF4-FFF2-40B4-BE49-F238E27FC236}">
                <a16:creationId xmlns:a16="http://schemas.microsoft.com/office/drawing/2014/main" id="{B9892389-A167-4B44-A52C-7D1FE1CB479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p.182 - 183</a:t>
            </a:r>
          </a:p>
        </p:txBody>
      </p:sp>
    </p:spTree>
    <p:extLst>
      <p:ext uri="{BB962C8B-B14F-4D97-AF65-F5344CB8AC3E}">
        <p14:creationId xmlns:p14="http://schemas.microsoft.com/office/powerpoint/2010/main" val="1754820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1036</TotalTime>
  <Words>1186</Words>
  <Application>Microsoft Office PowerPoint</Application>
  <PresentationFormat>Grand écran</PresentationFormat>
  <Paragraphs>270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Trebuchet MS</vt:lpstr>
      <vt:lpstr>Berlin</vt:lpstr>
      <vt:lpstr>Diagramme énergétique</vt:lpstr>
      <vt:lpstr>Rappel du dernier cours</vt:lpstr>
      <vt:lpstr>Rappel: Séquence des événements</vt:lpstr>
      <vt:lpstr>Rappel: Annexe</vt:lpstr>
      <vt:lpstr>Rappel: Bilan énergétique</vt:lpstr>
      <vt:lpstr>Rappel: Bilan énergétique</vt:lpstr>
      <vt:lpstr>Aujourd’hui</vt:lpstr>
      <vt:lpstr>Analyse d’un graphique (p.182)</vt:lpstr>
      <vt:lpstr>Analyse d’un graphique (p.182)</vt:lpstr>
      <vt:lpstr>Présentation PowerPoint</vt:lpstr>
      <vt:lpstr>Diagramme énergétique détaillé</vt:lpstr>
      <vt:lpstr>Présentation PowerPoint</vt:lpstr>
      <vt:lpstr>Présentation PowerPoint</vt:lpstr>
      <vt:lpstr>Résumé: Diagramme énergétique détaillé</vt:lpstr>
      <vt:lpstr>Présentation PowerPoint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énergétique</dc:title>
  <dc:creator>Bacchi Jonathan</dc:creator>
  <cp:lastModifiedBy>Bacchi Jonathan</cp:lastModifiedBy>
  <cp:revision>116</cp:revision>
  <dcterms:created xsi:type="dcterms:W3CDTF">2020-11-23T15:39:23Z</dcterms:created>
  <dcterms:modified xsi:type="dcterms:W3CDTF">2021-01-06T12:40:22Z</dcterms:modified>
</cp:coreProperties>
</file>