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364" r:id="rId3"/>
    <p:sldId id="385" r:id="rId4"/>
    <p:sldId id="386" r:id="rId5"/>
    <p:sldId id="387" r:id="rId6"/>
    <p:sldId id="390" r:id="rId7"/>
    <p:sldId id="389" r:id="rId8"/>
    <p:sldId id="391" r:id="rId9"/>
    <p:sldId id="392" r:id="rId10"/>
    <p:sldId id="393" r:id="rId11"/>
    <p:sldId id="395" r:id="rId12"/>
    <p:sldId id="397" r:id="rId13"/>
    <p:sldId id="398" r:id="rId14"/>
    <p:sldId id="399" r:id="rId15"/>
    <p:sldId id="400" r:id="rId16"/>
    <p:sldId id="402" r:id="rId17"/>
    <p:sldId id="405" r:id="rId18"/>
    <p:sldId id="403" r:id="rId19"/>
    <p:sldId id="404" r:id="rId20"/>
    <p:sldId id="394" r:id="rId21"/>
    <p:sldId id="3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an David" initials="LD" lastIdx="1" clrIdx="0">
    <p:extLst>
      <p:ext uri="{19B8F6BF-5375-455C-9EA6-DF929625EA0E}">
        <p15:presenceInfo xmlns:p15="http://schemas.microsoft.com/office/powerpoint/2012/main" userId="Levan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9407" autoAdjust="0"/>
  </p:normalViewPr>
  <p:slideViewPr>
    <p:cSldViewPr>
      <p:cViewPr varScale="1">
        <p:scale>
          <a:sx n="68" d="100"/>
          <a:sy n="68" d="100"/>
        </p:scale>
        <p:origin x="9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2021-01-10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https://autotechnology.com/wp-content/uploads/white-rust-can-form-on-corrugated-metal-roofs-and-sidings-but-is-eas_16001003_40001374_1_14109305_500-500x324.jpg</a:t>
            </a:r>
          </a:p>
          <a:p>
            <a:r>
              <a:rPr lang="fr-CA" dirty="0"/>
              <a:t>https://upload.wikimedia.org/wikipedia/commons/thumb/8/8a/Midsummer_bonfire_closeup.jpg/200px-Midsummer_bonfire_closeup.jpg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00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5C6B61A-05DA-442F-9C23-9CDF02E0E810}" type="datetime1">
              <a:rPr lang="en-US" smtClean="0"/>
              <a:t>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759-087A-4FFB-B708-53A9162CE225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72B3-0613-4541-82CC-5EE13DE55698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920-3A90-4F4C-8D1E-748A213C5AE8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A9D18A1-7E8F-47FB-A2C8-909F172D85DC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431-73B4-44F0-B063-35C24EAC09DC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841-5527-4DF5-8281-74A9FBF5FE2A}" type="datetime1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203-37CB-427D-8123-10CA5DE366F5}" type="datetime1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844D-C576-4D21-A642-E0071039FD8E}" type="datetime1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4D13-ABF0-4B50-AA7C-28204975178D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7F60-30A0-40A6-B513-DA6D2CBE7A98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5E548-5B0F-4337-B54A-BC8B25D016D6}" type="datetime1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IvPL7KC1DE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fr/simulation/legacy/reactions-and-ra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Facteurs influant vitesse de réaction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2- Surface de contact des réactifs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Lorsqu’un réactif est en phase solide, la forme (et donc la surface de contact) influence la vitesse de réaction.</a:t>
            </a:r>
          </a:p>
          <a:p>
            <a:pPr lvl="1"/>
            <a:r>
              <a:rPr lang="fr-CA" dirty="0"/>
              <a:t>Exemple: bruler une bûche de bois et bruler des copeaux/sciures de bois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>
                <a:hlinkClick r:id="rId2"/>
              </a:rPr>
              <a:t>https://www.youtube.com/watch?v=IvPL7KC1DEA</a:t>
            </a:r>
            <a:r>
              <a:rPr lang="fr-CA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39459" r="14576" b="-1507"/>
          <a:stretch/>
        </p:blipFill>
        <p:spPr bwMode="auto">
          <a:xfrm>
            <a:off x="2438401" y="3048000"/>
            <a:ext cx="2843629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1"/>
            <a:ext cx="3581400" cy="26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10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3- Concentration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410200" cy="4937760"/>
          </a:xfrm>
        </p:spPr>
        <p:txBody>
          <a:bodyPr/>
          <a:lstStyle/>
          <a:p>
            <a:r>
              <a:rPr lang="fr-CA" dirty="0"/>
              <a:t>Plus la concentration des réactifs est élevée, plus il y aura des collisions efficaces et donc la vitesse sera plus grande</a:t>
            </a:r>
          </a:p>
          <a:p>
            <a:endParaRPr lang="fr-CA" dirty="0"/>
          </a:p>
          <a:p>
            <a:r>
              <a:rPr lang="fr-CA" dirty="0"/>
              <a:t>Aussi, il y a une plus grande quantité de molécules ayant assez d’énergie pour franchir l’énergie d’activation de la réaction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5604433" cy="333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0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3- Concentration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Note: le volume de la solution n’as pas un impact sur la vitesse de réaction, seulement la concentration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133600"/>
            <a:ext cx="7397925" cy="440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6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4- Température du système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Plus la température est élevée, plus il y a de molécules ayant assez d’énergie pour réagir (atteindre le complexe activé)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64" y="2057400"/>
            <a:ext cx="81915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7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Distribution Maxwell-Boltzmann (</a:t>
            </a:r>
            <a:r>
              <a:rPr lang="fr-CA" dirty="0"/>
              <a:t>énergie cinétique proportionnelle à la température)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8A8650-8EA3-4BCC-9A99-64500C64FA8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7338" y="1267440"/>
            <a:ext cx="7157324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4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5- L’effet d’un catalyseur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038600" cy="4937760"/>
          </a:xfrm>
        </p:spPr>
        <p:txBody>
          <a:bodyPr/>
          <a:lstStyle/>
          <a:p>
            <a:r>
              <a:rPr lang="fr-CA" dirty="0"/>
              <a:t>L’ajout d’un catalyseur va toujours augmenter </a:t>
            </a:r>
            <a:r>
              <a:rPr lang="fr-CA"/>
              <a:t>la vitesse d’une </a:t>
            </a:r>
            <a:r>
              <a:rPr lang="fr-CA" dirty="0"/>
              <a:t>réaction en diminuant l’énergie d’activation nécessaire</a:t>
            </a:r>
          </a:p>
          <a:p>
            <a:pPr lvl="1"/>
            <a:r>
              <a:rPr lang="fr-CA" dirty="0"/>
              <a:t>Le catalyseur </a:t>
            </a:r>
            <a:r>
              <a:rPr lang="fr-CA" i="1" dirty="0"/>
              <a:t>stabilise</a:t>
            </a:r>
            <a:r>
              <a:rPr lang="fr-CA" dirty="0"/>
              <a:t> le complexe activé, diminuant ainsi l’enthalpie du complexe activé</a:t>
            </a:r>
          </a:p>
          <a:p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1545"/>
            <a:ext cx="7249297" cy="388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5- L’effet d’un catalyseur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800600" cy="4953000"/>
          </a:xfrm>
        </p:spPr>
        <p:txBody>
          <a:bodyPr>
            <a:normAutofit/>
          </a:bodyPr>
          <a:lstStyle/>
          <a:p>
            <a:r>
              <a:rPr lang="fr-CA" dirty="0"/>
              <a:t>À l’inverse, l’ajout d’une substance qui va ralentir une réaction se nomme: </a:t>
            </a:r>
            <a:r>
              <a:rPr lang="fr-CA" b="1" dirty="0"/>
              <a:t>inhibiteur</a:t>
            </a:r>
            <a:r>
              <a:rPr lang="fr-CA" dirty="0"/>
              <a:t> </a:t>
            </a:r>
          </a:p>
          <a:p>
            <a:r>
              <a:rPr lang="fr-CA" dirty="0"/>
              <a:t>Note: le catalyseur (ou inhibiteur) se fait régénérer à la fin de la réaction. On peut le récupérer. Il ne se fait pas consommer. </a:t>
            </a:r>
          </a:p>
          <a:p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28725"/>
            <a:ext cx="55435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26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CFC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19200"/>
            <a:ext cx="91489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8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CFC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7" y="1219201"/>
            <a:ext cx="8043947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8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biochimie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Beaucoup de réactions chimiques qui sont très difficiles (ou même impossible) à faire en laboratoire sont possibles dans un corps biologique grâce à des enzymes</a:t>
            </a:r>
          </a:p>
          <a:p>
            <a:pPr lvl="1"/>
            <a:r>
              <a:rPr lang="fr-CA" dirty="0"/>
              <a:t>Fermentation d’alcool, pain…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986870"/>
            <a:ext cx="5471469" cy="356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63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Téléchargez le simulateur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linkClick r:id="rId3"/>
              </a:rPr>
              <a:t>https://phet.colorado.edu/fr/simulation/legacy/reactions-and-rates</a:t>
            </a:r>
            <a:endParaRPr lang="fr-CA" dirty="0"/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828800"/>
            <a:ext cx="44767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8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Résume avec une carte mentale pour te préparer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Explique (1-2 phrase, avec modèle cinétique si nécessaire)</a:t>
            </a:r>
          </a:p>
          <a:p>
            <a:r>
              <a:rPr lang="fr-CA" dirty="0"/>
              <a:t>Nature des réactifs</a:t>
            </a:r>
          </a:p>
          <a:p>
            <a:pPr lvl="1"/>
            <a:r>
              <a:rPr lang="fr-CA" dirty="0"/>
              <a:t>Le nombre de liens à briser</a:t>
            </a:r>
          </a:p>
          <a:p>
            <a:pPr lvl="1"/>
            <a:r>
              <a:rPr lang="fr-CA" dirty="0"/>
              <a:t>La force des liens à briser</a:t>
            </a:r>
          </a:p>
          <a:p>
            <a:pPr lvl="1"/>
            <a:r>
              <a:rPr lang="fr-CA" dirty="0"/>
              <a:t>La phase de la substance</a:t>
            </a:r>
          </a:p>
          <a:p>
            <a:r>
              <a:rPr lang="fr-CA" dirty="0"/>
              <a:t>Effet d’un catalyseur</a:t>
            </a:r>
          </a:p>
          <a:p>
            <a:pPr lvl="1"/>
            <a:r>
              <a:rPr lang="fr-CA" dirty="0"/>
              <a:t>Ajout</a:t>
            </a:r>
          </a:p>
          <a:p>
            <a:r>
              <a:rPr lang="fr-CA" dirty="0"/>
              <a:t>Si tu augmente ou diminue, quelle impact et pourquoi?</a:t>
            </a:r>
          </a:p>
          <a:p>
            <a:pPr lvl="1"/>
            <a:r>
              <a:rPr lang="fr-CA" dirty="0"/>
              <a:t>Surface de contact des réactifs</a:t>
            </a:r>
          </a:p>
          <a:p>
            <a:pPr lvl="1"/>
            <a:r>
              <a:rPr lang="fr-CA" dirty="0"/>
              <a:t>Concentration des réactifs</a:t>
            </a:r>
          </a:p>
          <a:p>
            <a:pPr lvl="1"/>
            <a:r>
              <a:rPr lang="fr-CA" dirty="0"/>
              <a:t>Température du système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893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384159" cy="4937760"/>
          </a:xfrm>
        </p:spPr>
        <p:txBody>
          <a:bodyPr/>
          <a:lstStyle/>
          <a:p>
            <a:pPr lvl="0"/>
            <a:r>
              <a:rPr lang="fr-CA" dirty="0">
                <a:highlight>
                  <a:srgbClr val="FF0000"/>
                </a:highlight>
              </a:rPr>
              <a:t>Retard</a:t>
            </a:r>
            <a:r>
              <a:rPr lang="fr-CA" dirty="0"/>
              <a:t>: p. 253 # 1 à 12 (sauf #5), </a:t>
            </a:r>
          </a:p>
          <a:p>
            <a:pPr lvl="0"/>
            <a:r>
              <a:rPr lang="fr-CA" dirty="0">
                <a:highlight>
                  <a:srgbClr val="FFFF00"/>
                </a:highlight>
              </a:rPr>
              <a:t>Dernier cours</a:t>
            </a:r>
            <a:r>
              <a:rPr lang="fr-CA" dirty="0"/>
              <a:t>: p. 264 # 1 à 3</a:t>
            </a:r>
          </a:p>
          <a:p>
            <a:pPr lvl="0"/>
            <a:r>
              <a:rPr lang="fr-CA" dirty="0">
                <a:highlight>
                  <a:srgbClr val="00FF00"/>
                </a:highlight>
              </a:rPr>
              <a:t>Aujourd’hui: </a:t>
            </a:r>
            <a:r>
              <a:rPr lang="en-US" dirty="0"/>
              <a:t>p. 274 à 277</a:t>
            </a:r>
          </a:p>
          <a:p>
            <a:pPr lvl="0"/>
            <a:r>
              <a:rPr lang="en-US" dirty="0"/>
              <a:t>ATC12, 13 et </a:t>
            </a:r>
            <a:r>
              <a:rPr lang="en-US"/>
              <a:t>14 disponible</a:t>
            </a:r>
            <a:endParaRPr lang="en-CA" dirty="0"/>
          </a:p>
          <a:p>
            <a:endParaRPr lang="fr-CA" dirty="0"/>
          </a:p>
        </p:txBody>
      </p:sp>
      <p:pic>
        <p:nvPicPr>
          <p:cNvPr id="1026" name="Picture 2" descr="C:\Users\Dave\Dropbox\CSA\Classification exercices V-B-N-NN\M6 - v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59" y="1371600"/>
            <a:ext cx="6635533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6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304800"/>
            <a:ext cx="9131300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4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Diverses facteurs ont un impact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Nature des réactifs</a:t>
            </a:r>
          </a:p>
          <a:p>
            <a:r>
              <a:rPr lang="fr-CA" dirty="0"/>
              <a:t>Surface de contact des réactifs</a:t>
            </a:r>
          </a:p>
          <a:p>
            <a:r>
              <a:rPr lang="fr-CA" dirty="0"/>
              <a:t>Concentration des réactifs</a:t>
            </a:r>
          </a:p>
          <a:p>
            <a:r>
              <a:rPr lang="fr-CA" dirty="0"/>
              <a:t>Température du système</a:t>
            </a:r>
          </a:p>
          <a:p>
            <a:r>
              <a:rPr lang="fr-CA" dirty="0"/>
              <a:t>Effet d’un catalyseur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354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1- Nature des réactifs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 nombre de liens à briser</a:t>
            </a:r>
          </a:p>
          <a:p>
            <a:r>
              <a:rPr lang="fr-CA" dirty="0"/>
              <a:t>La force des liens à briser</a:t>
            </a:r>
          </a:p>
          <a:p>
            <a:r>
              <a:rPr lang="fr-CA" dirty="0"/>
              <a:t>La phase de la substance</a:t>
            </a:r>
          </a:p>
        </p:txBody>
      </p:sp>
    </p:spTree>
    <p:extLst>
      <p:ext uri="{BB962C8B-B14F-4D97-AF65-F5344CB8AC3E}">
        <p14:creationId xmlns:p14="http://schemas.microsoft.com/office/powerpoint/2010/main" val="41253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1- Nature des réactifs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495800" cy="4937760"/>
          </a:xfrm>
        </p:spPr>
        <p:txBody>
          <a:bodyPr/>
          <a:lstStyle/>
          <a:p>
            <a:r>
              <a:rPr lang="fr-CA" dirty="0"/>
              <a:t>Rappel: bilan énergétique = enthalpie de réaction</a:t>
            </a:r>
          </a:p>
          <a:p>
            <a:pPr lvl="1"/>
            <a:r>
              <a:rPr lang="fr-CA" dirty="0"/>
              <a:t>On doit briser les liens des réactifs pour former de nouveaux liens</a:t>
            </a:r>
          </a:p>
          <a:p>
            <a:r>
              <a:rPr lang="fr-CA" dirty="0"/>
              <a:t>Le nombre de liens à briser</a:t>
            </a:r>
          </a:p>
          <a:p>
            <a:pPr lvl="1"/>
            <a:r>
              <a:rPr lang="fr-CA" dirty="0"/>
              <a:t>Plus de liens à briser = vitesse plus lente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6629400" cy="32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9"/>
          <a:stretch/>
        </p:blipFill>
        <p:spPr bwMode="auto">
          <a:xfrm>
            <a:off x="5672137" y="4325079"/>
            <a:ext cx="2371725" cy="200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8FA7078-3413-4AE3-A1DA-025FB8369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9"/>
          <a:stretch/>
        </p:blipFill>
        <p:spPr bwMode="auto">
          <a:xfrm>
            <a:off x="8610599" y="4417249"/>
            <a:ext cx="2371725" cy="200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7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1- Nature des réactifs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010400" cy="4937760"/>
          </a:xfrm>
        </p:spPr>
        <p:txBody>
          <a:bodyPr/>
          <a:lstStyle/>
          <a:p>
            <a:r>
              <a:rPr lang="fr-CA" dirty="0"/>
              <a:t>Rappel: bilan énergétique = enthalpie de réaction</a:t>
            </a:r>
          </a:p>
          <a:p>
            <a:pPr lvl="1"/>
            <a:r>
              <a:rPr lang="fr-CA" dirty="0"/>
              <a:t>On doit briser les liens des réactifs pour former de nouveaux liens</a:t>
            </a:r>
          </a:p>
          <a:p>
            <a:r>
              <a:rPr lang="fr-CA" dirty="0"/>
              <a:t>La force des liens à briser</a:t>
            </a:r>
          </a:p>
          <a:p>
            <a:pPr lvl="1"/>
            <a:r>
              <a:rPr lang="fr-CA" dirty="0"/>
              <a:t>Plus les liens sont forts, plus d’énergie sera nécessaire pour les briser, donc la vitesse est plus lente</a:t>
            </a:r>
          </a:p>
          <a:p>
            <a:endParaRPr lang="fr-CA" dirty="0"/>
          </a:p>
        </p:txBody>
      </p:sp>
      <p:grpSp>
        <p:nvGrpSpPr>
          <p:cNvPr id="7" name="Group 6"/>
          <p:cNvGrpSpPr/>
          <p:nvPr/>
        </p:nvGrpSpPr>
        <p:grpSpPr>
          <a:xfrm>
            <a:off x="8763000" y="1561388"/>
            <a:ext cx="1603187" cy="1443682"/>
            <a:chOff x="533401" y="3564924"/>
            <a:chExt cx="1221258" cy="10997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8" t="28517" r="81991" b="53651"/>
            <a:stretch/>
          </p:blipFill>
          <p:spPr bwMode="auto">
            <a:xfrm>
              <a:off x="533401" y="3564924"/>
              <a:ext cx="762000" cy="1099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3" t="28517" r="2672" b="53651"/>
            <a:stretch/>
          </p:blipFill>
          <p:spPr bwMode="auto">
            <a:xfrm>
              <a:off x="1295400" y="3564924"/>
              <a:ext cx="459259" cy="1099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611529" y="4266818"/>
            <a:ext cx="8968942" cy="1079157"/>
            <a:chOff x="152400" y="3608172"/>
            <a:chExt cx="8968942" cy="107915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46" b="30224"/>
            <a:stretch/>
          </p:blipFill>
          <p:spPr bwMode="auto">
            <a:xfrm>
              <a:off x="152400" y="3608172"/>
              <a:ext cx="8968942" cy="751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519"/>
            <a:stretch/>
          </p:blipFill>
          <p:spPr bwMode="auto">
            <a:xfrm>
              <a:off x="152400" y="4032422"/>
              <a:ext cx="8968942" cy="654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68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1- Nature des réactifs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phase de la substance</a:t>
            </a:r>
          </a:p>
          <a:p>
            <a:pPr lvl="1"/>
            <a:r>
              <a:rPr lang="fr-CA" dirty="0"/>
              <a:t>La phase de la substance a un impact sur la probabilité d’obtenir une collision efficace</a:t>
            </a:r>
          </a:p>
          <a:p>
            <a:pPr lvl="1"/>
            <a:r>
              <a:rPr lang="fr-CA" dirty="0"/>
              <a:t>On va parler de </a:t>
            </a:r>
            <a:r>
              <a:rPr lang="fr-CA" b="1" u="sng" dirty="0"/>
              <a:t>force d’attraction</a:t>
            </a:r>
            <a:r>
              <a:rPr lang="fr-CA" dirty="0"/>
              <a:t> entre les particules d’un réactif. Dépendant de la phase, la force d’attraction peut être plus grande, qui peut donc nuire à la collision efficace</a:t>
            </a:r>
          </a:p>
          <a:p>
            <a:r>
              <a:rPr lang="fr-CA" dirty="0"/>
              <a:t>Vitesse de réaction en ordre décroissant</a:t>
            </a:r>
          </a:p>
          <a:p>
            <a:pPr lvl="1"/>
            <a:r>
              <a:rPr lang="fr-CA" dirty="0" err="1"/>
              <a:t>v</a:t>
            </a:r>
            <a:r>
              <a:rPr lang="fr-CA" baseline="-25000" dirty="0" err="1"/>
              <a:t>aqueux</a:t>
            </a:r>
            <a:r>
              <a:rPr lang="fr-CA" dirty="0"/>
              <a:t> </a:t>
            </a:r>
            <a:r>
              <a:rPr lang="en-US" dirty="0"/>
              <a:t>&gt; </a:t>
            </a:r>
            <a:r>
              <a:rPr lang="fr-CA" dirty="0" err="1"/>
              <a:t>v</a:t>
            </a:r>
            <a:r>
              <a:rPr lang="fr-CA" baseline="-25000" dirty="0" err="1"/>
              <a:t>gazeux</a:t>
            </a:r>
            <a:r>
              <a:rPr lang="fr-CA" dirty="0"/>
              <a:t> </a:t>
            </a:r>
            <a:r>
              <a:rPr lang="en-US" dirty="0"/>
              <a:t>&gt; </a:t>
            </a:r>
            <a:r>
              <a:rPr lang="fr-CA" dirty="0" err="1"/>
              <a:t>v</a:t>
            </a:r>
            <a:r>
              <a:rPr lang="fr-CA" baseline="-25000" dirty="0" err="1"/>
              <a:t>liquide</a:t>
            </a:r>
            <a:r>
              <a:rPr lang="fr-CA" dirty="0"/>
              <a:t> </a:t>
            </a:r>
            <a:r>
              <a:rPr lang="en-US" dirty="0"/>
              <a:t>&gt; </a:t>
            </a:r>
            <a:r>
              <a:rPr lang="fr-CA" dirty="0" err="1"/>
              <a:t>v</a:t>
            </a:r>
            <a:r>
              <a:rPr lang="fr-CA" baseline="-25000" dirty="0" err="1"/>
              <a:t>solide</a:t>
            </a:r>
            <a:r>
              <a:rPr lang="en-US" dirty="0"/>
              <a:t> </a:t>
            </a: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grpSp>
        <p:nvGrpSpPr>
          <p:cNvPr id="5" name="Group 4"/>
          <p:cNvGrpSpPr/>
          <p:nvPr/>
        </p:nvGrpSpPr>
        <p:grpSpPr>
          <a:xfrm>
            <a:off x="7315200" y="3071498"/>
            <a:ext cx="3624263" cy="2534477"/>
            <a:chOff x="2225675" y="2438400"/>
            <a:chExt cx="4767263" cy="33337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5"/>
            <a:stretch/>
          </p:blipFill>
          <p:spPr bwMode="auto">
            <a:xfrm>
              <a:off x="2225675" y="2438400"/>
              <a:ext cx="4767263" cy="282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225675" y="5267325"/>
              <a:ext cx="4692650" cy="504861"/>
              <a:chOff x="2225675" y="5267325"/>
              <a:chExt cx="4692650" cy="50486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25675" y="5267325"/>
                <a:ext cx="1355725" cy="485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Gaz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31444" y="5286376"/>
                <a:ext cx="1355725" cy="48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Liquide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62600" y="5286376"/>
                <a:ext cx="1355725" cy="48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Solide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979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Pourquoi vitesse aqueux &gt; vitesse gazeux?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Dissolution dans l’eau réduit au maximum les forces d’attraction entre les particules d’une même substance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300416"/>
            <a:ext cx="661908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46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1501</TotalTime>
  <Words>700</Words>
  <Application>Microsoft Office PowerPoint</Application>
  <PresentationFormat>Widescreen</PresentationFormat>
  <Paragraphs>106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Bookman Old Style</vt:lpstr>
      <vt:lpstr>Calibri</vt:lpstr>
      <vt:lpstr>Gill Sans MT</vt:lpstr>
      <vt:lpstr>Wingdings</vt:lpstr>
      <vt:lpstr>Wingdings 3</vt:lpstr>
      <vt:lpstr>Origin</vt:lpstr>
      <vt:lpstr>Facteurs influant vitesse de réaction</vt:lpstr>
      <vt:lpstr>Téléchargez le simulateur</vt:lpstr>
      <vt:lpstr>PowerPoint Presentation</vt:lpstr>
      <vt:lpstr>Diverses facteurs ont un impact</vt:lpstr>
      <vt:lpstr>1- Nature des réactifs</vt:lpstr>
      <vt:lpstr>1- Nature des réactifs</vt:lpstr>
      <vt:lpstr>1- Nature des réactifs</vt:lpstr>
      <vt:lpstr>1- Nature des réactifs</vt:lpstr>
      <vt:lpstr>Pourquoi vitesse aqueux &gt; vitesse gazeux?</vt:lpstr>
      <vt:lpstr>2- Surface de contact des réactifs</vt:lpstr>
      <vt:lpstr>3- Concentration</vt:lpstr>
      <vt:lpstr>3- Concentration</vt:lpstr>
      <vt:lpstr>4- Température du système</vt:lpstr>
      <vt:lpstr>Distribution Maxwell-Boltzmann (énergie cinétique proportionnelle à la température)</vt:lpstr>
      <vt:lpstr>5- L’effet d’un catalyseur</vt:lpstr>
      <vt:lpstr>5- L’effet d’un catalyseur</vt:lpstr>
      <vt:lpstr>Exemple CFC</vt:lpstr>
      <vt:lpstr>Exemple CFC</vt:lpstr>
      <vt:lpstr>Exemple biochimie</vt:lpstr>
      <vt:lpstr>Résume avec une carte mentale pour te préparer</vt:lpstr>
      <vt:lpstr>Exercices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/>
  <cp:lastModifiedBy>Levan David</cp:lastModifiedBy>
  <cp:revision>132</cp:revision>
  <dcterms:created xsi:type="dcterms:W3CDTF">2006-08-16T00:00:00Z</dcterms:created>
  <dcterms:modified xsi:type="dcterms:W3CDTF">2021-01-10T23:49:06Z</dcterms:modified>
</cp:coreProperties>
</file>