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63" r:id="rId3"/>
    <p:sldId id="464" r:id="rId4"/>
    <p:sldId id="468" r:id="rId5"/>
    <p:sldId id="465" r:id="rId6"/>
    <p:sldId id="462" r:id="rId7"/>
    <p:sldId id="467" r:id="rId8"/>
    <p:sldId id="466" r:id="rId9"/>
    <p:sldId id="41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0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8.xml"/><Relationship Id="rId5" Type="http://schemas.openxmlformats.org/officeDocument/2006/relationships/tags" Target="../tags/tag11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 des gaz parfaits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p.98-99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des gaz parfaits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105025"/>
            <a:ext cx="10252030" cy="46482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En théorie, un gaz parfait est un gaz qui répond aux critères suivants:</a:t>
            </a:r>
          </a:p>
          <a:p>
            <a:pPr>
              <a:lnSpc>
                <a:spcPct val="100000"/>
              </a:lnSpc>
            </a:pPr>
            <a:r>
              <a:rPr lang="fr-CA" dirty="0"/>
              <a:t>Les particules qui le composent n’interagissent pas entre elles.</a:t>
            </a:r>
          </a:p>
          <a:p>
            <a:pPr>
              <a:lnSpc>
                <a:spcPct val="100000"/>
              </a:lnSpc>
            </a:pPr>
            <a:r>
              <a:rPr lang="fr-CA" dirty="0"/>
              <a:t>Les particules rebondissent sans aucune pertes d’énergie (les collisions sont élastiques)</a:t>
            </a:r>
          </a:p>
          <a:p>
            <a:pPr>
              <a:lnSpc>
                <a:spcPct val="100000"/>
              </a:lnSpc>
            </a:pPr>
            <a:r>
              <a:rPr lang="fr-CA" dirty="0"/>
              <a:t>La température du gaz peut être abaissé jusqu’à 0 K sans se liquéfier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dirty="0"/>
              <a:t>Bref, la notion du gaz parfait est un point de référence. Un gaz parfait n’existe pas.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dirty="0"/>
              <a:t>Expérimentalement, on peut s’approcher du comportement d’un gaz rare à haute température et basse pression, mais on ne peut pas l’atteindre.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9B09B5A-42BB-4270-9A9E-BBAF71C8C31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  <p:pic>
        <p:nvPicPr>
          <p:cNvPr id="5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5596E1-1154-4634-84E3-FE6C7BED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4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des gaz parfaits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12" y="2824636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PV = </a:t>
            </a:r>
            <a:r>
              <a:rPr lang="fr-CA" sz="6000" b="1" dirty="0" err="1"/>
              <a:t>nRT</a:t>
            </a:r>
            <a:endParaRPr lang="fr-CA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4897FA06-7F10-4961-AD8D-F4D1BC22A5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468" y="4915012"/>
                <a:ext cx="11567711" cy="16273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dirty="0"/>
                  <a:t>Ainsi, nous pouvons utiliser la constante R (</a:t>
                </a:r>
                <a:r>
                  <a:rPr lang="fr-CA" b="1" dirty="0"/>
                  <a:t>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r>
                  <a:rPr lang="fr-CA" dirty="0"/>
                  <a:t>) de la formule des gaz parfaits afin de trouver une autre variable inconnue ou si un gaz s’approche du concept d’un gaz parfait.</a:t>
                </a:r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4897FA06-7F10-4961-AD8D-F4D1BC22A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8" y="4915012"/>
                <a:ext cx="11567711" cy="1627320"/>
              </a:xfrm>
              <a:prstGeom prst="rect">
                <a:avLst/>
              </a:prstGeom>
              <a:blipFill>
                <a:blip r:embed="rId3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290664" y="2818224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6000" b="1" dirty="0">
                <a:solidFill>
                  <a:schemeClr val="accent2"/>
                </a:solidFill>
              </a:rPr>
              <a:t>P</a:t>
            </a:r>
            <a:r>
              <a:rPr lang="fr-CA" sz="6000" b="1" dirty="0">
                <a:solidFill>
                  <a:schemeClr val="accent1"/>
                </a:solidFill>
              </a:rPr>
              <a:t>V</a:t>
            </a:r>
            <a:r>
              <a:rPr lang="fr-CA" sz="6000" b="1" dirty="0"/>
              <a:t> = </a:t>
            </a:r>
            <a:r>
              <a:rPr lang="fr-CA" sz="6000" b="1" dirty="0" err="1">
                <a:solidFill>
                  <a:srgbClr val="FFC000"/>
                </a:solidFill>
              </a:rPr>
              <a:t>n</a:t>
            </a:r>
            <a:r>
              <a:rPr lang="fr-CA" sz="6000" b="1" dirty="0" err="1"/>
              <a:t>R</a:t>
            </a:r>
            <a:r>
              <a:rPr lang="fr-CA" sz="6000" b="1" dirty="0" err="1">
                <a:solidFill>
                  <a:schemeClr val="accent5"/>
                </a:solidFill>
              </a:rPr>
              <a:t>T</a:t>
            </a:r>
            <a:endParaRPr lang="fr-CA" sz="6000" b="1" dirty="0">
              <a:solidFill>
                <a:schemeClr val="accent5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293835" y="2772121"/>
            <a:ext cx="3231283" cy="644863"/>
            <a:chOff x="673967" y="3477386"/>
            <a:chExt cx="3231283" cy="64486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2"/>
                  </a:solidFill>
                </a:rPr>
                <a:t>Pression (kPa)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05854" y="3708219"/>
              <a:ext cx="899396" cy="41403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798660" y="3806581"/>
            <a:ext cx="3345583" cy="610699"/>
            <a:chOff x="673967" y="3328352"/>
            <a:chExt cx="3345583" cy="61069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Volume (L)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328352"/>
              <a:ext cx="1013696" cy="3798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715869" y="3806581"/>
            <a:ext cx="4397329" cy="800632"/>
            <a:chOff x="-86294" y="3138419"/>
            <a:chExt cx="4397329" cy="80063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1FEBC0-37B2-4C6C-A02A-FE1D04245F64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C000"/>
                  </a:solidFill>
                </a:rPr>
                <a:t>Nombre de moles (mol)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-86294" y="3138419"/>
              <a:ext cx="760260" cy="569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801718" y="3247358"/>
            <a:ext cx="4425905" cy="461665"/>
            <a:chOff x="-114870" y="3477386"/>
            <a:chExt cx="4425905" cy="461665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Température (K)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114870" y="3708219"/>
              <a:ext cx="78883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7E75ED1-BB25-4630-AECF-EA6310F8264E}"/>
              </a:ext>
            </a:extLst>
          </p:cNvPr>
          <p:cNvGrpSpPr/>
          <p:nvPr/>
        </p:nvGrpSpPr>
        <p:grpSpPr>
          <a:xfrm>
            <a:off x="6096000" y="2461733"/>
            <a:ext cx="6011143" cy="631726"/>
            <a:chOff x="-160624" y="3477386"/>
            <a:chExt cx="6011143" cy="631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/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tx1"/>
                      </a:solidFill>
                    </a:rPr>
                    <a:t>constante des gaz </a:t>
                  </a:r>
                  <a:r>
                    <a:rPr lang="fr-CA" sz="2400" b="1" dirty="0"/>
                    <a:t>8,314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𝒌𝑷𝒂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fr-CA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blipFill>
                  <a:blip r:embed="rId4"/>
                  <a:stretch>
                    <a:fillRect l="-1765" b="-77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224DF6A-C6DD-4C53-9CE2-36944AD727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-160624" y="3793082"/>
              <a:ext cx="834590" cy="31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94DAEF7-3329-4D06-AD81-EB8EA574BADA}"/>
              </a:ext>
            </a:extLst>
          </p:cNvPr>
          <p:cNvSpPr/>
          <p:nvPr/>
        </p:nvSpPr>
        <p:spPr>
          <a:xfrm>
            <a:off x="9620174" y="2388822"/>
            <a:ext cx="1892053" cy="81554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/>
              <p:nvPr/>
            </p:nvSpPr>
            <p:spPr>
              <a:xfrm>
                <a:off x="7146725" y="579147"/>
                <a:ext cx="3419475" cy="139016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dirty="0"/>
                  <a:t>Si une feuille de formule je vous donnerai: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PV = </a:t>
                </a:r>
                <a:r>
                  <a:rPr lang="fr-CA" b="1" dirty="0" err="1"/>
                  <a:t>nRT</a:t>
                </a:r>
                <a:endParaRPr lang="fr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725" y="579147"/>
                <a:ext cx="3419475" cy="1390168"/>
              </a:xfrm>
              <a:prstGeom prst="rect">
                <a:avLst/>
              </a:prstGeom>
              <a:blipFill>
                <a:blip r:embed="rId5"/>
                <a:stretch>
                  <a:fillRect l="-1243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re 1">
            <a:extLst>
              <a:ext uri="{FF2B5EF4-FFF2-40B4-BE49-F238E27FC236}">
                <a16:creationId xmlns:a16="http://schemas.microsoft.com/office/drawing/2014/main" id="{7C40070D-A1C8-494E-AA02-7D18DE08AB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57228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4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des gaz parfaits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4" y="4818177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PV = </a:t>
            </a:r>
            <a:r>
              <a:rPr lang="fr-CA" sz="6000" b="1" dirty="0" err="1"/>
              <a:t>nRT</a:t>
            </a:r>
            <a:endParaRPr lang="fr-CA" sz="6000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152DC97-0F75-4093-961E-DE22203C1DE7}"/>
              </a:ext>
            </a:extLst>
          </p:cNvPr>
          <p:cNvSpPr txBox="1">
            <a:spLocks/>
          </p:cNvSpPr>
          <p:nvPr/>
        </p:nvSpPr>
        <p:spPr>
          <a:xfrm>
            <a:off x="360573" y="2025225"/>
            <a:ext cx="11567711" cy="2166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r-CA" sz="6600" b="1" dirty="0"/>
              <a:t>RESPECTEZ LES UNITÉS DE MESURE!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473266" y="4811765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6000" b="1" dirty="0">
                <a:solidFill>
                  <a:schemeClr val="accent2"/>
                </a:solidFill>
              </a:rPr>
              <a:t>P</a:t>
            </a:r>
            <a:r>
              <a:rPr lang="fr-CA" sz="6000" b="1" dirty="0">
                <a:solidFill>
                  <a:schemeClr val="accent1"/>
                </a:solidFill>
              </a:rPr>
              <a:t>V</a:t>
            </a:r>
            <a:r>
              <a:rPr lang="fr-CA" sz="6000" b="1" dirty="0"/>
              <a:t> = </a:t>
            </a:r>
            <a:r>
              <a:rPr lang="fr-CA" sz="6000" b="1" dirty="0" err="1">
                <a:solidFill>
                  <a:srgbClr val="FFC000"/>
                </a:solidFill>
              </a:rPr>
              <a:t>n</a:t>
            </a:r>
            <a:r>
              <a:rPr lang="fr-CA" sz="6000" b="1" dirty="0" err="1"/>
              <a:t>R</a:t>
            </a:r>
            <a:r>
              <a:rPr lang="fr-CA" sz="6000" b="1" dirty="0" err="1">
                <a:solidFill>
                  <a:schemeClr val="accent5"/>
                </a:solidFill>
              </a:rPr>
              <a:t>T</a:t>
            </a:r>
            <a:endParaRPr lang="fr-CA" sz="6000" b="1" dirty="0">
              <a:solidFill>
                <a:schemeClr val="accent5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476437" y="4765662"/>
            <a:ext cx="3231283" cy="644863"/>
            <a:chOff x="673967" y="3477386"/>
            <a:chExt cx="3231283" cy="64486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2"/>
                  </a:solidFill>
                </a:rPr>
                <a:t>Pression (kPa)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05854" y="3708219"/>
              <a:ext cx="899396" cy="41403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981262" y="5800122"/>
            <a:ext cx="3345583" cy="610699"/>
            <a:chOff x="673967" y="3328352"/>
            <a:chExt cx="3345583" cy="61069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Volume (L)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328352"/>
              <a:ext cx="1013696" cy="3798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898471" y="5800122"/>
            <a:ext cx="4397329" cy="800632"/>
            <a:chOff x="-86294" y="3138419"/>
            <a:chExt cx="4397329" cy="80063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1FEBC0-37B2-4C6C-A02A-FE1D04245F64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C000"/>
                  </a:solidFill>
                </a:rPr>
                <a:t>Nombre de moles (mol)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-86294" y="3138419"/>
              <a:ext cx="760260" cy="569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984320" y="5240899"/>
            <a:ext cx="4425905" cy="461665"/>
            <a:chOff x="-114870" y="3477386"/>
            <a:chExt cx="4425905" cy="461665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Température (K)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114870" y="3708219"/>
              <a:ext cx="78883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7E75ED1-BB25-4630-AECF-EA6310F8264E}"/>
              </a:ext>
            </a:extLst>
          </p:cNvPr>
          <p:cNvGrpSpPr/>
          <p:nvPr/>
        </p:nvGrpSpPr>
        <p:grpSpPr>
          <a:xfrm>
            <a:off x="6278602" y="4455274"/>
            <a:ext cx="6011143" cy="631726"/>
            <a:chOff x="-160624" y="3477386"/>
            <a:chExt cx="6011143" cy="631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/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tx1"/>
                      </a:solidFill>
                    </a:rPr>
                    <a:t>constante des gaz </a:t>
                  </a:r>
                  <a:r>
                    <a:rPr lang="fr-CA" sz="2400" b="1" dirty="0"/>
                    <a:t>8,314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𝒌𝑷𝒂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fr-CA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blipFill>
                  <a:blip r:embed="rId4"/>
                  <a:stretch>
                    <a:fillRect l="-1765" b="-77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224DF6A-C6DD-4C53-9CE2-36944AD727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-160624" y="3793082"/>
              <a:ext cx="834590" cy="31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94DAEF7-3329-4D06-AD81-EB8EA574BADA}"/>
              </a:ext>
            </a:extLst>
          </p:cNvPr>
          <p:cNvSpPr/>
          <p:nvPr/>
        </p:nvSpPr>
        <p:spPr>
          <a:xfrm>
            <a:off x="9802776" y="4382363"/>
            <a:ext cx="1892053" cy="81554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/>
              <p:nvPr/>
            </p:nvSpPr>
            <p:spPr>
              <a:xfrm>
                <a:off x="7113192" y="592069"/>
                <a:ext cx="3419475" cy="139016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dirty="0"/>
                  <a:t>Si une feuille de formule je vous donnerai: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PV = </a:t>
                </a:r>
                <a:r>
                  <a:rPr lang="fr-CA" b="1" dirty="0" err="1"/>
                  <a:t>nRT</a:t>
                </a:r>
                <a:endParaRPr lang="fr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92" y="592069"/>
                <a:ext cx="3419475" cy="1390168"/>
              </a:xfrm>
              <a:prstGeom prst="rect">
                <a:avLst/>
              </a:prstGeom>
              <a:blipFill>
                <a:blip r:embed="rId5"/>
                <a:stretch>
                  <a:fillRect l="-142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re 1">
            <a:extLst>
              <a:ext uri="{FF2B5EF4-FFF2-40B4-BE49-F238E27FC236}">
                <a16:creationId xmlns:a16="http://schemas.microsoft.com/office/drawing/2014/main" id="{434A61C4-4488-496D-980D-17A3CD74101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412418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Unité de la constante des gaz parfaits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B7A85AAF-1E95-4940-9F53-68FC9F4C2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375" y="1990722"/>
                <a:ext cx="6696075" cy="466725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b="1" dirty="0"/>
                  <a:t>Pourquoi l’unité de mesure de la constante des gaz parfaits est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r>
                  <a:rPr lang="fr-CA" b="1" dirty="0"/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Sachant que la formule de base est: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PV = </a:t>
                </a:r>
                <a:r>
                  <a:rPr lang="fr-CA" dirty="0" err="1"/>
                  <a:t>nRT</a:t>
                </a:r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Si nous isolons R, nous obtenons: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𝑛𝑇</m:t>
                        </m:r>
                      </m:den>
                    </m:f>
                  </m:oMath>
                </a14:m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Si nous attribuons les unités pour chaque variable nous obtenons: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B7A85AAF-1E95-4940-9F53-68FC9F4C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1990722"/>
                <a:ext cx="6696075" cy="4667253"/>
              </a:xfrm>
              <a:prstGeom prst="rect">
                <a:avLst/>
              </a:prstGeom>
              <a:blipFill>
                <a:blip r:embed="rId3"/>
                <a:stretch>
                  <a:fillRect l="-1457" t="-1438" b="-11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2EB340A2-51F8-4552-94A4-604F29000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9452" y="2066922"/>
                <a:ext cx="5124448" cy="466725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b="1" dirty="0"/>
                  <a:t>D’autres variations possibles pour R sont: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b="1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Pression en </a:t>
                </a:r>
                <a:r>
                  <a:rPr lang="fr-CA" dirty="0" err="1"/>
                  <a:t>atm</a:t>
                </a:r>
                <a:endParaRPr lang="fr-CA" dirty="0"/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0,082057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𝒂𝒕𝒎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dirty="0"/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2EB340A2-51F8-4552-94A4-604F2900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52" y="2066922"/>
                <a:ext cx="5124448" cy="4667253"/>
              </a:xfrm>
              <a:prstGeom prst="rect">
                <a:avLst/>
              </a:prstGeom>
              <a:blipFill>
                <a:blip r:embed="rId4"/>
                <a:stretch>
                  <a:fillRect l="-1784" t="-1044" r="-130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13E6C06-9C68-45C9-946D-4392F988D442}"/>
              </a:ext>
            </a:extLst>
          </p:cNvPr>
          <p:cNvCxnSpPr/>
          <p:nvPr/>
        </p:nvCxnSpPr>
        <p:spPr>
          <a:xfrm>
            <a:off x="6896100" y="2066922"/>
            <a:ext cx="0" cy="466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CA0DCD79-AE36-497D-BF44-3320509BE59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416363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Exemple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826F174-C26D-4B78-8C42-262AB39E9BDC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p.98-99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83B05-A164-43CE-9AFC-26078B57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1 </a:t>
            </a:r>
            <a:br>
              <a:rPr lang="fr-CA" b="1" dirty="0"/>
            </a:br>
            <a:r>
              <a:rPr lang="fr-CA" sz="2800" b="1" dirty="0"/>
              <a:t>(Cahier OS chap. 2 exercices suppl. </a:t>
            </a:r>
            <a:r>
              <a:rPr lang="fr-CA" sz="2800" b="1"/>
              <a:t>p.8 #4)  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20891-E33E-4A4D-A38A-17612CCD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938"/>
            <a:ext cx="9613861" cy="61564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Quel est le volume de 48,15 g de méthane (CH</a:t>
            </a:r>
            <a:r>
              <a:rPr lang="fr-CA" baseline="-25000" dirty="0"/>
              <a:t>4</a:t>
            </a:r>
            <a:r>
              <a:rPr lang="fr-CA" dirty="0"/>
              <a:t>) à TPN?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6DAE21-2BA0-469F-8167-6E8DE87977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0256" y="2721687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085A65-78B7-4651-BC48-6B545E69EE7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30255" y="3169776"/>
                <a:ext cx="3492887" cy="365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dirty="0"/>
                  <a:t>Conditions TPN</a:t>
                </a:r>
              </a:p>
              <a:p>
                <a:endParaRPr lang="fr-CA" sz="2000" b="1" dirty="0"/>
              </a:p>
              <a:p>
                <a:r>
                  <a:rPr lang="fr-CA" sz="2000" b="1" dirty="0"/>
                  <a:t>P = 101,3 kPa</a:t>
                </a:r>
              </a:p>
              <a:p>
                <a:r>
                  <a:rPr lang="fr-CA" sz="2000" b="1" dirty="0"/>
                  <a:t>V = ?</a:t>
                </a:r>
              </a:p>
              <a:p>
                <a:r>
                  <a:rPr lang="fr-CA" sz="2000" b="1" dirty="0"/>
                  <a:t>n =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A" b="1" dirty="0"/>
                  <a:t>1 mol </a:t>
                </a:r>
                <a:r>
                  <a:rPr lang="fr-CA" b="1" dirty="0">
                    <a:sym typeface="Wingdings" panose="05000000000000000000" pitchFamily="2" charset="2"/>
                  </a:rPr>
                  <a:t> 16,05 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A" b="1" dirty="0">
                    <a:sym typeface="Wingdings" panose="05000000000000000000" pitchFamily="2" charset="2"/>
                  </a:rPr>
                  <a:t>x mol  48,15 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A" b="1" dirty="0"/>
                  <a:t>x mol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𝟒𝟖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𝟏𝟓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𝒈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𝟏𝟔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𝟎𝟓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𝒈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fr-CA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fr-CA" b="1" dirty="0"/>
              </a:p>
              <a:p>
                <a:r>
                  <a:rPr lang="fr-CA" sz="2000" b="1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000" b="1" dirty="0"/>
              </a:p>
              <a:p>
                <a:r>
                  <a:rPr lang="fr-CA" sz="2000" b="1" dirty="0"/>
                  <a:t>T = 273 K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085A65-78B7-4651-BC48-6B545E69E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30255" y="3169776"/>
                <a:ext cx="3492887" cy="3659079"/>
              </a:xfrm>
              <a:prstGeom prst="rect">
                <a:avLst/>
              </a:prstGeom>
              <a:blipFill>
                <a:blip r:embed="rId12"/>
                <a:stretch>
                  <a:fillRect l="-1745" t="-1167" b="-2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F119C95-27CB-4D45-96AB-B2D3959F4E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81304" y="2721687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F8E8ADF-33E0-4224-B2E6-0DC800AF1594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581303" y="3169776"/>
                <a:ext cx="2106848" cy="128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𝒏𝑹𝑻</m:t>
                      </m:r>
                    </m:oMath>
                  </m:oMathPara>
                </a14:m>
                <a:endParaRPr lang="fr-CA" sz="2000" b="1" i="1" dirty="0">
                  <a:latin typeface="Cambria Math" panose="02040503050406030204" pitchFamily="18" charset="0"/>
                </a:endParaRPr>
              </a:p>
              <a:p>
                <a:endParaRPr lang="fr-CA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𝒏𝑹𝑻</m:t>
                          </m:r>
                        </m:num>
                        <m:den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fr-CA" sz="20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F8E8ADF-33E0-4224-B2E6-0DC800AF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581303" y="3169776"/>
                <a:ext cx="2106848" cy="1282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BD57356-0168-4F21-998B-C25F5664C1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23156" y="2729585"/>
            <a:ext cx="425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545D45-C53D-40C6-8C16-30E4FA76E85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385097" y="3177674"/>
                <a:ext cx="5014825" cy="241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𝒏𝑹𝑻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𝒎𝒐𝒍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fr-CA" sz="2000" b="1" dirty="0"/>
                            <m:t>8,314 </m:t>
                          </m:r>
                          <m:f>
                            <m:f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𝒌𝑷𝒂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𝒎𝒐𝒍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den>
                          </m:f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𝟏𝟎𝟏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CA" sz="2000" b="1" dirty="0"/>
                  <a:t>67,2</a:t>
                </a:r>
                <a:r>
                  <a:rPr lang="fr-CA" sz="2000" b="1" dirty="0">
                    <a:solidFill>
                      <a:schemeClr val="tx1"/>
                    </a:solidFill>
                  </a:rPr>
                  <a:t> L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545D45-C53D-40C6-8C16-30E4FA76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385097" y="3177674"/>
                <a:ext cx="5014825" cy="2410468"/>
              </a:xfrm>
              <a:prstGeom prst="rect">
                <a:avLst/>
              </a:prstGeom>
              <a:blipFill>
                <a:blip r:embed="rId15"/>
                <a:stretch>
                  <a:fillRect b="-32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A07DAAEB-6A45-49E5-A480-D295F1B7E3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35495" y="2675021"/>
            <a:ext cx="18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CE9FC0-040A-4C36-B5D7-10315E9374F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35494" y="3123110"/>
            <a:ext cx="18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V = 67,2 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3CC6E1-6A8A-4AAD-8F01-4100D2E8599F}"/>
              </a:ext>
            </a:extLst>
          </p:cNvPr>
          <p:cNvSpPr txBox="1"/>
          <p:nvPr/>
        </p:nvSpPr>
        <p:spPr>
          <a:xfrm>
            <a:off x="771181" y="4419705"/>
            <a:ext cx="145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3 mol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A0DCDF3-F843-445E-81A9-8E6620574FC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48A54-B987-487E-A9F1-1823E98CE0A5}"/>
              </a:ext>
            </a:extLst>
          </p:cNvPr>
          <p:cNvSpPr/>
          <p:nvPr/>
        </p:nvSpPr>
        <p:spPr>
          <a:xfrm>
            <a:off x="8772525" y="553131"/>
            <a:ext cx="3419475" cy="1533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/>
              <a:t>Si vous avez terminé, complétez: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100 #2 à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111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114 #8 à 10</a:t>
            </a:r>
          </a:p>
        </p:txBody>
      </p:sp>
    </p:spTree>
    <p:extLst>
      <p:ext uri="{BB962C8B-B14F-4D97-AF65-F5344CB8AC3E}">
        <p14:creationId xmlns:p14="http://schemas.microsoft.com/office/powerpoint/2010/main" val="1634738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/>
      <p:bldP spid="8" grpId="0" build="p"/>
      <p:bldP spid="9" grpId="0"/>
      <p:bldP spid="10" grpId="0" build="p"/>
      <p:bldP spid="11" grpId="0"/>
      <p:bldP spid="12" grpId="0"/>
      <p:bldP spid="1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E1BAFBB-5D74-40C4-AC2E-4E8444D0532C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p.98-99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/>
              <a:t>Devoir</a:t>
            </a:r>
            <a:endParaRPr lang="fr-CA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B3FBAF-C8A4-4E13-8CB1-ED8C39BA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006527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Gaz parfaits</a:t>
            </a:r>
          </a:p>
          <a:p>
            <a:r>
              <a:rPr lang="fr-CA" dirty="0"/>
              <a:t>p. 100 #2 à 6 – terminer en devoir</a:t>
            </a:r>
          </a:p>
          <a:p>
            <a:r>
              <a:rPr lang="fr-CA" dirty="0"/>
              <a:t>p. 111 #2</a:t>
            </a:r>
          </a:p>
          <a:p>
            <a:r>
              <a:rPr lang="fr-CA" dirty="0"/>
              <a:t>p. 114 #8 à 10</a:t>
            </a:r>
          </a:p>
        </p:txBody>
      </p:sp>
      <p:pic>
        <p:nvPicPr>
          <p:cNvPr id="12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BE7409-9A94-4387-A2A9-DA313D33C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" y="4343400"/>
            <a:ext cx="10896602" cy="25146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A4A3D21-5A39-465A-8EDF-644BD37D93F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508</Words>
  <Application>Microsoft Office PowerPoint</Application>
  <PresentationFormat>Grand écran</PresentationFormat>
  <Paragraphs>102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Trebuchet MS</vt:lpstr>
      <vt:lpstr>Berlin</vt:lpstr>
      <vt:lpstr>Loi des gaz parfaits</vt:lpstr>
      <vt:lpstr>Loi des gaz parfaits</vt:lpstr>
      <vt:lpstr>Loi des gaz parfaits</vt:lpstr>
      <vt:lpstr>Loi des gaz parfaits</vt:lpstr>
      <vt:lpstr>Unité de la constante des gaz parfaits</vt:lpstr>
      <vt:lpstr>Exemple</vt:lpstr>
      <vt:lpstr>Exemple 1  (Cahier OS chap. 2 exercices suppl. p.8 #4)  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Bacchi Jonathan</cp:lastModifiedBy>
  <cp:revision>43</cp:revision>
  <dcterms:created xsi:type="dcterms:W3CDTF">2020-08-12T15:12:14Z</dcterms:created>
  <dcterms:modified xsi:type="dcterms:W3CDTF">2020-10-02T16:26:37Z</dcterms:modified>
</cp:coreProperties>
</file>