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507" r:id="rId2"/>
    <p:sldId id="561" r:id="rId3"/>
    <p:sldId id="517" r:id="rId4"/>
    <p:sldId id="515" r:id="rId5"/>
    <p:sldId id="526" r:id="rId6"/>
    <p:sldId id="520" r:id="rId7"/>
    <p:sldId id="531" r:id="rId8"/>
    <p:sldId id="548" r:id="rId9"/>
    <p:sldId id="535" r:id="rId10"/>
    <p:sldId id="532" r:id="rId11"/>
    <p:sldId id="562" r:id="rId12"/>
    <p:sldId id="550" r:id="rId13"/>
    <p:sldId id="549" r:id="rId14"/>
    <p:sldId id="551" r:id="rId15"/>
    <p:sldId id="552" r:id="rId16"/>
    <p:sldId id="509" r:id="rId17"/>
    <p:sldId id="563" r:id="rId18"/>
    <p:sldId id="554" r:id="rId19"/>
    <p:sldId id="555" r:id="rId20"/>
    <p:sldId id="556" r:id="rId21"/>
    <p:sldId id="557" r:id="rId22"/>
    <p:sldId id="558" r:id="rId23"/>
    <p:sldId id="559" r:id="rId24"/>
    <p:sldId id="564" r:id="rId25"/>
    <p:sldId id="565" r:id="rId26"/>
    <p:sldId id="536" r:id="rId27"/>
    <p:sldId id="4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  <a:alpha val="40000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  <a:alpha val="40000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 custLinFactX="-10354" custLinFactNeighborX="-100000" custLinFactNeighborY="1456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  <a:alpha val="40000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  <a:alpha val="40000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1149991" y="1151667"/>
          <a:ext cx="3947652" cy="164431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réactifs</a:t>
          </a:r>
        </a:p>
      </dsp:txBody>
      <dsp:txXfrm rot="5400000">
        <a:off x="1677" y="789529"/>
        <a:ext cx="1644316" cy="2368592"/>
      </dsp:txXfrm>
    </dsp:sp>
    <dsp:sp modelId="{92D72123-CD33-4A13-9FF4-C90DFB78897B}">
      <dsp:nvSpPr>
        <dsp:cNvPr id="0" name=""/>
        <dsp:cNvSpPr/>
      </dsp:nvSpPr>
      <dsp:spPr>
        <a:xfrm rot="16200000">
          <a:off x="617648" y="1151667"/>
          <a:ext cx="3947652" cy="1644316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produits</a:t>
          </a:r>
        </a:p>
      </dsp:txBody>
      <dsp:txXfrm rot="5400000">
        <a:off x="1769316" y="789529"/>
        <a:ext cx="1644316" cy="2368592"/>
      </dsp:txXfrm>
    </dsp:sp>
    <dsp:sp modelId="{451A8FB1-6752-4C16-99BA-B716E4A74FBB}">
      <dsp:nvSpPr>
        <dsp:cNvPr id="0" name=""/>
        <dsp:cNvSpPr/>
      </dsp:nvSpPr>
      <dsp:spPr>
        <a:xfrm rot="16200000">
          <a:off x="2385288" y="1151667"/>
          <a:ext cx="3947652" cy="1644316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température</a:t>
          </a:r>
        </a:p>
      </dsp:txBody>
      <dsp:txXfrm rot="5400000">
        <a:off x="3536956" y="789529"/>
        <a:ext cx="1644316" cy="2368592"/>
      </dsp:txXfrm>
    </dsp:sp>
    <dsp:sp modelId="{6CB34306-F936-4DC7-82C0-0E00731ECF6F}">
      <dsp:nvSpPr>
        <dsp:cNvPr id="0" name=""/>
        <dsp:cNvSpPr/>
      </dsp:nvSpPr>
      <dsp:spPr>
        <a:xfrm rot="16200000">
          <a:off x="4152928" y="1151667"/>
          <a:ext cx="3947652" cy="1644316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pression</a:t>
          </a:r>
        </a:p>
      </dsp:txBody>
      <dsp:txXfrm rot="5400000">
        <a:off x="5304596" y="789529"/>
        <a:ext cx="1644316" cy="2368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512742" y="512742"/>
          <a:ext cx="1757562" cy="73207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4028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0" y="351512"/>
        <a:ext cx="732077" cy="1054538"/>
      </dsp:txXfrm>
    </dsp:sp>
    <dsp:sp modelId="{92D72123-CD33-4A13-9FF4-C90DFB78897B}">
      <dsp:nvSpPr>
        <dsp:cNvPr id="0" name=""/>
        <dsp:cNvSpPr/>
      </dsp:nvSpPr>
      <dsp:spPr>
        <a:xfrm rot="16200000">
          <a:off x="274987" y="512742"/>
          <a:ext cx="1757562" cy="732077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4028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87729" y="351512"/>
        <a:ext cx="732077" cy="1054538"/>
      </dsp:txXfrm>
    </dsp:sp>
    <dsp:sp modelId="{451A8FB1-6752-4C16-99BA-B716E4A74FBB}">
      <dsp:nvSpPr>
        <dsp:cNvPr id="0" name=""/>
        <dsp:cNvSpPr/>
      </dsp:nvSpPr>
      <dsp:spPr>
        <a:xfrm rot="16200000">
          <a:off x="1061971" y="512742"/>
          <a:ext cx="1757562" cy="732077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4028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74713" y="351512"/>
        <a:ext cx="732077" cy="1054538"/>
      </dsp:txXfrm>
    </dsp:sp>
    <dsp:sp modelId="{6CB34306-F936-4DC7-82C0-0E00731ECF6F}">
      <dsp:nvSpPr>
        <dsp:cNvPr id="0" name=""/>
        <dsp:cNvSpPr/>
      </dsp:nvSpPr>
      <dsp:spPr>
        <a:xfrm rot="16200000">
          <a:off x="1849701" y="512742"/>
          <a:ext cx="1757562" cy="732077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4028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362443" y="351512"/>
        <a:ext cx="732077" cy="1054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8:49:33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1 1784,'-62'43'528,"62"-48"-648,5 5-112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8:49:33.5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1800,'0'0'1833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/>
            </a:gs>
            <a:gs pos="91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png"/><Relationship Id="rId18" Type="http://schemas.openxmlformats.org/officeDocument/2006/relationships/image" Target="../media/image30.png"/><Relationship Id="rId3" Type="http://schemas.openxmlformats.org/officeDocument/2006/relationships/tags" Target="../tags/tag11.xml"/><Relationship Id="rId21" Type="http://schemas.openxmlformats.org/officeDocument/2006/relationships/image" Target="../media/image33.png"/><Relationship Id="rId7" Type="http://schemas.openxmlformats.org/officeDocument/2006/relationships/diagramData" Target="../diagrams/data2.xml"/><Relationship Id="rId12" Type="http://schemas.openxmlformats.org/officeDocument/2006/relationships/image" Target="../media/image230.png"/><Relationship Id="rId17" Type="http://schemas.openxmlformats.org/officeDocument/2006/relationships/image" Target="../media/image29.png"/><Relationship Id="rId2" Type="http://schemas.openxmlformats.org/officeDocument/2006/relationships/tags" Target="../tags/tag10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2.xml"/><Relationship Id="rId5" Type="http://schemas.openxmlformats.org/officeDocument/2006/relationships/tags" Target="../tags/tag13.xml"/><Relationship Id="rId15" Type="http://schemas.openxmlformats.org/officeDocument/2006/relationships/image" Target="../media/image270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1.png"/><Relationship Id="rId4" Type="http://schemas.openxmlformats.org/officeDocument/2006/relationships/tags" Target="../tags/tag12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pn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customXml" Target="../ink/ink1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Principe de Le Chatelier</a:t>
            </a:r>
            <a:br>
              <a:rPr lang="fr-CA" sz="4800" b="1" dirty="0"/>
            </a:br>
            <a:r>
              <a:rPr lang="fr-CA" sz="4800" b="1" dirty="0"/>
              <a:t>Synthèse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298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2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450"/>
            <a:ext cx="9613861" cy="730792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898947"/>
              </p:ext>
            </p:extLst>
          </p:nvPr>
        </p:nvGraphicFramePr>
        <p:xfrm>
          <a:off x="2291733" y="2824577"/>
          <a:ext cx="6950589" cy="394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793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des concentrations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312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78" y="1990722"/>
            <a:ext cx="3094521" cy="55109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10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10578" y="2593851"/>
          <a:ext cx="3094521" cy="17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contenu 6">
                <a:extLst>
                  <a:ext uri="{FF2B5EF4-FFF2-40B4-BE49-F238E27FC236}">
                    <a16:creationId xmlns:a16="http://schemas.microsoft.com/office/drawing/2014/main" id="{462444D3-1CFE-44B2-A9BE-A12B82B4AC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3390" y="2120665"/>
                <a:ext cx="7983054" cy="54194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800" i="1" smtClean="0">
                              <a:solidFill>
                                <a:srgbClr val="FF77C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800" i="1" smtClean="0">
                                  <a:solidFill>
                                    <a:srgbClr val="FF77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𝐶𝑜</m:t>
                                  </m:r>
                                  <m:d>
                                    <m:dPr>
                                      <m:ctrlPr>
                                        <a:rPr lang="fr-CA" sz="2800" i="1">
                                          <a:solidFill>
                                            <a:srgbClr val="FF77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CA" sz="2800" i="1">
                                          <a:solidFill>
                                            <a:srgbClr val="FF77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800" b="0" i="1" smtClean="0">
                              <a:solidFill>
                                <a:srgbClr val="FF77C8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</m:t>
                      </m:r>
                      <m:sSup>
                        <m:sSup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fr-CA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fr-CA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</m:t>
                      </m:r>
                      <m:sSup>
                        <m:sSupPr>
                          <m:ctrlPr>
                            <a:rPr lang="fr-CA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fr-CA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CA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6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CA" sz="28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fr-CA" sz="2000" dirty="0"/>
              </a:p>
            </p:txBody>
          </p:sp>
        </mc:Choice>
        <mc:Fallback xmlns="">
          <p:sp>
            <p:nvSpPr>
              <p:cNvPr id="16" name="Espace réservé du contenu 6">
                <a:extLst>
                  <a:ext uri="{FF2B5EF4-FFF2-40B4-BE49-F238E27FC236}">
                    <a16:creationId xmlns:a16="http://schemas.microsoft.com/office/drawing/2014/main" id="{462444D3-1CFE-44B2-A9BE-A12B82B4A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390" y="2120665"/>
                <a:ext cx="7983054" cy="5419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contenu 6">
                <a:extLst>
                  <a:ext uri="{FF2B5EF4-FFF2-40B4-BE49-F238E27FC236}">
                    <a16:creationId xmlns:a16="http://schemas.microsoft.com/office/drawing/2014/main" id="{3D9D7E83-84F5-4515-9AAF-F7EC9AE4B4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3390" y="3541391"/>
                <a:ext cx="7983054" cy="54194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800" i="1" smtClean="0">
                              <a:solidFill>
                                <a:srgbClr val="FF77C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800" i="1" smtClean="0">
                                  <a:solidFill>
                                    <a:srgbClr val="FF77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𝐶𝑜</m:t>
                                  </m:r>
                                  <m:d>
                                    <m:dPr>
                                      <m:ctrlPr>
                                        <a:rPr lang="fr-CA" sz="2800" i="1">
                                          <a:solidFill>
                                            <a:srgbClr val="FF77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CA" sz="2800" i="1">
                                          <a:solidFill>
                                            <a:srgbClr val="FF77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800" b="0" i="1" smtClean="0">
                              <a:solidFill>
                                <a:srgbClr val="FF77C8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</m:t>
                      </m:r>
                      <m:sSup>
                        <m:sSup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⇌    </m:t>
                      </m:r>
                      <m:r>
                        <a:rPr lang="fr-CA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</m:t>
                      </m:r>
                      <m:sSup>
                        <m:sSupPr>
                          <m:ctrlPr>
                            <a:rPr lang="fr-CA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fr-CA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CA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6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CA" sz="28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fr-CA" sz="2000" dirty="0"/>
              </a:p>
            </p:txBody>
          </p:sp>
        </mc:Choice>
        <mc:Fallback xmlns="">
          <p:sp>
            <p:nvSpPr>
              <p:cNvPr id="23" name="Espace réservé du contenu 6">
                <a:extLst>
                  <a:ext uri="{FF2B5EF4-FFF2-40B4-BE49-F238E27FC236}">
                    <a16:creationId xmlns:a16="http://schemas.microsoft.com/office/drawing/2014/main" id="{3D9D7E83-84F5-4515-9AAF-F7EC9AE4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390" y="3541391"/>
                <a:ext cx="7983054" cy="5419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ylindre 24">
            <a:extLst>
              <a:ext uri="{FF2B5EF4-FFF2-40B4-BE49-F238E27FC236}">
                <a16:creationId xmlns:a16="http://schemas.microsoft.com/office/drawing/2014/main" id="{705B4AC8-C390-474E-A963-2FE0DCDE2A3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85250" y="5491985"/>
            <a:ext cx="1651939" cy="1291540"/>
          </a:xfrm>
          <a:prstGeom prst="can">
            <a:avLst>
              <a:gd name="adj" fmla="val 36931"/>
            </a:avLst>
          </a:prstGeom>
          <a:solidFill>
            <a:srgbClr val="FF77C8">
              <a:alpha val="40000"/>
            </a:srgbClr>
          </a:solidFill>
          <a:ln>
            <a:solidFill>
              <a:srgbClr val="FF7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ce réservé du contenu 6">
                <a:extLst>
                  <a:ext uri="{FF2B5EF4-FFF2-40B4-BE49-F238E27FC236}">
                    <a16:creationId xmlns:a16="http://schemas.microsoft.com/office/drawing/2014/main" id="{B87F9DB7-D9CE-4AF3-B414-8C38046C82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3390" y="5466892"/>
                <a:ext cx="7983054" cy="54194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800" i="1" smtClean="0">
                              <a:solidFill>
                                <a:srgbClr val="FF77C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sz="2800" i="1" smtClean="0">
                                  <a:solidFill>
                                    <a:srgbClr val="FF77C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𝐶𝑜</m:t>
                                  </m:r>
                                  <m:d>
                                    <m:dPr>
                                      <m:ctrlPr>
                                        <a:rPr lang="fr-CA" sz="2800" i="1">
                                          <a:solidFill>
                                            <a:srgbClr val="FF77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fr-CA" sz="2800" i="1">
                                              <a:solidFill>
                                                <a:srgbClr val="FF77C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CA" sz="2800" i="1">
                                          <a:solidFill>
                                            <a:srgbClr val="FF77C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CA" sz="2800" i="1">
                                      <a:solidFill>
                                        <a:srgbClr val="FF77C8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sz="2800" b="0" i="1" smtClean="0">
                              <a:solidFill>
                                <a:srgbClr val="FF77C8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</m:t>
                      </m:r>
                      <m:sSup>
                        <m:sSup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⇌    </m:t>
                      </m:r>
                      <m:r>
                        <a:rPr lang="fr-CA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</m:t>
                      </m:r>
                      <m:sSup>
                        <m:sSupPr>
                          <m:ctrlPr>
                            <a:rPr lang="fr-CA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CA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fr-CA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CA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6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CA" sz="28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fr-CA" sz="2000" dirty="0"/>
              </a:p>
            </p:txBody>
          </p:sp>
        </mc:Choice>
        <mc:Fallback xmlns="">
          <p:sp>
            <p:nvSpPr>
              <p:cNvPr id="29" name="Espace réservé du contenu 6">
                <a:extLst>
                  <a:ext uri="{FF2B5EF4-FFF2-40B4-BE49-F238E27FC236}">
                    <a16:creationId xmlns:a16="http://schemas.microsoft.com/office/drawing/2014/main" id="{B87F9DB7-D9CE-4AF3-B414-8C38046C8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390" y="5466892"/>
                <a:ext cx="7983054" cy="5419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space réservé du contenu 6">
            <a:extLst>
              <a:ext uri="{FF2B5EF4-FFF2-40B4-BE49-F238E27FC236}">
                <a16:creationId xmlns:a16="http://schemas.microsoft.com/office/drawing/2014/main" id="{62071A1E-99FA-4793-A629-BEE8C8E66324}"/>
              </a:ext>
            </a:extLst>
          </p:cNvPr>
          <p:cNvSpPr txBox="1">
            <a:spLocks/>
          </p:cNvSpPr>
          <p:nvPr/>
        </p:nvSpPr>
        <p:spPr>
          <a:xfrm>
            <a:off x="3901440" y="4731108"/>
            <a:ext cx="8185004" cy="626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u="sng" dirty="0"/>
              <a:t>Variation de la concentration (augmentation </a:t>
            </a:r>
            <a:r>
              <a:rPr lang="fr-CA" u="sng"/>
              <a:t>d’un produit)</a:t>
            </a:r>
            <a:endParaRPr lang="fr-CA" u="sng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64E1E11-C8EB-4F24-83C6-4B4CCD2E26BA}"/>
              </a:ext>
            </a:extLst>
          </p:cNvPr>
          <p:cNvGrpSpPr/>
          <p:nvPr/>
        </p:nvGrpSpPr>
        <p:grpSpPr>
          <a:xfrm>
            <a:off x="7948268" y="5230032"/>
            <a:ext cx="924232" cy="1015663"/>
            <a:chOff x="7796981" y="1626731"/>
            <a:chExt cx="924232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F6D110EE-EB75-4836-B8D8-0104756D155E}"/>
                    </a:ext>
                  </a:extLst>
                </p:cNvPr>
                <p:cNvSpPr txBox="1"/>
                <p:nvPr/>
              </p:nvSpPr>
              <p:spPr>
                <a:xfrm>
                  <a:off x="7796981" y="1626731"/>
                  <a:ext cx="924232" cy="10156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60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↽</m:t>
                        </m:r>
                      </m:oMath>
                    </m:oMathPara>
                  </a14:m>
                  <a:endParaRPr lang="fr-CA" sz="138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F6D110EE-EB75-4836-B8D8-0104756D1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981" y="1626731"/>
                  <a:ext cx="924232" cy="101566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1A41AF32-40B0-4BEE-BAB1-5B0BC11B29DC}"/>
                    </a:ext>
                  </a:extLst>
                </p:cNvPr>
                <p:cNvSpPr txBox="1"/>
                <p:nvPr/>
              </p:nvSpPr>
              <p:spPr>
                <a:xfrm>
                  <a:off x="7796981" y="1770017"/>
                  <a:ext cx="9242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⇀</m:t>
                        </m:r>
                      </m:oMath>
                    </m:oMathPara>
                  </a14:m>
                  <a:endParaRPr lang="fr-CA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1A41AF32-40B0-4BEE-BAB1-5B0BC11B2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981" y="1770017"/>
                  <a:ext cx="924232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E1DBF9B-1350-43D4-945B-0B202AC0F092}"/>
                  </a:ext>
                </a:extLst>
              </p:cNvPr>
              <p:cNvSpPr txBox="1"/>
              <p:nvPr/>
            </p:nvSpPr>
            <p:spPr>
              <a:xfrm>
                <a:off x="6836472" y="4083336"/>
                <a:ext cx="1157470" cy="646331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/>
                  <a:t>Augmentation</a:t>
                </a:r>
                <a:r>
                  <a:rPr lang="fr-CA" sz="1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E1DBF9B-1350-43D4-945B-0B202AC0F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472" y="4083336"/>
                <a:ext cx="1157470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71760EC-3839-40ED-8042-74B904BC3A71}"/>
                  </a:ext>
                </a:extLst>
              </p:cNvPr>
              <p:cNvSpPr txBox="1"/>
              <p:nvPr/>
            </p:nvSpPr>
            <p:spPr>
              <a:xfrm>
                <a:off x="10898240" y="6005107"/>
                <a:ext cx="1188204" cy="646331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dirty="0"/>
                  <a:t>Augmentation</a:t>
                </a:r>
                <a:r>
                  <a:rPr lang="fr-CA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r-CA" sz="16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71760EC-3839-40ED-8042-74B904BC3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240" y="6005107"/>
                <a:ext cx="1188204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Flèche : droite 34">
                <a:extLst>
                  <a:ext uri="{FF2B5EF4-FFF2-40B4-BE49-F238E27FC236}">
                    <a16:creationId xmlns:a16="http://schemas.microsoft.com/office/drawing/2014/main" id="{6A7DDA2E-9A83-4154-9260-3992E1664B50}"/>
                  </a:ext>
                </a:extLst>
              </p:cNvPr>
              <p:cNvSpPr/>
              <p:nvPr/>
            </p:nvSpPr>
            <p:spPr>
              <a:xfrm>
                <a:off x="210578" y="4445076"/>
                <a:ext cx="1192682" cy="793724"/>
              </a:xfrm>
              <a:prstGeom prst="rightArrow">
                <a:avLst/>
              </a:prstGeom>
              <a:solidFill>
                <a:srgbClr val="00B0F0">
                  <a:alpha val="50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000" dirty="0"/>
                  <a:t>Augmentation</a:t>
                </a:r>
                <a:r>
                  <a:rPr lang="fr-CA" sz="11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400" i="1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fr-CA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CA" sz="1000" dirty="0"/>
              </a:p>
            </p:txBody>
          </p:sp>
        </mc:Choice>
        <mc:Fallback xmlns="">
          <p:sp>
            <p:nvSpPr>
              <p:cNvPr id="35" name="Flèche : droite 34">
                <a:extLst>
                  <a:ext uri="{FF2B5EF4-FFF2-40B4-BE49-F238E27FC236}">
                    <a16:creationId xmlns:a16="http://schemas.microsoft.com/office/drawing/2014/main" id="{6A7DDA2E-9A83-4154-9260-3992E1664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8" y="4445076"/>
                <a:ext cx="1192682" cy="793724"/>
              </a:xfrm>
              <a:prstGeom prst="rightArrow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lèche : gauche 35">
                <a:extLst>
                  <a:ext uri="{FF2B5EF4-FFF2-40B4-BE49-F238E27FC236}">
                    <a16:creationId xmlns:a16="http://schemas.microsoft.com/office/drawing/2014/main" id="{0D5E3B46-A6CE-4C8C-984D-27DED5853E08}"/>
                  </a:ext>
                </a:extLst>
              </p:cNvPr>
              <p:cNvSpPr/>
              <p:nvPr/>
            </p:nvSpPr>
            <p:spPr>
              <a:xfrm>
                <a:off x="2273290" y="4445936"/>
                <a:ext cx="1192681" cy="793723"/>
              </a:xfrm>
              <a:prstGeom prst="leftArrow">
                <a:avLst/>
              </a:prstGeom>
              <a:solidFill>
                <a:srgbClr val="FF77C8">
                  <a:alpha val="50000"/>
                </a:srgbClr>
              </a:solidFill>
              <a:ln>
                <a:solidFill>
                  <a:srgbClr val="FF77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000" dirty="0"/>
                  <a:t>Augmentation</a:t>
                </a:r>
                <a:r>
                  <a:rPr lang="fr-CA" sz="1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1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r-CA" sz="1100" dirty="0"/>
              </a:p>
            </p:txBody>
          </p:sp>
        </mc:Choice>
        <mc:Fallback xmlns="">
          <p:sp>
            <p:nvSpPr>
              <p:cNvPr id="36" name="Flèche : gauche 35">
                <a:extLst>
                  <a:ext uri="{FF2B5EF4-FFF2-40B4-BE49-F238E27FC236}">
                    <a16:creationId xmlns:a16="http://schemas.microsoft.com/office/drawing/2014/main" id="{0D5E3B46-A6CE-4C8C-984D-27DED5853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90" y="4445936"/>
                <a:ext cx="1192681" cy="793723"/>
              </a:xfrm>
              <a:prstGeom prst="leftArrow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FF77C8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>
            <a:extLst>
              <a:ext uri="{FF2B5EF4-FFF2-40B4-BE49-F238E27FC236}">
                <a16:creationId xmlns:a16="http://schemas.microsoft.com/office/drawing/2014/main" id="{DCB9DC7D-BB52-431E-A223-3FFD530A7349}"/>
              </a:ext>
            </a:extLst>
          </p:cNvPr>
          <p:cNvGrpSpPr/>
          <p:nvPr/>
        </p:nvGrpSpPr>
        <p:grpSpPr>
          <a:xfrm>
            <a:off x="8029154" y="3227214"/>
            <a:ext cx="924232" cy="923141"/>
            <a:chOff x="8301973" y="4061893"/>
            <a:chExt cx="924232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3000BACB-87BF-47C6-BFAD-D67C6F2DA5A8}"/>
                    </a:ext>
                  </a:extLst>
                </p:cNvPr>
                <p:cNvSpPr txBox="1"/>
                <p:nvPr/>
              </p:nvSpPr>
              <p:spPr>
                <a:xfrm>
                  <a:off x="8301973" y="4061893"/>
                  <a:ext cx="924232" cy="10156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60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⇀</m:t>
                        </m:r>
                      </m:oMath>
                    </m:oMathPara>
                  </a14:m>
                  <a:endParaRPr lang="fr-CA" sz="60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3000BACB-87BF-47C6-BFAD-D67C6F2DA5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1973" y="4061893"/>
                  <a:ext cx="924232" cy="101566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363450E6-C14D-4F4C-B78C-8B8311137B12}"/>
                    </a:ext>
                  </a:extLst>
                </p:cNvPr>
                <p:cNvSpPr txBox="1"/>
                <p:nvPr/>
              </p:nvSpPr>
              <p:spPr>
                <a:xfrm>
                  <a:off x="8301973" y="4451149"/>
                  <a:ext cx="9242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↽</m:t>
                        </m:r>
                      </m:oMath>
                    </m:oMathPara>
                  </a14:m>
                  <a:endParaRPr lang="fr-CA" sz="6000" dirty="0"/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363450E6-C14D-4F4C-B78C-8B8311137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1973" y="4451149"/>
                  <a:ext cx="924232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6CAD177C-72A9-43DB-BD8F-84A44199466F}"/>
              </a:ext>
            </a:extLst>
          </p:cNvPr>
          <p:cNvSpPr txBox="1">
            <a:spLocks/>
          </p:cNvSpPr>
          <p:nvPr/>
        </p:nvSpPr>
        <p:spPr>
          <a:xfrm>
            <a:off x="3901440" y="2805607"/>
            <a:ext cx="8185004" cy="626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u="sng" dirty="0"/>
              <a:t>Variation de la concentration (augmentation d’un réactif)</a:t>
            </a:r>
          </a:p>
        </p:txBody>
      </p:sp>
      <p:sp>
        <p:nvSpPr>
          <p:cNvPr id="40" name="Cylindre 39">
            <a:extLst>
              <a:ext uri="{FF2B5EF4-FFF2-40B4-BE49-F238E27FC236}">
                <a16:creationId xmlns:a16="http://schemas.microsoft.com/office/drawing/2014/main" id="{2ADFEDFB-E9F6-4EA8-88BE-DD86CD3DEB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2274" y="5491985"/>
            <a:ext cx="1651939" cy="1291540"/>
          </a:xfrm>
          <a:prstGeom prst="can">
            <a:avLst>
              <a:gd name="adj" fmla="val 36931"/>
            </a:avLst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Cylindre 40">
            <a:extLst>
              <a:ext uri="{FF2B5EF4-FFF2-40B4-BE49-F238E27FC236}">
                <a16:creationId xmlns:a16="http://schemas.microsoft.com/office/drawing/2014/main" id="{FB3E1B05-FA49-4AD2-AD27-6B48DDADC3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99298" y="5485928"/>
            <a:ext cx="1651939" cy="1291540"/>
          </a:xfrm>
          <a:prstGeom prst="can">
            <a:avLst>
              <a:gd name="adj" fmla="val 36931"/>
            </a:avLst>
          </a:prstGeom>
          <a:solidFill>
            <a:srgbClr val="FF77C8">
              <a:alpha val="50000"/>
            </a:srgbClr>
          </a:solidFill>
          <a:ln>
            <a:solidFill>
              <a:srgbClr val="FF7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DF83C29-06CC-4259-835D-6B656AB98BF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78226" y="5226689"/>
            <a:ext cx="1651939" cy="1556836"/>
            <a:chOff x="3932302" y="4424361"/>
            <a:chExt cx="3047793" cy="1959718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56AA8DA-71E4-4D6E-9169-FA5F338F1914}"/>
                </a:ext>
              </a:extLst>
            </p:cNvPr>
            <p:cNvSpPr/>
            <p:nvPr/>
          </p:nvSpPr>
          <p:spPr>
            <a:xfrm>
              <a:off x="3945262" y="5897102"/>
              <a:ext cx="3030193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Cylindre 27">
              <a:extLst>
                <a:ext uri="{FF2B5EF4-FFF2-40B4-BE49-F238E27FC236}">
                  <a16:creationId xmlns:a16="http://schemas.microsoft.com/office/drawing/2014/main" id="{01D92622-E032-4716-AA3D-C864B4488060}"/>
                </a:ext>
              </a:extLst>
            </p:cNvPr>
            <p:cNvSpPr/>
            <p:nvPr/>
          </p:nvSpPr>
          <p:spPr>
            <a:xfrm>
              <a:off x="3932302" y="4424361"/>
              <a:ext cx="3047793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90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  <p:bldP spid="34" grpId="0" uiExpand="1" build="p"/>
      <p:bldP spid="24" grpId="0" animBg="1"/>
      <p:bldP spid="30" grpId="0" animBg="1"/>
      <p:bldP spid="35" grpId="0" animBg="1"/>
      <p:bldP spid="36" grpId="0" animBg="1"/>
      <p:bldP spid="8" grpId="0"/>
      <p:bldP spid="40" grpId="0" animBg="1"/>
      <p:bldP spid="40" grpId="1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température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3857896" y="3531118"/>
            <a:ext cx="785513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u="sng" dirty="0"/>
              <a:t>Effet de l’augmentation de la température: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Le système veut diminuer la température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On favorise la réaction endothermique</a:t>
            </a:r>
          </a:p>
          <a:p>
            <a:pPr lvl="1"/>
            <a:endParaRPr lang="fr-CA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u="sng" dirty="0"/>
              <a:t>Effet de la diminution de la température: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Le système veut augmentation la température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On favorise la réaction exothermique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9030C4B-A48F-48C0-ADCB-7DBF027C970B}"/>
                  </a:ext>
                </a:extLst>
              </p:cNvPr>
              <p:cNvSpPr txBox="1"/>
              <p:nvPr/>
            </p:nvSpPr>
            <p:spPr>
              <a:xfrm>
                <a:off x="5040213" y="2439332"/>
                <a:ext cx="6182526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+53,0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2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9030C4B-A48F-48C0-ADCB-7DBF027C9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213" y="2439332"/>
                <a:ext cx="6182526" cy="632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61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pression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314-315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37894" y="4370904"/>
            <a:ext cx="57458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u="sng" dirty="0"/>
              <a:t>Effet de l’augmentation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Lorsqu’on augmente la pression, l’équilibre de la réaction vers le côté de l’équation contenant le moins de particules de gaz.</a:t>
            </a:r>
          </a:p>
          <a:p>
            <a:pPr lvl="1"/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u="sng" dirty="0"/>
              <a:t>Effet de la diminution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600" dirty="0"/>
              <a:t>Lorsqu’on diminue la pression, l’équilibre de la réaction vers le côté de l’équation contenant le plus de particules de gaz.</a:t>
            </a:r>
            <a:endParaRPr lang="fr-CA" dirty="0"/>
          </a:p>
        </p:txBody>
      </p:sp>
      <p:sp>
        <p:nvSpPr>
          <p:cNvPr id="35" name="Cylindre 34">
            <a:extLst>
              <a:ext uri="{FF2B5EF4-FFF2-40B4-BE49-F238E27FC236}">
                <a16:creationId xmlns:a16="http://schemas.microsoft.com/office/drawing/2014/main" id="{79F60FB5-2C99-4BBB-8735-8A7A5071A429}"/>
              </a:ext>
            </a:extLst>
          </p:cNvPr>
          <p:cNvSpPr/>
          <p:nvPr/>
        </p:nvSpPr>
        <p:spPr>
          <a:xfrm>
            <a:off x="5968855" y="2459270"/>
            <a:ext cx="4889989" cy="1682822"/>
          </a:xfrm>
          <a:prstGeom prst="can">
            <a:avLst>
              <a:gd name="adj" fmla="val 50000"/>
            </a:avLst>
          </a:prstGeom>
          <a:solidFill>
            <a:srgbClr val="4BAF73"/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7E385E4-26B0-4F45-8F2E-5CA506B67796}"/>
              </a:ext>
            </a:extLst>
          </p:cNvPr>
          <p:cNvGrpSpPr/>
          <p:nvPr/>
        </p:nvGrpSpPr>
        <p:grpSpPr>
          <a:xfrm>
            <a:off x="5936616" y="3263307"/>
            <a:ext cx="4903942" cy="3498910"/>
            <a:chOff x="2729257" y="3178115"/>
            <a:chExt cx="5248274" cy="3498910"/>
          </a:xfrm>
        </p:grpSpPr>
        <p:sp>
          <p:nvSpPr>
            <p:cNvPr id="37" name="Cylindre 36">
              <a:extLst>
                <a:ext uri="{FF2B5EF4-FFF2-40B4-BE49-F238E27FC236}">
                  <a16:creationId xmlns:a16="http://schemas.microsoft.com/office/drawing/2014/main" id="{0A6BAB10-B4D5-4618-BA11-4176496D81AB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A6DC2B9-497D-4E7A-940D-A79A10DD5382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DDACC8C-B678-4036-808B-9F80B4C0063D}"/>
              </a:ext>
            </a:extLst>
          </p:cNvPr>
          <p:cNvGrpSpPr/>
          <p:nvPr/>
        </p:nvGrpSpPr>
        <p:grpSpPr>
          <a:xfrm>
            <a:off x="8817376" y="5900610"/>
            <a:ext cx="517038" cy="363209"/>
            <a:chOff x="4150781" y="2858362"/>
            <a:chExt cx="762865" cy="535898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54E7F86-C42B-42C5-A1AC-1BF09EB3F90C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69219CF-D8CE-47B4-99D0-F478BD474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ADF6DAE-6C29-4956-A2FE-C179B0D4C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7E9DE53B-756B-44F3-928B-86BCA08B32F1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4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0522FC9-2F75-4699-A31A-BECD7F242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8B9889B-FA85-4EB2-8BAF-11CBE8C97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89C7203E-9F43-4B09-92C7-7E86DF4C773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47B903C-4960-4A03-A079-1F291F2968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D0572DA-803B-4198-9944-B7E1903510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459786D-FEDB-4891-BD99-D781E6081B8F}"/>
              </a:ext>
            </a:extLst>
          </p:cNvPr>
          <p:cNvGrpSpPr/>
          <p:nvPr/>
        </p:nvGrpSpPr>
        <p:grpSpPr>
          <a:xfrm>
            <a:off x="7913901" y="4934683"/>
            <a:ext cx="310250" cy="363209"/>
            <a:chOff x="4455887" y="2858362"/>
            <a:chExt cx="457759" cy="535898"/>
          </a:xfrm>
        </p:grpSpPr>
        <p:pic>
          <p:nvPicPr>
            <p:cNvPr id="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2663C15-E501-488C-A9A7-F7D52AFC3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90426767-803D-4DAA-B3AA-CCFFE9006D93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6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D5DCE62-574C-404B-ABB8-D599A9E96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D1C1F0F-B0A5-4181-B77E-E39E7299B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A7123FBA-6F1A-4D75-8D8F-143FDAE90904}"/>
              </a:ext>
            </a:extLst>
          </p:cNvPr>
          <p:cNvGrpSpPr/>
          <p:nvPr/>
        </p:nvGrpSpPr>
        <p:grpSpPr>
          <a:xfrm>
            <a:off x="7012506" y="5251491"/>
            <a:ext cx="310250" cy="363209"/>
            <a:chOff x="4455887" y="2858362"/>
            <a:chExt cx="457759" cy="535898"/>
          </a:xfrm>
        </p:grpSpPr>
        <p:pic>
          <p:nvPicPr>
            <p:cNvPr id="8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A55B291-45F2-46F4-92A8-0569B7C86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E282709E-08E7-48C8-8E6D-FCA2DBB7FF13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8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426DA0E-9DF0-436D-980F-3B6EA6280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9C52C5A-1D13-457B-B231-D6628C41A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803C9DB2-321D-4C17-8F0B-942F9356C80B}"/>
              </a:ext>
            </a:extLst>
          </p:cNvPr>
          <p:cNvGrpSpPr/>
          <p:nvPr/>
        </p:nvGrpSpPr>
        <p:grpSpPr>
          <a:xfrm>
            <a:off x="6294426" y="5779611"/>
            <a:ext cx="517038" cy="363209"/>
            <a:chOff x="4150781" y="2858362"/>
            <a:chExt cx="762865" cy="535898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DF37FA84-5372-479A-ACC3-0E886A220EA1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0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939CBF9-7939-41A1-8A9A-F178FDFF2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2B9E6C3-3AAE-4233-AAD6-33810987B0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0DD6E603-0DF3-46F2-815E-19CC2679001C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EA7E740-C965-4888-9CF2-3EA9B1680D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30B17E1-E758-42A3-9315-603D40704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E23B3825-5B54-4F50-AF1E-F0E6365CC34E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9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7513F56-8BB3-4DCC-8D2F-979703D846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EEC01B6-4D24-45D0-8FF1-E5F10E041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580D2550-CF01-49BA-A0B3-E12B5E86FA0B}"/>
              </a:ext>
            </a:extLst>
          </p:cNvPr>
          <p:cNvGrpSpPr/>
          <p:nvPr/>
        </p:nvGrpSpPr>
        <p:grpSpPr>
          <a:xfrm>
            <a:off x="9049702" y="5458647"/>
            <a:ext cx="310250" cy="363209"/>
            <a:chOff x="4455887" y="2858362"/>
            <a:chExt cx="457759" cy="535898"/>
          </a:xfrm>
        </p:grpSpPr>
        <p:pic>
          <p:nvPicPr>
            <p:cNvPr id="10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7EC7B3C-BBAA-496E-A894-D3BEB652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E1614DF0-2E2E-4B80-B27A-B671BA2CCC49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9AC2550-522E-43B5-B3CD-AEF210759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3F01DC4-6AB5-4D94-A307-9F846F43CB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5335626D-BE47-4087-897B-0E010877F411}"/>
              </a:ext>
            </a:extLst>
          </p:cNvPr>
          <p:cNvGrpSpPr/>
          <p:nvPr/>
        </p:nvGrpSpPr>
        <p:grpSpPr>
          <a:xfrm>
            <a:off x="8643269" y="6278813"/>
            <a:ext cx="310250" cy="363209"/>
            <a:chOff x="4455887" y="2858362"/>
            <a:chExt cx="457759" cy="535898"/>
          </a:xfrm>
        </p:grpSpPr>
        <p:pic>
          <p:nvPicPr>
            <p:cNvPr id="11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7B04744-6812-442D-802F-B47F5F42D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8B167AAF-0859-4514-9BB4-32DDA8FC6A9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8F0B6D1-D213-43D3-8A2A-9205BFC277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219727B-307C-4B45-AB53-80A3E2D5E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D9DCB70B-04A3-426B-AB0E-844291AADE92}"/>
              </a:ext>
            </a:extLst>
          </p:cNvPr>
          <p:cNvGrpSpPr/>
          <p:nvPr/>
        </p:nvGrpSpPr>
        <p:grpSpPr>
          <a:xfrm>
            <a:off x="7863169" y="5715201"/>
            <a:ext cx="517038" cy="363209"/>
            <a:chOff x="4150781" y="2858362"/>
            <a:chExt cx="762865" cy="535898"/>
          </a:xfrm>
        </p:grpSpPr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DD4875E4-2E25-40C1-9CC0-DF2BAE75A5F5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A637B34-B4A1-4424-892B-6E6CF74DA3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201221B-B213-4610-8F27-475B019E0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789A6E24-6BE3-4CBE-99E2-3082A1F59C30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2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043564D-58F9-4067-93DA-F18022AF5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C42E095-6C9C-41B3-9336-0EDD3BCBFE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75E1FFC3-E585-4F9C-9A7A-F642E3D530D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91F8698-1956-4CA2-B121-8159144D8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86B3CD7-7545-43CD-87AD-0CCB648E81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497AB748-5BA1-42D2-8C69-AAEB6BCDA600}"/>
              </a:ext>
            </a:extLst>
          </p:cNvPr>
          <p:cNvGrpSpPr/>
          <p:nvPr/>
        </p:nvGrpSpPr>
        <p:grpSpPr>
          <a:xfrm>
            <a:off x="9167099" y="4911817"/>
            <a:ext cx="310250" cy="363209"/>
            <a:chOff x="4455887" y="2858362"/>
            <a:chExt cx="457759" cy="535898"/>
          </a:xfrm>
        </p:grpSpPr>
        <p:pic>
          <p:nvPicPr>
            <p:cNvPr id="12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745B4AF-FA8E-4F1B-A16C-01374DC23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2CC894D2-25E5-43B8-8218-37F86399DE5A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9D75B51-6926-4221-BF7F-B76938AFD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90C17C0-3B6E-4570-BC7C-1A087A12D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0E4E73F6-CD4D-4461-8016-B381D7E8F0C2}"/>
              </a:ext>
            </a:extLst>
          </p:cNvPr>
          <p:cNvGrpSpPr/>
          <p:nvPr/>
        </p:nvGrpSpPr>
        <p:grpSpPr>
          <a:xfrm>
            <a:off x="7536746" y="6196218"/>
            <a:ext cx="310250" cy="363209"/>
            <a:chOff x="4455887" y="2858362"/>
            <a:chExt cx="457759" cy="535898"/>
          </a:xfrm>
        </p:grpSpPr>
        <p:pic>
          <p:nvPicPr>
            <p:cNvPr id="13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A9AC6A6-80F7-47B8-89E9-CEB3D4A6D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5D8E3255-CC10-47A0-859E-FD1611C651B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C67B9EA-DBE3-456E-90E8-608093062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48BB729-159A-48EB-BCF0-5621B82ECE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D55B75B9-32C9-47A2-BCDF-E6A991434887}"/>
              </a:ext>
            </a:extLst>
          </p:cNvPr>
          <p:cNvGrpSpPr/>
          <p:nvPr/>
        </p:nvGrpSpPr>
        <p:grpSpPr>
          <a:xfrm>
            <a:off x="10038833" y="5973203"/>
            <a:ext cx="517038" cy="363209"/>
            <a:chOff x="4150781" y="2858362"/>
            <a:chExt cx="762865" cy="535898"/>
          </a:xfrm>
        </p:grpSpPr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266FDA02-6E40-4BB9-BD86-007DD7B8E73C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4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D14086F-92DB-4802-B290-1635C8629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4EF96F5-5716-4461-9DED-50D40E59B3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D677776D-FBE4-44C9-9097-867CF5E6B503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612A454-F6C6-4904-9645-10FD68590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2BCCC0E-7A07-44F1-8FBF-1C614D5D35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id="{77F83527-6D1E-4428-AB1F-6114B0B7816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9E77E2A-E3C4-424D-816D-0956244A0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D3163D4-9A6E-4361-8D5D-0E2D638B2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BF69CE12-E09A-45A3-9FA1-86D24A4B8B53}"/>
              </a:ext>
            </a:extLst>
          </p:cNvPr>
          <p:cNvGrpSpPr/>
          <p:nvPr/>
        </p:nvGrpSpPr>
        <p:grpSpPr>
          <a:xfrm>
            <a:off x="10406297" y="5571233"/>
            <a:ext cx="310250" cy="363209"/>
            <a:chOff x="4455887" y="2858362"/>
            <a:chExt cx="457759" cy="535898"/>
          </a:xfrm>
        </p:grpSpPr>
        <p:pic>
          <p:nvPicPr>
            <p:cNvPr id="1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A1F94DA-B886-4A0B-BD77-1D83E46E1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3C69A84E-A30E-4A0F-84D1-F4C114CD46A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F69C20B-5F2A-42F7-8BA3-19DC722C8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58F8B61-2AFA-4A00-AD69-EF8892086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7971C5C1-D92B-4E8E-9E21-8527BEC0FB92}"/>
              </a:ext>
            </a:extLst>
          </p:cNvPr>
          <p:cNvGrpSpPr/>
          <p:nvPr/>
        </p:nvGrpSpPr>
        <p:grpSpPr>
          <a:xfrm>
            <a:off x="9470550" y="6120477"/>
            <a:ext cx="310250" cy="363209"/>
            <a:chOff x="4455887" y="2858362"/>
            <a:chExt cx="457759" cy="535898"/>
          </a:xfrm>
        </p:grpSpPr>
        <p:pic>
          <p:nvPicPr>
            <p:cNvPr id="1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5227BD0-DCB3-41DF-85E0-829BABC0B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11C8175E-BE61-48E2-B5CC-B5BBAD59BE5D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14D8C8C-DE35-49D4-BFA1-EE3BCFD09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DDD1FC6-3018-476D-A022-104C81795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/>
              <p:nvPr/>
            </p:nvSpPr>
            <p:spPr>
              <a:xfrm>
                <a:off x="6216856" y="2059878"/>
                <a:ext cx="4623702" cy="767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CA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 </m:t>
                      </m:r>
                      <m:sSub>
                        <m:sSubPr>
                          <m:ctrlP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4000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56" y="2059878"/>
                <a:ext cx="4623702" cy="7670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416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7 -0.02963 L -0.10495 -0.26899 L -0.24922 -0.15301 L 0.13867 -0.08843 L -0.06536 0.06527 L -0.07747 -0.02963 Z " pathEditMode="relative" ptsTypes="AAAAAA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37 L -0.02747 -0.18287 L -0.07982 0.04931 L 0.275 0.12245 L 0.24909 -0.1787 L 0.0112 0.15995 L 0.00234 -0.0037 Z " pathEditMode="relative" ptsTypes="AAAAAAA">
                                      <p:cBhvr>
                                        <p:cTn id="8" dur="6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625 L -0.0668 -0.125 L -0.14974 0.1588 L 0.22122 0.17315 L 0.00338 -0.00625 Z " pathEditMode="relative" ptsTypes="AAAAA">
                                      <p:cBhvr>
                                        <p:cTn id="10" dur="6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31 L -0.12031 -0.32199 L -0.09701 -0.00231 L 0.2401 -0.28055 L 0.14648 -0.30787 L -0.00026 -0.00231 Z " pathEditMode="relative" ptsTypes="AAAAAA">
                                      <p:cBhvr>
                                        <p:cTn id="12" dur="6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44 L -0.22161 -0.10046 L 0.16146 -0.20371 L -0.21276 -0.33403 L -0.00065 0.0044 Z " pathEditMode="relative" ptsTypes="AAAAA">
                                      <p:cBhvr>
                                        <p:cTn id="14" dur="6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24 L 0.12656 -0.13588 L -0.25573 -0.14583 L -0.0888 0.12662 L -0.00417 0.00024 Z " pathEditMode="relative" ptsTypes="AAAAA">
                                      <p:cBhvr>
                                        <p:cTn id="16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578 L -0.05976 -0.1162 L -0.19284 0.1919 L -0.25729 -0.13333 L 0.09987 0.09306 L -0.19453 0.19352 L 0.11602 0.06019 L -0.00182 -0.00578 Z " pathEditMode="relative" ptsTypes="AAAAAAAA">
                                      <p:cBhvr>
                                        <p:cTn id="18" dur="6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115 L -0.36394 -0.03449 L 0.00221 -0.22801 L -0.36706 0.03703 L -0.10105 0.12037 L -0.00352 0.00115 Z " pathEditMode="relative" ptsTypes="AAAAAA">
                                      <p:cBhvr>
                                        <p:cTn id="20" dur="6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 L -0.28867 -0.26944 L 0.08399 -0.28356 L -0.275 0.0044 L -0.11132 0.03889 L 0.04844 0.01875 L -0.00234 0 Z " pathEditMode="relative" ptsTypes="AAAAAAA">
                                      <p:cBhvr>
                                        <p:cTn id="22" dur="6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4.16667E-6 0.1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95 0.00416 L -0.36381 -0.05023 L -0.36224 0.08148 L -0.07513 0.12037 L -0.00495 0.00416 Z " pathEditMode="relative" ptsTypes="AAAAA">
                                      <p:cBhvr>
                                        <p:cTn id="55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7 0 L -0.125 -0.13449 L -0.22734 0.03171 L 0.09519 -0.12176 L 0.00157 0 Z " pathEditMode="relative" ptsTypes="AAAAA">
                                      <p:cBhvr>
                                        <p:cTn id="57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0.00116 L -0.04037 -0.07847 L -0.16537 -0.03703 L 0.15729 0.09074 L -0.00013 -0.00116 Z " pathEditMode="relative" ptsTypes="AAAAA">
                                      <p:cBhvr>
                                        <p:cTn id="59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2 -0.00208 L 0.34076 -0.08495 L 0.31081 0.0669 L 0.11654 -0.08495 L -0.04557 0.01088 L 0.00352 -0.00208 Z " pathEditMode="relative" ptsTypes="AAAAAA">
                                      <p:cBhvr>
                                        <p:cTn id="61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0139 L -0.32279 -0.11759 L 0.03776 -0.06597 L -0.30989 0.04746 L 0.00143 0.00139 Z " pathEditMode="relative" ptsTypes="AAAAA">
                                      <p:cBhvr>
                                        <p:cTn id="63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00347 L -0.2388 -0.10834 L -0.10898 0.07662 L 0.13789 -0.01945 L 0.08945 -0.10695 L -0.00417 0.00347 Z " pathEditMode="relative" ptsTypes="AAAAAA">
                                      <p:cBhvr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F3CE1-4937-4912-8F8D-9C04B104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Pression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D0024B-8975-4986-8D85-8271BC17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277" y="2638524"/>
            <a:ext cx="5698921" cy="491327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Seulement les gaz ont une pression.</a:t>
            </a:r>
          </a:p>
        </p:txBody>
      </p:sp>
      <p:sp>
        <p:nvSpPr>
          <p:cNvPr id="28" name="Cylindre 27">
            <a:extLst>
              <a:ext uri="{FF2B5EF4-FFF2-40B4-BE49-F238E27FC236}">
                <a16:creationId xmlns:a16="http://schemas.microsoft.com/office/drawing/2014/main" id="{3F5A9EFF-1CEF-4FDD-96ED-BDE4DF68E228}"/>
              </a:ext>
            </a:extLst>
          </p:cNvPr>
          <p:cNvSpPr/>
          <p:nvPr/>
        </p:nvSpPr>
        <p:spPr>
          <a:xfrm>
            <a:off x="6611767" y="3126967"/>
            <a:ext cx="4889989" cy="2022251"/>
          </a:xfrm>
          <a:prstGeom prst="can">
            <a:avLst>
              <a:gd name="adj" fmla="val 4589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9" name="Picture 2" descr="Red sphere png 3 » PNG Image">
            <a:extLst>
              <a:ext uri="{FF2B5EF4-FFF2-40B4-BE49-F238E27FC236}">
                <a16:creationId xmlns:a16="http://schemas.microsoft.com/office/drawing/2014/main" id="{D7C43167-3599-4E2D-B229-6F3AC924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01" y="497183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d sphere png 3 » PNG Image">
            <a:extLst>
              <a:ext uri="{FF2B5EF4-FFF2-40B4-BE49-F238E27FC236}">
                <a16:creationId xmlns:a16="http://schemas.microsoft.com/office/drawing/2014/main" id="{48B82981-CF29-4B06-86F8-C446A41B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83" y="546455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d sphere png 3 » PNG Image">
            <a:extLst>
              <a:ext uri="{FF2B5EF4-FFF2-40B4-BE49-F238E27FC236}">
                <a16:creationId xmlns:a16="http://schemas.microsoft.com/office/drawing/2014/main" id="{015C1DEE-137B-44CE-808A-6FEB6A93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77" y="511592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sphere png 3 » PNG Image">
            <a:extLst>
              <a:ext uri="{FF2B5EF4-FFF2-40B4-BE49-F238E27FC236}">
                <a16:creationId xmlns:a16="http://schemas.microsoft.com/office/drawing/2014/main" id="{6D201541-D6C3-42CB-BB15-5EB025AB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70" y="529024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sphere png 3 » PNG Image">
            <a:extLst>
              <a:ext uri="{FF2B5EF4-FFF2-40B4-BE49-F238E27FC236}">
                <a16:creationId xmlns:a16="http://schemas.microsoft.com/office/drawing/2014/main" id="{8D789EE6-FDDE-4348-9F10-A0D1557B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69" y="516951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sphere png 3 » PNG Image">
            <a:extLst>
              <a:ext uri="{FF2B5EF4-FFF2-40B4-BE49-F238E27FC236}">
                <a16:creationId xmlns:a16="http://schemas.microsoft.com/office/drawing/2014/main" id="{5E0B4D3D-1C18-4176-9A8B-9D2FDA89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26" y="522310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d sphere png 3 » PNG Image">
            <a:extLst>
              <a:ext uri="{FF2B5EF4-FFF2-40B4-BE49-F238E27FC236}">
                <a16:creationId xmlns:a16="http://schemas.microsoft.com/office/drawing/2014/main" id="{E6B62A6C-A145-4E63-9D8D-98E40CB7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68" y="624717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sphere png 3 » PNG Image">
            <a:extLst>
              <a:ext uri="{FF2B5EF4-FFF2-40B4-BE49-F238E27FC236}">
                <a16:creationId xmlns:a16="http://schemas.microsoft.com/office/drawing/2014/main" id="{4FC7E464-6870-4E33-9B04-FF8C5EBD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07" y="629686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ed sphere png 3 » PNG Image">
            <a:extLst>
              <a:ext uri="{FF2B5EF4-FFF2-40B4-BE49-F238E27FC236}">
                <a16:creationId xmlns:a16="http://schemas.microsoft.com/office/drawing/2014/main" id="{D146B23A-E5B0-4601-8028-BE170DDC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57" y="523878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d sphere png 3 » PNG Image">
            <a:extLst>
              <a:ext uri="{FF2B5EF4-FFF2-40B4-BE49-F238E27FC236}">
                <a16:creationId xmlns:a16="http://schemas.microsoft.com/office/drawing/2014/main" id="{D0B25405-1518-4C21-AD79-779526CD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38" y="631253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d sphere png 3 » PNG Image">
            <a:extLst>
              <a:ext uri="{FF2B5EF4-FFF2-40B4-BE49-F238E27FC236}">
                <a16:creationId xmlns:a16="http://schemas.microsoft.com/office/drawing/2014/main" id="{CB7614DD-8835-4D25-9C24-E38C308D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29" y="527085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ed sphere png 3 » PNG Image">
            <a:extLst>
              <a:ext uri="{FF2B5EF4-FFF2-40B4-BE49-F238E27FC236}">
                <a16:creationId xmlns:a16="http://schemas.microsoft.com/office/drawing/2014/main" id="{F9D9B8FD-C7E3-46C0-B28C-6951FA73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10" y="634461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d sphere png 3 » PNG Image">
            <a:extLst>
              <a:ext uri="{FF2B5EF4-FFF2-40B4-BE49-F238E27FC236}">
                <a16:creationId xmlns:a16="http://schemas.microsoft.com/office/drawing/2014/main" id="{D410AA63-4A26-4769-8C46-F620B32D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72" y="525285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d sphere png 3 » PNG Image">
            <a:extLst>
              <a:ext uri="{FF2B5EF4-FFF2-40B4-BE49-F238E27FC236}">
                <a16:creationId xmlns:a16="http://schemas.microsoft.com/office/drawing/2014/main" id="{1FD50C27-6073-4AB2-B080-5BF29349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53" y="6326612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d sphere png 3 » PNG Image">
            <a:extLst>
              <a:ext uri="{FF2B5EF4-FFF2-40B4-BE49-F238E27FC236}">
                <a16:creationId xmlns:a16="http://schemas.microsoft.com/office/drawing/2014/main" id="{AC9D924D-4B64-4FA3-90F0-10E1E73B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360" y="527085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d sphere png 3 » PNG Image">
            <a:extLst>
              <a:ext uri="{FF2B5EF4-FFF2-40B4-BE49-F238E27FC236}">
                <a16:creationId xmlns:a16="http://schemas.microsoft.com/office/drawing/2014/main" id="{D131C29B-304C-4EC5-B13F-F1A72BB3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41" y="634461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d sphere png 3 » PNG Image">
            <a:extLst>
              <a:ext uri="{FF2B5EF4-FFF2-40B4-BE49-F238E27FC236}">
                <a16:creationId xmlns:a16="http://schemas.microsoft.com/office/drawing/2014/main" id="{7C66BAFB-DB21-40AB-AAF3-4A4E33E4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473" y="527085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sphere png 3 » PNG Image">
            <a:extLst>
              <a:ext uri="{FF2B5EF4-FFF2-40B4-BE49-F238E27FC236}">
                <a16:creationId xmlns:a16="http://schemas.microsoft.com/office/drawing/2014/main" id="{44FF274B-99FF-4BDF-B406-05E8B00A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154" y="634461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d sphere png 3 » PNG Image">
            <a:extLst>
              <a:ext uri="{FF2B5EF4-FFF2-40B4-BE49-F238E27FC236}">
                <a16:creationId xmlns:a16="http://schemas.microsoft.com/office/drawing/2014/main" id="{CCB5C1C3-44D6-46B5-BE96-8D3D61AF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658" y="524622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d sphere png 3 » PNG Image">
            <a:extLst>
              <a:ext uri="{FF2B5EF4-FFF2-40B4-BE49-F238E27FC236}">
                <a16:creationId xmlns:a16="http://schemas.microsoft.com/office/drawing/2014/main" id="{3A63D928-315C-4087-A8FE-BE5AC9D4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39" y="631997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d sphere png 3 » PNG Image">
            <a:extLst>
              <a:ext uri="{FF2B5EF4-FFF2-40B4-BE49-F238E27FC236}">
                <a16:creationId xmlns:a16="http://schemas.microsoft.com/office/drawing/2014/main" id="{1BC9BE2C-65E4-4461-ABBD-3B5EC3B3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551" y="519920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ed sphere png 3 » PNG Image">
            <a:extLst>
              <a:ext uri="{FF2B5EF4-FFF2-40B4-BE49-F238E27FC236}">
                <a16:creationId xmlns:a16="http://schemas.microsoft.com/office/drawing/2014/main" id="{72A1BF98-E057-4CFD-ACBA-9CC82BAA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32" y="627295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Red sphere png 3 » PNG Image">
            <a:extLst>
              <a:ext uri="{FF2B5EF4-FFF2-40B4-BE49-F238E27FC236}">
                <a16:creationId xmlns:a16="http://schemas.microsoft.com/office/drawing/2014/main" id="{01B73A76-0776-45FE-B1F5-7817B8DE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75" y="517202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Red sphere png 3 » PNG Image">
            <a:extLst>
              <a:ext uri="{FF2B5EF4-FFF2-40B4-BE49-F238E27FC236}">
                <a16:creationId xmlns:a16="http://schemas.microsoft.com/office/drawing/2014/main" id="{D00CAF79-9E78-4DDD-B6ED-7BA4DAC4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56" y="624577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Red sphere png 3 » PNG Image">
            <a:extLst>
              <a:ext uri="{FF2B5EF4-FFF2-40B4-BE49-F238E27FC236}">
                <a16:creationId xmlns:a16="http://schemas.microsoft.com/office/drawing/2014/main" id="{3C5EE097-503A-4133-A556-8B0806F3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14" y="541495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d sphere png 3 » PNG Image">
            <a:extLst>
              <a:ext uri="{FF2B5EF4-FFF2-40B4-BE49-F238E27FC236}">
                <a16:creationId xmlns:a16="http://schemas.microsoft.com/office/drawing/2014/main" id="{D2D7CD07-8544-4EC3-B490-EF255F20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108" y="506632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d sphere png 3 » PNG Image">
            <a:extLst>
              <a:ext uri="{FF2B5EF4-FFF2-40B4-BE49-F238E27FC236}">
                <a16:creationId xmlns:a16="http://schemas.microsoft.com/office/drawing/2014/main" id="{ED48AB15-4C93-4057-963F-90E61772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652" y="530707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d sphere png 3 » PNG Image">
            <a:extLst>
              <a:ext uri="{FF2B5EF4-FFF2-40B4-BE49-F238E27FC236}">
                <a16:creationId xmlns:a16="http://schemas.microsoft.com/office/drawing/2014/main" id="{42EC2208-3A63-4818-A647-0EC34825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63" y="496026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ed sphere png 3 » PNG Image">
            <a:extLst>
              <a:ext uri="{FF2B5EF4-FFF2-40B4-BE49-F238E27FC236}">
                <a16:creationId xmlns:a16="http://schemas.microsoft.com/office/drawing/2014/main" id="{603172CB-527A-4448-B691-8D0AB8F5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3" y="589212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d sphere png 3 » PNG Image">
            <a:extLst>
              <a:ext uri="{FF2B5EF4-FFF2-40B4-BE49-F238E27FC236}">
                <a16:creationId xmlns:a16="http://schemas.microsoft.com/office/drawing/2014/main" id="{47BA9499-EAA9-4821-B158-816ED564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68" y="589427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e 58">
            <a:extLst>
              <a:ext uri="{FF2B5EF4-FFF2-40B4-BE49-F238E27FC236}">
                <a16:creationId xmlns:a16="http://schemas.microsoft.com/office/drawing/2014/main" id="{EE5814E8-089E-46BC-9B50-2B6DC390D47E}"/>
              </a:ext>
            </a:extLst>
          </p:cNvPr>
          <p:cNvGrpSpPr/>
          <p:nvPr/>
        </p:nvGrpSpPr>
        <p:grpSpPr>
          <a:xfrm>
            <a:off x="6611767" y="3298091"/>
            <a:ext cx="4903942" cy="3498910"/>
            <a:chOff x="2729257" y="3178115"/>
            <a:chExt cx="5248274" cy="3498910"/>
          </a:xfrm>
        </p:grpSpPr>
        <p:sp>
          <p:nvSpPr>
            <p:cNvPr id="60" name="Cylindre 59">
              <a:extLst>
                <a:ext uri="{FF2B5EF4-FFF2-40B4-BE49-F238E27FC236}">
                  <a16:creationId xmlns:a16="http://schemas.microsoft.com/office/drawing/2014/main" id="{597B84F0-5E21-407A-AC3B-EB25C127379B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4333F8FE-FE60-4920-97A5-1402F85BA08E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62" name="Picture 2" descr="Red sphere png 3 » PNG Image">
            <a:extLst>
              <a:ext uri="{FF2B5EF4-FFF2-40B4-BE49-F238E27FC236}">
                <a16:creationId xmlns:a16="http://schemas.microsoft.com/office/drawing/2014/main" id="{2747A5B6-E0AB-465B-810D-B29B4B63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58" y="618968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d sphere png 3 » PNG Image">
            <a:extLst>
              <a:ext uri="{FF2B5EF4-FFF2-40B4-BE49-F238E27FC236}">
                <a16:creationId xmlns:a16="http://schemas.microsoft.com/office/drawing/2014/main" id="{CC685325-E90D-4163-800A-2769E6D7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19" y="594536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Red sphere png 3 » PNG Image">
            <a:extLst>
              <a:ext uri="{FF2B5EF4-FFF2-40B4-BE49-F238E27FC236}">
                <a16:creationId xmlns:a16="http://schemas.microsoft.com/office/drawing/2014/main" id="{2D304668-AE70-4D51-90F6-16462AD0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50" y="596103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Red sphere png 3 » PNG Image">
            <a:extLst>
              <a:ext uri="{FF2B5EF4-FFF2-40B4-BE49-F238E27FC236}">
                <a16:creationId xmlns:a16="http://schemas.microsoft.com/office/drawing/2014/main" id="{C98B9BBD-B170-4182-9992-59B6E6B7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22" y="599311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d sphere png 3 » PNG Image">
            <a:extLst>
              <a:ext uri="{FF2B5EF4-FFF2-40B4-BE49-F238E27FC236}">
                <a16:creationId xmlns:a16="http://schemas.microsoft.com/office/drawing/2014/main" id="{186A431B-4E14-4A8D-ADD8-64B5DC67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65" y="5975115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ed sphere png 3 » PNG Image">
            <a:extLst>
              <a:ext uri="{FF2B5EF4-FFF2-40B4-BE49-F238E27FC236}">
                <a16:creationId xmlns:a16="http://schemas.microsoft.com/office/drawing/2014/main" id="{E282CEB5-A3D1-4AB1-AEDD-4AB3F989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53" y="599311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d sphere png 3 » PNG Image">
            <a:extLst>
              <a:ext uri="{FF2B5EF4-FFF2-40B4-BE49-F238E27FC236}">
                <a16:creationId xmlns:a16="http://schemas.microsoft.com/office/drawing/2014/main" id="{A7389330-3B3B-4B55-BDDA-A652DCDF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366" y="599311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Red sphere png 3 » PNG Image">
            <a:extLst>
              <a:ext uri="{FF2B5EF4-FFF2-40B4-BE49-F238E27FC236}">
                <a16:creationId xmlns:a16="http://schemas.microsoft.com/office/drawing/2014/main" id="{60880F7C-4165-4FD2-BB7F-EE596EA6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51" y="596847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d sphere png 3 » PNG Image">
            <a:extLst>
              <a:ext uri="{FF2B5EF4-FFF2-40B4-BE49-F238E27FC236}">
                <a16:creationId xmlns:a16="http://schemas.microsoft.com/office/drawing/2014/main" id="{31DF88FD-9A40-4289-ADCF-C2C923F3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44" y="592145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ed sphere png 3 » PNG Image">
            <a:extLst>
              <a:ext uri="{FF2B5EF4-FFF2-40B4-BE49-F238E27FC236}">
                <a16:creationId xmlns:a16="http://schemas.microsoft.com/office/drawing/2014/main" id="{FBC4D60E-3C15-484F-96C2-71BEE307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789" y="614008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Red sphere png 3 » PNG Image">
            <a:extLst>
              <a:ext uri="{FF2B5EF4-FFF2-40B4-BE49-F238E27FC236}">
                <a16:creationId xmlns:a16="http://schemas.microsoft.com/office/drawing/2014/main" id="{AE2B7EE0-7D3A-44D2-98EA-1DFD6F5C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00" y="603220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Red sphere png 3 » PNG Image">
            <a:extLst>
              <a:ext uri="{FF2B5EF4-FFF2-40B4-BE49-F238E27FC236}">
                <a16:creationId xmlns:a16="http://schemas.microsoft.com/office/drawing/2014/main" id="{31271BC0-D24A-4177-84BE-75D8498A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45" y="600642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ed sphere png 3 » PNG Image">
            <a:extLst>
              <a:ext uri="{FF2B5EF4-FFF2-40B4-BE49-F238E27FC236}">
                <a16:creationId xmlns:a16="http://schemas.microsoft.com/office/drawing/2014/main" id="{E51B791E-EBF7-4FDA-9C2C-5C9FA1F5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162" y="5691774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Red sphere png 3 » PNG Image">
            <a:extLst>
              <a:ext uri="{FF2B5EF4-FFF2-40B4-BE49-F238E27FC236}">
                <a16:creationId xmlns:a16="http://schemas.microsoft.com/office/drawing/2014/main" id="{CD011F5A-FC1B-4584-9E39-9195FE62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3" y="553099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Red sphere png 3 » PNG Image">
            <a:extLst>
              <a:ext uri="{FF2B5EF4-FFF2-40B4-BE49-F238E27FC236}">
                <a16:creationId xmlns:a16="http://schemas.microsoft.com/office/drawing/2014/main" id="{7AC7367F-098E-489E-8BA8-25C33673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57" y="554783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Red sphere png 3 » PNG Image">
            <a:extLst>
              <a:ext uri="{FF2B5EF4-FFF2-40B4-BE49-F238E27FC236}">
                <a16:creationId xmlns:a16="http://schemas.microsoft.com/office/drawing/2014/main" id="{B5338625-A083-40B5-9AB9-9E0DBC49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981" y="552065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ed sphere png 3 » PNG Image">
            <a:extLst>
              <a:ext uri="{FF2B5EF4-FFF2-40B4-BE49-F238E27FC236}">
                <a16:creationId xmlns:a16="http://schemas.microsoft.com/office/drawing/2014/main" id="{7ED7CB64-B87E-4ADE-98F8-DFD90C2F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70" y="5651373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Red sphere png 3 » PNG Image">
            <a:extLst>
              <a:ext uri="{FF2B5EF4-FFF2-40B4-BE49-F238E27FC236}">
                <a16:creationId xmlns:a16="http://schemas.microsoft.com/office/drawing/2014/main" id="{4C0D19F8-3DA3-4D08-85CC-173F24C8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70" y="583818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ed sphere png 3 » PNG Image">
            <a:extLst>
              <a:ext uri="{FF2B5EF4-FFF2-40B4-BE49-F238E27FC236}">
                <a16:creationId xmlns:a16="http://schemas.microsoft.com/office/drawing/2014/main" id="{B1D22A2E-C056-4EBE-9510-3CA85F00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32" y="5571739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ed sphere png 3 » PNG Image">
            <a:extLst>
              <a:ext uri="{FF2B5EF4-FFF2-40B4-BE49-F238E27FC236}">
                <a16:creationId xmlns:a16="http://schemas.microsoft.com/office/drawing/2014/main" id="{C2ACF7DC-E7FC-4B37-B6FB-D632B668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63" y="5587410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Red sphere png 3 » PNG Image">
            <a:extLst>
              <a:ext uri="{FF2B5EF4-FFF2-40B4-BE49-F238E27FC236}">
                <a16:creationId xmlns:a16="http://schemas.microsoft.com/office/drawing/2014/main" id="{107A3929-EFCE-48D6-A1A9-17CDD3CD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35" y="561948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Red sphere png 3 » PNG Image">
            <a:extLst>
              <a:ext uri="{FF2B5EF4-FFF2-40B4-BE49-F238E27FC236}">
                <a16:creationId xmlns:a16="http://schemas.microsoft.com/office/drawing/2014/main" id="{C78DBC58-6A20-465F-B504-59B4167C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78" y="5601487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ed sphere png 3 » PNG Image">
            <a:extLst>
              <a:ext uri="{FF2B5EF4-FFF2-40B4-BE49-F238E27FC236}">
                <a16:creationId xmlns:a16="http://schemas.microsoft.com/office/drawing/2014/main" id="{9D2BEB44-B62F-4630-847B-50DFBEA0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66" y="561948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Red sphere png 3 » PNG Image">
            <a:extLst>
              <a:ext uri="{FF2B5EF4-FFF2-40B4-BE49-F238E27FC236}">
                <a16:creationId xmlns:a16="http://schemas.microsoft.com/office/drawing/2014/main" id="{67DAF1F9-E76C-4CD9-A5C3-89FF5986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79" y="5619488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sphere png 3 » PNG Image">
            <a:extLst>
              <a:ext uri="{FF2B5EF4-FFF2-40B4-BE49-F238E27FC236}">
                <a16:creationId xmlns:a16="http://schemas.microsoft.com/office/drawing/2014/main" id="{E959D199-BE25-4042-91E5-01D3CECF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664" y="5594851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sphere png 3 » PNG Image">
            <a:extLst>
              <a:ext uri="{FF2B5EF4-FFF2-40B4-BE49-F238E27FC236}">
                <a16:creationId xmlns:a16="http://schemas.microsoft.com/office/drawing/2014/main" id="{453E98CB-9CFC-4BEC-9D37-083E4642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75" y="5811386"/>
            <a:ext cx="554400" cy="4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Cylindre 87">
            <a:extLst>
              <a:ext uri="{FF2B5EF4-FFF2-40B4-BE49-F238E27FC236}">
                <a16:creationId xmlns:a16="http://schemas.microsoft.com/office/drawing/2014/main" id="{1E4FFAD0-C777-4B68-99FF-CF8EF4FB6F23}"/>
              </a:ext>
            </a:extLst>
          </p:cNvPr>
          <p:cNvSpPr/>
          <p:nvPr/>
        </p:nvSpPr>
        <p:spPr>
          <a:xfrm>
            <a:off x="6622400" y="4262706"/>
            <a:ext cx="4883259" cy="2548854"/>
          </a:xfrm>
          <a:prstGeom prst="can">
            <a:avLst>
              <a:gd name="adj" fmla="val 41698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85CE7CD7-DCEC-4D81-A52C-71BAC162F469}"/>
              </a:ext>
            </a:extLst>
          </p:cNvPr>
          <p:cNvSpPr/>
          <p:nvPr/>
        </p:nvSpPr>
        <p:spPr>
          <a:xfrm>
            <a:off x="868381" y="2491094"/>
            <a:ext cx="4889989" cy="1682822"/>
          </a:xfrm>
          <a:prstGeom prst="can">
            <a:avLst>
              <a:gd name="adj" fmla="val 50000"/>
            </a:avLst>
          </a:prstGeom>
          <a:solidFill>
            <a:srgbClr val="4BAF73"/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28BB5FE1-6CA1-48E1-A699-2F097D559BA9}"/>
              </a:ext>
            </a:extLst>
          </p:cNvPr>
          <p:cNvGrpSpPr/>
          <p:nvPr/>
        </p:nvGrpSpPr>
        <p:grpSpPr>
          <a:xfrm>
            <a:off x="836142" y="3295131"/>
            <a:ext cx="4903942" cy="3498910"/>
            <a:chOff x="2729257" y="3178115"/>
            <a:chExt cx="5248274" cy="3498910"/>
          </a:xfrm>
        </p:grpSpPr>
        <p:sp>
          <p:nvSpPr>
            <p:cNvPr id="91" name="Cylindre 90">
              <a:extLst>
                <a:ext uri="{FF2B5EF4-FFF2-40B4-BE49-F238E27FC236}">
                  <a16:creationId xmlns:a16="http://schemas.microsoft.com/office/drawing/2014/main" id="{9E4515CF-70BD-44A6-A7AB-277A56E1F934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67438B42-2AEF-4BC1-AAD2-88BB4B2C512F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024A5AAA-B5DE-4FD4-BA8D-00991B69DD42}"/>
              </a:ext>
            </a:extLst>
          </p:cNvPr>
          <p:cNvGrpSpPr/>
          <p:nvPr/>
        </p:nvGrpSpPr>
        <p:grpSpPr>
          <a:xfrm>
            <a:off x="3716902" y="5932434"/>
            <a:ext cx="517038" cy="363209"/>
            <a:chOff x="4150781" y="2858362"/>
            <a:chExt cx="762865" cy="535898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C87E58F2-2D7B-4265-87F7-D7790564D258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1605B9C-1B44-4214-81B3-509272356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D73AD75-818A-49A1-9FE4-80C46C0B0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28C0A05B-6637-41EA-B8AB-9A3E2FFC4567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9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173C3CD-82B0-4F45-AF31-EB61E24EC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3C24952-3981-400E-B1C4-7B5D90DFB7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110C3C93-3B91-4ABE-90D8-8DB68B6D6F4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9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E7E42FB-BEC7-45B0-96C3-B97736748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3CA19F9-FF2B-452B-9355-82A3581298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338F4008-65D8-46AC-854D-503453C57A6B}"/>
              </a:ext>
            </a:extLst>
          </p:cNvPr>
          <p:cNvGrpSpPr/>
          <p:nvPr/>
        </p:nvGrpSpPr>
        <p:grpSpPr>
          <a:xfrm>
            <a:off x="2813427" y="4966507"/>
            <a:ext cx="310250" cy="363209"/>
            <a:chOff x="4455887" y="2858362"/>
            <a:chExt cx="457759" cy="535898"/>
          </a:xfrm>
        </p:grpSpPr>
        <p:pic>
          <p:nvPicPr>
            <p:cNvPr id="10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58F6839-F919-4A80-B490-573AEF426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1507A9AA-8379-4E4E-9053-1DF8F9442AEB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0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171B207-1A9F-4FF7-BC69-9C9D814D4B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E9D4F1C-6F49-4468-B60C-E936874C9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CFF6A55F-D636-49FA-941C-1E02078B578F}"/>
              </a:ext>
            </a:extLst>
          </p:cNvPr>
          <p:cNvGrpSpPr/>
          <p:nvPr/>
        </p:nvGrpSpPr>
        <p:grpSpPr>
          <a:xfrm>
            <a:off x="1912032" y="5283315"/>
            <a:ext cx="310250" cy="363209"/>
            <a:chOff x="4455887" y="2858362"/>
            <a:chExt cx="457759" cy="535898"/>
          </a:xfrm>
        </p:grpSpPr>
        <p:pic>
          <p:nvPicPr>
            <p:cNvPr id="10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A061925-1008-4F52-9235-931208EB8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EFE9FFD6-33FE-41E3-9A2B-292F0C81B453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80428FC-095D-4278-8B5D-3923B611D8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F441562-C542-43B9-A051-2BDA0F454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11F4D346-9EBA-4989-B54D-648988092D21}"/>
              </a:ext>
            </a:extLst>
          </p:cNvPr>
          <p:cNvGrpSpPr/>
          <p:nvPr/>
        </p:nvGrpSpPr>
        <p:grpSpPr>
          <a:xfrm>
            <a:off x="1193952" y="5811435"/>
            <a:ext cx="517038" cy="363209"/>
            <a:chOff x="4150781" y="2858362"/>
            <a:chExt cx="762865" cy="535898"/>
          </a:xfrm>
        </p:grpSpPr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A4215A73-FE24-42C2-BA2C-32289F76569D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2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8F6DC55-BA14-4460-9770-7B512A9B2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BB6B0EC-785D-45EE-A094-4715D4CB43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420160F1-D41D-4118-AEDD-2A3DE95507C9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D406549-4ECB-4569-907B-03B78E17F6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6A6DB18-5FAE-40E5-B7A6-762E057C8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09E45531-7D3A-41BE-91E7-1347D74E3830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4BC5602-EFC5-4F91-B28E-C80D12CC7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0DCFBD2-11AB-4908-9787-3627DAE904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C801132D-EE84-4812-BFA7-6CDF6D67BB89}"/>
              </a:ext>
            </a:extLst>
          </p:cNvPr>
          <p:cNvGrpSpPr/>
          <p:nvPr/>
        </p:nvGrpSpPr>
        <p:grpSpPr>
          <a:xfrm>
            <a:off x="3949228" y="5490471"/>
            <a:ext cx="310250" cy="363209"/>
            <a:chOff x="4455887" y="2858362"/>
            <a:chExt cx="457759" cy="535898"/>
          </a:xfrm>
        </p:grpSpPr>
        <p:pic>
          <p:nvPicPr>
            <p:cNvPr id="12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4BD6433-97A8-4142-A691-F8AB98B94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B8F60FEB-2BE3-4A18-A279-AA10360AB0B6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2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4E29CC9-131C-4877-A841-0A4A800777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F98FB50-2539-431B-A940-127C0D6A9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ED00C01-BBFF-4510-8F98-BEA53A476ED7}"/>
              </a:ext>
            </a:extLst>
          </p:cNvPr>
          <p:cNvGrpSpPr/>
          <p:nvPr/>
        </p:nvGrpSpPr>
        <p:grpSpPr>
          <a:xfrm>
            <a:off x="3542795" y="6310637"/>
            <a:ext cx="310250" cy="363209"/>
            <a:chOff x="4455887" y="2858362"/>
            <a:chExt cx="457759" cy="535898"/>
          </a:xfrm>
        </p:grpSpPr>
        <p:pic>
          <p:nvPicPr>
            <p:cNvPr id="1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D170B79-81E8-4FEA-8EB5-476FADF45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06239225-2964-4151-887C-E0C8032CA407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BEBD5D2-DEF9-4933-BD6E-00F15259D3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C6E4324-010A-4DFB-9179-E6128B310E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0A95DBBD-660B-46E7-BC92-B016D64DEF3E}"/>
              </a:ext>
            </a:extLst>
          </p:cNvPr>
          <p:cNvGrpSpPr/>
          <p:nvPr/>
        </p:nvGrpSpPr>
        <p:grpSpPr>
          <a:xfrm>
            <a:off x="2762695" y="5747025"/>
            <a:ext cx="517038" cy="363209"/>
            <a:chOff x="4150781" y="2858362"/>
            <a:chExt cx="762865" cy="53589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AAB41D9F-714F-48CF-A432-F4FE3362E5F4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69B63E7-5749-42A2-BE09-87A18C92DD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ED18A1D-F7DF-411B-96BA-551865EEE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8B0E9C55-7CB3-4DC5-A0BF-A5852E66BDC5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F4F4422-6E1A-45AB-BEDA-755382380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3868437-7003-4BFB-AF7B-042C78CB6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632D71CA-A99C-4A51-B1D4-B84875C69038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373B342-A3FD-4845-B50E-0A9F7B11F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31D18AA-C0C8-4311-8170-1D66F363C5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7362AB5F-D387-4EA8-A915-7FEB64F487F8}"/>
              </a:ext>
            </a:extLst>
          </p:cNvPr>
          <p:cNvGrpSpPr/>
          <p:nvPr/>
        </p:nvGrpSpPr>
        <p:grpSpPr>
          <a:xfrm>
            <a:off x="4066625" y="4943641"/>
            <a:ext cx="310250" cy="363209"/>
            <a:chOff x="4455887" y="2858362"/>
            <a:chExt cx="457759" cy="535898"/>
          </a:xfrm>
        </p:grpSpPr>
        <p:pic>
          <p:nvPicPr>
            <p:cNvPr id="1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352A182-1033-477B-978F-489978A03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8B3CC9AF-59B0-4FE8-82AE-5B205B12199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517154C-E3C5-43A5-89FD-6BE68AB40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C316990-6246-491D-AD25-94DDDA70F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1FF3BCF6-C7E3-41D5-A95C-EE4490B5F16D}"/>
              </a:ext>
            </a:extLst>
          </p:cNvPr>
          <p:cNvGrpSpPr/>
          <p:nvPr/>
        </p:nvGrpSpPr>
        <p:grpSpPr>
          <a:xfrm>
            <a:off x="2436272" y="6228042"/>
            <a:ext cx="310250" cy="363209"/>
            <a:chOff x="4455887" y="2858362"/>
            <a:chExt cx="457759" cy="535898"/>
          </a:xfrm>
        </p:grpSpPr>
        <p:pic>
          <p:nvPicPr>
            <p:cNvPr id="14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7E02CC1-EA3F-45FC-A16E-09268DF94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32E261E1-F69E-4C89-B3E8-23F369C31400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5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1D872AC-5DB6-4CD4-BC5C-1064828580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BF7DE53-8DA4-4268-B8CC-D2C2E1DEDA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BF46B910-A803-4EE0-B2C7-21724189698F}"/>
              </a:ext>
            </a:extLst>
          </p:cNvPr>
          <p:cNvGrpSpPr/>
          <p:nvPr/>
        </p:nvGrpSpPr>
        <p:grpSpPr>
          <a:xfrm>
            <a:off x="4938359" y="6005027"/>
            <a:ext cx="517038" cy="363209"/>
            <a:chOff x="4150781" y="2858362"/>
            <a:chExt cx="762865" cy="535898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7DBA33C5-2F2E-48D5-A70B-5C89564D9692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6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A337EA3-88C7-4A52-851A-28EAD6D6C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F5A5B93-437D-44FB-AD37-92544297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88FE09C0-F043-43E3-BEDD-CF864897339A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5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7B0489E-18C1-4760-BB55-33C8D4B19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3DB0DE7-8C4E-4E8F-879E-9B9DBF7DD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678C6A9D-9E80-4B9B-9AA4-21180E573611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5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D1652C3-5060-4932-96E9-68E169D62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AF359E7-A825-45FE-BD69-FE6C1D65E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9598EE7E-282C-488A-971E-D14B3BC66948}"/>
              </a:ext>
            </a:extLst>
          </p:cNvPr>
          <p:cNvGrpSpPr/>
          <p:nvPr/>
        </p:nvGrpSpPr>
        <p:grpSpPr>
          <a:xfrm>
            <a:off x="5305823" y="5603057"/>
            <a:ext cx="310250" cy="363209"/>
            <a:chOff x="4455887" y="2858362"/>
            <a:chExt cx="457759" cy="535898"/>
          </a:xfrm>
        </p:grpSpPr>
        <p:pic>
          <p:nvPicPr>
            <p:cNvPr id="16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DD9E875-D2DC-44A2-9A71-790F1B617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4FF41ED1-2291-4372-9728-26C7F38A4B94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6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1342F97-244D-4348-BF14-C511D41498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8FE95AE-79D2-45C8-828D-36746954D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989AE10C-EBC9-4531-9E08-5FA809880E22}"/>
              </a:ext>
            </a:extLst>
          </p:cNvPr>
          <p:cNvGrpSpPr/>
          <p:nvPr/>
        </p:nvGrpSpPr>
        <p:grpSpPr>
          <a:xfrm>
            <a:off x="4370076" y="6152301"/>
            <a:ext cx="310250" cy="363209"/>
            <a:chOff x="4455887" y="2858362"/>
            <a:chExt cx="457759" cy="535898"/>
          </a:xfrm>
        </p:grpSpPr>
        <p:pic>
          <p:nvPicPr>
            <p:cNvPr id="16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0279523-6349-4E0E-BB0B-6705AA252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684ED34E-EA81-462A-AB64-384FEF82F20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7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7F1D72-AD7C-484F-B8E3-CCDE02215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4633173-AF98-44E1-B735-3E58E7B79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3" name="Picture 2" descr="Résultat de recherche d'images pour &quot;sirène de police gif&quot;">
            <a:extLst>
              <a:ext uri="{FF2B5EF4-FFF2-40B4-BE49-F238E27FC236}">
                <a16:creationId xmlns:a16="http://schemas.microsoft.com/office/drawing/2014/main" id="{16D50B8E-E285-4804-A489-73C6C7E85D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93" y="1988846"/>
            <a:ext cx="1123169" cy="6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Titre 1">
            <a:extLst>
              <a:ext uri="{FF2B5EF4-FFF2-40B4-BE49-F238E27FC236}">
                <a16:creationId xmlns:a16="http://schemas.microsoft.com/office/drawing/2014/main" id="{613A9A37-96AB-4E00-BF0B-E2E50EA37BE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72926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7 -0.02963 L -0.10495 -0.26899 L -0.24922 -0.15301 L 0.13867 -0.08843 L -0.06536 0.06527 L -0.07747 -0.02963 Z " pathEditMode="relative" ptsTypes="AAAAAA">
                                      <p:cBhvr>
                                        <p:cTn id="6" dur="6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37 L -0.02747 -0.18287 L -0.07982 0.04931 L 0.275 0.12245 L 0.24909 -0.1787 L 0.0112 0.15995 L 0.00234 -0.0037 Z " pathEditMode="relative" ptsTypes="AAAAAAA">
                                      <p:cBhvr>
                                        <p:cTn id="8" dur="6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625 L -0.0668 -0.125 L -0.14974 0.1588 L 0.22122 0.17315 L 0.00338 -0.00625 Z " pathEditMode="relative" ptsTypes="AAAAA">
                                      <p:cBhvr>
                                        <p:cTn id="10" dur="6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31 L -0.12031 -0.32199 L -0.09701 -0.00231 L 0.2401 -0.28055 L 0.14648 -0.30787 L -0.00026 -0.00231 Z " pathEditMode="relative" ptsTypes="AAAAAA">
                                      <p:cBhvr>
                                        <p:cTn id="12" dur="6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44 L -0.22161 -0.10046 L 0.16146 -0.20371 L -0.21276 -0.33403 L -0.00065 0.0044 Z " pathEditMode="relative" ptsTypes="AAAAA">
                                      <p:cBhvr>
                                        <p:cTn id="14" dur="6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24 L 0.12656 -0.13588 L -0.25573 -0.14583 L -0.0888 0.12662 L -0.00417 0.00024 Z " pathEditMode="relative" ptsTypes="AAAAA">
                                      <p:cBhvr>
                                        <p:cTn id="16" dur="6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578 L -0.05976 -0.1162 L -0.19284 0.1919 L -0.25729 -0.13333 L 0.09987 0.09306 L -0.19453 0.19352 L 0.11602 0.06019 L -0.00182 -0.00578 Z " pathEditMode="relative" ptsTypes="AAAAAAAA">
                                      <p:cBhvr>
                                        <p:cTn id="18" dur="6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115 L -0.36394 -0.03449 L 0.00221 -0.22801 L -0.36706 0.03703 L -0.10105 0.12037 L -0.00352 0.00115 Z " pathEditMode="relative" ptsTypes="AAAAAA">
                                      <p:cBhvr>
                                        <p:cTn id="20" dur="6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 L -0.28867 -0.26944 L 0.08399 -0.28356 L -0.275 0.0044 L -0.11132 0.03889 L 0.04844 0.01875 L -0.00234 0 Z " pathEditMode="relative" ptsTypes="AAAAAAA">
                                      <p:cBhvr>
                                        <p:cTn id="22" dur="6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4.16667E-6 0.1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95 0.00416 L -0.36381 -0.05023 L -0.36224 0.08148 L -0.07513 0.12037 L -0.00495 0.00416 Z " pathEditMode="relative" ptsTypes="AAAAA">
                                      <p:cBhvr>
                                        <p:cTn id="55" dur="2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7 0 L -0.125 -0.13449 L -0.22734 0.03171 L 0.09519 -0.12176 L 0.00157 0 Z " pathEditMode="relative" ptsTypes="AAAAA">
                                      <p:cBhvr>
                                        <p:cTn id="57" dur="2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0.00116 L -0.04037 -0.07847 L -0.16537 -0.03703 L 0.15729 0.09074 L -0.00013 -0.00116 Z " pathEditMode="relative" ptsTypes="AAAAA">
                                      <p:cBhvr>
                                        <p:cTn id="59" dur="2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2 -0.00208 L 0.34076 -0.08495 L 0.31081 0.0669 L 0.11654 -0.08495 L -0.04557 0.01088 L 0.00352 -0.00208 Z " pathEditMode="relative" ptsTypes="AAAAAA">
                                      <p:cBhvr>
                                        <p:cTn id="61" dur="2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0139 L -0.32279 -0.11759 L 0.03776 -0.06597 L -0.30989 0.04746 L 0.00143 0.00139 Z " pathEditMode="relative" ptsTypes="AAAAA">
                                      <p:cBhvr>
                                        <p:cTn id="63" dur="2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00347 L -0.2388 -0.10834 L -0.10898 0.07662 L 0.13789 -0.01945 L 0.08945 -0.10695 L -0.00417 0.00347 Z " pathEditMode="relative" ptsTypes="AAAAAA">
                                      <p:cBhvr>
                                        <p:cTn id="65" dur="2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2.22222E-6 L 0.00169 0.01297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48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2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9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6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000"/>
                            </p:stCondLst>
                            <p:childTnLst>
                              <p:par>
                                <p:cTn id="5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28" grpId="1" animBg="1"/>
      <p:bldP spid="28" grpId="2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L’effet d’un catalyseur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</a:t>
            </a:r>
            <a:endParaRPr lang="fr-CA" sz="14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19EA0F-2471-4EEA-AC39-DAC3DF03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34541"/>
            <a:ext cx="6610504" cy="35098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Ajouter un catalyseur à la réaction ne fera pas varier l’équilibre.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Le catalyseur va augmenter la vitesse de réaction. Le point d’équilibre va être simplement atteint plus rapidement.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55F03E7-A2CD-4A22-A81D-A6B983C51A24}"/>
              </a:ext>
            </a:extLst>
          </p:cNvPr>
          <p:cNvCxnSpPr>
            <a:cxnSpLocks/>
          </p:cNvCxnSpPr>
          <p:nvPr/>
        </p:nvCxnSpPr>
        <p:spPr>
          <a:xfrm flipH="1">
            <a:off x="7942234" y="4117061"/>
            <a:ext cx="1326010" cy="8217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ysDash"/>
          </a:ln>
          <a:effectLst/>
        </p:spPr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F31F84D-AAE3-40D0-A322-8D6200E62B46}"/>
              </a:ext>
            </a:extLst>
          </p:cNvPr>
          <p:cNvCxnSpPr>
            <a:cxnSpLocks/>
          </p:cNvCxnSpPr>
          <p:nvPr/>
        </p:nvCxnSpPr>
        <p:spPr>
          <a:xfrm flipH="1">
            <a:off x="7976464" y="4656051"/>
            <a:ext cx="1471977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ysDash"/>
          </a:ln>
          <a:effectLst/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DBFBDF7-C878-4E84-8FB0-43FCD0D00160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942907" y="3530143"/>
            <a:ext cx="1326010" cy="8217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ysDash"/>
          </a:ln>
          <a:effectLst/>
        </p:spPr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C502B7-166F-4000-A06F-7390E6F7EF0D}"/>
              </a:ext>
            </a:extLst>
          </p:cNvPr>
          <p:cNvGrpSpPr/>
          <p:nvPr/>
        </p:nvGrpSpPr>
        <p:grpSpPr>
          <a:xfrm>
            <a:off x="7936162" y="3323933"/>
            <a:ext cx="3143218" cy="2489601"/>
            <a:chOff x="2468845" y="1163109"/>
            <a:chExt cx="7005516" cy="5543387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E13E514-8F34-4607-A424-57E967D03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3879" y="1163109"/>
              <a:ext cx="0" cy="554338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FCFC06F6-8B20-45C3-8A0C-4443B42B5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triangle"/>
            </a:ln>
            <a:effectLst/>
          </p:spPr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AB0C28F-68F5-4701-A6E2-F8EE16A298B5}"/>
              </a:ext>
            </a:extLst>
          </p:cNvPr>
          <p:cNvSpPr txBox="1"/>
          <p:nvPr/>
        </p:nvSpPr>
        <p:spPr>
          <a:xfrm>
            <a:off x="7290825" y="3276750"/>
            <a:ext cx="70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 (kJ)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5A6534-C756-402C-A4FD-84BC1B1E3892}"/>
              </a:ext>
            </a:extLst>
          </p:cNvPr>
          <p:cNvSpPr txBox="1"/>
          <p:nvPr/>
        </p:nvSpPr>
        <p:spPr>
          <a:xfrm>
            <a:off x="9871152" y="5813533"/>
            <a:ext cx="152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Progression de la réaction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9F421C-AB06-463B-8D88-A6879920E70C}"/>
              </a:ext>
            </a:extLst>
          </p:cNvPr>
          <p:cNvSpPr txBox="1"/>
          <p:nvPr/>
        </p:nvSpPr>
        <p:spPr>
          <a:xfrm>
            <a:off x="7942907" y="4291263"/>
            <a:ext cx="91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 + B</a:t>
            </a:r>
            <a:endParaRPr kumimoji="0" lang="fr-CA" sz="18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44AC35-2E8E-4F52-A45B-8BEF6D28AFA5}"/>
              </a:ext>
            </a:extLst>
          </p:cNvPr>
          <p:cNvSpPr txBox="1"/>
          <p:nvPr/>
        </p:nvSpPr>
        <p:spPr>
          <a:xfrm>
            <a:off x="9969510" y="5007081"/>
            <a:ext cx="92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 + D</a:t>
            </a:r>
            <a:endParaRPr kumimoji="0" lang="fr-CA" sz="18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08605B-0582-40B0-87BF-70730819FD2B}"/>
              </a:ext>
            </a:extLst>
          </p:cNvPr>
          <p:cNvSpPr txBox="1"/>
          <p:nvPr/>
        </p:nvSpPr>
        <p:spPr>
          <a:xfrm>
            <a:off x="7456232" y="2734541"/>
            <a:ext cx="443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Le diagramme énergétique de la réaction avec et sans le catalyseur</a:t>
            </a:r>
            <a:endParaRPr kumimoji="0" lang="fr-CA" sz="12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FC5050-8A09-45E9-B7FF-C1AF9BC4B740}"/>
              </a:ext>
            </a:extLst>
          </p:cNvPr>
          <p:cNvSpPr txBox="1"/>
          <p:nvPr/>
        </p:nvSpPr>
        <p:spPr>
          <a:xfrm>
            <a:off x="7942907" y="4684392"/>
            <a:ext cx="916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Réactifs</a:t>
            </a:r>
            <a:endParaRPr kumimoji="0" lang="fr-CA" sz="10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94B1974-B185-4B36-B27B-87CFC2A45EE8}"/>
              </a:ext>
            </a:extLst>
          </p:cNvPr>
          <p:cNvSpPr txBox="1"/>
          <p:nvPr/>
        </p:nvSpPr>
        <p:spPr>
          <a:xfrm>
            <a:off x="9969510" y="5400210"/>
            <a:ext cx="922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Produits</a:t>
            </a:r>
            <a:endParaRPr kumimoji="0" lang="fr-CA" sz="1000" b="1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ABE86BA-DA7E-40AD-B97D-A16D9956609A}"/>
              </a:ext>
            </a:extLst>
          </p:cNvPr>
          <p:cNvGrpSpPr/>
          <p:nvPr/>
        </p:nvGrpSpPr>
        <p:grpSpPr>
          <a:xfrm>
            <a:off x="7919855" y="3514716"/>
            <a:ext cx="2977161" cy="1861005"/>
            <a:chOff x="8164054" y="3776397"/>
            <a:chExt cx="2977161" cy="1861005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8005F7E-7C24-4ECC-8315-409992EB8517}"/>
                </a:ext>
              </a:extLst>
            </p:cNvPr>
            <p:cNvCxnSpPr/>
            <p:nvPr/>
          </p:nvCxnSpPr>
          <p:spPr>
            <a:xfrm>
              <a:off x="10229234" y="5635257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BB8C8855-0AB8-44FA-9254-9AF794D5F517}"/>
                </a:ext>
              </a:extLst>
            </p:cNvPr>
            <p:cNvCxnSpPr/>
            <p:nvPr/>
          </p:nvCxnSpPr>
          <p:spPr>
            <a:xfrm>
              <a:off x="8164054" y="4909595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0E960156-848B-405D-8166-4689EAB466F8}"/>
                </a:ext>
              </a:extLst>
            </p:cNvPr>
            <p:cNvSpPr/>
            <p:nvPr/>
          </p:nvSpPr>
          <p:spPr>
            <a:xfrm>
              <a:off x="9068499" y="3776397"/>
              <a:ext cx="1174459" cy="1861005"/>
            </a:xfrm>
            <a:custGeom>
              <a:avLst/>
              <a:gdLst>
                <a:gd name="connsiteX0" fmla="*/ 0 w 1174459"/>
                <a:gd name="connsiteY0" fmla="*/ 1131163 h 1861005"/>
                <a:gd name="connsiteX1" fmla="*/ 444617 w 1174459"/>
                <a:gd name="connsiteY1" fmla="*/ 15427 h 1861005"/>
                <a:gd name="connsiteX2" fmla="*/ 1174459 w 1174459"/>
                <a:gd name="connsiteY2" fmla="*/ 1861005 h 186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59" h="1861005">
                  <a:moveTo>
                    <a:pt x="0" y="1131163"/>
                  </a:moveTo>
                  <a:cubicBezTo>
                    <a:pt x="124437" y="512475"/>
                    <a:pt x="248874" y="-106213"/>
                    <a:pt x="444617" y="15427"/>
                  </a:cubicBezTo>
                  <a:cubicBezTo>
                    <a:pt x="640360" y="137067"/>
                    <a:pt x="907409" y="999036"/>
                    <a:pt x="1174459" y="1861005"/>
                  </a:cubicBezTo>
                </a:path>
              </a:pathLst>
            </a:cu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B26D4FD-9DEB-4926-8A0E-BFF5CBEA8285}"/>
              </a:ext>
            </a:extLst>
          </p:cNvPr>
          <p:cNvGrpSpPr/>
          <p:nvPr/>
        </p:nvGrpSpPr>
        <p:grpSpPr>
          <a:xfrm>
            <a:off x="7959782" y="4104035"/>
            <a:ext cx="2671383" cy="1275094"/>
            <a:chOff x="4189070" y="4641407"/>
            <a:chExt cx="2950958" cy="1275094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704921E-AE9B-4146-B6B9-5EE8C6ED9A26}"/>
                </a:ext>
              </a:extLst>
            </p:cNvPr>
            <p:cNvSpPr/>
            <p:nvPr/>
          </p:nvSpPr>
          <p:spPr>
            <a:xfrm>
              <a:off x="5076103" y="4641407"/>
              <a:ext cx="1174459" cy="1266705"/>
            </a:xfrm>
            <a:custGeom>
              <a:avLst/>
              <a:gdLst>
                <a:gd name="connsiteX0" fmla="*/ 0 w 1174459"/>
                <a:gd name="connsiteY0" fmla="*/ 553641 h 1266705"/>
                <a:gd name="connsiteX1" fmla="*/ 503340 w 1174459"/>
                <a:gd name="connsiteY1" fmla="*/ 25134 h 1266705"/>
                <a:gd name="connsiteX2" fmla="*/ 1174459 w 1174459"/>
                <a:gd name="connsiteY2" fmla="*/ 1266705 h 126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59" h="1266705">
                  <a:moveTo>
                    <a:pt x="0" y="553641"/>
                  </a:moveTo>
                  <a:cubicBezTo>
                    <a:pt x="153798" y="229965"/>
                    <a:pt x="307597" y="-93710"/>
                    <a:pt x="503340" y="25134"/>
                  </a:cubicBezTo>
                  <a:cubicBezTo>
                    <a:pt x="699083" y="143978"/>
                    <a:pt x="936771" y="705341"/>
                    <a:pt x="1174459" y="126670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D674BD0F-0BE4-46C1-A1EE-BF23CD905ED7}"/>
                </a:ext>
              </a:extLst>
            </p:cNvPr>
            <p:cNvCxnSpPr/>
            <p:nvPr/>
          </p:nvCxnSpPr>
          <p:spPr>
            <a:xfrm>
              <a:off x="6228047" y="5916501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2AB20340-032A-4EDA-BB56-01E063F153FC}"/>
                </a:ext>
              </a:extLst>
            </p:cNvPr>
            <p:cNvCxnSpPr/>
            <p:nvPr/>
          </p:nvCxnSpPr>
          <p:spPr>
            <a:xfrm>
              <a:off x="4189070" y="5182450"/>
              <a:ext cx="91198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1F69F86-6121-455D-AFE2-62930D518698}"/>
              </a:ext>
            </a:extLst>
          </p:cNvPr>
          <p:cNvGrpSpPr/>
          <p:nvPr/>
        </p:nvGrpSpPr>
        <p:grpSpPr>
          <a:xfrm>
            <a:off x="9079423" y="3183931"/>
            <a:ext cx="2233742" cy="1453835"/>
            <a:chOff x="9323622" y="3445612"/>
            <a:chExt cx="2233742" cy="1453835"/>
          </a:xfrm>
          <a:effectLst/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CAD127F5-3977-4A19-A435-FDB2E2C9C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2125" y="3760157"/>
              <a:ext cx="19442" cy="1139290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tailEnd type="triangle"/>
            </a:ln>
            <a:effectLst/>
          </p:spPr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8BEBFF9-511F-40C8-8941-AD065FD813B5}"/>
                </a:ext>
              </a:extLst>
            </p:cNvPr>
            <p:cNvSpPr txBox="1"/>
            <p:nvPr/>
          </p:nvSpPr>
          <p:spPr>
            <a:xfrm>
              <a:off x="9323622" y="3445612"/>
              <a:ext cx="2233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C1B56B">
                        <a:satMod val="175000"/>
                        <a:alpha val="40000"/>
                      </a:srgbClr>
                    </a:glow>
                  </a:effectLst>
                  <a:uLnTx/>
                  <a:uFillTx/>
                </a:rPr>
                <a:t>E</a:t>
              </a:r>
              <a:r>
                <a:rPr kumimoji="0" lang="fr-CA" sz="14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C1B56B">
                        <a:satMod val="175000"/>
                        <a:alpha val="40000"/>
                      </a:srgbClr>
                    </a:glow>
                  </a:effectLst>
                  <a:uLnTx/>
                  <a:uFillTx/>
                </a:rPr>
                <a:t>a</a:t>
              </a:r>
              <a:r>
                <a: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C1B56B">
                        <a:satMod val="175000"/>
                        <a:alpha val="40000"/>
                      </a:srgbClr>
                    </a:glow>
                  </a:effectLst>
                  <a:uLnTx/>
                  <a:uFillTx/>
                </a:rPr>
                <a:t> sans catalyseur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81B1B20-3BC5-48D5-BB94-ADE5A20E77A4}"/>
              </a:ext>
            </a:extLst>
          </p:cNvPr>
          <p:cNvCxnSpPr>
            <a:cxnSpLocks/>
          </p:cNvCxnSpPr>
          <p:nvPr/>
        </p:nvCxnSpPr>
        <p:spPr>
          <a:xfrm flipH="1" flipV="1">
            <a:off x="9134409" y="4099054"/>
            <a:ext cx="17043" cy="53813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7AC9F82-DD48-4F8A-A315-C89DBB31D987}"/>
              </a:ext>
            </a:extLst>
          </p:cNvPr>
          <p:cNvSpPr txBox="1"/>
          <p:nvPr/>
        </p:nvSpPr>
        <p:spPr>
          <a:xfrm>
            <a:off x="9673179" y="4070567"/>
            <a:ext cx="223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C00000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E</a:t>
            </a:r>
            <a:r>
              <a:rPr kumimoji="0" lang="fr-CA" sz="1400" b="0" i="0" u="none" strike="noStrike" kern="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C00000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a</a:t>
            </a:r>
            <a:r>
              <a:rPr kumimoji="0" lang="fr-CA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C00000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 catalyseur</a:t>
            </a:r>
          </a:p>
        </p:txBody>
      </p:sp>
    </p:spTree>
    <p:extLst>
      <p:ext uri="{BB962C8B-B14F-4D97-AF65-F5344CB8AC3E}">
        <p14:creationId xmlns:p14="http://schemas.microsoft.com/office/powerpoint/2010/main" val="293374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Informations supplémentaires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158212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Informations supplémentaires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19EA0F-2471-4EEA-AC39-DAC3DF03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209800"/>
            <a:ext cx="9979857" cy="4438649"/>
          </a:xfr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normAutofit lnSpcReduction="10000"/>
          </a:bodyPr>
          <a:lstStyle/>
          <a:p>
            <a:r>
              <a:rPr lang="fr-CA" dirty="0"/>
              <a:t>Seul les phases </a:t>
            </a:r>
            <a:r>
              <a:rPr lang="fr-CA" b="1" u="sng" dirty="0"/>
              <a:t>aqueuses</a:t>
            </a:r>
            <a:r>
              <a:rPr lang="fr-CA" dirty="0"/>
              <a:t> et </a:t>
            </a:r>
            <a:r>
              <a:rPr lang="fr-CA" b="1" u="sng" dirty="0"/>
              <a:t>gazeuses</a:t>
            </a:r>
            <a:r>
              <a:rPr lang="fr-CA" dirty="0"/>
              <a:t> peuvent varier de </a:t>
            </a:r>
            <a:r>
              <a:rPr lang="fr-CA" b="1" u="sng" dirty="0"/>
              <a:t>concentration</a:t>
            </a:r>
            <a:endParaRPr lang="fr-CA" dirty="0"/>
          </a:p>
          <a:p>
            <a:pPr lvl="1"/>
            <a:r>
              <a:rPr lang="fr-CA" dirty="0"/>
              <a:t>Ne pas confondre avec la </a:t>
            </a:r>
            <a:r>
              <a:rPr lang="fr-CA" b="1" u="sng" dirty="0"/>
              <a:t>quantité</a:t>
            </a:r>
            <a:r>
              <a:rPr lang="fr-CA" dirty="0"/>
              <a:t> qui peut toujours varier suite à une perturbation.</a:t>
            </a:r>
          </a:p>
          <a:p>
            <a:pPr lvl="1"/>
            <a:r>
              <a:rPr lang="fr-CA" dirty="0"/>
              <a:t>L’augmentation de la quantité d’un solide ou liquide aura aucun impact sur l’équilibre</a:t>
            </a:r>
          </a:p>
          <a:p>
            <a:r>
              <a:rPr lang="fr-CA" dirty="0"/>
              <a:t>L’ajout ou le retrait à une concentration de réactifs ou produits peut se faire avec l’addition d’une autre substance</a:t>
            </a:r>
          </a:p>
          <a:p>
            <a:pPr lvl="1"/>
            <a:r>
              <a:rPr lang="fr-CA" dirty="0"/>
              <a:t>Exemple: un acide qui neutralise une base et vice versa, la liquéfaction d’un gaz</a:t>
            </a:r>
          </a:p>
          <a:p>
            <a:r>
              <a:rPr lang="fr-CA" dirty="0"/>
              <a:t>Assurez vous de bien faire votre analyse! Ne confondez pas: la perturbation et ce que le système veut faire pour retrouver l’équilibre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3680748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/>
          </a:bodyPr>
          <a:lstStyle/>
          <a:p>
            <a:r>
              <a:rPr lang="fr-CA" sz="4800" b="1" dirty="0"/>
              <a:t>Exemple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156563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36E5CD-74AB-47BE-A279-CCB6392C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177331"/>
            <a:ext cx="9613860" cy="1151390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Nomme trois façons d’augmenter la concentration de </a:t>
            </a:r>
            <a:r>
              <a:rPr lang="fr-CA" dirty="0" err="1"/>
              <a:t>MgCl</a:t>
            </a:r>
            <a:r>
              <a:rPr lang="fr-CA" baseline="-25000" dirty="0"/>
              <a:t>(</a:t>
            </a:r>
            <a:r>
              <a:rPr lang="fr-CA" baseline="-25000" dirty="0" err="1"/>
              <a:t>aq</a:t>
            </a:r>
            <a:r>
              <a:rPr lang="fr-CA" baseline="-25000" dirty="0"/>
              <a:t>)</a:t>
            </a:r>
            <a:r>
              <a:rPr lang="fr-CA" dirty="0"/>
              <a:t> et justifie pourquoi ceci se produit, c’est-à-dire la réaction favorisée?</a:t>
            </a:r>
            <a:endParaRPr lang="fr-CA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/>
              <p:nvPr/>
            </p:nvSpPr>
            <p:spPr>
              <a:xfrm>
                <a:off x="680321" y="2190545"/>
                <a:ext cx="9613860" cy="69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</m:t>
                      </m:r>
                      <m:sSub>
                        <m:sSub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𝑀𝑔𝐶𝑙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2190545"/>
                <a:ext cx="9613860" cy="699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 : haut 4">
            <a:extLst>
              <a:ext uri="{FF2B5EF4-FFF2-40B4-BE49-F238E27FC236}">
                <a16:creationId xmlns:a16="http://schemas.microsoft.com/office/drawing/2014/main" id="{A1D3BB7C-0417-4B84-9C36-01254DCB0AC1}"/>
              </a:ext>
            </a:extLst>
          </p:cNvPr>
          <p:cNvSpPr/>
          <p:nvPr/>
        </p:nvSpPr>
        <p:spPr>
          <a:xfrm>
            <a:off x="528506" y="4244829"/>
            <a:ext cx="3363986" cy="2214694"/>
          </a:xfrm>
          <a:prstGeom prst="up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Augmenter la concentration de </a:t>
            </a:r>
            <a:r>
              <a:rPr lang="fr-CA" b="1" dirty="0" err="1"/>
              <a:t>HCl</a:t>
            </a:r>
            <a:r>
              <a:rPr lang="fr-CA" b="1" baseline="-25000" dirty="0"/>
              <a:t>(</a:t>
            </a:r>
            <a:r>
              <a:rPr lang="fr-CA" b="1" baseline="-25000" dirty="0" err="1"/>
              <a:t>aq</a:t>
            </a:r>
            <a:r>
              <a:rPr lang="fr-CA" b="1" baseline="-25000" dirty="0"/>
              <a:t>)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4E5C08C-5602-4975-9E6F-2B23CCD2E0AD}"/>
              </a:ext>
            </a:extLst>
          </p:cNvPr>
          <p:cNvSpPr/>
          <p:nvPr/>
        </p:nvSpPr>
        <p:spPr>
          <a:xfrm>
            <a:off x="4052695" y="4244829"/>
            <a:ext cx="3388339" cy="221469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Diminuer la concentration de H</a:t>
            </a:r>
            <a:r>
              <a:rPr lang="fr-CA" b="1" baseline="-25000" dirty="0"/>
              <a:t>2(g)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6D565744-8294-49EB-93BA-B0516CD9384E}"/>
              </a:ext>
            </a:extLst>
          </p:cNvPr>
          <p:cNvSpPr/>
          <p:nvPr/>
        </p:nvSpPr>
        <p:spPr>
          <a:xfrm>
            <a:off x="7601237" y="4244829"/>
            <a:ext cx="3388339" cy="2214694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Diminuer la pression</a:t>
            </a:r>
            <a:endParaRPr lang="fr-CA" b="1" baseline="-2500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94E3D5A-D823-4424-AA98-40574F279022}"/>
              </a:ext>
            </a:extLst>
          </p:cNvPr>
          <p:cNvCxnSpPr/>
          <p:nvPr/>
        </p:nvCxnSpPr>
        <p:spPr>
          <a:xfrm>
            <a:off x="5820062" y="2966360"/>
            <a:ext cx="186690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34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Objectifs de l’élève</a:t>
            </a:r>
            <a:br>
              <a:rPr lang="fr-CA" sz="4800" b="1" dirty="0"/>
            </a:br>
            <a:r>
              <a:rPr lang="fr-CA" sz="4800" b="1" dirty="0"/>
              <a:t>Principe de Le Chatelier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298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75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334 #6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/>
              <p:nvPr/>
            </p:nvSpPr>
            <p:spPr>
              <a:xfrm>
                <a:off x="680322" y="3213401"/>
                <a:ext cx="10963597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CA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CA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800" b="0" i="1" smtClean="0"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b>
                                  <m:r>
                                    <a:rPr lang="fr-CA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fr-CA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800" b="0" i="1" smtClean="0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fr-CA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⇌5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fr-C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+3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C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𝑃𝑂</m:t>
                                  </m:r>
                                </m:e>
                                <m:sub>
                                  <m:r>
                                    <a:rPr lang="fr-C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</m:t>
                              </m:r>
                            </m:sup>
                          </m:sSup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fr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2" y="3213401"/>
                <a:ext cx="10963597" cy="659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C42B2651-6160-4450-BA79-4035D9087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252846"/>
                <a:ext cx="10963598" cy="8715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A" dirty="0"/>
                  <a:t>L’émail des dents est constitué d’une molécule complexe,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CA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</m:e>
                              <m:sub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𝑃𝑂</m:t>
                            </m:r>
                          </m:e>
                          <m:sub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dirty="0"/>
                  <a:t>, très peu soluble dans la salive. Il est caractérisé par l’équilibre suivant: </a:t>
                </a:r>
              </a:p>
            </p:txBody>
          </p:sp>
        </mc:Choice>
        <mc:Fallback xmlns=""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C42B2651-6160-4450-BA79-4035D9087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252846"/>
                <a:ext cx="10963598" cy="871581"/>
              </a:xfrm>
              <a:blipFill>
                <a:blip r:embed="rId4"/>
                <a:stretch>
                  <a:fillRect l="-890" t="-9790" b="-559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FE027B5B-EE08-4DE1-BDD6-A3D99176A32B}"/>
              </a:ext>
            </a:extLst>
          </p:cNvPr>
          <p:cNvSpPr txBox="1">
            <a:spLocks/>
          </p:cNvSpPr>
          <p:nvPr/>
        </p:nvSpPr>
        <p:spPr>
          <a:xfrm>
            <a:off x="680321" y="4127383"/>
            <a:ext cx="10963598" cy="87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Expliquez comment des boissons acides, comme les jus de fruits ou les boissons gazeuses, nuisent à l’émail des dents.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E36238BD-61CB-4BB8-BD75-D504DB626DA5}"/>
              </a:ext>
            </a:extLst>
          </p:cNvPr>
          <p:cNvSpPr txBox="1">
            <a:spLocks/>
          </p:cNvSpPr>
          <p:nvPr/>
        </p:nvSpPr>
        <p:spPr>
          <a:xfrm>
            <a:off x="680321" y="4875769"/>
            <a:ext cx="10963598" cy="180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Une boisson acide ajoute du OH</a:t>
            </a:r>
            <a:r>
              <a:rPr lang="fr-CA" baseline="30000" dirty="0"/>
              <a:t>-</a:t>
            </a:r>
            <a:r>
              <a:rPr lang="fr-CA" dirty="0"/>
              <a:t> dans le système donc ça fait basculer le système.</a:t>
            </a:r>
          </a:p>
          <a:p>
            <a:r>
              <a:rPr lang="fr-CA" dirty="0"/>
              <a:t>Pour rééquilibrer le système, la réaction va faire plus d’émail (Ca</a:t>
            </a:r>
            <a:r>
              <a:rPr lang="fr-CA" baseline="-25000" dirty="0"/>
              <a:t>5</a:t>
            </a:r>
            <a:r>
              <a:rPr lang="fr-CA" dirty="0"/>
              <a:t>(PO</a:t>
            </a:r>
            <a:r>
              <a:rPr lang="fr-CA" baseline="-25000" dirty="0"/>
              <a:t>4</a:t>
            </a:r>
            <a:r>
              <a:rPr lang="fr-CA" dirty="0"/>
              <a:t>)</a:t>
            </a:r>
            <a:r>
              <a:rPr lang="fr-CA" baseline="-25000" dirty="0"/>
              <a:t>3</a:t>
            </a:r>
            <a:r>
              <a:rPr lang="fr-CA" dirty="0"/>
              <a:t>OH</a:t>
            </a:r>
            <a:r>
              <a:rPr lang="fr-CA" baseline="-25000" dirty="0"/>
              <a:t>(s)</a:t>
            </a:r>
            <a:r>
              <a:rPr lang="fr-CA" dirty="0"/>
              <a:t>) pour faire équilibrer la perturbation.</a:t>
            </a:r>
          </a:p>
          <a:p>
            <a:r>
              <a:rPr lang="fr-CA" dirty="0"/>
              <a:t>Donc ça nuit à l’émail des dents.</a:t>
            </a:r>
          </a:p>
        </p:txBody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70841E01-EE63-441D-9FB4-422FEBD72542}"/>
              </a:ext>
            </a:extLst>
          </p:cNvPr>
          <p:cNvSpPr/>
          <p:nvPr/>
        </p:nvSpPr>
        <p:spPr>
          <a:xfrm>
            <a:off x="4499907" y="4646847"/>
            <a:ext cx="2332139" cy="2259711"/>
          </a:xfrm>
          <a:prstGeom prst="mathMultiply">
            <a:avLst>
              <a:gd name="adj1" fmla="val 10173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56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(BONNE DÉMARCHE)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334 #6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/>
              <p:nvPr/>
            </p:nvSpPr>
            <p:spPr>
              <a:xfrm>
                <a:off x="5255389" y="4087677"/>
                <a:ext cx="6953660" cy="4973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b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fr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⇌5 </m:t>
                      </m:r>
                      <m:sSub>
                        <m:sSubPr>
                          <m:ctrlP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fr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  <m:sub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+3 </m:t>
                      </m:r>
                      <m:sSub>
                        <m:sSubPr>
                          <m:ctrlP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𝑃𝑂</m:t>
                                  </m:r>
                                </m:e>
                                <m:sub>
                                  <m:r>
                                    <a:rPr lang="fr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</m:t>
                              </m:r>
                            </m:sup>
                          </m:sSup>
                        </m:e>
                        <m:sub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89" y="4087677"/>
                <a:ext cx="6953660" cy="497380"/>
              </a:xfrm>
              <a:prstGeom prst="rect">
                <a:avLst/>
              </a:prstGeom>
              <a:blipFill>
                <a:blip r:embed="rId3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C42B2651-6160-4450-BA79-4035D9087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5390" y="2206333"/>
                <a:ext cx="6953661" cy="156561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fr-CA" dirty="0"/>
                  <a:t>L’émail des dents est constitué d’une molécule complexe,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CA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CA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</m:e>
                              <m:sub>
                                <m:r>
                                  <a:rPr lang="fr-CA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𝑃𝑂</m:t>
                            </m:r>
                          </m:e>
                          <m:sub>
                            <m:r>
                              <a:rPr lang="fr-CA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dirty="0"/>
                  <a:t>, très peu soluble dans la salive. Il est caractérisé par l’équilibre suivant: </a:t>
                </a:r>
              </a:p>
            </p:txBody>
          </p:sp>
        </mc:Choice>
        <mc:Fallback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C42B2651-6160-4450-BA79-4035D9087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5390" y="2206333"/>
                <a:ext cx="6953661" cy="1565613"/>
              </a:xfrm>
              <a:blipFill>
                <a:blip r:embed="rId4"/>
                <a:stretch>
                  <a:fillRect l="-1315" t="-1556" r="-2366" b="-466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FE027B5B-EE08-4DE1-BDD6-A3D99176A32B}"/>
              </a:ext>
            </a:extLst>
          </p:cNvPr>
          <p:cNvSpPr txBox="1">
            <a:spLocks/>
          </p:cNvSpPr>
          <p:nvPr/>
        </p:nvSpPr>
        <p:spPr>
          <a:xfrm>
            <a:off x="5255389" y="4771896"/>
            <a:ext cx="6953661" cy="156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Expliquez comment des boissons acides, comme les jus de fruits ou les boissons gazeuses, nuisent à l’émail des dents.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FE5603-D477-48B1-859D-4BD7A7CEA74A}"/>
              </a:ext>
            </a:extLst>
          </p:cNvPr>
          <p:cNvSpPr txBox="1"/>
          <p:nvPr/>
        </p:nvSpPr>
        <p:spPr>
          <a:xfrm>
            <a:off x="0" y="2832630"/>
            <a:ext cx="5241170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7163B8-03DA-4202-82D1-57F414939443}"/>
              </a:ext>
            </a:extLst>
          </p:cNvPr>
          <p:cNvCxnSpPr>
            <a:cxnSpLocks/>
          </p:cNvCxnSpPr>
          <p:nvPr/>
        </p:nvCxnSpPr>
        <p:spPr>
          <a:xfrm>
            <a:off x="0" y="3580236"/>
            <a:ext cx="5241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AAC05D1-68AD-4EB8-B3B9-30728C0FC2C4}"/>
              </a:ext>
            </a:extLst>
          </p:cNvPr>
          <p:cNvCxnSpPr>
            <a:cxnSpLocks/>
          </p:cNvCxnSpPr>
          <p:nvPr/>
        </p:nvCxnSpPr>
        <p:spPr>
          <a:xfrm>
            <a:off x="0" y="4204584"/>
            <a:ext cx="5241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3FA41CD-412A-4028-BFB3-3C0C445AB5FA}"/>
              </a:ext>
            </a:extLst>
          </p:cNvPr>
          <p:cNvCxnSpPr>
            <a:cxnSpLocks/>
          </p:cNvCxnSpPr>
          <p:nvPr/>
        </p:nvCxnSpPr>
        <p:spPr>
          <a:xfrm flipV="1">
            <a:off x="0" y="4789960"/>
            <a:ext cx="5241170" cy="29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A738832F-702C-4CF3-9569-2E2211C1D68C}"/>
              </a:ext>
            </a:extLst>
          </p:cNvPr>
          <p:cNvSpPr/>
          <p:nvPr/>
        </p:nvSpPr>
        <p:spPr>
          <a:xfrm rot="10800000">
            <a:off x="3282407" y="2989140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ADC19CE-D8A7-46FB-85C5-9E73DA529B7B}"/>
              </a:ext>
            </a:extLst>
          </p:cNvPr>
          <p:cNvSpPr/>
          <p:nvPr/>
        </p:nvSpPr>
        <p:spPr>
          <a:xfrm rot="10800000">
            <a:off x="3298045" y="3643031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C370FDE3-559E-45B9-9980-13D463758311}"/>
              </a:ext>
            </a:extLst>
          </p:cNvPr>
          <p:cNvSpPr/>
          <p:nvPr/>
        </p:nvSpPr>
        <p:spPr>
          <a:xfrm>
            <a:off x="2635828" y="5515937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8FAEF1BB-A94A-4AD1-B812-43B3010DE6BD}"/>
              </a:ext>
            </a:extLst>
          </p:cNvPr>
          <p:cNvSpPr/>
          <p:nvPr/>
        </p:nvSpPr>
        <p:spPr>
          <a:xfrm>
            <a:off x="2007141" y="4926478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0F7087F-9080-4785-A77E-9550C80F210B}"/>
              </a:ext>
            </a:extLst>
          </p:cNvPr>
          <p:cNvSpPr txBox="1"/>
          <p:nvPr/>
        </p:nvSpPr>
        <p:spPr>
          <a:xfrm>
            <a:off x="3774060" y="2939559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[OH</a:t>
            </a:r>
            <a:r>
              <a:rPr lang="fr-CA" sz="3200" baseline="30000" dirty="0">
                <a:solidFill>
                  <a:srgbClr val="92D050"/>
                </a:solidFill>
              </a:rPr>
              <a:t>-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B36F83-3A54-4DC3-99D0-B95F946EAFC7}"/>
              </a:ext>
            </a:extLst>
          </p:cNvPr>
          <p:cNvSpPr txBox="1"/>
          <p:nvPr/>
        </p:nvSpPr>
        <p:spPr>
          <a:xfrm>
            <a:off x="3767145" y="3547390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[OH</a:t>
            </a:r>
            <a:r>
              <a:rPr lang="fr-CA" sz="3200" baseline="30000" dirty="0">
                <a:solidFill>
                  <a:srgbClr val="92D050"/>
                </a:solidFill>
              </a:rPr>
              <a:t>-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D9C86A0-4795-459F-8E5E-AE433A6801D8}"/>
                  </a:ext>
                </a:extLst>
              </p:cNvPr>
              <p:cNvSpPr txBox="1"/>
              <p:nvPr/>
            </p:nvSpPr>
            <p:spPr>
              <a:xfrm>
                <a:off x="2491016" y="4914861"/>
                <a:ext cx="1748364" cy="543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400" dirty="0">
                    <a:solidFill>
                      <a:srgbClr val="92D050"/>
                    </a:solidFill>
                  </a:rPr>
                  <a:t>Quantité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CA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CA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b>
                                  <m:r>
                                    <a:rPr lang="fr-CA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fr-CA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fr-CA" sz="1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1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1400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D9C86A0-4795-459F-8E5E-AE433A680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16" y="4914861"/>
                <a:ext cx="1748364" cy="543931"/>
              </a:xfrm>
              <a:prstGeom prst="rect">
                <a:avLst/>
              </a:prstGeom>
              <a:blipFill>
                <a:blip r:embed="rId5"/>
                <a:stretch>
                  <a:fillRect l="-1049" t="-3371" b="-337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207B717-839D-4821-BE4C-91709CB52DFF}"/>
                  </a:ext>
                </a:extLst>
              </p:cNvPr>
              <p:cNvSpPr txBox="1"/>
              <p:nvPr/>
            </p:nvSpPr>
            <p:spPr>
              <a:xfrm>
                <a:off x="3134679" y="5526915"/>
                <a:ext cx="1295996" cy="486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400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CA" sz="240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𝑃𝑂</m:t>
                            </m:r>
                          </m:e>
                          <m:sub>
                            <m:r>
                              <a:rPr lang="fr-CA" sz="2400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</m:t>
                        </m:r>
                      </m:sup>
                    </m:sSup>
                  </m:oMath>
                </a14:m>
                <a:r>
                  <a:rPr lang="fr-CA" sz="2400" baseline="-25000" dirty="0">
                    <a:solidFill>
                      <a:srgbClr val="92D050"/>
                    </a:solidFill>
                  </a:rPr>
                  <a:t> </a:t>
                </a:r>
                <a:r>
                  <a:rPr lang="fr-CA" sz="2400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207B717-839D-4821-BE4C-91709CB52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79" y="5526915"/>
                <a:ext cx="1295996" cy="486287"/>
              </a:xfrm>
              <a:prstGeom prst="rect">
                <a:avLst/>
              </a:prstGeom>
              <a:blipFill>
                <a:blip r:embed="rId6"/>
                <a:stretch>
                  <a:fillRect l="-7042" t="-5063" r="-6103" b="-2911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E828B41F-0679-444F-A241-3727E9D307EF}"/>
              </a:ext>
            </a:extLst>
          </p:cNvPr>
          <p:cNvSpPr txBox="1"/>
          <p:nvPr/>
        </p:nvSpPr>
        <p:spPr>
          <a:xfrm>
            <a:off x="4116844" y="4181221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92D050"/>
                </a:solidFill>
              </a:rPr>
              <a:t>Réaction directe</a:t>
            </a: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4E635532-23C6-48B1-970F-EAF40000050D}"/>
              </a:ext>
            </a:extLst>
          </p:cNvPr>
          <p:cNvSpPr/>
          <p:nvPr/>
        </p:nvSpPr>
        <p:spPr>
          <a:xfrm rot="10800000">
            <a:off x="982380" y="5519347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2ABA5A2-760C-4ABA-9A20-81DF923951CA}"/>
                  </a:ext>
                </a:extLst>
              </p:cNvPr>
              <p:cNvSpPr txBox="1"/>
              <p:nvPr/>
            </p:nvSpPr>
            <p:spPr>
              <a:xfrm>
                <a:off x="1466255" y="5507730"/>
                <a:ext cx="1081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400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fr-CA" sz="2400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2ABA5A2-760C-4ABA-9A20-81DF92395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55" y="5507730"/>
                <a:ext cx="1081771" cy="461665"/>
              </a:xfrm>
              <a:prstGeom prst="rect">
                <a:avLst/>
              </a:prstGeom>
              <a:blipFill>
                <a:blip r:embed="rId7"/>
                <a:stretch>
                  <a:fillRect l="-9040" t="-10526" r="-7345" b="-289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>
            <a:extLst>
              <a:ext uri="{FF2B5EF4-FFF2-40B4-BE49-F238E27FC236}">
                <a16:creationId xmlns:a16="http://schemas.microsoft.com/office/drawing/2014/main" id="{53DB3B59-B674-41DA-BFE7-9EB7C07E5D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044" y="4250447"/>
            <a:ext cx="612420" cy="539513"/>
          </a:xfrm>
          <a:prstGeom prst="rect">
            <a:avLst/>
          </a:prstGeom>
        </p:spPr>
      </p:pic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2C719DB4-9B2E-4F60-8556-E6BA37A11504}"/>
              </a:ext>
            </a:extLst>
          </p:cNvPr>
          <p:cNvSpPr/>
          <p:nvPr/>
        </p:nvSpPr>
        <p:spPr>
          <a:xfrm>
            <a:off x="2049175" y="6135561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D651DAC-CC67-400D-8445-62C5F8D4E648}"/>
                  </a:ext>
                </a:extLst>
              </p:cNvPr>
              <p:cNvSpPr txBox="1"/>
              <p:nvPr/>
            </p:nvSpPr>
            <p:spPr>
              <a:xfrm>
                <a:off x="2548026" y="6146539"/>
                <a:ext cx="1030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400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fr-C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CA" sz="2400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D651DAC-CC67-400D-8445-62C5F8D4E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026" y="6146539"/>
                <a:ext cx="1030410" cy="461665"/>
              </a:xfrm>
              <a:prstGeom prst="rect">
                <a:avLst/>
              </a:prstGeom>
              <a:blipFill>
                <a:blip r:embed="rId9"/>
                <a:stretch>
                  <a:fillRect l="-9467" t="-10526" r="-7101" b="-289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e 63">
            <a:extLst>
              <a:ext uri="{FF2B5EF4-FFF2-40B4-BE49-F238E27FC236}">
                <a16:creationId xmlns:a16="http://schemas.microsoft.com/office/drawing/2014/main" id="{9A74FB06-1C26-4919-978C-7BDCCCA1C855}"/>
              </a:ext>
            </a:extLst>
          </p:cNvPr>
          <p:cNvGrpSpPr/>
          <p:nvPr/>
        </p:nvGrpSpPr>
        <p:grpSpPr>
          <a:xfrm>
            <a:off x="3357240" y="2561025"/>
            <a:ext cx="22680" cy="15840"/>
            <a:chOff x="3357240" y="2561025"/>
            <a:chExt cx="22680" cy="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DDF925EF-ABA5-46A3-A99D-2C9DD40E92AE}"/>
                    </a:ext>
                  </a:extLst>
                </p14:cNvPr>
                <p14:cNvContentPartPr/>
                <p14:nvPr/>
              </p14:nvContentPartPr>
              <p14:xfrm>
                <a:off x="3357240" y="2561025"/>
                <a:ext cx="22680" cy="15840"/>
              </p14:xfrm>
            </p:contentPart>
          </mc:Choice>
          <mc:Fallback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DDF925EF-ABA5-46A3-A99D-2C9DD40E9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39240" y="2543385"/>
                  <a:ext cx="58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2C5FE14B-6372-46C2-B900-46C7589DC747}"/>
                    </a:ext>
                  </a:extLst>
                </p14:cNvPr>
                <p14:cNvContentPartPr/>
                <p14:nvPr/>
              </p14:nvContentPartPr>
              <p14:xfrm>
                <a:off x="3359040" y="2574705"/>
                <a:ext cx="360" cy="360"/>
              </p14:xfrm>
            </p:contentPart>
          </mc:Choice>
          <mc:Fallback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2C5FE14B-6372-46C2-B900-46C7589DC7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41040" y="25570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9939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324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/>
              <p:nvPr/>
            </p:nvSpPr>
            <p:spPr>
              <a:xfrm>
                <a:off x="680322" y="3213401"/>
                <a:ext cx="10963597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+75,2 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⇌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+2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2" y="3213401"/>
                <a:ext cx="10963597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42B2651-6160-4450-BA79-4035D908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2846"/>
            <a:ext cx="10963598" cy="87158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Il est possible de produire du dihydrogène par la décomposition du méthane selon l’équation suivante: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FE027B5B-EE08-4DE1-BDD6-A3D99176A32B}"/>
              </a:ext>
            </a:extLst>
          </p:cNvPr>
          <p:cNvSpPr txBox="1">
            <a:spLocks/>
          </p:cNvSpPr>
          <p:nvPr/>
        </p:nvSpPr>
        <p:spPr>
          <a:xfrm>
            <a:off x="680321" y="3867081"/>
            <a:ext cx="10963598" cy="87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Quelles conditions permettent d’accroître le rendement de la production de dihydrogène.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AF968D74-E531-48F3-ABEF-E46C8EFBFC8B}"/>
              </a:ext>
            </a:extLst>
          </p:cNvPr>
          <p:cNvSpPr/>
          <p:nvPr/>
        </p:nvSpPr>
        <p:spPr>
          <a:xfrm>
            <a:off x="528506" y="4619625"/>
            <a:ext cx="3363986" cy="1839898"/>
          </a:xfrm>
          <a:prstGeom prst="up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Augmenter la température</a:t>
            </a:r>
            <a:endParaRPr lang="fr-CA" b="1" baseline="-25000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195C8709-6CF8-4285-8564-2035F5F7999A}"/>
              </a:ext>
            </a:extLst>
          </p:cNvPr>
          <p:cNvSpPr/>
          <p:nvPr/>
        </p:nvSpPr>
        <p:spPr>
          <a:xfrm>
            <a:off x="4052695" y="4619625"/>
            <a:ext cx="3388339" cy="1839898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Diminuer la concentration de H</a:t>
            </a:r>
            <a:r>
              <a:rPr lang="fr-CA" b="1" baseline="-25000" dirty="0"/>
              <a:t>2(g)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CD9E076F-7842-4832-ABCE-508ECF274547}"/>
              </a:ext>
            </a:extLst>
          </p:cNvPr>
          <p:cNvSpPr/>
          <p:nvPr/>
        </p:nvSpPr>
        <p:spPr>
          <a:xfrm>
            <a:off x="7601237" y="4619625"/>
            <a:ext cx="3388339" cy="1839898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Diminuer la pression</a:t>
            </a:r>
            <a:endParaRPr lang="fr-CA" b="1" baseline="-25000" dirty="0"/>
          </a:p>
        </p:txBody>
      </p:sp>
    </p:spTree>
    <p:extLst>
      <p:ext uri="{BB962C8B-B14F-4D97-AF65-F5344CB8AC3E}">
        <p14:creationId xmlns:p14="http://schemas.microsoft.com/office/powerpoint/2010/main" val="2456528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324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/>
              <p:nvPr/>
            </p:nvSpPr>
            <p:spPr>
              <a:xfrm>
                <a:off x="680322" y="3213401"/>
                <a:ext cx="10963597" cy="56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+75,2 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 ⇌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+2 </m:t>
                      </m:r>
                      <m:sSub>
                        <m:sSubPr>
                          <m:ctrlP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C624414-5237-47CE-ACBF-2775E994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2" y="3213401"/>
                <a:ext cx="10963597" cy="564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42B2651-6160-4450-BA79-4035D908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2846"/>
            <a:ext cx="10963598" cy="87158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Il est possible de produire du dihydrogène par la décomposition du méthane selon l’équation suivante: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FE027B5B-EE08-4DE1-BDD6-A3D99176A32B}"/>
              </a:ext>
            </a:extLst>
          </p:cNvPr>
          <p:cNvSpPr txBox="1">
            <a:spLocks/>
          </p:cNvSpPr>
          <p:nvPr/>
        </p:nvSpPr>
        <p:spPr>
          <a:xfrm>
            <a:off x="680321" y="3867081"/>
            <a:ext cx="10963598" cy="87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Quelles conditions permettent d’accroître le rendement de la production de dihydrogène.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AF968D74-E531-48F3-ABEF-E46C8EFBFC8B}"/>
              </a:ext>
            </a:extLst>
          </p:cNvPr>
          <p:cNvSpPr/>
          <p:nvPr/>
        </p:nvSpPr>
        <p:spPr>
          <a:xfrm>
            <a:off x="4452806" y="4619625"/>
            <a:ext cx="2401676" cy="1839898"/>
          </a:xfrm>
          <a:prstGeom prst="upArrow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Augmenter la température</a:t>
            </a:r>
            <a:endParaRPr lang="fr-CA" sz="1200" b="1" baseline="-25000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195C8709-6CF8-4285-8564-2035F5F7999A}"/>
              </a:ext>
            </a:extLst>
          </p:cNvPr>
          <p:cNvSpPr/>
          <p:nvPr/>
        </p:nvSpPr>
        <p:spPr>
          <a:xfrm>
            <a:off x="6854482" y="4619625"/>
            <a:ext cx="2419063" cy="1839898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Diminuer la concentration de H</a:t>
            </a:r>
            <a:r>
              <a:rPr lang="fr-CA" sz="1200" b="1" baseline="-25000" dirty="0"/>
              <a:t>2(g)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CD9E076F-7842-4832-ABCE-508ECF274547}"/>
              </a:ext>
            </a:extLst>
          </p:cNvPr>
          <p:cNvSpPr/>
          <p:nvPr/>
        </p:nvSpPr>
        <p:spPr>
          <a:xfrm>
            <a:off x="9273545" y="4619625"/>
            <a:ext cx="2419063" cy="1839898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Diminuer la pression</a:t>
            </a:r>
            <a:endParaRPr lang="fr-CA" sz="1200" b="1" baseline="-25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9FB2E2-60FD-4F1B-B965-9ED31788BE8F}"/>
              </a:ext>
            </a:extLst>
          </p:cNvPr>
          <p:cNvSpPr txBox="1"/>
          <p:nvPr/>
        </p:nvSpPr>
        <p:spPr>
          <a:xfrm>
            <a:off x="356516" y="4937373"/>
            <a:ext cx="3936027" cy="1323439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2000" dirty="0"/>
              <a:t>*Le catalyseur n’a aucun effet sur l’équilibre, mais il aurait quand même l’effet d’accélérer la vitesse de réaction</a:t>
            </a:r>
          </a:p>
        </p:txBody>
      </p:sp>
    </p:spTree>
    <p:extLst>
      <p:ext uri="{BB962C8B-B14F-4D97-AF65-F5344CB8AC3E}">
        <p14:creationId xmlns:p14="http://schemas.microsoft.com/office/powerpoint/2010/main" val="938660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B332B5-C589-44A5-845F-06809EBC3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000" dirty="0"/>
              <a:t>Écris une réaction hypothétique qui répond au critères suivantes: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Lorsqu’on augmente la concentration de A, la quantité de B et C diminue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Lorsqu’on diminue la pression, la quantité de A, B et C augmente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Lorsqu’on augmente la concentration de D, la concentration de A augmente et la pression augmente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L’ajout de B ou C n’a aucun impact sur l’équilibre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Lorsqu’on réchauffe le système, la pression diminue à cause du principe de Le Chatelier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6380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B332B5-C589-44A5-845F-06809EBC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92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/>
              <a:t>Écris une réaction hypothétique qui répond au critères suivantes: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1200" dirty="0"/>
              <a:t>Lorsqu’on augmente la concentration de A, la quantité de B et C diminue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1200" dirty="0"/>
              <a:t>Lorsqu’on diminue la pression, la quantité de A, B et C augmente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1200" dirty="0"/>
              <a:t>Lorsqu’on augmente la concentration de D, la concentration de A augmente et la pression augmente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1200" dirty="0"/>
              <a:t>L’ajout de B ou C n’a aucun impact sur l’équilibre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1200" dirty="0"/>
              <a:t>Lorsqu’on réchauffe le système, la pression diminue à cause du principe de Le Chatelier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5">
                <a:extLst>
                  <a:ext uri="{FF2B5EF4-FFF2-40B4-BE49-F238E27FC236}">
                    <a16:creationId xmlns:a16="http://schemas.microsoft.com/office/drawing/2014/main" id="{434A6B27-6149-41FA-A3B4-49DA6CCC2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1" y="4760382"/>
                <a:ext cx="9613861" cy="1000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b="1" u="sng" dirty="0"/>
                  <a:t>Solution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𝒐𝒖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d>
                            <m:dPr>
                              <m:ctrlPr>
                                <a:rPr lang="fr-CA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32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fr-CA" sz="3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3200" b="1" i="1" smtClean="0">
                                  <a:latin typeface="Cambria Math" panose="02040503050406030204" pitchFamily="18" charset="0"/>
                                </a:rPr>
                                <m:t>𝒐𝒖</m:t>
                              </m:r>
                              <m:r>
                                <a:rPr lang="fr-CA" sz="3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32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</m:sub>
                      </m:sSub>
                      <m:r>
                        <a:rPr lang="fr-CA" sz="3200" b="1" i="1" smtClean="0">
                          <a:latin typeface="Cambria Math" panose="02040503050406030204" pitchFamily="18" charset="0"/>
                        </a:rPr>
                        <m:t>+É</m:t>
                      </m:r>
                      <m:r>
                        <a:rPr lang="fr-CA" sz="3200" b="1" i="1" smtClean="0">
                          <a:latin typeface="Cambria Math" panose="02040503050406030204" pitchFamily="18" charset="0"/>
                        </a:rPr>
                        <m:t>𝒏𝒆𝒓𝒈𝒊𝒆</m:t>
                      </m:r>
                      <m:r>
                        <a:rPr lang="fr-CA" sz="3200" b="1" i="1" smtClean="0">
                          <a:latin typeface="Cambria Math" panose="02040503050406030204" pitchFamily="18" charset="0"/>
                        </a:rPr>
                        <m:t> ⇌</m:t>
                      </m:r>
                      <m:sSub>
                        <m:sSubPr>
                          <m:ctrlPr>
                            <a:rPr lang="fr-C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fr-C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CA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200" b="1" dirty="0"/>
              </a:p>
            </p:txBody>
          </p:sp>
        </mc:Choice>
        <mc:Fallback xmlns="">
          <p:sp>
            <p:nvSpPr>
              <p:cNvPr id="5" name="Espace réservé du contenu 5">
                <a:extLst>
                  <a:ext uri="{FF2B5EF4-FFF2-40B4-BE49-F238E27FC236}">
                    <a16:creationId xmlns:a16="http://schemas.microsoft.com/office/drawing/2014/main" id="{434A6B27-6149-41FA-A3B4-49DA6CCC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4760382"/>
                <a:ext cx="9613861" cy="1000125"/>
              </a:xfrm>
              <a:prstGeom prst="rect">
                <a:avLst/>
              </a:prstGeom>
              <a:blipFill>
                <a:blip r:embed="rId3"/>
                <a:stretch>
                  <a:fillRect l="-1015" t="-853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31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111511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76701"/>
            <a:ext cx="5547941" cy="2510838"/>
          </a:xfrm>
        </p:spPr>
        <p:txBody>
          <a:bodyPr anchor="ctr">
            <a:normAutofit fontScale="92500" lnSpcReduction="10000"/>
          </a:bodyPr>
          <a:lstStyle/>
          <a:p>
            <a:r>
              <a:rPr lang="fr-CA" dirty="0"/>
              <a:t>Retard: </a:t>
            </a:r>
          </a:p>
          <a:p>
            <a:pPr lvl="1"/>
            <a:r>
              <a:rPr lang="fr-CA" dirty="0"/>
              <a:t>p. 303 – CH7 #1, 5, 6, 8 à 10</a:t>
            </a:r>
          </a:p>
          <a:p>
            <a:pPr lvl="1"/>
            <a:r>
              <a:rPr lang="fr-CA" dirty="0"/>
              <a:t>p.318 #1 à 10</a:t>
            </a:r>
          </a:p>
          <a:p>
            <a:r>
              <a:rPr lang="fr-CA" dirty="0"/>
              <a:t>Dernier cours: p. 324 #1 à 4</a:t>
            </a:r>
          </a:p>
          <a:p>
            <a:r>
              <a:rPr lang="fr-CA" dirty="0"/>
              <a:t>Aujourd’hui: </a:t>
            </a:r>
          </a:p>
          <a:p>
            <a:pPr lvl="1"/>
            <a:r>
              <a:rPr lang="fr-CA" dirty="0"/>
              <a:t>p.327 #1 à 14</a:t>
            </a:r>
          </a:p>
          <a:p>
            <a:pPr lvl="1"/>
            <a:r>
              <a:rPr lang="fr-CA" dirty="0"/>
              <a:t>p.332 #1 à 7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>
                <a:solidFill>
                  <a:schemeClr val="bg1"/>
                </a:solidFill>
              </a:rPr>
              <a:t>Chapitre 7</a:t>
            </a:r>
            <a:endParaRPr lang="fr-CA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Dave\Dropbox\CSA\Classification exercices V-B-N-NN\M7.PNG">
            <a:extLst>
              <a:ext uri="{FF2B5EF4-FFF2-40B4-BE49-F238E27FC236}">
                <a16:creationId xmlns:a16="http://schemas.microsoft.com/office/drawing/2014/main" id="{16AD0261-5911-49F5-BF2F-544FA0D6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62" y="2858468"/>
            <a:ext cx="5837978" cy="27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61C89-9191-4726-8E80-D6D3ACEAC6D9}"/>
              </a:ext>
            </a:extLst>
          </p:cNvPr>
          <p:cNvSpPr/>
          <p:nvPr/>
        </p:nvSpPr>
        <p:spPr>
          <a:xfrm>
            <a:off x="680321" y="3917110"/>
            <a:ext cx="5415679" cy="38719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D8344-4D7F-44D8-92AE-A8777500CD47}"/>
              </a:ext>
            </a:extLst>
          </p:cNvPr>
          <p:cNvSpPr/>
          <p:nvPr/>
        </p:nvSpPr>
        <p:spPr>
          <a:xfrm>
            <a:off x="680322" y="4380502"/>
            <a:ext cx="5415679" cy="100703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06F63-C06F-40BD-8EF6-F918EB21B87E}"/>
              </a:ext>
            </a:extLst>
          </p:cNvPr>
          <p:cNvSpPr/>
          <p:nvPr/>
        </p:nvSpPr>
        <p:spPr>
          <a:xfrm>
            <a:off x="680321" y="2998040"/>
            <a:ext cx="5415679" cy="86191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b="1" dirty="0"/>
              <a:t>Objectifs de l’élève</a:t>
            </a:r>
            <a:br>
              <a:rPr lang="fr-CA" sz="3600" b="1" dirty="0"/>
            </a:br>
            <a:r>
              <a:rPr lang="fr-CA" sz="3600" b="1" dirty="0"/>
              <a:t>Principe de Le Chatelier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9EA95-F580-4A81-A281-F57C0E1E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fr-CA" dirty="0"/>
              <a:t>7.1 – Identifier si un système est à l’équilibre (vitesse directe = inverse)</a:t>
            </a:r>
          </a:p>
          <a:p>
            <a:pPr lvl="1"/>
            <a:r>
              <a:rPr lang="fr-CA" dirty="0"/>
              <a:t>Réaction réversible</a:t>
            </a:r>
          </a:p>
          <a:p>
            <a:pPr lvl="1"/>
            <a:r>
              <a:rPr lang="fr-CA" dirty="0"/>
              <a:t>Système fermé</a:t>
            </a:r>
          </a:p>
          <a:p>
            <a:pPr lvl="1"/>
            <a:r>
              <a:rPr lang="fr-CA" dirty="0"/>
              <a:t>Propriétés macroscopiques constantes</a:t>
            </a:r>
          </a:p>
          <a:p>
            <a:r>
              <a:rPr lang="fr-CA" dirty="0"/>
              <a:t>7.2 – Principe de Le Chatelier</a:t>
            </a:r>
          </a:p>
          <a:p>
            <a:pPr lvl="1"/>
            <a:r>
              <a:rPr lang="fr-CA" dirty="0"/>
              <a:t>Identifier les perturbations aux système (concentration des réactifs, concentrations des produits, variation de température, variation de pression)</a:t>
            </a:r>
          </a:p>
          <a:p>
            <a:pPr lvl="1"/>
            <a:r>
              <a:rPr lang="fr-CA" dirty="0"/>
              <a:t>Prédire comment le système va réagir</a:t>
            </a:r>
          </a:p>
          <a:p>
            <a:pPr lvl="1"/>
            <a:r>
              <a:rPr lang="fr-CA" dirty="0"/>
              <a:t>Prédire comment les substances vont varier pour rétablir un nouvel équilibre</a:t>
            </a:r>
          </a:p>
          <a:p>
            <a:r>
              <a:rPr lang="fr-CA" dirty="0"/>
              <a:t>7.3 – Mise en pratique du principe de Le Chatelier</a:t>
            </a:r>
          </a:p>
          <a:p>
            <a:pPr lvl="1"/>
            <a:r>
              <a:rPr lang="fr-CA" dirty="0"/>
              <a:t>Synthèse des connaissances dans tout le chapitre. Fais attentions aux pièges!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243 à 252</a:t>
            </a:r>
          </a:p>
        </p:txBody>
      </p:sp>
    </p:spTree>
    <p:extLst>
      <p:ext uri="{BB962C8B-B14F-4D97-AF65-F5344CB8AC3E}">
        <p14:creationId xmlns:p14="http://schemas.microsoft.com/office/powerpoint/2010/main" val="72740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3FFBC119-A400-46E9-B481-582ACAF6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C80B-E8F5-40FC-8879-7193A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6"/>
            <a:ext cx="8133478" cy="1346623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Rappel du principe de Le Chatelier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0DAF35-521D-4E85-95F4-355ABE58B675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298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7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Équilibre chimique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B859D9F-A387-4C39-9D40-9FBAE1FBE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039" y="1993107"/>
            <a:ext cx="2760675" cy="442769"/>
          </a:xfrm>
        </p:spPr>
        <p:txBody>
          <a:bodyPr anchor="ctr">
            <a:normAutofit/>
          </a:bodyPr>
          <a:lstStyle/>
          <a:p>
            <a:pPr algn="ctr"/>
            <a:r>
              <a:rPr lang="fr-CA" sz="2000" dirty="0"/>
              <a:t>Réversible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 à 301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F9ED548F-7A4B-4CD6-AF5A-0BD7D30203CE}"/>
              </a:ext>
            </a:extLst>
          </p:cNvPr>
          <p:cNvSpPr txBox="1">
            <a:spLocks/>
          </p:cNvSpPr>
          <p:nvPr/>
        </p:nvSpPr>
        <p:spPr>
          <a:xfrm>
            <a:off x="261039" y="4616380"/>
            <a:ext cx="2760675" cy="442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dirty="0"/>
              <a:t>Irréversible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4581922-17F1-4527-88EC-A9D002DB3F30}"/>
              </a:ext>
            </a:extLst>
          </p:cNvPr>
          <p:cNvCxnSpPr/>
          <p:nvPr/>
        </p:nvCxnSpPr>
        <p:spPr>
          <a:xfrm>
            <a:off x="0" y="4434451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73EBEBB-6782-4A0B-B1DE-60C65AF4CCFF}"/>
                  </a:ext>
                </a:extLst>
              </p:cNvPr>
              <p:cNvSpPr txBox="1"/>
              <p:nvPr/>
            </p:nvSpPr>
            <p:spPr>
              <a:xfrm>
                <a:off x="3575507" y="1960225"/>
                <a:ext cx="851590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b="1" u="sng" dirty="0"/>
                  <a:t>Réaction réversible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Les réactifs se transforme en produits et les produits se transforment en réactif simultanément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L’équilibre est un processus dynamique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vitesse de la réaction directe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⇀</m:t>
                    </m:r>
                  </m:oMath>
                </a14:m>
                <a:r>
                  <a:rPr lang="fr-CA" dirty="0"/>
                  <a:t>) = vitesse de la réaction inverse </a:t>
                </a:r>
                <a:r>
                  <a:rPr lang="fr-CA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↽</m:t>
                    </m:r>
                  </m:oMath>
                </a14:m>
                <a:r>
                  <a:rPr lang="fr-CA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endParaRPr lang="fr-CA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Ce processus peut être physique ou chimique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73EBEBB-6782-4A0B-B1DE-60C65AF4C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7" y="1960225"/>
                <a:ext cx="8515905" cy="2062103"/>
              </a:xfrm>
              <a:prstGeom prst="rect">
                <a:avLst/>
              </a:prstGeom>
              <a:blipFill>
                <a:blip r:embed="rId3"/>
                <a:stretch>
                  <a:fillRect l="-788" t="-2071" b="-35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>
            <a:extLst>
              <a:ext uri="{FF2B5EF4-FFF2-40B4-BE49-F238E27FC236}">
                <a16:creationId xmlns:a16="http://schemas.microsoft.com/office/drawing/2014/main" id="{79D0CBF2-41EE-4834-855E-82879414A18F}"/>
              </a:ext>
            </a:extLst>
          </p:cNvPr>
          <p:cNvGrpSpPr/>
          <p:nvPr/>
        </p:nvGrpSpPr>
        <p:grpSpPr>
          <a:xfrm>
            <a:off x="100587" y="2214491"/>
            <a:ext cx="3292108" cy="2160329"/>
            <a:chOff x="251414" y="3222917"/>
            <a:chExt cx="5148531" cy="3378539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17DAB268-0D77-4597-8CDE-18E862876EEC}"/>
                </a:ext>
              </a:extLst>
            </p:cNvPr>
            <p:cNvGrpSpPr/>
            <p:nvPr/>
          </p:nvGrpSpPr>
          <p:grpSpPr>
            <a:xfrm>
              <a:off x="251414" y="3222917"/>
              <a:ext cx="5148531" cy="3378539"/>
              <a:chOff x="251414" y="3222917"/>
              <a:chExt cx="5148531" cy="3378539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93F5B745-655D-4356-BD02-79CDB27DEF00}"/>
                  </a:ext>
                </a:extLst>
              </p:cNvPr>
              <p:cNvGrpSpPr/>
              <p:nvPr/>
            </p:nvGrpSpPr>
            <p:grpSpPr>
              <a:xfrm>
                <a:off x="251414" y="3222917"/>
                <a:ext cx="5148531" cy="3378539"/>
                <a:chOff x="2168399" y="3331891"/>
                <a:chExt cx="7471749" cy="3378539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D54677C3-C8BF-4A79-BDA3-D66E22941683}"/>
                    </a:ext>
                  </a:extLst>
                </p:cNvPr>
                <p:cNvGrpSpPr/>
                <p:nvPr/>
              </p:nvGrpSpPr>
              <p:grpSpPr>
                <a:xfrm>
                  <a:off x="2748617" y="3331891"/>
                  <a:ext cx="6891531" cy="2959628"/>
                  <a:chOff x="2483879" y="2004423"/>
                  <a:chExt cx="6803171" cy="4255697"/>
                </a:xfrm>
              </p:grpSpPr>
              <p:cxnSp>
                <p:nvCxnSpPr>
                  <p:cNvPr id="39" name="Connecteur droit avec flèche 38">
                    <a:extLst>
                      <a:ext uri="{FF2B5EF4-FFF2-40B4-BE49-F238E27FC236}">
                        <a16:creationId xmlns:a16="http://schemas.microsoft.com/office/drawing/2014/main" id="{F3B8FDA1-E5B0-4F91-80EA-65DB6BD479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98914" y="2004423"/>
                    <a:ext cx="14338" cy="42556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avec flèche 39">
                    <a:extLst>
                      <a:ext uri="{FF2B5EF4-FFF2-40B4-BE49-F238E27FC236}">
                        <a16:creationId xmlns:a16="http://schemas.microsoft.com/office/drawing/2014/main" id="{B64AAD64-3CB8-4A83-85FE-E66956429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3879" y="6260120"/>
                    <a:ext cx="6803171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43A8C317-186D-4EE3-A8A1-8E052741CD87}"/>
                    </a:ext>
                  </a:extLst>
                </p:cNvPr>
                <p:cNvSpPr txBox="1"/>
                <p:nvPr/>
              </p:nvSpPr>
              <p:spPr>
                <a:xfrm rot="16200000">
                  <a:off x="1117995" y="4584869"/>
                  <a:ext cx="2624703" cy="523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900" b="1" dirty="0"/>
                    <a:t>Nombre de particules</a:t>
                  </a:r>
                </a:p>
              </p:txBody>
            </p:sp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0CCAD9EE-20FA-48F6-B596-5D7784729A86}"/>
                    </a:ext>
                  </a:extLst>
                </p:cNvPr>
                <p:cNvSpPr txBox="1"/>
                <p:nvPr/>
              </p:nvSpPr>
              <p:spPr>
                <a:xfrm>
                  <a:off x="5524691" y="6349432"/>
                  <a:ext cx="4115456" cy="360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900" b="1" dirty="0"/>
                    <a:t>Progression de la réaction</a:t>
                  </a:r>
                </a:p>
              </p:txBody>
            </p:sp>
          </p:grp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4387916A-16C7-41B7-AD9F-F1BD8A44419C}"/>
                  </a:ext>
                </a:extLst>
              </p:cNvPr>
              <p:cNvSpPr/>
              <p:nvPr/>
            </p:nvSpPr>
            <p:spPr>
              <a:xfrm>
                <a:off x="669851" y="4891683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4E8FEE04-EE78-4385-8DF8-29208C7283A6}"/>
                  </a:ext>
                </a:extLst>
              </p:cNvPr>
              <p:cNvSpPr/>
              <p:nvPr/>
            </p:nvSpPr>
            <p:spPr>
              <a:xfrm flipV="1">
                <a:off x="669851" y="4314650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525351A-36FE-4AB6-B194-69784F7EA4DE}"/>
                </a:ext>
              </a:extLst>
            </p:cNvPr>
            <p:cNvSpPr txBox="1"/>
            <p:nvPr/>
          </p:nvSpPr>
          <p:spPr>
            <a:xfrm>
              <a:off x="3972409" y="4482553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Produits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42F07EC8-20FB-49C9-BD6B-E62422AC2230}"/>
                </a:ext>
              </a:extLst>
            </p:cNvPr>
            <p:cNvSpPr txBox="1"/>
            <p:nvPr/>
          </p:nvSpPr>
          <p:spPr>
            <a:xfrm>
              <a:off x="4028887" y="5562454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Réactifs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3635E600-E069-4EA2-912C-8AEC4550D72C}"/>
              </a:ext>
            </a:extLst>
          </p:cNvPr>
          <p:cNvGrpSpPr/>
          <p:nvPr/>
        </p:nvGrpSpPr>
        <p:grpSpPr>
          <a:xfrm>
            <a:off x="126033" y="4665282"/>
            <a:ext cx="3292108" cy="2160329"/>
            <a:chOff x="6781625" y="3222917"/>
            <a:chExt cx="5148531" cy="3378539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2CC07049-C242-47CE-9CBD-17817205192A}"/>
                </a:ext>
              </a:extLst>
            </p:cNvPr>
            <p:cNvGrpSpPr/>
            <p:nvPr/>
          </p:nvGrpSpPr>
          <p:grpSpPr>
            <a:xfrm>
              <a:off x="6781625" y="3222917"/>
              <a:ext cx="5148531" cy="3378539"/>
              <a:chOff x="6781625" y="3222917"/>
              <a:chExt cx="5148531" cy="3378539"/>
            </a:xfrm>
          </p:grpSpPr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1ACF1DFF-8868-42E4-9B01-6EA1DE9B8E84}"/>
                  </a:ext>
                </a:extLst>
              </p:cNvPr>
              <p:cNvGrpSpPr/>
              <p:nvPr/>
            </p:nvGrpSpPr>
            <p:grpSpPr>
              <a:xfrm>
                <a:off x="6781625" y="3222917"/>
                <a:ext cx="5148531" cy="3378539"/>
                <a:chOff x="2168399" y="3331891"/>
                <a:chExt cx="7471749" cy="3378539"/>
              </a:xfrm>
            </p:grpSpPr>
            <p:grpSp>
              <p:nvGrpSpPr>
                <p:cNvPr id="48" name="Groupe 47">
                  <a:extLst>
                    <a:ext uri="{FF2B5EF4-FFF2-40B4-BE49-F238E27FC236}">
                      <a16:creationId xmlns:a16="http://schemas.microsoft.com/office/drawing/2014/main" id="{FD40C6B4-9E86-4E34-8270-82B8ECAA4CC3}"/>
                    </a:ext>
                  </a:extLst>
                </p:cNvPr>
                <p:cNvGrpSpPr/>
                <p:nvPr/>
              </p:nvGrpSpPr>
              <p:grpSpPr>
                <a:xfrm>
                  <a:off x="2748617" y="3331891"/>
                  <a:ext cx="6891531" cy="3000512"/>
                  <a:chOff x="2483879" y="2004423"/>
                  <a:chExt cx="6803171" cy="4314486"/>
                </a:xfrm>
              </p:grpSpPr>
              <p:cxnSp>
                <p:nvCxnSpPr>
                  <p:cNvPr id="51" name="Connecteur droit avec flèche 50">
                    <a:extLst>
                      <a:ext uri="{FF2B5EF4-FFF2-40B4-BE49-F238E27FC236}">
                        <a16:creationId xmlns:a16="http://schemas.microsoft.com/office/drawing/2014/main" id="{1844F55B-F73A-4A53-B742-B75B183F66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98914" y="2004423"/>
                    <a:ext cx="14338" cy="42556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droit avec flèche 51">
                    <a:extLst>
                      <a:ext uri="{FF2B5EF4-FFF2-40B4-BE49-F238E27FC236}">
                        <a16:creationId xmlns:a16="http://schemas.microsoft.com/office/drawing/2014/main" id="{94679F23-7295-4E0B-BC0A-C65530E41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3879" y="6260120"/>
                    <a:ext cx="6803171" cy="5878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DD8C4176-E8BD-4B63-9EE2-C0FB76440EC0}"/>
                    </a:ext>
                  </a:extLst>
                </p:cNvPr>
                <p:cNvSpPr txBox="1"/>
                <p:nvPr/>
              </p:nvSpPr>
              <p:spPr>
                <a:xfrm rot="16200000">
                  <a:off x="1117995" y="4584869"/>
                  <a:ext cx="2624703" cy="523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900" b="1" dirty="0"/>
                    <a:t>Nombre de particules</a:t>
                  </a:r>
                </a:p>
              </p:txBody>
            </p:sp>
            <p:sp>
              <p:nvSpPr>
                <p:cNvPr id="50" name="ZoneTexte 49">
                  <a:extLst>
                    <a:ext uri="{FF2B5EF4-FFF2-40B4-BE49-F238E27FC236}">
                      <a16:creationId xmlns:a16="http://schemas.microsoft.com/office/drawing/2014/main" id="{8B688862-A8BB-4665-88A3-8E86B8E8E012}"/>
                    </a:ext>
                  </a:extLst>
                </p:cNvPr>
                <p:cNvSpPr txBox="1"/>
                <p:nvPr/>
              </p:nvSpPr>
              <p:spPr>
                <a:xfrm>
                  <a:off x="5524691" y="6349432"/>
                  <a:ext cx="4115456" cy="360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900" b="1" dirty="0"/>
                    <a:t>Progression de la réaction</a:t>
                  </a:r>
                </a:p>
              </p:txBody>
            </p:sp>
          </p:grp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EC60BC93-035B-43B3-B06E-86EB52C92C27}"/>
                  </a:ext>
                </a:extLst>
              </p:cNvPr>
              <p:cNvSpPr/>
              <p:nvPr/>
            </p:nvSpPr>
            <p:spPr>
              <a:xfrm>
                <a:off x="7212431" y="3923686"/>
                <a:ext cx="4391247" cy="2235981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F4DFEE8A-17CC-4111-9B27-BB5C50A585CE}"/>
                  </a:ext>
                </a:extLst>
              </p:cNvPr>
              <p:cNvSpPr/>
              <p:nvPr/>
            </p:nvSpPr>
            <p:spPr>
              <a:xfrm>
                <a:off x="7180977" y="3811405"/>
                <a:ext cx="2416030" cy="2381273"/>
              </a:xfrm>
              <a:custGeom>
                <a:avLst/>
                <a:gdLst>
                  <a:gd name="connsiteX0" fmla="*/ 0 w 2416030"/>
                  <a:gd name="connsiteY0" fmla="*/ 0 h 2381273"/>
                  <a:gd name="connsiteX1" fmla="*/ 805343 w 2416030"/>
                  <a:gd name="connsiteY1" fmla="*/ 2013358 h 2381273"/>
                  <a:gd name="connsiteX2" fmla="*/ 2416030 w 2416030"/>
                  <a:gd name="connsiteY2" fmla="*/ 2374084 h 238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6030" h="2381273">
                    <a:moveTo>
                      <a:pt x="0" y="0"/>
                    </a:moveTo>
                    <a:cubicBezTo>
                      <a:pt x="201335" y="808838"/>
                      <a:pt x="402671" y="1617677"/>
                      <a:pt x="805343" y="2013358"/>
                    </a:cubicBezTo>
                    <a:cubicBezTo>
                      <a:pt x="1208015" y="2409039"/>
                      <a:pt x="1812022" y="2391561"/>
                      <a:pt x="2416030" y="2374084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AB9EA7D-62DA-496F-8040-6346E4B69311}"/>
                </a:ext>
              </a:extLst>
            </p:cNvPr>
            <p:cNvSpPr txBox="1"/>
            <p:nvPr/>
          </p:nvSpPr>
          <p:spPr>
            <a:xfrm>
              <a:off x="10572708" y="3561592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Produits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3152E89-4065-4DC6-B8E7-46B3F7CE0137}"/>
                </a:ext>
              </a:extLst>
            </p:cNvPr>
            <p:cNvSpPr txBox="1"/>
            <p:nvPr/>
          </p:nvSpPr>
          <p:spPr>
            <a:xfrm>
              <a:off x="9408055" y="5774946"/>
              <a:ext cx="1088691" cy="38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Réactifs</a:t>
              </a:r>
            </a:p>
          </p:txBody>
        </p: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E43FF541-8C45-4A6D-AD72-EE508B2E5D14}"/>
              </a:ext>
            </a:extLst>
          </p:cNvPr>
          <p:cNvSpPr txBox="1"/>
          <p:nvPr/>
        </p:nvSpPr>
        <p:spPr>
          <a:xfrm>
            <a:off x="3575507" y="4541992"/>
            <a:ext cx="8515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Réaction irréversible ou complète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Cette réaction se produit lorsqu’au moins un des réactifs se transforme </a:t>
            </a:r>
            <a:r>
              <a:rPr lang="fr-CA" dirty="0">
                <a:solidFill>
                  <a:srgbClr val="92D050"/>
                </a:solidFill>
              </a:rPr>
              <a:t>complètement en produits</a:t>
            </a:r>
            <a:r>
              <a:rPr lang="fr-CA" dirty="0"/>
              <a:t>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12D8DDC-C168-4416-B147-876A1F9EBC69}"/>
              </a:ext>
            </a:extLst>
          </p:cNvPr>
          <p:cNvSpPr/>
          <p:nvPr/>
        </p:nvSpPr>
        <p:spPr>
          <a:xfrm>
            <a:off x="1643659" y="6474730"/>
            <a:ext cx="161782" cy="161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FF2B945-6233-469F-876D-303FD9AE1886}"/>
              </a:ext>
            </a:extLst>
          </p:cNvPr>
          <p:cNvSpPr/>
          <p:nvPr/>
        </p:nvSpPr>
        <p:spPr>
          <a:xfrm>
            <a:off x="1486973" y="5795204"/>
            <a:ext cx="484632" cy="61617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537FBE28-EBE3-4248-8ECC-6EE892488B9E}"/>
                  </a:ext>
                </a:extLst>
              </p:cNvPr>
              <p:cNvSpPr txBox="1"/>
              <p:nvPr/>
            </p:nvSpPr>
            <p:spPr>
              <a:xfrm>
                <a:off x="5694269" y="3921861"/>
                <a:ext cx="4599913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⇌      2 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537FBE28-EBE3-4248-8ECC-6EE892488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69" y="3921861"/>
                <a:ext cx="4599913" cy="497252"/>
              </a:xfrm>
              <a:prstGeom prst="rect">
                <a:avLst/>
              </a:prstGeom>
              <a:blipFill>
                <a:blip r:embed="rId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205D988-D0AB-4C1C-ABEE-F165EEDB5593}"/>
                  </a:ext>
                </a:extLst>
              </p:cNvPr>
              <p:cNvSpPr txBox="1"/>
              <p:nvPr/>
            </p:nvSpPr>
            <p:spPr>
              <a:xfrm>
                <a:off x="5248149" y="5795204"/>
                <a:ext cx="5456878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</m:t>
                      </m:r>
                      <m:sSub>
                        <m:sSubPr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205D988-D0AB-4C1C-ABEE-F165EEDB5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49" y="5795204"/>
                <a:ext cx="5456878" cy="497252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453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Équilibre chimique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 à 301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50324AD-4B19-4DCD-83D5-283F40061427}"/>
              </a:ext>
            </a:extLst>
          </p:cNvPr>
          <p:cNvGrpSpPr/>
          <p:nvPr/>
        </p:nvGrpSpPr>
        <p:grpSpPr>
          <a:xfrm>
            <a:off x="2000018" y="2554513"/>
            <a:ext cx="6327115" cy="4159858"/>
            <a:chOff x="295345" y="3222917"/>
            <a:chExt cx="5104598" cy="3356096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BC6E7C1-AD11-4E64-BCE2-0735D35A5F88}"/>
                </a:ext>
              </a:extLst>
            </p:cNvPr>
            <p:cNvGrpSpPr/>
            <p:nvPr/>
          </p:nvGrpSpPr>
          <p:grpSpPr>
            <a:xfrm>
              <a:off x="295345" y="3222917"/>
              <a:ext cx="5104598" cy="3356096"/>
              <a:chOff x="295345" y="3222917"/>
              <a:chExt cx="5104598" cy="3356096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0B5F77C2-0B9F-43DE-B83C-5179932C8C8D}"/>
                  </a:ext>
                </a:extLst>
              </p:cNvPr>
              <p:cNvGrpSpPr/>
              <p:nvPr/>
            </p:nvGrpSpPr>
            <p:grpSpPr>
              <a:xfrm>
                <a:off x="295345" y="3222917"/>
                <a:ext cx="5104598" cy="3356096"/>
                <a:chOff x="2232154" y="3331891"/>
                <a:chExt cx="7407993" cy="3356096"/>
              </a:xfrm>
            </p:grpSpPr>
            <p:grpSp>
              <p:nvGrpSpPr>
                <p:cNvPr id="67" name="Groupe 66">
                  <a:extLst>
                    <a:ext uri="{FF2B5EF4-FFF2-40B4-BE49-F238E27FC236}">
                      <a16:creationId xmlns:a16="http://schemas.microsoft.com/office/drawing/2014/main" id="{C41BAAE1-3007-4871-9431-69FDEBFB2860}"/>
                    </a:ext>
                  </a:extLst>
                </p:cNvPr>
                <p:cNvGrpSpPr/>
                <p:nvPr/>
              </p:nvGrpSpPr>
              <p:grpSpPr>
                <a:xfrm>
                  <a:off x="2748617" y="3331891"/>
                  <a:ext cx="6891529" cy="2964641"/>
                  <a:chOff x="2483879" y="2004423"/>
                  <a:chExt cx="6803169" cy="4262906"/>
                </a:xfrm>
              </p:grpSpPr>
              <p:cxnSp>
                <p:nvCxnSpPr>
                  <p:cNvPr id="71" name="Connecteur droit avec flèche 70">
                    <a:extLst>
                      <a:ext uri="{FF2B5EF4-FFF2-40B4-BE49-F238E27FC236}">
                        <a16:creationId xmlns:a16="http://schemas.microsoft.com/office/drawing/2014/main" id="{6672F875-4D30-4983-B944-A6FF45190F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98914" y="2004423"/>
                    <a:ext cx="14338" cy="42556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eur droit avec flèche 71">
                    <a:extLst>
                      <a:ext uri="{FF2B5EF4-FFF2-40B4-BE49-F238E27FC236}">
                        <a16:creationId xmlns:a16="http://schemas.microsoft.com/office/drawing/2014/main" id="{E00DF0DA-7F30-4818-B311-91AE99D64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83879" y="6260121"/>
                    <a:ext cx="6803169" cy="720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BFFCAC35-8A1A-471D-B7A2-5C625204862E}"/>
                    </a:ext>
                  </a:extLst>
                </p:cNvPr>
                <p:cNvSpPr txBox="1"/>
                <p:nvPr/>
              </p:nvSpPr>
              <p:spPr>
                <a:xfrm rot="16200000">
                  <a:off x="1117997" y="4648623"/>
                  <a:ext cx="2624703" cy="396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1600" b="1" dirty="0"/>
                    <a:t>Nombre de particules</a:t>
                  </a:r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73FBB76F-E146-4C71-887F-6CEB13F37064}"/>
                    </a:ext>
                  </a:extLst>
                </p:cNvPr>
                <p:cNvSpPr txBox="1"/>
                <p:nvPr/>
              </p:nvSpPr>
              <p:spPr>
                <a:xfrm>
                  <a:off x="5524692" y="6349433"/>
                  <a:ext cx="41154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1600" b="1" dirty="0"/>
                    <a:t>Progression de la réaction</a:t>
                  </a:r>
                </a:p>
              </p:txBody>
            </p:sp>
          </p:grp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56E5CEB4-F9FA-4F24-A675-1F5879F8C0AA}"/>
                  </a:ext>
                </a:extLst>
              </p:cNvPr>
              <p:cNvSpPr/>
              <p:nvPr/>
            </p:nvSpPr>
            <p:spPr>
              <a:xfrm>
                <a:off x="669851" y="4891683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B61F4F4B-4FB4-4AAE-B476-5884345D5F78}"/>
                  </a:ext>
                </a:extLst>
              </p:cNvPr>
              <p:cNvSpPr/>
              <p:nvPr/>
            </p:nvSpPr>
            <p:spPr>
              <a:xfrm flipV="1">
                <a:off x="669851" y="4314650"/>
                <a:ext cx="4391247" cy="1264568"/>
              </a:xfrm>
              <a:custGeom>
                <a:avLst/>
                <a:gdLst>
                  <a:gd name="connsiteX0" fmla="*/ 0 w 4391247"/>
                  <a:gd name="connsiteY0" fmla="*/ 1264568 h 1264568"/>
                  <a:gd name="connsiteX1" fmla="*/ 797442 w 4391247"/>
                  <a:gd name="connsiteY1" fmla="*/ 169415 h 1264568"/>
                  <a:gd name="connsiteX2" fmla="*/ 4391247 w 4391247"/>
                  <a:gd name="connsiteY2" fmla="*/ 20559 h 126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1247" h="1264568">
                    <a:moveTo>
                      <a:pt x="0" y="1264568"/>
                    </a:moveTo>
                    <a:cubicBezTo>
                      <a:pt x="32784" y="820659"/>
                      <a:pt x="65568" y="376750"/>
                      <a:pt x="797442" y="169415"/>
                    </a:cubicBezTo>
                    <a:cubicBezTo>
                      <a:pt x="1529316" y="-37920"/>
                      <a:pt x="2960281" y="-8681"/>
                      <a:pt x="4391247" y="20559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DD985F-2255-470F-ABF6-3C7CE7EECC3C}"/>
                </a:ext>
              </a:extLst>
            </p:cNvPr>
            <p:cNvSpPr txBox="1"/>
            <p:nvPr/>
          </p:nvSpPr>
          <p:spPr>
            <a:xfrm>
              <a:off x="3972408" y="4482553"/>
              <a:ext cx="1088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Produits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AB08A05-66B8-46A8-B601-504081559F64}"/>
                </a:ext>
              </a:extLst>
            </p:cNvPr>
            <p:cNvSpPr txBox="1"/>
            <p:nvPr/>
          </p:nvSpPr>
          <p:spPr>
            <a:xfrm>
              <a:off x="4028887" y="5562455"/>
              <a:ext cx="1088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Réactifs</a:t>
              </a: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B858799-6D93-441F-B36C-BBE3CA0CBC6A}"/>
              </a:ext>
            </a:extLst>
          </p:cNvPr>
          <p:cNvCxnSpPr/>
          <p:nvPr/>
        </p:nvCxnSpPr>
        <p:spPr>
          <a:xfrm flipV="1">
            <a:off x="4537162" y="3496495"/>
            <a:ext cx="0" cy="27137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A5125CD-62B4-45BB-B477-E1F4C3B9214D}"/>
              </a:ext>
            </a:extLst>
          </p:cNvPr>
          <p:cNvSpPr/>
          <p:nvPr/>
        </p:nvSpPr>
        <p:spPr>
          <a:xfrm>
            <a:off x="4552086" y="3496495"/>
            <a:ext cx="3775045" cy="269963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323E31-B4C6-4CDE-A676-E971E4B793F6}"/>
              </a:ext>
            </a:extLst>
          </p:cNvPr>
          <p:cNvSpPr txBox="1"/>
          <p:nvPr/>
        </p:nvSpPr>
        <p:spPr>
          <a:xfrm>
            <a:off x="680319" y="2025527"/>
            <a:ext cx="96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Quand est-ce que l’équilibre est atteint?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E0CE22-A384-4CED-85DD-282A471456A0}"/>
              </a:ext>
            </a:extLst>
          </p:cNvPr>
          <p:cNvSpPr txBox="1"/>
          <p:nvPr/>
        </p:nvSpPr>
        <p:spPr>
          <a:xfrm>
            <a:off x="4549566" y="3041755"/>
            <a:ext cx="377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92D050"/>
                </a:solidFill>
              </a:rPr>
              <a:t>Équilibre</a:t>
            </a:r>
          </a:p>
        </p:txBody>
      </p:sp>
    </p:spTree>
    <p:extLst>
      <p:ext uri="{BB962C8B-B14F-4D97-AF65-F5344CB8AC3E}">
        <p14:creationId xmlns:p14="http://schemas.microsoft.com/office/powerpoint/2010/main" val="1843810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01CD01-1B5D-4BDB-AE50-1E60B047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2929"/>
            <a:ext cx="961386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600" i="1" dirty="0"/>
              <a:t>Le principe de Le Chatelier indique que, si on modifie les conditions d’une système à l’équilibre, le système réagit de façon à s’opposer, en partie, aux changements qu’on lui impose, jusqu’à ce qu’il atteigne un nouvel équilibre.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BECFA1DA-F9C9-47DF-B9DA-612BD9BBB67C}"/>
              </a:ext>
            </a:extLst>
          </p:cNvPr>
          <p:cNvSpPr txBox="1">
            <a:spLocks/>
          </p:cNvSpPr>
          <p:nvPr/>
        </p:nvSpPr>
        <p:spPr>
          <a:xfrm>
            <a:off x="680320" y="3253867"/>
            <a:ext cx="9613861" cy="3333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800" dirty="0"/>
              <a:t>Réactions du système:</a:t>
            </a:r>
          </a:p>
          <a:p>
            <a:r>
              <a:rPr lang="fr-CA" sz="2800" dirty="0"/>
              <a:t>Tous les changements seront résistés par le système.</a:t>
            </a:r>
          </a:p>
          <a:p>
            <a:r>
              <a:rPr lang="fr-CA" sz="2800" dirty="0"/>
              <a:t>Après une modification, le système tente de rétablir l’équilibre.</a:t>
            </a:r>
          </a:p>
          <a:p>
            <a:r>
              <a:rPr lang="fr-CA" sz="2800" dirty="0"/>
              <a:t>Si la perturbation apporte un changement, le système trouvera un nouvel équilibre.</a:t>
            </a:r>
          </a:p>
        </p:txBody>
      </p:sp>
    </p:spTree>
    <p:extLst>
      <p:ext uri="{BB962C8B-B14F-4D97-AF65-F5344CB8AC3E}">
        <p14:creationId xmlns:p14="http://schemas.microsoft.com/office/powerpoint/2010/main" val="34893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3FFBC119-A400-46E9-B481-582ACAF6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C80B-E8F5-40FC-8879-7193A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6"/>
            <a:ext cx="8133478" cy="1346623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Rappel des étapes de la résolution d’un problème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0DAF35-521D-4E85-95F4-355ABE58B675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298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 à 317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E6231-341D-4639-ABB2-A637650D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2143432"/>
            <a:ext cx="7275871" cy="4316361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la perturbation apportée au système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ce que le système va tenter de faire pour résister au changement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si la réaction directe ou inverse est favorisée pour que le changement proposé à l’étape 2 ait lieu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Analyser le changement de la concentration des réactifs et des produits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EBDD61-B2C9-49DD-A641-AC34FBC38EB9}"/>
              </a:ext>
            </a:extLst>
          </p:cNvPr>
          <p:cNvSpPr txBox="1"/>
          <p:nvPr/>
        </p:nvSpPr>
        <p:spPr>
          <a:xfrm>
            <a:off x="7883855" y="2840592"/>
            <a:ext cx="4308145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BAD6FCA-8E8B-450F-88E3-BFADF452B86A}"/>
              </a:ext>
            </a:extLst>
          </p:cNvPr>
          <p:cNvCxnSpPr>
            <a:cxnSpLocks/>
          </p:cNvCxnSpPr>
          <p:nvPr/>
        </p:nvCxnSpPr>
        <p:spPr>
          <a:xfrm>
            <a:off x="7883855" y="3588198"/>
            <a:ext cx="4308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E4694B3-E46C-4182-A281-23346E63CF82}"/>
              </a:ext>
            </a:extLst>
          </p:cNvPr>
          <p:cNvCxnSpPr>
            <a:cxnSpLocks/>
          </p:cNvCxnSpPr>
          <p:nvPr/>
        </p:nvCxnSpPr>
        <p:spPr>
          <a:xfrm>
            <a:off x="7883855" y="4212546"/>
            <a:ext cx="4308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1D7143-2AEA-4CCE-9A2C-C51BFC8F3795}"/>
              </a:ext>
            </a:extLst>
          </p:cNvPr>
          <p:cNvCxnSpPr>
            <a:cxnSpLocks/>
          </p:cNvCxnSpPr>
          <p:nvPr/>
        </p:nvCxnSpPr>
        <p:spPr>
          <a:xfrm>
            <a:off x="7883855" y="4827206"/>
            <a:ext cx="4308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451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9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92D05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1638</Words>
  <Application>Microsoft Office PowerPoint</Application>
  <PresentationFormat>Grand écran</PresentationFormat>
  <Paragraphs>256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Cambria Math</vt:lpstr>
      <vt:lpstr>Trebuchet MS</vt:lpstr>
      <vt:lpstr>Berlin</vt:lpstr>
      <vt:lpstr>Principe de Le Chatelier Synthèse</vt:lpstr>
      <vt:lpstr>Objectifs de l’élève Principe de Le Chatelier</vt:lpstr>
      <vt:lpstr>Objectifs de l’élève Principe de Le Chatelier</vt:lpstr>
      <vt:lpstr>Rappel du principe de Le Chatelier</vt:lpstr>
      <vt:lpstr>Équilibre chimique</vt:lpstr>
      <vt:lpstr>Équilibre chimique</vt:lpstr>
      <vt:lpstr>Principe de Le Chatelier</vt:lpstr>
      <vt:lpstr>Rappel des étapes de la résolution d’un problème</vt:lpstr>
      <vt:lpstr>Résolution d’un problème Principe de Le Chatelier</vt:lpstr>
      <vt:lpstr>Principe de Le Chatelier</vt:lpstr>
      <vt:lpstr>Principe de Le Chatelier Variation des concentrations</vt:lpstr>
      <vt:lpstr>Principe de Le Chatelier Variation de la température</vt:lpstr>
      <vt:lpstr>Principe de Le Chatelier Variation de la pression</vt:lpstr>
      <vt:lpstr>Rappel: Pression</vt:lpstr>
      <vt:lpstr>L’effet d’un catalyseur</vt:lpstr>
      <vt:lpstr>Informations supplémentaires</vt:lpstr>
      <vt:lpstr>Informations supplémentaires</vt:lpstr>
      <vt:lpstr>Exemple</vt:lpstr>
      <vt:lpstr>Exemple</vt:lpstr>
      <vt:lpstr>Exemple</vt:lpstr>
      <vt:lpstr>Exemple (BONNE DÉMARCHE)</vt:lpstr>
      <vt:lpstr>Exemple</vt:lpstr>
      <vt:lpstr>Exemple</vt:lpstr>
      <vt:lpstr>Exemple</vt:lpstr>
      <vt:lpstr>Exemple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Équilibre chimique</dc:title>
  <dc:creator>Bacchi Jonathan</dc:creator>
  <cp:lastModifiedBy>Bacchi Jonathan</cp:lastModifiedBy>
  <cp:revision>193</cp:revision>
  <dcterms:created xsi:type="dcterms:W3CDTF">2021-02-05T16:06:13Z</dcterms:created>
  <dcterms:modified xsi:type="dcterms:W3CDTF">2021-03-09T18:56:46Z</dcterms:modified>
</cp:coreProperties>
</file>