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49" r:id="rId3"/>
    <p:sldId id="340" r:id="rId4"/>
    <p:sldId id="341" r:id="rId5"/>
    <p:sldId id="342" r:id="rId6"/>
    <p:sldId id="343" r:id="rId7"/>
    <p:sldId id="347" r:id="rId8"/>
    <p:sldId id="350" r:id="rId9"/>
    <p:sldId id="352" r:id="rId10"/>
    <p:sldId id="351" r:id="rId11"/>
    <p:sldId id="333" r:id="rId12"/>
    <p:sldId id="353" r:id="rId13"/>
    <p:sldId id="268" r:id="rId14"/>
    <p:sldId id="269" r:id="rId15"/>
    <p:sldId id="280" r:id="rId16"/>
    <p:sldId id="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91C4-3190-43DD-BCA7-AF5EAA5AD662}" type="datetimeFigureOut">
              <a:rPr lang="fr-CA" smtClean="0"/>
              <a:t>2020-09-27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2485-7EBD-42C1-ABBC-E7A6EE11F80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94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BE3ADE3-C327-4D39-B7CD-A99C01BD2D7E}" type="datetime1">
              <a:rPr lang="fr-CA" smtClean="0"/>
              <a:t>2020-09-27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BCF9-1014-45E8-95E2-7E42F1F46835}" type="datetime1">
              <a:rPr lang="fr-CA" smtClean="0"/>
              <a:t>2020-09-27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A03D-67AD-4D68-A3A1-3BCA12A912C2}" type="datetime1">
              <a:rPr lang="fr-CA" smtClean="0"/>
              <a:t>2020-09-27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867B3D7-651B-4F15-B221-CC010AF63DA2}" type="datetime1">
              <a:rPr lang="fr-CA" smtClean="0"/>
              <a:t>2020-09-27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2E-06D8-4470-BD02-5EF678E7FC34}" type="datetime1">
              <a:rPr lang="fr-CA" smtClean="0"/>
              <a:t>2020-09-27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DCD-F8AB-45F8-8153-C863EEB21F63}" type="datetime1">
              <a:rPr lang="fr-CA" smtClean="0"/>
              <a:t>2020-09-27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D6-1BE6-4BD1-81B0-D5F1DA253F99}" type="datetime1">
              <a:rPr lang="fr-CA" smtClean="0"/>
              <a:t>2020-09-27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2D0-E055-44B3-92CD-6BFDCE824738}" type="datetime1">
              <a:rPr lang="fr-CA" smtClean="0"/>
              <a:t>2020-09-27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0D-746F-4314-8888-03EF9D3588FE}" type="datetime1">
              <a:rPr lang="fr-CA" smtClean="0"/>
              <a:t>2020-09-27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AD2D-29B3-4288-955D-3B7068843D2B}" type="datetime1">
              <a:rPr lang="fr-CA" smtClean="0"/>
              <a:t>2020-09-27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2020-09-27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wgCW3kf4H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avAWDExcLp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udion_(physique)" TargetMode="External"/><Relationship Id="rId2" Type="http://schemas.openxmlformats.org/officeDocument/2006/relationships/hyperlink" Target="https://www.youtube.com/channel/UCJloL3OMWywP6KTuYtR6Nh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1Qb7R4wXDD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Propriétés macroscopiques et manomètre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Début module 3 : Chapitre 1 et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398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RAPPEL: Pression d’un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10</a:t>
            </a:fld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8305800" cy="4937760"/>
              </a:xfrm>
            </p:spPr>
            <p:txBody>
              <a:bodyPr/>
              <a:lstStyle/>
              <a:p>
                <a:r>
                  <a:rPr lang="fr-CA" dirty="0"/>
                  <a:t>Défini comme étant la force exercée sur une surface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dirty="0"/>
                  <a:t>P </a:t>
                </a:r>
                <a:r>
                  <a:rPr lang="fr-CA" dirty="0"/>
                  <a:t>= pression [Pa] ; F = force [N] ; A = aire [m</a:t>
                </a:r>
                <a:r>
                  <a:rPr lang="fr-CA" baseline="30000" dirty="0"/>
                  <a:t>2</a:t>
                </a:r>
                <a:r>
                  <a:rPr lang="fr-CA" dirty="0"/>
                  <a:t>]</a:t>
                </a:r>
              </a:p>
              <a:p>
                <a:endParaRPr lang="fr-CA" dirty="0"/>
              </a:p>
              <a:p>
                <a:r>
                  <a:rPr lang="fr-CA" dirty="0"/>
                  <a:t>La pression atmosphérique ambiante est définie comme étant:</a:t>
                </a:r>
              </a:p>
              <a:p>
                <a:pPr lvl="1"/>
                <a:r>
                  <a:rPr lang="fr-CA" dirty="0"/>
                  <a:t>101.3 kPa = 1 </a:t>
                </a:r>
                <a:r>
                  <a:rPr lang="fr-CA" dirty="0" err="1"/>
                  <a:t>atm</a:t>
                </a:r>
                <a:r>
                  <a:rPr lang="fr-CA" dirty="0"/>
                  <a:t> = 760 mm Hg</a:t>
                </a:r>
              </a:p>
              <a:p>
                <a:endParaRPr lang="fr-CA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8305800" cy="4937760"/>
              </a:xfrm>
              <a:blipFill>
                <a:blip r:embed="rId2"/>
                <a:stretch>
                  <a:fillRect l="-660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www.mrbigler.com/moodle/file.php/18/Gases/Images/manometer-open-high-pres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71600"/>
            <a:ext cx="2343150" cy="3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2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Pression (p. 51-52)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11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5638800" cy="4937760"/>
          </a:xfrm>
        </p:spPr>
        <p:txBody>
          <a:bodyPr/>
          <a:lstStyle/>
          <a:p>
            <a:r>
              <a:rPr lang="fr-CA" dirty="0"/>
              <a:t>Mesurer avec un baromètre</a:t>
            </a:r>
          </a:p>
          <a:p>
            <a:pPr lvl="1"/>
            <a:r>
              <a:rPr lang="fr-CA" dirty="0"/>
              <a:t>Exemple au labo prochain</a:t>
            </a:r>
          </a:p>
          <a:p>
            <a:pPr lvl="1"/>
            <a:r>
              <a:rPr lang="fr-CA" dirty="0"/>
              <a:t>Manomètre</a:t>
            </a:r>
          </a:p>
          <a:p>
            <a:pPr lvl="1"/>
            <a:endParaRPr lang="fr-CA" dirty="0"/>
          </a:p>
          <a:p>
            <a:r>
              <a:rPr lang="fr-CA" dirty="0"/>
              <a:t>Principe de différentiel de pression entre l’intérieur et l’extérieur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0564"/>
            <a:ext cx="3467100" cy="50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6D83-7471-41D4-B73F-D5E001D6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lire un manomètre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87622-FB01-4F4F-916D-14398684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12</a:t>
            </a:fld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77B4E-8B3C-48B2-87CE-E4B3F79737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Vidéo à regarder en devoir après ton test #02</a:t>
            </a:r>
          </a:p>
          <a:p>
            <a:r>
              <a:rPr lang="en-CA" dirty="0">
                <a:hlinkClick r:id="rId2"/>
              </a:rPr>
              <a:t>https://youtu.be/_wgCW3kf4HM</a:t>
            </a:r>
            <a:r>
              <a:rPr lang="fr-CA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Lecture d’un manomètre (p.52) – mesure absolue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13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6826"/>
            <a:ext cx="51625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2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Lecture d’un manomètre (p.52) – mesure relative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14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28" y="1143000"/>
            <a:ext cx="9173172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4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15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ighlight>
                  <a:srgbClr val="00FF00"/>
                </a:highlight>
              </a:rPr>
              <a:t>Pratique manomètre – faire 1 ou 2 numéros d’ici le prochain cours théorique de chimie</a:t>
            </a:r>
          </a:p>
          <a:p>
            <a:pPr lvl="1"/>
            <a:r>
              <a:rPr lang="fr-CA" dirty="0"/>
              <a:t>p. 54 #6 à 9, 11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9362"/>
            <a:ext cx="9182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Enrichissement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16</a:t>
            </a:fld>
            <a:endParaRPr lang="fr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" y="1412350"/>
            <a:ext cx="12034143" cy="26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199" y="4079325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https://fr.wikipedia.org/wiki/Pression#Unit.C3.A9s_et_mesures_de_pression</a:t>
            </a:r>
          </a:p>
        </p:txBody>
      </p:sp>
    </p:spTree>
    <p:extLst>
      <p:ext uri="{BB962C8B-B14F-4D97-AF65-F5344CB8AC3E}">
        <p14:creationId xmlns:p14="http://schemas.microsoft.com/office/powerpoint/2010/main" val="101076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089-DE55-4621-8CBE-4A00782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Notez – début module 3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DCE96-ADCD-494B-922A-BF0B164C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15BAB-345A-46AA-A04E-37F45323DD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Cette matière ne sera pas évaluée au test #02 mais le sera pour le test #03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73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Explique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gaz est un </a:t>
            </a:r>
            <a:r>
              <a:rPr lang="fr-CA" b="1" u="sng" dirty="0"/>
              <a:t>fluide compressible</a:t>
            </a:r>
          </a:p>
        </p:txBody>
      </p:sp>
    </p:spTree>
    <p:extLst>
      <p:ext uri="{BB962C8B-B14F-4D97-AF65-F5344CB8AC3E}">
        <p14:creationId xmlns:p14="http://schemas.microsoft.com/office/powerpoint/2010/main" val="374347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Explique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4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gaz est un fluide compressible</a:t>
            </a:r>
          </a:p>
          <a:p>
            <a:pPr lvl="1"/>
            <a:r>
              <a:rPr lang="fr-CA" dirty="0"/>
              <a:t>Il possède un volume variable - </a:t>
            </a:r>
            <a:r>
              <a:rPr lang="fr-CA" dirty="0">
                <a:hlinkClick r:id="rId2"/>
              </a:rPr>
              <a:t>https://youtu.be/avAWDExcLps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3803C-E884-4EEC-A2F9-8434EA19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675" y="2218957"/>
            <a:ext cx="6672650" cy="39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Compressibilité et expansion (p.43)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5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volume d’un gaz varie selon l’espace qu’il occupe</a:t>
            </a:r>
          </a:p>
          <a:p>
            <a:endParaRPr lang="fr-CA" dirty="0"/>
          </a:p>
          <a:p>
            <a:r>
              <a:rPr lang="fr-CA" b="1" dirty="0"/>
              <a:t>Compressibilité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Déf.: la capacité d’un gaz de </a:t>
            </a:r>
            <a:r>
              <a:rPr lang="fr-CA" b="1" dirty="0"/>
              <a:t>diminuer</a:t>
            </a:r>
            <a:r>
              <a:rPr lang="fr-CA" dirty="0"/>
              <a:t> de volume sous l’effet d’une force externe</a:t>
            </a:r>
          </a:p>
          <a:p>
            <a:pPr lvl="1"/>
            <a:endParaRPr lang="fr-CA" dirty="0"/>
          </a:p>
          <a:p>
            <a:r>
              <a:rPr lang="fr-CA" b="1" dirty="0"/>
              <a:t>Expansion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Déf.: la capacité d’un gaz </a:t>
            </a:r>
            <a:r>
              <a:rPr lang="fr-CA" b="1" dirty="0"/>
              <a:t>d’augmenter</a:t>
            </a:r>
            <a:r>
              <a:rPr lang="fr-CA" dirty="0"/>
              <a:t> de volume afin d’occuper tout l’espace disponible</a:t>
            </a:r>
          </a:p>
        </p:txBody>
      </p:sp>
    </p:spTree>
    <p:extLst>
      <p:ext uri="{BB962C8B-B14F-4D97-AF65-F5344CB8AC3E}">
        <p14:creationId xmlns:p14="http://schemas.microsoft.com/office/powerpoint/2010/main" val="328825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Compressibilité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6</a:t>
            </a:fld>
            <a:endParaRPr lang="fr-CA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B5A9BD7-C146-4E4E-9B6B-0CF24C0D9FA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18889" t="15057"/>
          <a:stretch/>
        </p:blipFill>
        <p:spPr>
          <a:xfrm>
            <a:off x="6176963" y="1568641"/>
            <a:ext cx="5387975" cy="423189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3643E95-EAB8-49CA-8800-BF9F96BBA9A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438" y="1562901"/>
            <a:ext cx="3789362" cy="393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BA7683-DE88-48EC-B4D8-00E1C9861D5A}"/>
              </a:ext>
            </a:extLst>
          </p:cNvPr>
          <p:cNvSpPr txBox="1">
            <a:spLocks/>
          </p:cNvSpPr>
          <p:nvPr/>
        </p:nvSpPr>
        <p:spPr>
          <a:xfrm>
            <a:off x="6096000" y="152400"/>
            <a:ext cx="54864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Expansion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930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Démo ludion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7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https://www.youtube.com/channel/UCJloL3OMWywP6KTuYtR6Nhg</a:t>
            </a:r>
            <a:r>
              <a:rPr lang="en-CA" dirty="0"/>
              <a:t> </a:t>
            </a:r>
            <a:endParaRPr lang="fr-CA" dirty="0">
              <a:hlinkClick r:id="rId3"/>
            </a:endParaRPr>
          </a:p>
          <a:p>
            <a:endParaRPr lang="fr-CA" dirty="0">
              <a:hlinkClick r:id="rId3"/>
            </a:endParaRPr>
          </a:p>
          <a:p>
            <a:r>
              <a:rPr lang="fr-CA" dirty="0">
                <a:hlinkClick r:id="rId3"/>
              </a:rPr>
              <a:t>https://fr.wikipedia.org/wiki/Ludion_(physique)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671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3470-5398-42F4-BC99-3B723702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Phénomènes d’un gaz (p.44)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7D3F9-5018-4D14-BF01-FA1A1338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8</a:t>
            </a:fld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F8643-6E5F-4CB2-B36A-A70362C0A4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Diffusion</a:t>
            </a:r>
          </a:p>
          <a:p>
            <a:pPr lvl="1"/>
            <a:r>
              <a:rPr lang="fr-CA" sz="2500" dirty="0"/>
              <a:t>Le gaz se répand et se distribue de façon uniforme dans un contenant après une période de temps</a:t>
            </a:r>
          </a:p>
          <a:p>
            <a:r>
              <a:rPr lang="en-US" sz="1200" dirty="0">
                <a:hlinkClick r:id="rId2"/>
              </a:rPr>
              <a:t>www.youtube.com/watch?v=1Qb7R4wXDDk</a:t>
            </a:r>
            <a:endParaRPr lang="en-US" sz="1200" dirty="0"/>
          </a:p>
          <a:p>
            <a:endParaRPr lang="en-US" sz="2800" dirty="0"/>
          </a:p>
          <a:p>
            <a:r>
              <a:rPr lang="fr-CA" sz="2800" b="1" dirty="0"/>
              <a:t>Effusion</a:t>
            </a:r>
          </a:p>
          <a:p>
            <a:pPr lvl="1"/>
            <a:r>
              <a:rPr lang="fr-CA" sz="2500" dirty="0"/>
              <a:t>Le gaz va franchir une barrière à travers une petite ouverture</a:t>
            </a:r>
          </a:p>
          <a:p>
            <a:endParaRPr lang="en-US" sz="1200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56BC2F-4CEC-4C14-BA88-CE591579F1A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4133850" cy="31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www.clipartkid.com/images/589/deflated-balloon-Ipk7tj-clipart.gif">
            <a:extLst>
              <a:ext uri="{FF2B5EF4-FFF2-40B4-BE49-F238E27FC236}">
                <a16:creationId xmlns:a16="http://schemas.microsoft.com/office/drawing/2014/main" id="{BF383AAB-8C2D-4501-9391-A6B37834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99847"/>
            <a:ext cx="1899006" cy="14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1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- Pression – petite nuance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9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6553200" cy="4937760"/>
          </a:xfrm>
        </p:spPr>
        <p:txBody>
          <a:bodyPr>
            <a:normAutofit/>
          </a:bodyPr>
          <a:lstStyle/>
          <a:p>
            <a:r>
              <a:rPr lang="fr-CA" dirty="0"/>
              <a:t>Pour qu’un gaz puisse sortir d’un contenant, la pression interne doit être supérieure à la pression externe</a:t>
            </a:r>
          </a:p>
          <a:p>
            <a:pPr lvl="1"/>
            <a:r>
              <a:rPr lang="fr-CA" dirty="0" err="1"/>
              <a:t>P</a:t>
            </a:r>
            <a:r>
              <a:rPr lang="fr-CA" baseline="-25000" dirty="0" err="1"/>
              <a:t>int</a:t>
            </a:r>
            <a:r>
              <a:rPr lang="fr-CA" dirty="0"/>
              <a:t> &gt; </a:t>
            </a:r>
            <a:r>
              <a:rPr lang="fr-CA" dirty="0" err="1"/>
              <a:t>P</a:t>
            </a:r>
            <a:r>
              <a:rPr lang="fr-CA" baseline="-25000" dirty="0" err="1"/>
              <a:t>ext</a:t>
            </a:r>
            <a:endParaRPr lang="fr-CA" dirty="0"/>
          </a:p>
          <a:p>
            <a:r>
              <a:rPr lang="fr-CA" dirty="0"/>
              <a:t>Si rien sort du contenant, le contenant </a:t>
            </a:r>
            <a:r>
              <a:rPr lang="fr-CA" b="1" dirty="0"/>
              <a:t>n’est pas vide</a:t>
            </a:r>
          </a:p>
          <a:p>
            <a:pPr lvl="1"/>
            <a:r>
              <a:rPr lang="fr-CA" dirty="0"/>
              <a:t> </a:t>
            </a:r>
            <a:r>
              <a:rPr lang="fr-CA" dirty="0" err="1"/>
              <a:t>P</a:t>
            </a:r>
            <a:r>
              <a:rPr lang="fr-CA" baseline="-25000" dirty="0" err="1"/>
              <a:t>int</a:t>
            </a:r>
            <a:r>
              <a:rPr lang="fr-CA" baseline="-25000" dirty="0"/>
              <a:t> =</a:t>
            </a:r>
            <a:r>
              <a:rPr lang="fr-CA" dirty="0"/>
              <a:t> </a:t>
            </a:r>
            <a:r>
              <a:rPr lang="fr-CA" dirty="0" err="1"/>
              <a:t>P</a:t>
            </a:r>
            <a:r>
              <a:rPr lang="fr-CA" baseline="-25000" dirty="0" err="1"/>
              <a:t>ext</a:t>
            </a:r>
            <a:endParaRPr lang="fr-CA" baseline="-25000" dirty="0"/>
          </a:p>
          <a:p>
            <a:r>
              <a:rPr lang="fr-CA" dirty="0"/>
              <a:t>Ce détail est important pour 2 numéros dans le cahier</a:t>
            </a:r>
          </a:p>
          <a:p>
            <a:pPr lvl="1"/>
            <a:r>
              <a:rPr lang="fr-CA" dirty="0"/>
              <a:t>P. 84 #8 et 16 </a:t>
            </a:r>
          </a:p>
          <a:p>
            <a:pPr lvl="1"/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095500"/>
            <a:ext cx="147518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3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1008</TotalTime>
  <Words>439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Propriétés macroscopiques et manomètre</vt:lpstr>
      <vt:lpstr>Notez – début module 3</vt:lpstr>
      <vt:lpstr>Explique</vt:lpstr>
      <vt:lpstr>Explique</vt:lpstr>
      <vt:lpstr>Compressibilité et expansion (p.43)</vt:lpstr>
      <vt:lpstr>Compressibilité</vt:lpstr>
      <vt:lpstr>Démo ludion </vt:lpstr>
      <vt:lpstr>Phénomènes d’un gaz (p.44)</vt:lpstr>
      <vt:lpstr>RAPPEL - Pression – petite nuance</vt:lpstr>
      <vt:lpstr>RAPPEL: Pression d’un gaz</vt:lpstr>
      <vt:lpstr>Pression (p. 51-52)</vt:lpstr>
      <vt:lpstr>Comment lire un manomètre</vt:lpstr>
      <vt:lpstr>Lecture d’un manomètre (p.52) – mesure absolue</vt:lpstr>
      <vt:lpstr>Lecture d’un manomètre (p.52) – mesure relative</vt:lpstr>
      <vt:lpstr>Exercices</vt:lpstr>
      <vt:lpstr>Enrichissement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 simples des gaz</dc:title>
  <dc:creator>David Levan</dc:creator>
  <cp:lastModifiedBy>Levan David</cp:lastModifiedBy>
  <cp:revision>137</cp:revision>
  <dcterms:created xsi:type="dcterms:W3CDTF">2017-08-27T23:45:32Z</dcterms:created>
  <dcterms:modified xsi:type="dcterms:W3CDTF">2020-09-27T18:13:23Z</dcterms:modified>
</cp:coreProperties>
</file>