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6" r:id="rId2"/>
    <p:sldId id="466" r:id="rId3"/>
    <p:sldId id="467" r:id="rId4"/>
    <p:sldId id="468" r:id="rId5"/>
    <p:sldId id="470" r:id="rId6"/>
    <p:sldId id="471" r:id="rId7"/>
    <p:sldId id="47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E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4660"/>
  </p:normalViewPr>
  <p:slideViewPr>
    <p:cSldViewPr snapToGrid="0">
      <p:cViewPr>
        <p:scale>
          <a:sx n="60" d="100"/>
          <a:sy n="60" d="100"/>
        </p:scale>
        <p:origin x="1614" y="1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640C-BE8C-4C25-8F57-602CDE1311D8}" type="datetimeFigureOut">
              <a:rPr lang="fr-CA" smtClean="0"/>
              <a:t>2020-11-03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E0CB7BCC-B2FE-4D98-9C01-F435339425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421307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640C-BE8C-4C25-8F57-602CDE1311D8}" type="datetimeFigureOut">
              <a:rPr lang="fr-CA" smtClean="0"/>
              <a:t>2020-11-03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E0CB7BCC-B2FE-4D98-9C01-F435339425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184373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640C-BE8C-4C25-8F57-602CDE1311D8}" type="datetimeFigureOut">
              <a:rPr lang="fr-CA" smtClean="0"/>
              <a:t>2020-11-03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E0CB7BCC-B2FE-4D98-9C01-F435339425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075672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640C-BE8C-4C25-8F57-602CDE1311D8}" type="datetimeFigureOut">
              <a:rPr lang="fr-CA" smtClean="0"/>
              <a:t>2020-11-03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0CB7BCC-B2FE-4D98-9C01-F4353394252C}" type="slidenum">
              <a:rPr lang="fr-CA" smtClean="0"/>
              <a:t>‹N°›</a:t>
            </a:fld>
            <a:endParaRPr lang="fr-CA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49406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640C-BE8C-4C25-8F57-602CDE1311D8}" type="datetimeFigureOut">
              <a:rPr lang="fr-CA" smtClean="0"/>
              <a:t>2020-11-03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0CB7BCC-B2FE-4D98-9C01-F435339425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466735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640C-BE8C-4C25-8F57-602CDE1311D8}" type="datetimeFigureOut">
              <a:rPr lang="fr-CA" smtClean="0"/>
              <a:t>2020-11-03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B7BCC-B2FE-4D98-9C01-F435339425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656458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640C-BE8C-4C25-8F57-602CDE1311D8}" type="datetimeFigureOut">
              <a:rPr lang="fr-CA" smtClean="0"/>
              <a:t>2020-11-03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B7BCC-B2FE-4D98-9C01-F435339425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723817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640C-BE8C-4C25-8F57-602CDE1311D8}" type="datetimeFigureOut">
              <a:rPr lang="fr-CA" smtClean="0"/>
              <a:t>2020-11-03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B7BCC-B2FE-4D98-9C01-F435339425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264284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79A2640C-BE8C-4C25-8F57-602CDE1311D8}" type="datetimeFigureOut">
              <a:rPr lang="fr-CA" smtClean="0"/>
              <a:t>2020-11-03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E0CB7BCC-B2FE-4D98-9C01-F435339425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00544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640C-BE8C-4C25-8F57-602CDE1311D8}" type="datetimeFigureOut">
              <a:rPr lang="fr-CA" smtClean="0"/>
              <a:t>2020-11-03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B7BCC-B2FE-4D98-9C01-F435339425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351565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640C-BE8C-4C25-8F57-602CDE1311D8}" type="datetimeFigureOut">
              <a:rPr lang="fr-CA" smtClean="0"/>
              <a:t>2020-11-03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E0CB7BCC-B2FE-4D98-9C01-F435339425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503181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640C-BE8C-4C25-8F57-602CDE1311D8}" type="datetimeFigureOut">
              <a:rPr lang="fr-CA" smtClean="0"/>
              <a:t>2020-11-03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B7BCC-B2FE-4D98-9C01-F435339425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583033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640C-BE8C-4C25-8F57-602CDE1311D8}" type="datetimeFigureOut">
              <a:rPr lang="fr-CA" smtClean="0"/>
              <a:t>2020-11-03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B7BCC-B2FE-4D98-9C01-F435339425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884558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640C-BE8C-4C25-8F57-602CDE1311D8}" type="datetimeFigureOut">
              <a:rPr lang="fr-CA" smtClean="0"/>
              <a:t>2020-11-03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B7BCC-B2FE-4D98-9C01-F435339425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246485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640C-BE8C-4C25-8F57-602CDE1311D8}" type="datetimeFigureOut">
              <a:rPr lang="fr-CA" smtClean="0"/>
              <a:t>2020-11-03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B7BCC-B2FE-4D98-9C01-F435339425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920878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640C-BE8C-4C25-8F57-602CDE1311D8}" type="datetimeFigureOut">
              <a:rPr lang="fr-CA" smtClean="0"/>
              <a:t>2020-11-03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B7BCC-B2FE-4D98-9C01-F435339425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293019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640C-BE8C-4C25-8F57-602CDE1311D8}" type="datetimeFigureOut">
              <a:rPr lang="fr-CA" smtClean="0"/>
              <a:t>2020-11-03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B7BCC-B2FE-4D98-9C01-F435339425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54806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32000">
              <a:schemeClr val="bg1"/>
            </a:gs>
            <a:gs pos="100000">
              <a:schemeClr val="bg1"/>
            </a:gs>
          </a:gsLst>
          <a:lin ang="25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2640C-BE8C-4C25-8F57-602CDE1311D8}" type="datetimeFigureOut">
              <a:rPr lang="fr-CA" smtClean="0"/>
              <a:t>2020-11-03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B7BCC-B2FE-4D98-9C01-F435339425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583429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  <p:sldLayoutId id="2147483960" r:id="rId12"/>
    <p:sldLayoutId id="2147483961" r:id="rId13"/>
    <p:sldLayoutId id="2147483962" r:id="rId14"/>
    <p:sldLayoutId id="2147483963" r:id="rId15"/>
    <p:sldLayoutId id="2147483964" r:id="rId16"/>
    <p:sldLayoutId id="2147483965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0A9303C6-454B-4804-A5BF-003EC672A7C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091" r="9091"/>
          <a:stretch/>
        </p:blipFill>
        <p:spPr>
          <a:xfrm>
            <a:off x="-3176" y="10"/>
            <a:ext cx="12192000" cy="6857991"/>
          </a:xfrm>
          <a:prstGeom prst="rect">
            <a:avLst/>
          </a:prstGeom>
        </p:spPr>
      </p:pic>
      <p:sp>
        <p:nvSpPr>
          <p:cNvPr id="93" name="Rectangle 92">
            <a:extLst>
              <a:ext uri="{FF2B5EF4-FFF2-40B4-BE49-F238E27FC236}">
                <a16:creationId xmlns:a16="http://schemas.microsoft.com/office/drawing/2014/main" id="{41704883-D088-4683-A1FD-AEE53B336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4249541"/>
            <a:ext cx="8968085" cy="1660332"/>
          </a:xfrm>
          <a:prstGeom prst="rect">
            <a:avLst/>
          </a:prstGeom>
          <a:solidFill>
            <a:schemeClr val="bg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06A21BE-F897-40C9-8638-CF8E292ECD9D}"/>
              </a:ext>
            </a:extLst>
          </p:cNvPr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80322" y="4402667"/>
            <a:ext cx="8133478" cy="940240"/>
          </a:xfrm>
        </p:spPr>
        <p:txBody>
          <a:bodyPr>
            <a:normAutofit/>
          </a:bodyPr>
          <a:lstStyle/>
          <a:p>
            <a:r>
              <a:rPr lang="fr-CA" sz="4400" b="1"/>
              <a:t>La chaleur et la calorimétrie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A9C04EC1-26B9-40BD-84A6-B2C0A913D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4249541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9BAB74E2-5A82-47FD-BBB4-BFD47779F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902314"/>
            <a:ext cx="8968085" cy="27594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9C4FFB60-A034-4994-8F55-E38D4F31C8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5902314"/>
            <a:ext cx="3080285" cy="275942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89640A42-7BAE-4CF1-97A6-57385C4E8AD7}"/>
              </a:ext>
            </a:extLst>
          </p:cNvPr>
          <p:cNvSpPr txBox="1">
            <a:spLocks/>
          </p:cNvSpPr>
          <p:nvPr/>
        </p:nvSpPr>
        <p:spPr>
          <a:xfrm>
            <a:off x="9093198" y="4241982"/>
            <a:ext cx="3095626" cy="16603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fr-CA" sz="4000" b="1" dirty="0">
                <a:solidFill>
                  <a:schemeClr val="bg1"/>
                </a:solidFill>
              </a:rPr>
              <a:t>Chapitre 4</a:t>
            </a:r>
          </a:p>
          <a:p>
            <a:pPr algn="ctr">
              <a:spcAft>
                <a:spcPts val="600"/>
              </a:spcAft>
            </a:pPr>
            <a:r>
              <a:rPr lang="fr-CA" sz="3600" b="1" dirty="0">
                <a:solidFill>
                  <a:schemeClr val="bg1"/>
                </a:solidFill>
              </a:rPr>
              <a:t>Introduction</a:t>
            </a:r>
            <a:endParaRPr lang="fr-CA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3750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C4EF38-DAD0-471F-BD4A-185E0C5B9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/>
              <a:t>Carte mentale: consignes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CED946-7E37-480D-8874-E113EE9A3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169" y="2097248"/>
            <a:ext cx="11660697" cy="4664279"/>
          </a:xfrm>
        </p:spPr>
        <p:txBody>
          <a:bodyPr anchor="ctr"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fr-CA" dirty="0"/>
              <a:t>Qu’est-ce qu’une carte mentale?</a:t>
            </a:r>
          </a:p>
          <a:p>
            <a:pPr lvl="1">
              <a:lnSpc>
                <a:spcPct val="100000"/>
              </a:lnSpc>
            </a:pPr>
            <a:r>
              <a:rPr lang="fr-CA" sz="1800" dirty="0"/>
              <a:t>Une carte mentale est un réseau de concepts servant à mettre en lien diverses notions. Ces dernières sont reliées entre elle par une association logique. </a:t>
            </a:r>
          </a:p>
          <a:p>
            <a:pPr>
              <a:lnSpc>
                <a:spcPct val="100000"/>
              </a:lnSpc>
            </a:pPr>
            <a:r>
              <a:rPr lang="fr-CA" dirty="0"/>
              <a:t>Comment faire une carte mentale?</a:t>
            </a:r>
          </a:p>
          <a:p>
            <a:pPr lvl="1">
              <a:lnSpc>
                <a:spcPct val="100000"/>
              </a:lnSpc>
            </a:pPr>
            <a:r>
              <a:rPr lang="fr-CA" sz="1800" dirty="0"/>
              <a:t>Utiliser des mots clés</a:t>
            </a:r>
          </a:p>
          <a:p>
            <a:pPr lvl="1">
              <a:lnSpc>
                <a:spcPct val="100000"/>
              </a:lnSpc>
            </a:pPr>
            <a:r>
              <a:rPr lang="fr-CA" sz="1800" dirty="0"/>
              <a:t>Ne pas faire de phrases complètes</a:t>
            </a:r>
          </a:p>
          <a:p>
            <a:pPr lvl="1">
              <a:lnSpc>
                <a:spcPct val="100000"/>
              </a:lnSpc>
            </a:pPr>
            <a:r>
              <a:rPr lang="fr-CA" sz="1800" dirty="0"/>
              <a:t>Relier les notions qui ont un lien logique</a:t>
            </a:r>
          </a:p>
          <a:p>
            <a:pPr lvl="1">
              <a:lnSpc>
                <a:spcPct val="100000"/>
              </a:lnSpc>
            </a:pPr>
            <a:r>
              <a:rPr lang="fr-CA" sz="1800" dirty="0"/>
              <a:t>Conseils:</a:t>
            </a:r>
          </a:p>
          <a:p>
            <a:pPr lvl="2">
              <a:lnSpc>
                <a:spcPct val="100000"/>
              </a:lnSpc>
            </a:pPr>
            <a:r>
              <a:rPr lang="fr-CA" sz="1600" dirty="0"/>
              <a:t>Recopier chaque mot sur des morceaux de papier.</a:t>
            </a:r>
          </a:p>
          <a:p>
            <a:pPr lvl="2">
              <a:lnSpc>
                <a:spcPct val="100000"/>
              </a:lnSpc>
            </a:pPr>
            <a:r>
              <a:rPr lang="fr-CA" sz="1600" dirty="0"/>
              <a:t>Commence à organiser ta carte mentale en déplaçant les morceaux de papier.</a:t>
            </a:r>
          </a:p>
          <a:p>
            <a:pPr lvl="2">
              <a:lnSpc>
                <a:spcPct val="100000"/>
              </a:lnSpc>
            </a:pPr>
            <a:r>
              <a:rPr lang="fr-CA" sz="1600" dirty="0"/>
              <a:t>Lorsque l’organisation vous convient, réalisez votre carte mentale sur papier.</a:t>
            </a:r>
          </a:p>
          <a:p>
            <a:pPr lvl="1">
              <a:lnSpc>
                <a:spcPct val="100000"/>
              </a:lnSpc>
            </a:pPr>
            <a:r>
              <a:rPr lang="fr-CA" sz="1800" dirty="0"/>
              <a:t>Placer le premier mot est toujours l’étape la plus difficile</a:t>
            </a:r>
          </a:p>
          <a:p>
            <a:pPr lvl="1">
              <a:lnSpc>
                <a:spcPct val="100000"/>
              </a:lnSpc>
            </a:pPr>
            <a:r>
              <a:rPr lang="fr-CA" sz="1800" dirty="0"/>
              <a:t>Un mot peut revenir à plusieurs reprises.</a:t>
            </a:r>
          </a:p>
          <a:p>
            <a:pPr>
              <a:lnSpc>
                <a:spcPct val="100000"/>
              </a:lnSpc>
            </a:pPr>
            <a:r>
              <a:rPr lang="fr-CA" dirty="0"/>
              <a:t>À quoi peut servir une carte mentale?</a:t>
            </a:r>
          </a:p>
          <a:p>
            <a:pPr lvl="1">
              <a:lnSpc>
                <a:spcPct val="100000"/>
              </a:lnSpc>
            </a:pPr>
            <a:r>
              <a:rPr lang="fr-CA" sz="1800" dirty="0"/>
              <a:t>Une carte mental est principalement utiliser comme un outil de révision ou d’étude. Elle devient utile lorsque plusieurs notions se présentent dans une même thématique.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9B18CB3B-B980-4594-B3A4-4255B23D7F49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10572709" y="609599"/>
            <a:ext cx="1619291" cy="13811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CA" sz="1800" b="1" dirty="0">
                <a:solidFill>
                  <a:schemeClr val="bg1"/>
                </a:solidFill>
              </a:rPr>
              <a:t>Chapitre 4</a:t>
            </a:r>
          </a:p>
          <a:p>
            <a:pPr algn="ctr"/>
            <a:r>
              <a:rPr lang="fr-CA" sz="1600" b="1" dirty="0">
                <a:solidFill>
                  <a:schemeClr val="bg1"/>
                </a:solidFill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19231490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C4EF38-DAD0-471F-BD4A-185E0C5B9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/>
              <a:t>Exemple d’une carte mentale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9B18CB3B-B980-4594-B3A4-4255B23D7F49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10572709" y="609599"/>
            <a:ext cx="1619291" cy="13811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CA" sz="1800" b="1" dirty="0">
                <a:solidFill>
                  <a:schemeClr val="bg1"/>
                </a:solidFill>
              </a:rPr>
              <a:t>Chapitre 4</a:t>
            </a:r>
          </a:p>
          <a:p>
            <a:pPr algn="ctr"/>
            <a:r>
              <a:rPr lang="fr-CA" sz="1600" b="1" dirty="0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FCF316-FA35-450A-981E-0496B54DF686}"/>
              </a:ext>
            </a:extLst>
          </p:cNvPr>
          <p:cNvSpPr/>
          <p:nvPr/>
        </p:nvSpPr>
        <p:spPr>
          <a:xfrm>
            <a:off x="131828" y="2079212"/>
            <a:ext cx="2159709" cy="545284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400" b="1" dirty="0"/>
              <a:t>Marvel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9AD25DE-4B85-42FC-A41F-FE7A12F34AA8}"/>
              </a:ext>
            </a:extLst>
          </p:cNvPr>
          <p:cNvSpPr/>
          <p:nvPr/>
        </p:nvSpPr>
        <p:spPr>
          <a:xfrm>
            <a:off x="131828" y="2773401"/>
            <a:ext cx="2159709" cy="545284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400" b="1" dirty="0"/>
              <a:t>Cyclops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4062D88-2940-499E-BB50-DA1A001377F7}"/>
              </a:ext>
            </a:extLst>
          </p:cNvPr>
          <p:cNvSpPr/>
          <p:nvPr/>
        </p:nvSpPr>
        <p:spPr>
          <a:xfrm>
            <a:off x="142700" y="3467591"/>
            <a:ext cx="2159709" cy="545284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400" b="1" dirty="0"/>
              <a:t>Storm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75E198E-D8DF-4F9C-BEDA-6934CEE56E42}"/>
              </a:ext>
            </a:extLst>
          </p:cNvPr>
          <p:cNvSpPr/>
          <p:nvPr/>
        </p:nvSpPr>
        <p:spPr>
          <a:xfrm>
            <a:off x="142700" y="4161780"/>
            <a:ext cx="2159709" cy="545284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000" b="1" dirty="0" err="1"/>
              <a:t>Captain</a:t>
            </a:r>
            <a:r>
              <a:rPr lang="fr-CA" sz="2000" b="1" dirty="0"/>
              <a:t> America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62EB9AE-010D-450C-8865-A01EEDA66102}"/>
              </a:ext>
            </a:extLst>
          </p:cNvPr>
          <p:cNvSpPr/>
          <p:nvPr/>
        </p:nvSpPr>
        <p:spPr>
          <a:xfrm>
            <a:off x="142700" y="4855969"/>
            <a:ext cx="2159709" cy="545284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400" b="1" dirty="0"/>
              <a:t>Quicksilver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E866DD7-C642-4E23-ADBF-07C1A9FFEB26}"/>
              </a:ext>
            </a:extLst>
          </p:cNvPr>
          <p:cNvSpPr/>
          <p:nvPr/>
        </p:nvSpPr>
        <p:spPr>
          <a:xfrm>
            <a:off x="5016145" y="2079212"/>
            <a:ext cx="2159709" cy="545284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400" b="1" dirty="0"/>
              <a:t>X-Men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338F09-1AC7-4595-AD69-A5406872E467}"/>
              </a:ext>
            </a:extLst>
          </p:cNvPr>
          <p:cNvSpPr/>
          <p:nvPr/>
        </p:nvSpPr>
        <p:spPr>
          <a:xfrm>
            <a:off x="5027017" y="4161780"/>
            <a:ext cx="2159709" cy="545284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400" b="1" dirty="0"/>
              <a:t>Jean Grey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2EA6214-C4DC-4610-B5DD-04B5456C2AEE}"/>
              </a:ext>
            </a:extLst>
          </p:cNvPr>
          <p:cNvSpPr/>
          <p:nvPr/>
        </p:nvSpPr>
        <p:spPr>
          <a:xfrm>
            <a:off x="5016145" y="4855969"/>
            <a:ext cx="2159709" cy="545284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400" b="1" dirty="0"/>
              <a:t>Hulk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9682628-E889-4210-895B-AF4DE01DC8D1}"/>
              </a:ext>
            </a:extLst>
          </p:cNvPr>
          <p:cNvSpPr/>
          <p:nvPr/>
        </p:nvSpPr>
        <p:spPr>
          <a:xfrm>
            <a:off x="142700" y="5550158"/>
            <a:ext cx="2159709" cy="545284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400" b="1" dirty="0"/>
              <a:t>Avengers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5BF9B1F-7FB3-4177-A111-54FBF3FC3218}"/>
              </a:ext>
            </a:extLst>
          </p:cNvPr>
          <p:cNvSpPr/>
          <p:nvPr/>
        </p:nvSpPr>
        <p:spPr>
          <a:xfrm>
            <a:off x="9214327" y="2079212"/>
            <a:ext cx="2159709" cy="545284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400" b="1" dirty="0"/>
              <a:t>Thor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41950F3-3CCF-4420-816E-34DD8C81152E}"/>
              </a:ext>
            </a:extLst>
          </p:cNvPr>
          <p:cNvSpPr/>
          <p:nvPr/>
        </p:nvSpPr>
        <p:spPr>
          <a:xfrm>
            <a:off x="9214327" y="3467591"/>
            <a:ext cx="2159709" cy="545284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400" b="1" dirty="0"/>
              <a:t>Mystique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BD9AB89-7E7F-41AA-8797-2F7EE63D9A52}"/>
              </a:ext>
            </a:extLst>
          </p:cNvPr>
          <p:cNvSpPr/>
          <p:nvPr/>
        </p:nvSpPr>
        <p:spPr>
          <a:xfrm>
            <a:off x="9214327" y="4161780"/>
            <a:ext cx="2159709" cy="545284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000" b="1" dirty="0"/>
              <a:t>Professor Xavier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9D76B62-A50A-4276-84EF-6258A045DA2A}"/>
              </a:ext>
            </a:extLst>
          </p:cNvPr>
          <p:cNvSpPr/>
          <p:nvPr/>
        </p:nvSpPr>
        <p:spPr>
          <a:xfrm>
            <a:off x="9203455" y="4855969"/>
            <a:ext cx="2159709" cy="545284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400" b="1" dirty="0" err="1"/>
              <a:t>Brotherhood</a:t>
            </a:r>
            <a:endParaRPr lang="fr-CA" sz="2400" b="1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D12F4DC-8675-425E-8C67-AFB41B835C31}"/>
              </a:ext>
            </a:extLst>
          </p:cNvPr>
          <p:cNvSpPr/>
          <p:nvPr/>
        </p:nvSpPr>
        <p:spPr>
          <a:xfrm>
            <a:off x="9214327" y="5550158"/>
            <a:ext cx="2159709" cy="545284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400" b="1" dirty="0"/>
              <a:t>Magneto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3A22096-3424-4712-B973-0496CB5121AF}"/>
              </a:ext>
            </a:extLst>
          </p:cNvPr>
          <p:cNvSpPr/>
          <p:nvPr/>
        </p:nvSpPr>
        <p:spPr>
          <a:xfrm>
            <a:off x="9214327" y="6244347"/>
            <a:ext cx="2159709" cy="545284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400" b="1" dirty="0" err="1"/>
              <a:t>Iron</a:t>
            </a:r>
            <a:r>
              <a:rPr lang="fr-CA" sz="2400" b="1" dirty="0"/>
              <a:t> Man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A79DB0D-C874-404A-9EDF-69460A910335}"/>
              </a:ext>
            </a:extLst>
          </p:cNvPr>
          <p:cNvSpPr/>
          <p:nvPr/>
        </p:nvSpPr>
        <p:spPr>
          <a:xfrm>
            <a:off x="5027016" y="5550158"/>
            <a:ext cx="2159709" cy="554614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000" b="1" dirty="0"/>
              <a:t>Rachel Summers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0CE1257-3978-40DD-9F9C-F204DAE7B6E1}"/>
              </a:ext>
            </a:extLst>
          </p:cNvPr>
          <p:cNvSpPr/>
          <p:nvPr/>
        </p:nvSpPr>
        <p:spPr>
          <a:xfrm>
            <a:off x="5027016" y="6251222"/>
            <a:ext cx="2159709" cy="545284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400" b="1" dirty="0"/>
              <a:t>Wolverine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82EFAF4-E318-4918-86D4-EC79ED1C2FA1}"/>
              </a:ext>
            </a:extLst>
          </p:cNvPr>
          <p:cNvSpPr/>
          <p:nvPr/>
        </p:nvSpPr>
        <p:spPr>
          <a:xfrm>
            <a:off x="9214327" y="2773401"/>
            <a:ext cx="2159709" cy="545284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400" b="1" dirty="0" err="1"/>
              <a:t>Scarlet</a:t>
            </a:r>
            <a:r>
              <a:rPr lang="fr-CA" sz="2400" b="1" dirty="0"/>
              <a:t> </a:t>
            </a:r>
            <a:r>
              <a:rPr lang="fr-CA" sz="2400" b="1" dirty="0" err="1"/>
              <a:t>Witch</a:t>
            </a:r>
            <a:endParaRPr lang="fr-CA" sz="2400" b="1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1F558E4-D01E-4A10-B05C-247005BBB4C4}"/>
              </a:ext>
            </a:extLst>
          </p:cNvPr>
          <p:cNvSpPr/>
          <p:nvPr/>
        </p:nvSpPr>
        <p:spPr>
          <a:xfrm>
            <a:off x="5016144" y="2773401"/>
            <a:ext cx="2159709" cy="545284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400" b="1" dirty="0" err="1"/>
              <a:t>Beast</a:t>
            </a:r>
            <a:endParaRPr lang="fr-CA" sz="2400" b="1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4CF4517-DFE9-4A4B-916B-B3E2D7C73D16}"/>
              </a:ext>
            </a:extLst>
          </p:cNvPr>
          <p:cNvSpPr/>
          <p:nvPr/>
        </p:nvSpPr>
        <p:spPr>
          <a:xfrm>
            <a:off x="142700" y="6251222"/>
            <a:ext cx="2159709" cy="545284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400" b="1" dirty="0"/>
              <a:t>Emma Frost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44AC7A8-9E00-4EAB-B95E-911448A787C9}"/>
              </a:ext>
            </a:extLst>
          </p:cNvPr>
          <p:cNvSpPr/>
          <p:nvPr/>
        </p:nvSpPr>
        <p:spPr>
          <a:xfrm>
            <a:off x="5027016" y="3467591"/>
            <a:ext cx="2159709" cy="545284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400" b="1" dirty="0"/>
              <a:t>Polaris</a:t>
            </a:r>
          </a:p>
        </p:txBody>
      </p:sp>
    </p:spTree>
    <p:extLst>
      <p:ext uri="{BB962C8B-B14F-4D97-AF65-F5344CB8AC3E}">
        <p14:creationId xmlns:p14="http://schemas.microsoft.com/office/powerpoint/2010/main" val="39663739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5FB630-6D51-468F-8A57-D663667CB47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32" name="Rectangle 331">
            <a:extLst>
              <a:ext uri="{FF2B5EF4-FFF2-40B4-BE49-F238E27FC236}">
                <a16:creationId xmlns:a16="http://schemas.microsoft.com/office/drawing/2014/main" id="{41C89EDF-1BC6-44A7-B68C-463EAA164F31}"/>
              </a:ext>
            </a:extLst>
          </p:cNvPr>
          <p:cNvSpPr/>
          <p:nvPr/>
        </p:nvSpPr>
        <p:spPr>
          <a:xfrm>
            <a:off x="4867051" y="2660301"/>
            <a:ext cx="2159709" cy="545284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400" b="1" dirty="0"/>
              <a:t>Marvel</a:t>
            </a:r>
          </a:p>
        </p:txBody>
      </p:sp>
      <p:grpSp>
        <p:nvGrpSpPr>
          <p:cNvPr id="442" name="Groupe 441">
            <a:extLst>
              <a:ext uri="{FF2B5EF4-FFF2-40B4-BE49-F238E27FC236}">
                <a16:creationId xmlns:a16="http://schemas.microsoft.com/office/drawing/2014/main" id="{9B627811-65D2-4D68-B492-9000D5FB44BC}"/>
              </a:ext>
            </a:extLst>
          </p:cNvPr>
          <p:cNvGrpSpPr/>
          <p:nvPr/>
        </p:nvGrpSpPr>
        <p:grpSpPr>
          <a:xfrm>
            <a:off x="3621742" y="1389074"/>
            <a:ext cx="4831780" cy="2855400"/>
            <a:chOff x="3621742" y="1389074"/>
            <a:chExt cx="4831780" cy="2855400"/>
          </a:xfrm>
        </p:grpSpPr>
        <p:sp>
          <p:nvSpPr>
            <p:cNvPr id="340" name="Rectangle 339">
              <a:extLst>
                <a:ext uri="{FF2B5EF4-FFF2-40B4-BE49-F238E27FC236}">
                  <a16:creationId xmlns:a16="http://schemas.microsoft.com/office/drawing/2014/main" id="{408C69D9-0935-4418-A2BA-DDD69A2696D4}"/>
                </a:ext>
              </a:extLst>
            </p:cNvPr>
            <p:cNvSpPr/>
            <p:nvPr/>
          </p:nvSpPr>
          <p:spPr>
            <a:xfrm>
              <a:off x="4867051" y="1389074"/>
              <a:ext cx="2159709" cy="545284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2400" b="1" dirty="0"/>
                <a:t>Avengers</a:t>
              </a:r>
            </a:p>
          </p:txBody>
        </p:sp>
        <p:cxnSp>
          <p:nvCxnSpPr>
            <p:cNvPr id="365" name="Connecteur droit 364">
              <a:extLst>
                <a:ext uri="{FF2B5EF4-FFF2-40B4-BE49-F238E27FC236}">
                  <a16:creationId xmlns:a16="http://schemas.microsoft.com/office/drawing/2014/main" id="{A9CCD09D-A08F-409F-9A0A-878EBD0736F1}"/>
                </a:ext>
              </a:extLst>
            </p:cNvPr>
            <p:cNvCxnSpPr>
              <a:cxnSpLocks/>
              <a:stCxn id="332" idx="0"/>
              <a:endCxn id="340" idx="2"/>
            </p:cNvCxnSpPr>
            <p:nvPr/>
          </p:nvCxnSpPr>
          <p:spPr>
            <a:xfrm flipV="1">
              <a:off x="5946906" y="1934358"/>
              <a:ext cx="0" cy="72594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8" name="Connecteur droit 367">
              <a:extLst>
                <a:ext uri="{FF2B5EF4-FFF2-40B4-BE49-F238E27FC236}">
                  <a16:creationId xmlns:a16="http://schemas.microsoft.com/office/drawing/2014/main" id="{FBC5D54F-3E50-4119-B7FD-75A5690C03B9}"/>
                </a:ext>
              </a:extLst>
            </p:cNvPr>
            <p:cNvCxnSpPr>
              <a:cxnSpLocks/>
              <a:stCxn id="337" idx="0"/>
              <a:endCxn id="332" idx="2"/>
            </p:cNvCxnSpPr>
            <p:nvPr/>
          </p:nvCxnSpPr>
          <p:spPr>
            <a:xfrm flipV="1">
              <a:off x="4701597" y="3205585"/>
              <a:ext cx="1245309" cy="49360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Connecteur droit 370">
              <a:extLst>
                <a:ext uri="{FF2B5EF4-FFF2-40B4-BE49-F238E27FC236}">
                  <a16:creationId xmlns:a16="http://schemas.microsoft.com/office/drawing/2014/main" id="{DDE23BC1-F09E-4BB5-8422-B022C7646143}"/>
                </a:ext>
              </a:extLst>
            </p:cNvPr>
            <p:cNvCxnSpPr>
              <a:cxnSpLocks/>
              <a:stCxn id="344" idx="0"/>
              <a:endCxn id="332" idx="2"/>
            </p:cNvCxnSpPr>
            <p:nvPr/>
          </p:nvCxnSpPr>
          <p:spPr>
            <a:xfrm flipH="1" flipV="1">
              <a:off x="5946906" y="3205585"/>
              <a:ext cx="1426762" cy="49360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4" name="Rectangle 343">
              <a:extLst>
                <a:ext uri="{FF2B5EF4-FFF2-40B4-BE49-F238E27FC236}">
                  <a16:creationId xmlns:a16="http://schemas.microsoft.com/office/drawing/2014/main" id="{E9B5B969-7AFE-48AD-8327-644C77C03820}"/>
                </a:ext>
              </a:extLst>
            </p:cNvPr>
            <p:cNvSpPr/>
            <p:nvPr/>
          </p:nvSpPr>
          <p:spPr>
            <a:xfrm>
              <a:off x="6293813" y="3699190"/>
              <a:ext cx="2159709" cy="545284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2400" b="1" dirty="0" err="1"/>
                <a:t>Brotherhood</a:t>
              </a:r>
              <a:endParaRPr lang="fr-CA" sz="2400" b="1" dirty="0"/>
            </a:p>
          </p:txBody>
        </p:sp>
        <p:sp>
          <p:nvSpPr>
            <p:cNvPr id="337" name="Rectangle 336">
              <a:extLst>
                <a:ext uri="{FF2B5EF4-FFF2-40B4-BE49-F238E27FC236}">
                  <a16:creationId xmlns:a16="http://schemas.microsoft.com/office/drawing/2014/main" id="{89B29297-E39F-4D4E-B370-23945D0AD073}"/>
                </a:ext>
              </a:extLst>
            </p:cNvPr>
            <p:cNvSpPr/>
            <p:nvPr/>
          </p:nvSpPr>
          <p:spPr>
            <a:xfrm>
              <a:off x="3621742" y="3699190"/>
              <a:ext cx="2159709" cy="545284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2400" b="1" dirty="0"/>
                <a:t>X-Men</a:t>
              </a:r>
            </a:p>
          </p:txBody>
        </p:sp>
      </p:grpSp>
      <p:cxnSp>
        <p:nvCxnSpPr>
          <p:cNvPr id="460" name="Connecteur droit 459">
            <a:extLst>
              <a:ext uri="{FF2B5EF4-FFF2-40B4-BE49-F238E27FC236}">
                <a16:creationId xmlns:a16="http://schemas.microsoft.com/office/drawing/2014/main" id="{79E29082-E9C2-4EA7-BD61-1D9A8B68B091}"/>
              </a:ext>
            </a:extLst>
          </p:cNvPr>
          <p:cNvCxnSpPr>
            <a:cxnSpLocks/>
            <a:stCxn id="348" idx="2"/>
            <a:endCxn id="338" idx="0"/>
          </p:cNvCxnSpPr>
          <p:nvPr/>
        </p:nvCxnSpPr>
        <p:spPr>
          <a:xfrm>
            <a:off x="1280581" y="3604275"/>
            <a:ext cx="9894" cy="46643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Connecteur droit 463">
            <a:extLst>
              <a:ext uri="{FF2B5EF4-FFF2-40B4-BE49-F238E27FC236}">
                <a16:creationId xmlns:a16="http://schemas.microsoft.com/office/drawing/2014/main" id="{651C3C9D-17E9-408D-B5A1-EFBD662CE798}"/>
              </a:ext>
            </a:extLst>
          </p:cNvPr>
          <p:cNvCxnSpPr>
            <a:cxnSpLocks/>
            <a:stCxn id="333" idx="2"/>
            <a:endCxn id="351" idx="1"/>
          </p:cNvCxnSpPr>
          <p:nvPr/>
        </p:nvCxnSpPr>
        <p:spPr>
          <a:xfrm>
            <a:off x="2948157" y="5753147"/>
            <a:ext cx="508130" cy="54858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Connecteur droit 466">
            <a:extLst>
              <a:ext uri="{FF2B5EF4-FFF2-40B4-BE49-F238E27FC236}">
                <a16:creationId xmlns:a16="http://schemas.microsoft.com/office/drawing/2014/main" id="{9C1C04E6-1E67-4D3F-BA3C-6575F5FD2FA1}"/>
              </a:ext>
            </a:extLst>
          </p:cNvPr>
          <p:cNvCxnSpPr>
            <a:cxnSpLocks/>
            <a:stCxn id="334" idx="2"/>
            <a:endCxn id="348" idx="0"/>
          </p:cNvCxnSpPr>
          <p:nvPr/>
        </p:nvCxnSpPr>
        <p:spPr>
          <a:xfrm flipH="1">
            <a:off x="1280581" y="2730383"/>
            <a:ext cx="15775" cy="32860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Connecteur droit 472">
            <a:extLst>
              <a:ext uri="{FF2B5EF4-FFF2-40B4-BE49-F238E27FC236}">
                <a16:creationId xmlns:a16="http://schemas.microsoft.com/office/drawing/2014/main" id="{B948E024-06DE-4F46-9076-160657909C9D}"/>
              </a:ext>
            </a:extLst>
          </p:cNvPr>
          <p:cNvCxnSpPr>
            <a:cxnSpLocks/>
            <a:stCxn id="349" idx="2"/>
            <a:endCxn id="345" idx="3"/>
          </p:cNvCxnSpPr>
          <p:nvPr/>
        </p:nvCxnSpPr>
        <p:spPr>
          <a:xfrm>
            <a:off x="9491564" y="2498756"/>
            <a:ext cx="632631" cy="2990004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Connecteur droit 475">
            <a:extLst>
              <a:ext uri="{FF2B5EF4-FFF2-40B4-BE49-F238E27FC236}">
                <a16:creationId xmlns:a16="http://schemas.microsoft.com/office/drawing/2014/main" id="{9E182EB3-3F99-47FA-90FA-53036085FBCE}"/>
              </a:ext>
            </a:extLst>
          </p:cNvPr>
          <p:cNvCxnSpPr>
            <a:cxnSpLocks/>
            <a:stCxn id="336" idx="2"/>
            <a:endCxn id="345" idx="3"/>
          </p:cNvCxnSpPr>
          <p:nvPr/>
        </p:nvCxnSpPr>
        <p:spPr>
          <a:xfrm flipH="1">
            <a:off x="10124195" y="3629484"/>
            <a:ext cx="728103" cy="1859276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Connecteur droit 478">
            <a:extLst>
              <a:ext uri="{FF2B5EF4-FFF2-40B4-BE49-F238E27FC236}">
                <a16:creationId xmlns:a16="http://schemas.microsoft.com/office/drawing/2014/main" id="{6E3CAD45-F71E-4423-923E-69861C4C41CC}"/>
              </a:ext>
            </a:extLst>
          </p:cNvPr>
          <p:cNvCxnSpPr>
            <a:cxnSpLocks/>
            <a:stCxn id="352" idx="2"/>
            <a:endCxn id="345" idx="3"/>
          </p:cNvCxnSpPr>
          <p:nvPr/>
        </p:nvCxnSpPr>
        <p:spPr>
          <a:xfrm flipH="1">
            <a:off x="10124195" y="4651162"/>
            <a:ext cx="483668" cy="837598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3" name="Groupe 452">
            <a:extLst>
              <a:ext uri="{FF2B5EF4-FFF2-40B4-BE49-F238E27FC236}">
                <a16:creationId xmlns:a16="http://schemas.microsoft.com/office/drawing/2014/main" id="{13DFD8C2-C29F-4564-84C1-0DB008A1916F}"/>
              </a:ext>
            </a:extLst>
          </p:cNvPr>
          <p:cNvGrpSpPr/>
          <p:nvPr/>
        </p:nvGrpSpPr>
        <p:grpSpPr>
          <a:xfrm>
            <a:off x="149442" y="312737"/>
            <a:ext cx="11782710" cy="6261636"/>
            <a:chOff x="149442" y="312737"/>
            <a:chExt cx="11782710" cy="6261636"/>
          </a:xfrm>
        </p:grpSpPr>
        <p:sp>
          <p:nvSpPr>
            <p:cNvPr id="333" name="Rectangle 332">
              <a:extLst>
                <a:ext uri="{FF2B5EF4-FFF2-40B4-BE49-F238E27FC236}">
                  <a16:creationId xmlns:a16="http://schemas.microsoft.com/office/drawing/2014/main" id="{D412FA80-94D7-4FEA-97EC-8095EF13D163}"/>
                </a:ext>
              </a:extLst>
            </p:cNvPr>
            <p:cNvSpPr/>
            <p:nvPr/>
          </p:nvSpPr>
          <p:spPr>
            <a:xfrm>
              <a:off x="1868302" y="5207863"/>
              <a:ext cx="2159709" cy="545284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2400" b="1" dirty="0"/>
                <a:t>Cyclops</a:t>
              </a:r>
            </a:p>
          </p:txBody>
        </p:sp>
        <p:sp>
          <p:nvSpPr>
            <p:cNvPr id="334" name="Rectangle 333">
              <a:extLst>
                <a:ext uri="{FF2B5EF4-FFF2-40B4-BE49-F238E27FC236}">
                  <a16:creationId xmlns:a16="http://schemas.microsoft.com/office/drawing/2014/main" id="{6A956D96-6EE8-41E1-BEF4-8BC9B14846D3}"/>
                </a:ext>
              </a:extLst>
            </p:cNvPr>
            <p:cNvSpPr/>
            <p:nvPr/>
          </p:nvSpPr>
          <p:spPr>
            <a:xfrm>
              <a:off x="216501" y="2185099"/>
              <a:ext cx="2159709" cy="545284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2400" b="1" dirty="0"/>
                <a:t>Storm</a:t>
              </a:r>
            </a:p>
          </p:txBody>
        </p:sp>
        <p:sp>
          <p:nvSpPr>
            <p:cNvPr id="335" name="Rectangle 334">
              <a:extLst>
                <a:ext uri="{FF2B5EF4-FFF2-40B4-BE49-F238E27FC236}">
                  <a16:creationId xmlns:a16="http://schemas.microsoft.com/office/drawing/2014/main" id="{ABCFC5B7-AD30-4657-AF1C-849602DD32E8}"/>
                </a:ext>
              </a:extLst>
            </p:cNvPr>
            <p:cNvSpPr/>
            <p:nvPr/>
          </p:nvSpPr>
          <p:spPr>
            <a:xfrm>
              <a:off x="3697423" y="312737"/>
              <a:ext cx="2159709" cy="545284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2000" b="1" dirty="0" err="1"/>
                <a:t>Captain</a:t>
              </a:r>
              <a:r>
                <a:rPr lang="fr-CA" sz="2000" b="1" dirty="0"/>
                <a:t> America</a:t>
              </a:r>
            </a:p>
          </p:txBody>
        </p:sp>
        <p:sp>
          <p:nvSpPr>
            <p:cNvPr id="336" name="Rectangle 335">
              <a:extLst>
                <a:ext uri="{FF2B5EF4-FFF2-40B4-BE49-F238E27FC236}">
                  <a16:creationId xmlns:a16="http://schemas.microsoft.com/office/drawing/2014/main" id="{FFC7E75A-2B3B-4D38-9926-32CB58B0EF24}"/>
                </a:ext>
              </a:extLst>
            </p:cNvPr>
            <p:cNvSpPr/>
            <p:nvPr/>
          </p:nvSpPr>
          <p:spPr>
            <a:xfrm>
              <a:off x="9772443" y="3084200"/>
              <a:ext cx="2159709" cy="545284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2400" b="1" dirty="0"/>
                <a:t>Quicksilver</a:t>
              </a:r>
            </a:p>
          </p:txBody>
        </p:sp>
        <p:sp>
          <p:nvSpPr>
            <p:cNvPr id="338" name="Rectangle 337">
              <a:extLst>
                <a:ext uri="{FF2B5EF4-FFF2-40B4-BE49-F238E27FC236}">
                  <a16:creationId xmlns:a16="http://schemas.microsoft.com/office/drawing/2014/main" id="{E93BCDD1-8442-4578-A4BB-FD040D504EF0}"/>
                </a:ext>
              </a:extLst>
            </p:cNvPr>
            <p:cNvSpPr/>
            <p:nvPr/>
          </p:nvSpPr>
          <p:spPr>
            <a:xfrm>
              <a:off x="210620" y="4070709"/>
              <a:ext cx="2159709" cy="545284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2400" b="1" dirty="0"/>
                <a:t>Jean Grey</a:t>
              </a:r>
            </a:p>
          </p:txBody>
        </p:sp>
        <p:sp>
          <p:nvSpPr>
            <p:cNvPr id="339" name="Rectangle 338">
              <a:extLst>
                <a:ext uri="{FF2B5EF4-FFF2-40B4-BE49-F238E27FC236}">
                  <a16:creationId xmlns:a16="http://schemas.microsoft.com/office/drawing/2014/main" id="{C6D6DF0B-2712-45B5-BB66-C8D3FD62031C}"/>
                </a:ext>
              </a:extLst>
            </p:cNvPr>
            <p:cNvSpPr/>
            <p:nvPr/>
          </p:nvSpPr>
          <p:spPr>
            <a:xfrm>
              <a:off x="8968844" y="312737"/>
              <a:ext cx="2159709" cy="545284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2400" b="1" dirty="0"/>
                <a:t>Hulk</a:t>
              </a:r>
            </a:p>
          </p:txBody>
        </p:sp>
        <p:sp>
          <p:nvSpPr>
            <p:cNvPr id="341" name="Rectangle 340">
              <a:extLst>
                <a:ext uri="{FF2B5EF4-FFF2-40B4-BE49-F238E27FC236}">
                  <a16:creationId xmlns:a16="http://schemas.microsoft.com/office/drawing/2014/main" id="{867BD97B-3729-4F33-B6F7-6D44E2B310C3}"/>
                </a:ext>
              </a:extLst>
            </p:cNvPr>
            <p:cNvSpPr/>
            <p:nvPr/>
          </p:nvSpPr>
          <p:spPr>
            <a:xfrm>
              <a:off x="6365584" y="312737"/>
              <a:ext cx="2159709" cy="545284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2400" b="1" dirty="0"/>
                <a:t>Thor</a:t>
              </a:r>
            </a:p>
          </p:txBody>
        </p:sp>
        <p:sp>
          <p:nvSpPr>
            <p:cNvPr id="342" name="Rectangle 341">
              <a:extLst>
                <a:ext uri="{FF2B5EF4-FFF2-40B4-BE49-F238E27FC236}">
                  <a16:creationId xmlns:a16="http://schemas.microsoft.com/office/drawing/2014/main" id="{9F22CDEB-3E15-417F-8445-54E054D91B54}"/>
                </a:ext>
              </a:extLst>
            </p:cNvPr>
            <p:cNvSpPr/>
            <p:nvPr/>
          </p:nvSpPr>
          <p:spPr>
            <a:xfrm>
              <a:off x="6365583" y="5994977"/>
              <a:ext cx="2159709" cy="545284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2400" b="1" dirty="0"/>
                <a:t>Mystique</a:t>
              </a:r>
            </a:p>
          </p:txBody>
        </p:sp>
        <p:sp>
          <p:nvSpPr>
            <p:cNvPr id="343" name="Rectangle 342">
              <a:extLst>
                <a:ext uri="{FF2B5EF4-FFF2-40B4-BE49-F238E27FC236}">
                  <a16:creationId xmlns:a16="http://schemas.microsoft.com/office/drawing/2014/main" id="{F3131037-5D26-402A-A4C2-A702FCFD3E18}"/>
                </a:ext>
              </a:extLst>
            </p:cNvPr>
            <p:cNvSpPr/>
            <p:nvPr/>
          </p:nvSpPr>
          <p:spPr>
            <a:xfrm>
              <a:off x="4297548" y="4803353"/>
              <a:ext cx="2159709" cy="545284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2000" b="1" dirty="0"/>
                <a:t>Professor Xavier</a:t>
              </a:r>
            </a:p>
          </p:txBody>
        </p:sp>
        <p:sp>
          <p:nvSpPr>
            <p:cNvPr id="345" name="Rectangle 344">
              <a:extLst>
                <a:ext uri="{FF2B5EF4-FFF2-40B4-BE49-F238E27FC236}">
                  <a16:creationId xmlns:a16="http://schemas.microsoft.com/office/drawing/2014/main" id="{BCBACB72-D1E8-42D9-BDAF-3E938FFA7E10}"/>
                </a:ext>
              </a:extLst>
            </p:cNvPr>
            <p:cNvSpPr/>
            <p:nvPr/>
          </p:nvSpPr>
          <p:spPr>
            <a:xfrm>
              <a:off x="7964486" y="5216118"/>
              <a:ext cx="2159709" cy="545284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2400" b="1" dirty="0"/>
                <a:t>Magneto</a:t>
              </a:r>
            </a:p>
          </p:txBody>
        </p:sp>
        <p:sp>
          <p:nvSpPr>
            <p:cNvPr id="346" name="Rectangle 345">
              <a:extLst>
                <a:ext uri="{FF2B5EF4-FFF2-40B4-BE49-F238E27FC236}">
                  <a16:creationId xmlns:a16="http://schemas.microsoft.com/office/drawing/2014/main" id="{0EFF994D-86BF-4AAD-A79C-7E8079A2FED7}"/>
                </a:ext>
              </a:extLst>
            </p:cNvPr>
            <p:cNvSpPr/>
            <p:nvPr/>
          </p:nvSpPr>
          <p:spPr>
            <a:xfrm>
              <a:off x="1029262" y="312737"/>
              <a:ext cx="2159709" cy="545284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2400" b="1" dirty="0" err="1"/>
                <a:t>Iron</a:t>
              </a:r>
              <a:r>
                <a:rPr lang="fr-CA" sz="2400" b="1" dirty="0"/>
                <a:t> Man</a:t>
              </a:r>
            </a:p>
          </p:txBody>
        </p:sp>
        <p:sp>
          <p:nvSpPr>
            <p:cNvPr id="347" name="Rectangle 346">
              <a:extLst>
                <a:ext uri="{FF2B5EF4-FFF2-40B4-BE49-F238E27FC236}">
                  <a16:creationId xmlns:a16="http://schemas.microsoft.com/office/drawing/2014/main" id="{1FF8235F-C41D-4093-8E41-34B31ED3E2CB}"/>
                </a:ext>
              </a:extLst>
            </p:cNvPr>
            <p:cNvSpPr/>
            <p:nvPr/>
          </p:nvSpPr>
          <p:spPr>
            <a:xfrm>
              <a:off x="149442" y="5840675"/>
              <a:ext cx="1369667" cy="554614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2000" b="1" dirty="0"/>
                <a:t>Rachel </a:t>
              </a:r>
            </a:p>
            <a:p>
              <a:pPr algn="ctr"/>
              <a:r>
                <a:rPr lang="fr-CA" sz="2000" b="1" dirty="0"/>
                <a:t>Summers</a:t>
              </a:r>
            </a:p>
          </p:txBody>
        </p:sp>
        <p:sp>
          <p:nvSpPr>
            <p:cNvPr id="348" name="Rectangle 347">
              <a:extLst>
                <a:ext uri="{FF2B5EF4-FFF2-40B4-BE49-F238E27FC236}">
                  <a16:creationId xmlns:a16="http://schemas.microsoft.com/office/drawing/2014/main" id="{DD277236-E9E9-479C-8DCE-D29EFA037C69}"/>
                </a:ext>
              </a:extLst>
            </p:cNvPr>
            <p:cNvSpPr/>
            <p:nvPr/>
          </p:nvSpPr>
          <p:spPr>
            <a:xfrm>
              <a:off x="200726" y="3058991"/>
              <a:ext cx="2159709" cy="545284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2400" b="1" dirty="0"/>
                <a:t>Wolverine</a:t>
              </a:r>
            </a:p>
          </p:txBody>
        </p:sp>
        <p:sp>
          <p:nvSpPr>
            <p:cNvPr id="349" name="Rectangle 348">
              <a:extLst>
                <a:ext uri="{FF2B5EF4-FFF2-40B4-BE49-F238E27FC236}">
                  <a16:creationId xmlns:a16="http://schemas.microsoft.com/office/drawing/2014/main" id="{6656AE8D-766B-4A90-BC28-7392CD7D99AB}"/>
                </a:ext>
              </a:extLst>
            </p:cNvPr>
            <p:cNvSpPr/>
            <p:nvPr/>
          </p:nvSpPr>
          <p:spPr>
            <a:xfrm>
              <a:off x="8411709" y="1953472"/>
              <a:ext cx="2159709" cy="545284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2400" b="1" dirty="0" err="1"/>
                <a:t>Scarlet</a:t>
              </a:r>
              <a:r>
                <a:rPr lang="fr-CA" sz="2400" b="1" dirty="0"/>
                <a:t> </a:t>
              </a:r>
              <a:r>
                <a:rPr lang="fr-CA" sz="2400" b="1" dirty="0" err="1"/>
                <a:t>Witch</a:t>
              </a:r>
              <a:endParaRPr lang="fr-CA" sz="2400" b="1" dirty="0"/>
            </a:p>
          </p:txBody>
        </p:sp>
        <p:sp>
          <p:nvSpPr>
            <p:cNvPr id="350" name="Rectangle 349">
              <a:extLst>
                <a:ext uri="{FF2B5EF4-FFF2-40B4-BE49-F238E27FC236}">
                  <a16:creationId xmlns:a16="http://schemas.microsoft.com/office/drawing/2014/main" id="{030D7488-AC70-46BD-A9BB-7F8B077ADF13}"/>
                </a:ext>
              </a:extLst>
            </p:cNvPr>
            <p:cNvSpPr/>
            <p:nvPr/>
          </p:nvSpPr>
          <p:spPr>
            <a:xfrm>
              <a:off x="210620" y="1228364"/>
              <a:ext cx="2159709" cy="545284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2400" b="1" dirty="0" err="1"/>
                <a:t>Beast</a:t>
              </a:r>
              <a:endParaRPr lang="fr-CA" sz="2400" b="1" dirty="0"/>
            </a:p>
          </p:txBody>
        </p:sp>
        <p:sp>
          <p:nvSpPr>
            <p:cNvPr id="351" name="Rectangle 350">
              <a:extLst>
                <a:ext uri="{FF2B5EF4-FFF2-40B4-BE49-F238E27FC236}">
                  <a16:creationId xmlns:a16="http://schemas.microsoft.com/office/drawing/2014/main" id="{1ADDBE86-DD3D-4611-90F6-2484FBAA410F}"/>
                </a:ext>
              </a:extLst>
            </p:cNvPr>
            <p:cNvSpPr/>
            <p:nvPr/>
          </p:nvSpPr>
          <p:spPr>
            <a:xfrm>
              <a:off x="3456287" y="6029089"/>
              <a:ext cx="2159709" cy="545284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2400" b="1" dirty="0"/>
                <a:t>Emma Frost</a:t>
              </a:r>
            </a:p>
          </p:txBody>
        </p:sp>
        <p:cxnSp>
          <p:nvCxnSpPr>
            <p:cNvPr id="354" name="Connecteur droit 353">
              <a:extLst>
                <a:ext uri="{FF2B5EF4-FFF2-40B4-BE49-F238E27FC236}">
                  <a16:creationId xmlns:a16="http://schemas.microsoft.com/office/drawing/2014/main" id="{61F1EE1C-2A31-4832-9C38-343C8EF6C602}"/>
                </a:ext>
              </a:extLst>
            </p:cNvPr>
            <p:cNvCxnSpPr>
              <a:cxnSpLocks/>
              <a:stCxn id="346" idx="2"/>
              <a:endCxn id="340" idx="0"/>
            </p:cNvCxnSpPr>
            <p:nvPr/>
          </p:nvCxnSpPr>
          <p:spPr>
            <a:xfrm>
              <a:off x="2109117" y="858021"/>
              <a:ext cx="3837789" cy="53105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Connecteur droit 355">
              <a:extLst>
                <a:ext uri="{FF2B5EF4-FFF2-40B4-BE49-F238E27FC236}">
                  <a16:creationId xmlns:a16="http://schemas.microsoft.com/office/drawing/2014/main" id="{3DD0F5F3-CD23-4E5C-B047-932306A5E993}"/>
                </a:ext>
              </a:extLst>
            </p:cNvPr>
            <p:cNvCxnSpPr>
              <a:cxnSpLocks/>
              <a:stCxn id="335" idx="2"/>
              <a:endCxn id="340" idx="0"/>
            </p:cNvCxnSpPr>
            <p:nvPr/>
          </p:nvCxnSpPr>
          <p:spPr>
            <a:xfrm>
              <a:off x="4777278" y="858021"/>
              <a:ext cx="1169628" cy="53105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Connecteur droit 358">
              <a:extLst>
                <a:ext uri="{FF2B5EF4-FFF2-40B4-BE49-F238E27FC236}">
                  <a16:creationId xmlns:a16="http://schemas.microsoft.com/office/drawing/2014/main" id="{3B3FB6DA-843F-4908-997A-D23FE1DA9591}"/>
                </a:ext>
              </a:extLst>
            </p:cNvPr>
            <p:cNvCxnSpPr>
              <a:cxnSpLocks/>
              <a:stCxn id="341" idx="2"/>
              <a:endCxn id="340" idx="0"/>
            </p:cNvCxnSpPr>
            <p:nvPr/>
          </p:nvCxnSpPr>
          <p:spPr>
            <a:xfrm flipH="1">
              <a:off x="5946906" y="858021"/>
              <a:ext cx="1498533" cy="53105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2" name="Connecteur droit 361">
              <a:extLst>
                <a:ext uri="{FF2B5EF4-FFF2-40B4-BE49-F238E27FC236}">
                  <a16:creationId xmlns:a16="http://schemas.microsoft.com/office/drawing/2014/main" id="{933598A3-E00A-4082-9FDB-67338D55749F}"/>
                </a:ext>
              </a:extLst>
            </p:cNvPr>
            <p:cNvCxnSpPr>
              <a:cxnSpLocks/>
              <a:stCxn id="339" idx="2"/>
              <a:endCxn id="340" idx="0"/>
            </p:cNvCxnSpPr>
            <p:nvPr/>
          </p:nvCxnSpPr>
          <p:spPr>
            <a:xfrm flipH="1">
              <a:off x="5946906" y="858021"/>
              <a:ext cx="4101793" cy="53105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8" name="Connecteur droit 377">
              <a:extLst>
                <a:ext uri="{FF2B5EF4-FFF2-40B4-BE49-F238E27FC236}">
                  <a16:creationId xmlns:a16="http://schemas.microsoft.com/office/drawing/2014/main" id="{7C7F97D3-7A0E-4941-A7AA-75AEB9147233}"/>
                </a:ext>
              </a:extLst>
            </p:cNvPr>
            <p:cNvCxnSpPr>
              <a:cxnSpLocks/>
              <a:stCxn id="344" idx="3"/>
              <a:endCxn id="345" idx="0"/>
            </p:cNvCxnSpPr>
            <p:nvPr/>
          </p:nvCxnSpPr>
          <p:spPr>
            <a:xfrm>
              <a:off x="8453522" y="3971832"/>
              <a:ext cx="590819" cy="124428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4" name="Connecteur droit 383">
              <a:extLst>
                <a:ext uri="{FF2B5EF4-FFF2-40B4-BE49-F238E27FC236}">
                  <a16:creationId xmlns:a16="http://schemas.microsoft.com/office/drawing/2014/main" id="{9ECB1F4D-8156-4F81-9E6E-08A9B4B88C5A}"/>
                </a:ext>
              </a:extLst>
            </p:cNvPr>
            <p:cNvCxnSpPr>
              <a:cxnSpLocks/>
              <a:stCxn id="344" idx="3"/>
              <a:endCxn id="349" idx="2"/>
            </p:cNvCxnSpPr>
            <p:nvPr/>
          </p:nvCxnSpPr>
          <p:spPr>
            <a:xfrm flipV="1">
              <a:off x="8453522" y="2498756"/>
              <a:ext cx="1038042" cy="1473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Connecteur droit 386">
              <a:extLst>
                <a:ext uri="{FF2B5EF4-FFF2-40B4-BE49-F238E27FC236}">
                  <a16:creationId xmlns:a16="http://schemas.microsoft.com/office/drawing/2014/main" id="{F8DDA1D0-0F8B-444B-8AE2-F2201EB03088}"/>
                </a:ext>
              </a:extLst>
            </p:cNvPr>
            <p:cNvCxnSpPr>
              <a:cxnSpLocks/>
              <a:stCxn id="344" idx="3"/>
              <a:endCxn id="336" idx="1"/>
            </p:cNvCxnSpPr>
            <p:nvPr/>
          </p:nvCxnSpPr>
          <p:spPr>
            <a:xfrm flipV="1">
              <a:off x="8453522" y="3356842"/>
              <a:ext cx="1318921" cy="61499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7" name="Connecteur droit 396">
              <a:extLst>
                <a:ext uri="{FF2B5EF4-FFF2-40B4-BE49-F238E27FC236}">
                  <a16:creationId xmlns:a16="http://schemas.microsoft.com/office/drawing/2014/main" id="{2F58274C-6ED2-429C-BB64-42EC2FE85AE5}"/>
                </a:ext>
              </a:extLst>
            </p:cNvPr>
            <p:cNvCxnSpPr>
              <a:cxnSpLocks/>
              <a:stCxn id="344" idx="3"/>
              <a:endCxn id="342" idx="0"/>
            </p:cNvCxnSpPr>
            <p:nvPr/>
          </p:nvCxnSpPr>
          <p:spPr>
            <a:xfrm flipH="1">
              <a:off x="7445438" y="3971832"/>
              <a:ext cx="1008084" cy="202314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1" name="Connecteur droit 400">
              <a:extLst>
                <a:ext uri="{FF2B5EF4-FFF2-40B4-BE49-F238E27FC236}">
                  <a16:creationId xmlns:a16="http://schemas.microsoft.com/office/drawing/2014/main" id="{CF1EFE60-EF88-4A82-AA4A-37759BCAB7E3}"/>
                </a:ext>
              </a:extLst>
            </p:cNvPr>
            <p:cNvCxnSpPr>
              <a:cxnSpLocks/>
              <a:stCxn id="337" idx="1"/>
              <a:endCxn id="350" idx="3"/>
            </p:cNvCxnSpPr>
            <p:nvPr/>
          </p:nvCxnSpPr>
          <p:spPr>
            <a:xfrm flipH="1" flipV="1">
              <a:off x="2370329" y="1501006"/>
              <a:ext cx="1251413" cy="247082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Connecteur droit 403">
              <a:extLst>
                <a:ext uri="{FF2B5EF4-FFF2-40B4-BE49-F238E27FC236}">
                  <a16:creationId xmlns:a16="http://schemas.microsoft.com/office/drawing/2014/main" id="{1C14DC8B-049C-4E8D-84D7-E2989E8CD50E}"/>
                </a:ext>
              </a:extLst>
            </p:cNvPr>
            <p:cNvCxnSpPr>
              <a:cxnSpLocks/>
              <a:stCxn id="337" idx="1"/>
              <a:endCxn id="334" idx="3"/>
            </p:cNvCxnSpPr>
            <p:nvPr/>
          </p:nvCxnSpPr>
          <p:spPr>
            <a:xfrm flipH="1" flipV="1">
              <a:off x="2376210" y="2457741"/>
              <a:ext cx="1245532" cy="151409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8" name="Connecteur droit 407">
              <a:extLst>
                <a:ext uri="{FF2B5EF4-FFF2-40B4-BE49-F238E27FC236}">
                  <a16:creationId xmlns:a16="http://schemas.microsoft.com/office/drawing/2014/main" id="{1CCAFBF0-75AD-499A-9024-100D5048AF10}"/>
                </a:ext>
              </a:extLst>
            </p:cNvPr>
            <p:cNvCxnSpPr>
              <a:cxnSpLocks/>
              <a:stCxn id="337" idx="1"/>
              <a:endCxn id="348" idx="3"/>
            </p:cNvCxnSpPr>
            <p:nvPr/>
          </p:nvCxnSpPr>
          <p:spPr>
            <a:xfrm flipH="1" flipV="1">
              <a:off x="2360435" y="3331633"/>
              <a:ext cx="1261307" cy="64019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Connecteur droit 410">
              <a:extLst>
                <a:ext uri="{FF2B5EF4-FFF2-40B4-BE49-F238E27FC236}">
                  <a16:creationId xmlns:a16="http://schemas.microsoft.com/office/drawing/2014/main" id="{90BB9F1E-CE73-4CCB-AE39-C49855C63225}"/>
                </a:ext>
              </a:extLst>
            </p:cNvPr>
            <p:cNvCxnSpPr>
              <a:cxnSpLocks/>
              <a:stCxn id="337" idx="1"/>
              <a:endCxn id="338" idx="3"/>
            </p:cNvCxnSpPr>
            <p:nvPr/>
          </p:nvCxnSpPr>
          <p:spPr>
            <a:xfrm flipH="1">
              <a:off x="2370329" y="3971832"/>
              <a:ext cx="1251413" cy="37151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Connecteur droit 413">
              <a:extLst>
                <a:ext uri="{FF2B5EF4-FFF2-40B4-BE49-F238E27FC236}">
                  <a16:creationId xmlns:a16="http://schemas.microsoft.com/office/drawing/2014/main" id="{9BBBD692-8F23-4D3A-AE2A-48413B9D57BC}"/>
                </a:ext>
              </a:extLst>
            </p:cNvPr>
            <p:cNvCxnSpPr>
              <a:cxnSpLocks/>
              <a:stCxn id="337" idx="1"/>
              <a:endCxn id="333" idx="0"/>
            </p:cNvCxnSpPr>
            <p:nvPr/>
          </p:nvCxnSpPr>
          <p:spPr>
            <a:xfrm flipH="1">
              <a:off x="2948157" y="3971832"/>
              <a:ext cx="673585" cy="1236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3" name="Connecteur droit 422">
              <a:extLst>
                <a:ext uri="{FF2B5EF4-FFF2-40B4-BE49-F238E27FC236}">
                  <a16:creationId xmlns:a16="http://schemas.microsoft.com/office/drawing/2014/main" id="{7D6AD5EC-099D-4956-9A9C-320C058EFDCB}"/>
                </a:ext>
              </a:extLst>
            </p:cNvPr>
            <p:cNvCxnSpPr>
              <a:cxnSpLocks/>
              <a:stCxn id="337" idx="1"/>
              <a:endCxn id="343" idx="1"/>
            </p:cNvCxnSpPr>
            <p:nvPr/>
          </p:nvCxnSpPr>
          <p:spPr>
            <a:xfrm>
              <a:off x="3621742" y="3971832"/>
              <a:ext cx="675806" cy="11041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8" name="Connecteur droit 427">
              <a:extLst>
                <a:ext uri="{FF2B5EF4-FFF2-40B4-BE49-F238E27FC236}">
                  <a16:creationId xmlns:a16="http://schemas.microsoft.com/office/drawing/2014/main" id="{8FF49FC4-DDB2-4B73-9FB7-65922A7D8BB4}"/>
                </a:ext>
              </a:extLst>
            </p:cNvPr>
            <p:cNvCxnSpPr>
              <a:cxnSpLocks/>
              <a:stCxn id="337" idx="1"/>
              <a:endCxn id="351" idx="0"/>
            </p:cNvCxnSpPr>
            <p:nvPr/>
          </p:nvCxnSpPr>
          <p:spPr>
            <a:xfrm>
              <a:off x="3621742" y="3971832"/>
              <a:ext cx="914400" cy="205725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9" name="Connecteur droit 448">
              <a:extLst>
                <a:ext uri="{FF2B5EF4-FFF2-40B4-BE49-F238E27FC236}">
                  <a16:creationId xmlns:a16="http://schemas.microsoft.com/office/drawing/2014/main" id="{DC0E7114-BA24-4638-ABCC-988043172F2A}"/>
                </a:ext>
              </a:extLst>
            </p:cNvPr>
            <p:cNvCxnSpPr>
              <a:cxnSpLocks/>
              <a:stCxn id="337" idx="1"/>
              <a:endCxn id="347" idx="0"/>
            </p:cNvCxnSpPr>
            <p:nvPr/>
          </p:nvCxnSpPr>
          <p:spPr>
            <a:xfrm flipH="1">
              <a:off x="834276" y="3971832"/>
              <a:ext cx="2787466" cy="186884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2" name="Rectangle 351">
              <a:extLst>
                <a:ext uri="{FF2B5EF4-FFF2-40B4-BE49-F238E27FC236}">
                  <a16:creationId xmlns:a16="http://schemas.microsoft.com/office/drawing/2014/main" id="{D457FFE3-4BA7-497F-B19F-4D3951F647FE}"/>
                </a:ext>
              </a:extLst>
            </p:cNvPr>
            <p:cNvSpPr/>
            <p:nvPr/>
          </p:nvSpPr>
          <p:spPr>
            <a:xfrm>
              <a:off x="9528008" y="4105878"/>
              <a:ext cx="2159709" cy="545284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2400" b="1" dirty="0"/>
                <a:t>Polaris</a:t>
              </a:r>
            </a:p>
          </p:txBody>
        </p:sp>
      </p:grpSp>
      <p:cxnSp>
        <p:nvCxnSpPr>
          <p:cNvPr id="456" name="Connecteur droit 455">
            <a:extLst>
              <a:ext uri="{FF2B5EF4-FFF2-40B4-BE49-F238E27FC236}">
                <a16:creationId xmlns:a16="http://schemas.microsoft.com/office/drawing/2014/main" id="{0A18C1B1-323B-43FF-B38A-F526CB197237}"/>
              </a:ext>
            </a:extLst>
          </p:cNvPr>
          <p:cNvCxnSpPr>
            <a:cxnSpLocks/>
            <a:stCxn id="338" idx="2"/>
            <a:endCxn id="333" idx="1"/>
          </p:cNvCxnSpPr>
          <p:nvPr/>
        </p:nvCxnSpPr>
        <p:spPr>
          <a:xfrm>
            <a:off x="1290475" y="4615993"/>
            <a:ext cx="577827" cy="86451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8" name="Connecteur droit 487">
            <a:extLst>
              <a:ext uri="{FF2B5EF4-FFF2-40B4-BE49-F238E27FC236}">
                <a16:creationId xmlns:a16="http://schemas.microsoft.com/office/drawing/2014/main" id="{CDA14BE4-BDC0-431F-936A-56EC515D9FC7}"/>
              </a:ext>
            </a:extLst>
          </p:cNvPr>
          <p:cNvCxnSpPr>
            <a:cxnSpLocks/>
            <a:stCxn id="338" idx="2"/>
            <a:endCxn id="347" idx="0"/>
          </p:cNvCxnSpPr>
          <p:nvPr/>
        </p:nvCxnSpPr>
        <p:spPr>
          <a:xfrm flipH="1">
            <a:off x="834276" y="4615993"/>
            <a:ext cx="456199" cy="1224682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1" name="Connecteur droit 490">
            <a:extLst>
              <a:ext uri="{FF2B5EF4-FFF2-40B4-BE49-F238E27FC236}">
                <a16:creationId xmlns:a16="http://schemas.microsoft.com/office/drawing/2014/main" id="{C0936A73-DF87-4A1E-82F4-71FB080E6305}"/>
              </a:ext>
            </a:extLst>
          </p:cNvPr>
          <p:cNvCxnSpPr>
            <a:cxnSpLocks/>
            <a:stCxn id="333" idx="1"/>
            <a:endCxn id="347" idx="0"/>
          </p:cNvCxnSpPr>
          <p:nvPr/>
        </p:nvCxnSpPr>
        <p:spPr>
          <a:xfrm flipH="1">
            <a:off x="834276" y="5480505"/>
            <a:ext cx="1034026" cy="36017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2" name="Connecteur droit 501">
            <a:extLst>
              <a:ext uri="{FF2B5EF4-FFF2-40B4-BE49-F238E27FC236}">
                <a16:creationId xmlns:a16="http://schemas.microsoft.com/office/drawing/2014/main" id="{19A48A37-AB8A-4254-89DA-DB51E273C645}"/>
              </a:ext>
            </a:extLst>
          </p:cNvPr>
          <p:cNvCxnSpPr>
            <a:stCxn id="337" idx="3"/>
            <a:endCxn id="344" idx="1"/>
          </p:cNvCxnSpPr>
          <p:nvPr/>
        </p:nvCxnSpPr>
        <p:spPr>
          <a:xfrm>
            <a:off x="5781451" y="3971832"/>
            <a:ext cx="512362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95316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5FB630-6D51-468F-8A57-D663667CB47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32" name="Rectangle 331">
            <a:extLst>
              <a:ext uri="{FF2B5EF4-FFF2-40B4-BE49-F238E27FC236}">
                <a16:creationId xmlns:a16="http://schemas.microsoft.com/office/drawing/2014/main" id="{41C89EDF-1BC6-44A7-B68C-463EAA164F31}"/>
              </a:ext>
            </a:extLst>
          </p:cNvPr>
          <p:cNvSpPr/>
          <p:nvPr/>
        </p:nvSpPr>
        <p:spPr>
          <a:xfrm>
            <a:off x="4867051" y="2660301"/>
            <a:ext cx="2159709" cy="545284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400" b="1" dirty="0"/>
              <a:t>Marvel</a:t>
            </a:r>
          </a:p>
        </p:txBody>
      </p:sp>
      <p:grpSp>
        <p:nvGrpSpPr>
          <p:cNvPr id="442" name="Groupe 441">
            <a:extLst>
              <a:ext uri="{FF2B5EF4-FFF2-40B4-BE49-F238E27FC236}">
                <a16:creationId xmlns:a16="http://schemas.microsoft.com/office/drawing/2014/main" id="{9B627811-65D2-4D68-B492-9000D5FB44BC}"/>
              </a:ext>
            </a:extLst>
          </p:cNvPr>
          <p:cNvGrpSpPr/>
          <p:nvPr/>
        </p:nvGrpSpPr>
        <p:grpSpPr>
          <a:xfrm>
            <a:off x="3621742" y="1389074"/>
            <a:ext cx="4831780" cy="2855400"/>
            <a:chOff x="3621742" y="1389074"/>
            <a:chExt cx="4831780" cy="2855400"/>
          </a:xfrm>
        </p:grpSpPr>
        <p:sp>
          <p:nvSpPr>
            <p:cNvPr id="340" name="Rectangle 339">
              <a:extLst>
                <a:ext uri="{FF2B5EF4-FFF2-40B4-BE49-F238E27FC236}">
                  <a16:creationId xmlns:a16="http://schemas.microsoft.com/office/drawing/2014/main" id="{408C69D9-0935-4418-A2BA-DDD69A2696D4}"/>
                </a:ext>
              </a:extLst>
            </p:cNvPr>
            <p:cNvSpPr/>
            <p:nvPr/>
          </p:nvSpPr>
          <p:spPr>
            <a:xfrm>
              <a:off x="4867051" y="1389074"/>
              <a:ext cx="2159709" cy="545284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2400" b="1" dirty="0"/>
                <a:t>Avengers</a:t>
              </a:r>
            </a:p>
          </p:txBody>
        </p:sp>
        <p:cxnSp>
          <p:nvCxnSpPr>
            <p:cNvPr id="365" name="Connecteur droit 364">
              <a:extLst>
                <a:ext uri="{FF2B5EF4-FFF2-40B4-BE49-F238E27FC236}">
                  <a16:creationId xmlns:a16="http://schemas.microsoft.com/office/drawing/2014/main" id="{A9CCD09D-A08F-409F-9A0A-878EBD0736F1}"/>
                </a:ext>
              </a:extLst>
            </p:cNvPr>
            <p:cNvCxnSpPr>
              <a:cxnSpLocks/>
              <a:stCxn id="332" idx="0"/>
              <a:endCxn id="340" idx="2"/>
            </p:cNvCxnSpPr>
            <p:nvPr/>
          </p:nvCxnSpPr>
          <p:spPr>
            <a:xfrm flipV="1">
              <a:off x="5946906" y="1934358"/>
              <a:ext cx="0" cy="72594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8" name="Connecteur droit 367">
              <a:extLst>
                <a:ext uri="{FF2B5EF4-FFF2-40B4-BE49-F238E27FC236}">
                  <a16:creationId xmlns:a16="http://schemas.microsoft.com/office/drawing/2014/main" id="{FBC5D54F-3E50-4119-B7FD-75A5690C03B9}"/>
                </a:ext>
              </a:extLst>
            </p:cNvPr>
            <p:cNvCxnSpPr>
              <a:cxnSpLocks/>
              <a:stCxn id="337" idx="0"/>
              <a:endCxn id="332" idx="2"/>
            </p:cNvCxnSpPr>
            <p:nvPr/>
          </p:nvCxnSpPr>
          <p:spPr>
            <a:xfrm flipV="1">
              <a:off x="4701597" y="3205585"/>
              <a:ext cx="1245309" cy="49360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Connecteur droit 370">
              <a:extLst>
                <a:ext uri="{FF2B5EF4-FFF2-40B4-BE49-F238E27FC236}">
                  <a16:creationId xmlns:a16="http://schemas.microsoft.com/office/drawing/2014/main" id="{DDE23BC1-F09E-4BB5-8422-B022C7646143}"/>
                </a:ext>
              </a:extLst>
            </p:cNvPr>
            <p:cNvCxnSpPr>
              <a:cxnSpLocks/>
              <a:stCxn id="344" idx="0"/>
              <a:endCxn id="332" idx="2"/>
            </p:cNvCxnSpPr>
            <p:nvPr/>
          </p:nvCxnSpPr>
          <p:spPr>
            <a:xfrm flipH="1" flipV="1">
              <a:off x="5946906" y="3205585"/>
              <a:ext cx="1426762" cy="49360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4" name="Rectangle 343">
              <a:extLst>
                <a:ext uri="{FF2B5EF4-FFF2-40B4-BE49-F238E27FC236}">
                  <a16:creationId xmlns:a16="http://schemas.microsoft.com/office/drawing/2014/main" id="{E9B5B969-7AFE-48AD-8327-644C77C03820}"/>
                </a:ext>
              </a:extLst>
            </p:cNvPr>
            <p:cNvSpPr/>
            <p:nvPr/>
          </p:nvSpPr>
          <p:spPr>
            <a:xfrm>
              <a:off x="6293813" y="3699190"/>
              <a:ext cx="2159709" cy="545284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2400" b="1" dirty="0" err="1"/>
                <a:t>Brotherhood</a:t>
              </a:r>
              <a:endParaRPr lang="fr-CA" sz="2400" b="1" dirty="0"/>
            </a:p>
          </p:txBody>
        </p:sp>
        <p:sp>
          <p:nvSpPr>
            <p:cNvPr id="337" name="Rectangle 336">
              <a:extLst>
                <a:ext uri="{FF2B5EF4-FFF2-40B4-BE49-F238E27FC236}">
                  <a16:creationId xmlns:a16="http://schemas.microsoft.com/office/drawing/2014/main" id="{89B29297-E39F-4D4E-B370-23945D0AD073}"/>
                </a:ext>
              </a:extLst>
            </p:cNvPr>
            <p:cNvSpPr/>
            <p:nvPr/>
          </p:nvSpPr>
          <p:spPr>
            <a:xfrm>
              <a:off x="3621742" y="3699190"/>
              <a:ext cx="2159709" cy="545284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2400" b="1" dirty="0"/>
                <a:t>X-Men</a:t>
              </a:r>
            </a:p>
          </p:txBody>
        </p:sp>
      </p:grpSp>
      <p:cxnSp>
        <p:nvCxnSpPr>
          <p:cNvPr id="460" name="Connecteur droit 459">
            <a:extLst>
              <a:ext uri="{FF2B5EF4-FFF2-40B4-BE49-F238E27FC236}">
                <a16:creationId xmlns:a16="http://schemas.microsoft.com/office/drawing/2014/main" id="{79E29082-E9C2-4EA7-BD61-1D9A8B68B091}"/>
              </a:ext>
            </a:extLst>
          </p:cNvPr>
          <p:cNvCxnSpPr>
            <a:cxnSpLocks/>
            <a:stCxn id="348" idx="2"/>
            <a:endCxn id="338" idx="0"/>
          </p:cNvCxnSpPr>
          <p:nvPr/>
        </p:nvCxnSpPr>
        <p:spPr>
          <a:xfrm>
            <a:off x="1290475" y="2847143"/>
            <a:ext cx="15371" cy="76103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Connecteur droit 463">
            <a:extLst>
              <a:ext uri="{FF2B5EF4-FFF2-40B4-BE49-F238E27FC236}">
                <a16:creationId xmlns:a16="http://schemas.microsoft.com/office/drawing/2014/main" id="{651C3C9D-17E9-408D-B5A1-EFBD662CE798}"/>
              </a:ext>
            </a:extLst>
          </p:cNvPr>
          <p:cNvCxnSpPr>
            <a:cxnSpLocks/>
            <a:stCxn id="333" idx="2"/>
            <a:endCxn id="351" idx="1"/>
          </p:cNvCxnSpPr>
          <p:nvPr/>
        </p:nvCxnSpPr>
        <p:spPr>
          <a:xfrm>
            <a:off x="2948157" y="5753147"/>
            <a:ext cx="508130" cy="54858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Connecteur droit 466">
            <a:extLst>
              <a:ext uri="{FF2B5EF4-FFF2-40B4-BE49-F238E27FC236}">
                <a16:creationId xmlns:a16="http://schemas.microsoft.com/office/drawing/2014/main" id="{9C1C04E6-1E67-4D3F-BA3C-6575F5FD2FA1}"/>
              </a:ext>
            </a:extLst>
          </p:cNvPr>
          <p:cNvCxnSpPr>
            <a:cxnSpLocks/>
            <a:stCxn id="334" idx="2"/>
            <a:endCxn id="348" idx="0"/>
          </p:cNvCxnSpPr>
          <p:nvPr/>
        </p:nvCxnSpPr>
        <p:spPr>
          <a:xfrm>
            <a:off x="1280580" y="1821330"/>
            <a:ext cx="9895" cy="48052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Connecteur droit 472">
            <a:extLst>
              <a:ext uri="{FF2B5EF4-FFF2-40B4-BE49-F238E27FC236}">
                <a16:creationId xmlns:a16="http://schemas.microsoft.com/office/drawing/2014/main" id="{B948E024-06DE-4F46-9076-160657909C9D}"/>
              </a:ext>
            </a:extLst>
          </p:cNvPr>
          <p:cNvCxnSpPr>
            <a:cxnSpLocks/>
            <a:stCxn id="349" idx="2"/>
            <a:endCxn id="345" idx="3"/>
          </p:cNvCxnSpPr>
          <p:nvPr/>
        </p:nvCxnSpPr>
        <p:spPr>
          <a:xfrm>
            <a:off x="10037239" y="1823706"/>
            <a:ext cx="86956" cy="3665054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Connecteur droit 475">
            <a:extLst>
              <a:ext uri="{FF2B5EF4-FFF2-40B4-BE49-F238E27FC236}">
                <a16:creationId xmlns:a16="http://schemas.microsoft.com/office/drawing/2014/main" id="{9E182EB3-3F99-47FA-90FA-53036085FBCE}"/>
              </a:ext>
            </a:extLst>
          </p:cNvPr>
          <p:cNvCxnSpPr>
            <a:cxnSpLocks/>
            <a:stCxn id="336" idx="2"/>
            <a:endCxn id="345" idx="3"/>
          </p:cNvCxnSpPr>
          <p:nvPr/>
        </p:nvCxnSpPr>
        <p:spPr>
          <a:xfrm flipH="1">
            <a:off x="10124195" y="3074413"/>
            <a:ext cx="513356" cy="2414347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Connecteur droit 478">
            <a:extLst>
              <a:ext uri="{FF2B5EF4-FFF2-40B4-BE49-F238E27FC236}">
                <a16:creationId xmlns:a16="http://schemas.microsoft.com/office/drawing/2014/main" id="{6E3CAD45-F71E-4423-923E-69861C4C41CC}"/>
              </a:ext>
            </a:extLst>
          </p:cNvPr>
          <p:cNvCxnSpPr>
            <a:cxnSpLocks/>
            <a:stCxn id="352" idx="2"/>
            <a:endCxn id="345" idx="3"/>
          </p:cNvCxnSpPr>
          <p:nvPr/>
        </p:nvCxnSpPr>
        <p:spPr>
          <a:xfrm flipH="1">
            <a:off x="10124195" y="4651162"/>
            <a:ext cx="483668" cy="837598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3" name="Groupe 452">
            <a:extLst>
              <a:ext uri="{FF2B5EF4-FFF2-40B4-BE49-F238E27FC236}">
                <a16:creationId xmlns:a16="http://schemas.microsoft.com/office/drawing/2014/main" id="{13DFD8C2-C29F-4564-84C1-0DB008A1916F}"/>
              </a:ext>
            </a:extLst>
          </p:cNvPr>
          <p:cNvGrpSpPr/>
          <p:nvPr/>
        </p:nvGrpSpPr>
        <p:grpSpPr>
          <a:xfrm>
            <a:off x="149442" y="312737"/>
            <a:ext cx="11567963" cy="6261636"/>
            <a:chOff x="149442" y="312737"/>
            <a:chExt cx="11567963" cy="6261636"/>
          </a:xfrm>
        </p:grpSpPr>
        <p:sp>
          <p:nvSpPr>
            <p:cNvPr id="333" name="Rectangle 332">
              <a:extLst>
                <a:ext uri="{FF2B5EF4-FFF2-40B4-BE49-F238E27FC236}">
                  <a16:creationId xmlns:a16="http://schemas.microsoft.com/office/drawing/2014/main" id="{D412FA80-94D7-4FEA-97EC-8095EF13D163}"/>
                </a:ext>
              </a:extLst>
            </p:cNvPr>
            <p:cNvSpPr/>
            <p:nvPr/>
          </p:nvSpPr>
          <p:spPr>
            <a:xfrm>
              <a:off x="1868302" y="5207863"/>
              <a:ext cx="2159709" cy="545284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2400" b="1" dirty="0"/>
                <a:t>Cyclops</a:t>
              </a:r>
            </a:p>
          </p:txBody>
        </p:sp>
        <p:sp>
          <p:nvSpPr>
            <p:cNvPr id="334" name="Rectangle 333">
              <a:extLst>
                <a:ext uri="{FF2B5EF4-FFF2-40B4-BE49-F238E27FC236}">
                  <a16:creationId xmlns:a16="http://schemas.microsoft.com/office/drawing/2014/main" id="{6A956D96-6EE8-41E1-BEF4-8BC9B14846D3}"/>
                </a:ext>
              </a:extLst>
            </p:cNvPr>
            <p:cNvSpPr/>
            <p:nvPr/>
          </p:nvSpPr>
          <p:spPr>
            <a:xfrm>
              <a:off x="200725" y="1276046"/>
              <a:ext cx="2159709" cy="545284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2400" b="1" dirty="0"/>
                <a:t>Storm</a:t>
              </a:r>
            </a:p>
          </p:txBody>
        </p:sp>
        <p:sp>
          <p:nvSpPr>
            <p:cNvPr id="335" name="Rectangle 334">
              <a:extLst>
                <a:ext uri="{FF2B5EF4-FFF2-40B4-BE49-F238E27FC236}">
                  <a16:creationId xmlns:a16="http://schemas.microsoft.com/office/drawing/2014/main" id="{ABCFC5B7-AD30-4657-AF1C-849602DD32E8}"/>
                </a:ext>
              </a:extLst>
            </p:cNvPr>
            <p:cNvSpPr/>
            <p:nvPr/>
          </p:nvSpPr>
          <p:spPr>
            <a:xfrm>
              <a:off x="3697423" y="312737"/>
              <a:ext cx="2159709" cy="545284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2000" b="1" dirty="0" err="1"/>
                <a:t>Captain</a:t>
              </a:r>
              <a:r>
                <a:rPr lang="fr-CA" sz="2000" b="1" dirty="0"/>
                <a:t> America</a:t>
              </a:r>
            </a:p>
          </p:txBody>
        </p:sp>
        <p:sp>
          <p:nvSpPr>
            <p:cNvPr id="336" name="Rectangle 335">
              <a:extLst>
                <a:ext uri="{FF2B5EF4-FFF2-40B4-BE49-F238E27FC236}">
                  <a16:creationId xmlns:a16="http://schemas.microsoft.com/office/drawing/2014/main" id="{FFC7E75A-2B3B-4D38-9926-32CB58B0EF24}"/>
                </a:ext>
              </a:extLst>
            </p:cNvPr>
            <p:cNvSpPr/>
            <p:nvPr/>
          </p:nvSpPr>
          <p:spPr>
            <a:xfrm>
              <a:off x="9557696" y="2529129"/>
              <a:ext cx="2159709" cy="545284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2400" b="1" dirty="0"/>
                <a:t>Quicksilver</a:t>
              </a:r>
            </a:p>
          </p:txBody>
        </p:sp>
        <p:sp>
          <p:nvSpPr>
            <p:cNvPr id="338" name="Rectangle 337">
              <a:extLst>
                <a:ext uri="{FF2B5EF4-FFF2-40B4-BE49-F238E27FC236}">
                  <a16:creationId xmlns:a16="http://schemas.microsoft.com/office/drawing/2014/main" id="{E93BCDD1-8442-4578-A4BB-FD040D504EF0}"/>
                </a:ext>
              </a:extLst>
            </p:cNvPr>
            <p:cNvSpPr/>
            <p:nvPr/>
          </p:nvSpPr>
          <p:spPr>
            <a:xfrm>
              <a:off x="225991" y="3608180"/>
              <a:ext cx="2159709" cy="545284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2400" b="1" dirty="0"/>
                <a:t>Jean Grey</a:t>
              </a:r>
            </a:p>
          </p:txBody>
        </p:sp>
        <p:sp>
          <p:nvSpPr>
            <p:cNvPr id="339" name="Rectangle 338">
              <a:extLst>
                <a:ext uri="{FF2B5EF4-FFF2-40B4-BE49-F238E27FC236}">
                  <a16:creationId xmlns:a16="http://schemas.microsoft.com/office/drawing/2014/main" id="{C6D6DF0B-2712-45B5-BB66-C8D3FD62031C}"/>
                </a:ext>
              </a:extLst>
            </p:cNvPr>
            <p:cNvSpPr/>
            <p:nvPr/>
          </p:nvSpPr>
          <p:spPr>
            <a:xfrm>
              <a:off x="8968844" y="312737"/>
              <a:ext cx="2159709" cy="545284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2400" b="1" dirty="0"/>
                <a:t>Hulk</a:t>
              </a:r>
            </a:p>
          </p:txBody>
        </p:sp>
        <p:sp>
          <p:nvSpPr>
            <p:cNvPr id="341" name="Rectangle 340">
              <a:extLst>
                <a:ext uri="{FF2B5EF4-FFF2-40B4-BE49-F238E27FC236}">
                  <a16:creationId xmlns:a16="http://schemas.microsoft.com/office/drawing/2014/main" id="{867BD97B-3729-4F33-B6F7-6D44E2B310C3}"/>
                </a:ext>
              </a:extLst>
            </p:cNvPr>
            <p:cNvSpPr/>
            <p:nvPr/>
          </p:nvSpPr>
          <p:spPr>
            <a:xfrm>
              <a:off x="6365584" y="312737"/>
              <a:ext cx="2159709" cy="545284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2400" b="1" dirty="0"/>
                <a:t>Thor</a:t>
              </a:r>
            </a:p>
          </p:txBody>
        </p:sp>
        <p:sp>
          <p:nvSpPr>
            <p:cNvPr id="342" name="Rectangle 341">
              <a:extLst>
                <a:ext uri="{FF2B5EF4-FFF2-40B4-BE49-F238E27FC236}">
                  <a16:creationId xmlns:a16="http://schemas.microsoft.com/office/drawing/2014/main" id="{9F22CDEB-3E15-417F-8445-54E054D91B54}"/>
                </a:ext>
              </a:extLst>
            </p:cNvPr>
            <p:cNvSpPr/>
            <p:nvPr/>
          </p:nvSpPr>
          <p:spPr>
            <a:xfrm>
              <a:off x="6365583" y="5994977"/>
              <a:ext cx="2159709" cy="545284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2400" b="1" dirty="0"/>
                <a:t>Mystique</a:t>
              </a:r>
            </a:p>
          </p:txBody>
        </p:sp>
        <p:sp>
          <p:nvSpPr>
            <p:cNvPr id="343" name="Rectangle 342">
              <a:extLst>
                <a:ext uri="{FF2B5EF4-FFF2-40B4-BE49-F238E27FC236}">
                  <a16:creationId xmlns:a16="http://schemas.microsoft.com/office/drawing/2014/main" id="{F3131037-5D26-402A-A4C2-A702FCFD3E18}"/>
                </a:ext>
              </a:extLst>
            </p:cNvPr>
            <p:cNvSpPr/>
            <p:nvPr/>
          </p:nvSpPr>
          <p:spPr>
            <a:xfrm>
              <a:off x="4297548" y="4803353"/>
              <a:ext cx="2159709" cy="545284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2000" b="1" dirty="0"/>
                <a:t>Professor Xavier</a:t>
              </a:r>
            </a:p>
          </p:txBody>
        </p:sp>
        <p:sp>
          <p:nvSpPr>
            <p:cNvPr id="345" name="Rectangle 344">
              <a:extLst>
                <a:ext uri="{FF2B5EF4-FFF2-40B4-BE49-F238E27FC236}">
                  <a16:creationId xmlns:a16="http://schemas.microsoft.com/office/drawing/2014/main" id="{BCBACB72-D1E8-42D9-BDAF-3E938FFA7E10}"/>
                </a:ext>
              </a:extLst>
            </p:cNvPr>
            <p:cNvSpPr/>
            <p:nvPr/>
          </p:nvSpPr>
          <p:spPr>
            <a:xfrm>
              <a:off x="7964486" y="5216118"/>
              <a:ext cx="2159709" cy="545284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2400" b="1" dirty="0"/>
                <a:t>Magneto</a:t>
              </a:r>
            </a:p>
          </p:txBody>
        </p:sp>
        <p:sp>
          <p:nvSpPr>
            <p:cNvPr id="346" name="Rectangle 345">
              <a:extLst>
                <a:ext uri="{FF2B5EF4-FFF2-40B4-BE49-F238E27FC236}">
                  <a16:creationId xmlns:a16="http://schemas.microsoft.com/office/drawing/2014/main" id="{0EFF994D-86BF-4AAD-A79C-7E8079A2FED7}"/>
                </a:ext>
              </a:extLst>
            </p:cNvPr>
            <p:cNvSpPr/>
            <p:nvPr/>
          </p:nvSpPr>
          <p:spPr>
            <a:xfrm>
              <a:off x="1029262" y="312737"/>
              <a:ext cx="2159709" cy="545284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2400" b="1" dirty="0" err="1"/>
                <a:t>Iron</a:t>
              </a:r>
              <a:r>
                <a:rPr lang="fr-CA" sz="2400" b="1" dirty="0"/>
                <a:t> Man</a:t>
              </a:r>
            </a:p>
          </p:txBody>
        </p:sp>
        <p:sp>
          <p:nvSpPr>
            <p:cNvPr id="347" name="Rectangle 346">
              <a:extLst>
                <a:ext uri="{FF2B5EF4-FFF2-40B4-BE49-F238E27FC236}">
                  <a16:creationId xmlns:a16="http://schemas.microsoft.com/office/drawing/2014/main" id="{1FF8235F-C41D-4093-8E41-34B31ED3E2CB}"/>
                </a:ext>
              </a:extLst>
            </p:cNvPr>
            <p:cNvSpPr/>
            <p:nvPr/>
          </p:nvSpPr>
          <p:spPr>
            <a:xfrm>
              <a:off x="149442" y="5840675"/>
              <a:ext cx="1369667" cy="554614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2000" b="1" dirty="0"/>
                <a:t>Rachel </a:t>
              </a:r>
            </a:p>
            <a:p>
              <a:pPr algn="ctr"/>
              <a:r>
                <a:rPr lang="fr-CA" sz="2000" b="1" dirty="0"/>
                <a:t>Summers</a:t>
              </a:r>
            </a:p>
          </p:txBody>
        </p:sp>
        <p:sp>
          <p:nvSpPr>
            <p:cNvPr id="348" name="Rectangle 347">
              <a:extLst>
                <a:ext uri="{FF2B5EF4-FFF2-40B4-BE49-F238E27FC236}">
                  <a16:creationId xmlns:a16="http://schemas.microsoft.com/office/drawing/2014/main" id="{DD277236-E9E9-479C-8DCE-D29EFA037C69}"/>
                </a:ext>
              </a:extLst>
            </p:cNvPr>
            <p:cNvSpPr/>
            <p:nvPr/>
          </p:nvSpPr>
          <p:spPr>
            <a:xfrm>
              <a:off x="210620" y="2301859"/>
              <a:ext cx="2159709" cy="545284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2400" b="1" dirty="0"/>
                <a:t>Wolverine</a:t>
              </a:r>
            </a:p>
          </p:txBody>
        </p:sp>
        <p:sp>
          <p:nvSpPr>
            <p:cNvPr id="349" name="Rectangle 348">
              <a:extLst>
                <a:ext uri="{FF2B5EF4-FFF2-40B4-BE49-F238E27FC236}">
                  <a16:creationId xmlns:a16="http://schemas.microsoft.com/office/drawing/2014/main" id="{6656AE8D-766B-4A90-BC28-7392CD7D99AB}"/>
                </a:ext>
              </a:extLst>
            </p:cNvPr>
            <p:cNvSpPr/>
            <p:nvPr/>
          </p:nvSpPr>
          <p:spPr>
            <a:xfrm>
              <a:off x="8957384" y="1278422"/>
              <a:ext cx="2159709" cy="545284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2400" b="1" dirty="0" err="1"/>
                <a:t>Scarlet</a:t>
              </a:r>
              <a:r>
                <a:rPr lang="fr-CA" sz="2400" b="1" dirty="0"/>
                <a:t> </a:t>
              </a:r>
              <a:r>
                <a:rPr lang="fr-CA" sz="2400" b="1" dirty="0" err="1"/>
                <a:t>Witch</a:t>
              </a:r>
              <a:endParaRPr lang="fr-CA" sz="2400" b="1" dirty="0"/>
            </a:p>
          </p:txBody>
        </p:sp>
        <p:sp>
          <p:nvSpPr>
            <p:cNvPr id="350" name="Rectangle 349">
              <a:extLst>
                <a:ext uri="{FF2B5EF4-FFF2-40B4-BE49-F238E27FC236}">
                  <a16:creationId xmlns:a16="http://schemas.microsoft.com/office/drawing/2014/main" id="{030D7488-AC70-46BD-A9BB-7F8B077ADF13}"/>
                </a:ext>
              </a:extLst>
            </p:cNvPr>
            <p:cNvSpPr/>
            <p:nvPr/>
          </p:nvSpPr>
          <p:spPr>
            <a:xfrm>
              <a:off x="2634304" y="2845415"/>
              <a:ext cx="2159709" cy="545284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2400" b="1" dirty="0" err="1"/>
                <a:t>Beast</a:t>
              </a:r>
              <a:endParaRPr lang="fr-CA" sz="2400" b="1" dirty="0"/>
            </a:p>
          </p:txBody>
        </p:sp>
        <p:sp>
          <p:nvSpPr>
            <p:cNvPr id="351" name="Rectangle 350">
              <a:extLst>
                <a:ext uri="{FF2B5EF4-FFF2-40B4-BE49-F238E27FC236}">
                  <a16:creationId xmlns:a16="http://schemas.microsoft.com/office/drawing/2014/main" id="{1ADDBE86-DD3D-4611-90F6-2484FBAA410F}"/>
                </a:ext>
              </a:extLst>
            </p:cNvPr>
            <p:cNvSpPr/>
            <p:nvPr/>
          </p:nvSpPr>
          <p:spPr>
            <a:xfrm>
              <a:off x="3456287" y="6029089"/>
              <a:ext cx="2159709" cy="545284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2400" b="1" dirty="0"/>
                <a:t>Emma Frost</a:t>
              </a:r>
            </a:p>
          </p:txBody>
        </p:sp>
        <p:cxnSp>
          <p:nvCxnSpPr>
            <p:cNvPr id="354" name="Connecteur droit 353">
              <a:extLst>
                <a:ext uri="{FF2B5EF4-FFF2-40B4-BE49-F238E27FC236}">
                  <a16:creationId xmlns:a16="http://schemas.microsoft.com/office/drawing/2014/main" id="{61F1EE1C-2A31-4832-9C38-343C8EF6C602}"/>
                </a:ext>
              </a:extLst>
            </p:cNvPr>
            <p:cNvCxnSpPr>
              <a:cxnSpLocks/>
              <a:stCxn id="346" idx="2"/>
              <a:endCxn id="340" idx="0"/>
            </p:cNvCxnSpPr>
            <p:nvPr/>
          </p:nvCxnSpPr>
          <p:spPr>
            <a:xfrm>
              <a:off x="2109117" y="858021"/>
              <a:ext cx="3837789" cy="53105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Connecteur droit 355">
              <a:extLst>
                <a:ext uri="{FF2B5EF4-FFF2-40B4-BE49-F238E27FC236}">
                  <a16:creationId xmlns:a16="http://schemas.microsoft.com/office/drawing/2014/main" id="{3DD0F5F3-CD23-4E5C-B047-932306A5E993}"/>
                </a:ext>
              </a:extLst>
            </p:cNvPr>
            <p:cNvCxnSpPr>
              <a:cxnSpLocks/>
              <a:stCxn id="335" idx="2"/>
              <a:endCxn id="340" idx="0"/>
            </p:cNvCxnSpPr>
            <p:nvPr/>
          </p:nvCxnSpPr>
          <p:spPr>
            <a:xfrm>
              <a:off x="4777278" y="858021"/>
              <a:ext cx="1169628" cy="53105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Connecteur droit 358">
              <a:extLst>
                <a:ext uri="{FF2B5EF4-FFF2-40B4-BE49-F238E27FC236}">
                  <a16:creationId xmlns:a16="http://schemas.microsoft.com/office/drawing/2014/main" id="{3B3FB6DA-843F-4908-997A-D23FE1DA9591}"/>
                </a:ext>
              </a:extLst>
            </p:cNvPr>
            <p:cNvCxnSpPr>
              <a:cxnSpLocks/>
              <a:stCxn id="341" idx="2"/>
              <a:endCxn id="340" idx="0"/>
            </p:cNvCxnSpPr>
            <p:nvPr/>
          </p:nvCxnSpPr>
          <p:spPr>
            <a:xfrm flipH="1">
              <a:off x="5946906" y="858021"/>
              <a:ext cx="1498533" cy="53105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2" name="Connecteur droit 361">
              <a:extLst>
                <a:ext uri="{FF2B5EF4-FFF2-40B4-BE49-F238E27FC236}">
                  <a16:creationId xmlns:a16="http://schemas.microsoft.com/office/drawing/2014/main" id="{933598A3-E00A-4082-9FDB-67338D55749F}"/>
                </a:ext>
              </a:extLst>
            </p:cNvPr>
            <p:cNvCxnSpPr>
              <a:cxnSpLocks/>
              <a:stCxn id="339" idx="2"/>
              <a:endCxn id="340" idx="0"/>
            </p:cNvCxnSpPr>
            <p:nvPr/>
          </p:nvCxnSpPr>
          <p:spPr>
            <a:xfrm flipH="1">
              <a:off x="5946906" y="858021"/>
              <a:ext cx="4101793" cy="53105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8" name="Connecteur droit 377">
              <a:extLst>
                <a:ext uri="{FF2B5EF4-FFF2-40B4-BE49-F238E27FC236}">
                  <a16:creationId xmlns:a16="http://schemas.microsoft.com/office/drawing/2014/main" id="{7C7F97D3-7A0E-4941-A7AA-75AEB9147233}"/>
                </a:ext>
              </a:extLst>
            </p:cNvPr>
            <p:cNvCxnSpPr>
              <a:cxnSpLocks/>
              <a:stCxn id="344" idx="3"/>
              <a:endCxn id="345" idx="0"/>
            </p:cNvCxnSpPr>
            <p:nvPr/>
          </p:nvCxnSpPr>
          <p:spPr>
            <a:xfrm>
              <a:off x="8453522" y="3971832"/>
              <a:ext cx="590819" cy="124428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4" name="Connecteur droit 383">
              <a:extLst>
                <a:ext uri="{FF2B5EF4-FFF2-40B4-BE49-F238E27FC236}">
                  <a16:creationId xmlns:a16="http://schemas.microsoft.com/office/drawing/2014/main" id="{9ECB1F4D-8156-4F81-9E6E-08A9B4B88C5A}"/>
                </a:ext>
              </a:extLst>
            </p:cNvPr>
            <p:cNvCxnSpPr>
              <a:cxnSpLocks/>
              <a:endCxn id="349" idx="1"/>
            </p:cNvCxnSpPr>
            <p:nvPr/>
          </p:nvCxnSpPr>
          <p:spPr>
            <a:xfrm flipV="1">
              <a:off x="7042759" y="1551064"/>
              <a:ext cx="1914625" cy="1106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Connecteur droit 386">
              <a:extLst>
                <a:ext uri="{FF2B5EF4-FFF2-40B4-BE49-F238E27FC236}">
                  <a16:creationId xmlns:a16="http://schemas.microsoft.com/office/drawing/2014/main" id="{F8DDA1D0-0F8B-444B-8AE2-F2201EB03088}"/>
                </a:ext>
              </a:extLst>
            </p:cNvPr>
            <p:cNvCxnSpPr>
              <a:cxnSpLocks/>
              <a:stCxn id="340" idx="3"/>
              <a:endCxn id="336" idx="1"/>
            </p:cNvCxnSpPr>
            <p:nvPr/>
          </p:nvCxnSpPr>
          <p:spPr>
            <a:xfrm>
              <a:off x="7026760" y="1661716"/>
              <a:ext cx="2530936" cy="114005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7" name="Connecteur droit 396">
              <a:extLst>
                <a:ext uri="{FF2B5EF4-FFF2-40B4-BE49-F238E27FC236}">
                  <a16:creationId xmlns:a16="http://schemas.microsoft.com/office/drawing/2014/main" id="{2F58274C-6ED2-429C-BB64-42EC2FE85AE5}"/>
                </a:ext>
              </a:extLst>
            </p:cNvPr>
            <p:cNvCxnSpPr>
              <a:cxnSpLocks/>
              <a:stCxn id="344" idx="3"/>
              <a:endCxn id="342" idx="0"/>
            </p:cNvCxnSpPr>
            <p:nvPr/>
          </p:nvCxnSpPr>
          <p:spPr>
            <a:xfrm flipH="1">
              <a:off x="7445438" y="3971832"/>
              <a:ext cx="1008084" cy="202314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1" name="Connecteur droit 400">
              <a:extLst>
                <a:ext uri="{FF2B5EF4-FFF2-40B4-BE49-F238E27FC236}">
                  <a16:creationId xmlns:a16="http://schemas.microsoft.com/office/drawing/2014/main" id="{CF1EFE60-EF88-4A82-AA4A-37759BCAB7E3}"/>
                </a:ext>
              </a:extLst>
            </p:cNvPr>
            <p:cNvCxnSpPr>
              <a:cxnSpLocks/>
              <a:stCxn id="337" idx="1"/>
              <a:endCxn id="350" idx="2"/>
            </p:cNvCxnSpPr>
            <p:nvPr/>
          </p:nvCxnSpPr>
          <p:spPr>
            <a:xfrm flipV="1">
              <a:off x="3621742" y="3390699"/>
              <a:ext cx="92417" cy="58113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Connecteur droit 403">
              <a:extLst>
                <a:ext uri="{FF2B5EF4-FFF2-40B4-BE49-F238E27FC236}">
                  <a16:creationId xmlns:a16="http://schemas.microsoft.com/office/drawing/2014/main" id="{1C14DC8B-049C-4E8D-84D7-E2989E8CD50E}"/>
                </a:ext>
              </a:extLst>
            </p:cNvPr>
            <p:cNvCxnSpPr>
              <a:cxnSpLocks/>
              <a:stCxn id="340" idx="1"/>
              <a:endCxn id="334" idx="3"/>
            </p:cNvCxnSpPr>
            <p:nvPr/>
          </p:nvCxnSpPr>
          <p:spPr>
            <a:xfrm flipH="1" flipV="1">
              <a:off x="2360434" y="1548688"/>
              <a:ext cx="2506617" cy="11302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8" name="Connecteur droit 407">
              <a:extLst>
                <a:ext uri="{FF2B5EF4-FFF2-40B4-BE49-F238E27FC236}">
                  <a16:creationId xmlns:a16="http://schemas.microsoft.com/office/drawing/2014/main" id="{1CCAFBF0-75AD-499A-9024-100D5048AF10}"/>
                </a:ext>
              </a:extLst>
            </p:cNvPr>
            <p:cNvCxnSpPr>
              <a:cxnSpLocks/>
              <a:stCxn id="340" idx="1"/>
              <a:endCxn id="348" idx="3"/>
            </p:cNvCxnSpPr>
            <p:nvPr/>
          </p:nvCxnSpPr>
          <p:spPr>
            <a:xfrm flipH="1">
              <a:off x="2370329" y="1661716"/>
              <a:ext cx="2496722" cy="91278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Connecteur droit 410">
              <a:extLst>
                <a:ext uri="{FF2B5EF4-FFF2-40B4-BE49-F238E27FC236}">
                  <a16:creationId xmlns:a16="http://schemas.microsoft.com/office/drawing/2014/main" id="{90BB9F1E-CE73-4CCB-AE39-C49855C63225}"/>
                </a:ext>
              </a:extLst>
            </p:cNvPr>
            <p:cNvCxnSpPr>
              <a:cxnSpLocks/>
              <a:stCxn id="337" idx="1"/>
              <a:endCxn id="338" idx="3"/>
            </p:cNvCxnSpPr>
            <p:nvPr/>
          </p:nvCxnSpPr>
          <p:spPr>
            <a:xfrm flipH="1" flipV="1">
              <a:off x="2385700" y="3880822"/>
              <a:ext cx="1236042" cy="9101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Connecteur droit 413">
              <a:extLst>
                <a:ext uri="{FF2B5EF4-FFF2-40B4-BE49-F238E27FC236}">
                  <a16:creationId xmlns:a16="http://schemas.microsoft.com/office/drawing/2014/main" id="{9BBBD692-8F23-4D3A-AE2A-48413B9D57BC}"/>
                </a:ext>
              </a:extLst>
            </p:cNvPr>
            <p:cNvCxnSpPr>
              <a:cxnSpLocks/>
              <a:stCxn id="337" idx="1"/>
              <a:endCxn id="333" idx="0"/>
            </p:cNvCxnSpPr>
            <p:nvPr/>
          </p:nvCxnSpPr>
          <p:spPr>
            <a:xfrm flipH="1">
              <a:off x="2948157" y="3971832"/>
              <a:ext cx="673585" cy="1236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3" name="Connecteur droit 422">
              <a:extLst>
                <a:ext uri="{FF2B5EF4-FFF2-40B4-BE49-F238E27FC236}">
                  <a16:creationId xmlns:a16="http://schemas.microsoft.com/office/drawing/2014/main" id="{7D6AD5EC-099D-4956-9A9C-320C058EFDCB}"/>
                </a:ext>
              </a:extLst>
            </p:cNvPr>
            <p:cNvCxnSpPr>
              <a:cxnSpLocks/>
              <a:stCxn id="337" idx="1"/>
              <a:endCxn id="343" idx="1"/>
            </p:cNvCxnSpPr>
            <p:nvPr/>
          </p:nvCxnSpPr>
          <p:spPr>
            <a:xfrm>
              <a:off x="3621742" y="3971832"/>
              <a:ext cx="675806" cy="11041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8" name="Connecteur droit 427">
              <a:extLst>
                <a:ext uri="{FF2B5EF4-FFF2-40B4-BE49-F238E27FC236}">
                  <a16:creationId xmlns:a16="http://schemas.microsoft.com/office/drawing/2014/main" id="{8FF49FC4-DDB2-4B73-9FB7-65922A7D8BB4}"/>
                </a:ext>
              </a:extLst>
            </p:cNvPr>
            <p:cNvCxnSpPr>
              <a:cxnSpLocks/>
              <a:stCxn id="337" idx="1"/>
              <a:endCxn id="351" idx="0"/>
            </p:cNvCxnSpPr>
            <p:nvPr/>
          </p:nvCxnSpPr>
          <p:spPr>
            <a:xfrm>
              <a:off x="3621742" y="3971832"/>
              <a:ext cx="914400" cy="205725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9" name="Connecteur droit 448">
              <a:extLst>
                <a:ext uri="{FF2B5EF4-FFF2-40B4-BE49-F238E27FC236}">
                  <a16:creationId xmlns:a16="http://schemas.microsoft.com/office/drawing/2014/main" id="{DC0E7114-BA24-4638-ABCC-988043172F2A}"/>
                </a:ext>
              </a:extLst>
            </p:cNvPr>
            <p:cNvCxnSpPr>
              <a:cxnSpLocks/>
              <a:stCxn id="337" idx="1"/>
              <a:endCxn id="347" idx="0"/>
            </p:cNvCxnSpPr>
            <p:nvPr/>
          </p:nvCxnSpPr>
          <p:spPr>
            <a:xfrm flipH="1">
              <a:off x="834276" y="3971832"/>
              <a:ext cx="2787466" cy="186884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2" name="Rectangle 351">
              <a:extLst>
                <a:ext uri="{FF2B5EF4-FFF2-40B4-BE49-F238E27FC236}">
                  <a16:creationId xmlns:a16="http://schemas.microsoft.com/office/drawing/2014/main" id="{D457FFE3-4BA7-497F-B19F-4D3951F647FE}"/>
                </a:ext>
              </a:extLst>
            </p:cNvPr>
            <p:cNvSpPr/>
            <p:nvPr/>
          </p:nvSpPr>
          <p:spPr>
            <a:xfrm>
              <a:off x="9528008" y="4105878"/>
              <a:ext cx="2159709" cy="545284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2400" b="1" dirty="0"/>
                <a:t>Polaris</a:t>
              </a:r>
            </a:p>
          </p:txBody>
        </p:sp>
      </p:grpSp>
      <p:cxnSp>
        <p:nvCxnSpPr>
          <p:cNvPr id="456" name="Connecteur droit 455">
            <a:extLst>
              <a:ext uri="{FF2B5EF4-FFF2-40B4-BE49-F238E27FC236}">
                <a16:creationId xmlns:a16="http://schemas.microsoft.com/office/drawing/2014/main" id="{0A18C1B1-323B-43FF-B38A-F526CB197237}"/>
              </a:ext>
            </a:extLst>
          </p:cNvPr>
          <p:cNvCxnSpPr>
            <a:cxnSpLocks/>
            <a:stCxn id="338" idx="2"/>
            <a:endCxn id="333" idx="1"/>
          </p:cNvCxnSpPr>
          <p:nvPr/>
        </p:nvCxnSpPr>
        <p:spPr>
          <a:xfrm>
            <a:off x="1305846" y="4153464"/>
            <a:ext cx="562456" cy="132704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8" name="Connecteur droit 487">
            <a:extLst>
              <a:ext uri="{FF2B5EF4-FFF2-40B4-BE49-F238E27FC236}">
                <a16:creationId xmlns:a16="http://schemas.microsoft.com/office/drawing/2014/main" id="{CDA14BE4-BDC0-431F-936A-56EC515D9FC7}"/>
              </a:ext>
            </a:extLst>
          </p:cNvPr>
          <p:cNvCxnSpPr>
            <a:cxnSpLocks/>
            <a:stCxn id="338" idx="2"/>
            <a:endCxn id="347" idx="0"/>
          </p:cNvCxnSpPr>
          <p:nvPr/>
        </p:nvCxnSpPr>
        <p:spPr>
          <a:xfrm flipH="1">
            <a:off x="834276" y="4153464"/>
            <a:ext cx="471570" cy="1687211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1" name="Connecteur droit 490">
            <a:extLst>
              <a:ext uri="{FF2B5EF4-FFF2-40B4-BE49-F238E27FC236}">
                <a16:creationId xmlns:a16="http://schemas.microsoft.com/office/drawing/2014/main" id="{C0936A73-DF87-4A1E-82F4-71FB080E6305}"/>
              </a:ext>
            </a:extLst>
          </p:cNvPr>
          <p:cNvCxnSpPr>
            <a:cxnSpLocks/>
            <a:stCxn id="333" idx="1"/>
            <a:endCxn id="347" idx="0"/>
          </p:cNvCxnSpPr>
          <p:nvPr/>
        </p:nvCxnSpPr>
        <p:spPr>
          <a:xfrm flipH="1">
            <a:off x="834276" y="5480505"/>
            <a:ext cx="1034026" cy="36017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2" name="Connecteur droit 501">
            <a:extLst>
              <a:ext uri="{FF2B5EF4-FFF2-40B4-BE49-F238E27FC236}">
                <a16:creationId xmlns:a16="http://schemas.microsoft.com/office/drawing/2014/main" id="{19A48A37-AB8A-4254-89DA-DB51E273C645}"/>
              </a:ext>
            </a:extLst>
          </p:cNvPr>
          <p:cNvCxnSpPr>
            <a:stCxn id="337" idx="3"/>
            <a:endCxn id="344" idx="1"/>
          </p:cNvCxnSpPr>
          <p:nvPr/>
        </p:nvCxnSpPr>
        <p:spPr>
          <a:xfrm>
            <a:off x="5781451" y="3971832"/>
            <a:ext cx="512362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56656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C4EF38-DAD0-471F-BD4A-185E0C5B9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/>
              <a:t>Banque de mots pour votre carte mentale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9B18CB3B-B980-4594-B3A4-4255B23D7F49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10572709" y="609599"/>
            <a:ext cx="1619291" cy="13811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CA" sz="1800" b="1" dirty="0">
                <a:solidFill>
                  <a:schemeClr val="bg1"/>
                </a:solidFill>
              </a:rPr>
              <a:t>Chapitre 4</a:t>
            </a:r>
          </a:p>
          <a:p>
            <a:pPr algn="ctr"/>
            <a:r>
              <a:rPr lang="fr-CA" sz="1600" b="1" dirty="0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1F1DEE8-B317-47C8-9F5A-08CEC79DC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757" y="2133600"/>
            <a:ext cx="11742821" cy="4507832"/>
          </a:xfrm>
        </p:spPr>
        <p:txBody>
          <a:bodyPr numCol="3">
            <a:noAutofit/>
          </a:bodyPr>
          <a:lstStyle/>
          <a:p>
            <a:pPr marL="342900" indent="-342900"/>
            <a:r>
              <a:rPr lang="fr-CA" sz="2000" dirty="0"/>
              <a:t>Énergie thermique</a:t>
            </a:r>
            <a:endParaRPr lang="en-US" sz="2000" dirty="0"/>
          </a:p>
          <a:p>
            <a:pPr marL="342900" indent="-342900"/>
            <a:r>
              <a:rPr lang="fr-CA" sz="2000" dirty="0"/>
              <a:t>Chaleur</a:t>
            </a:r>
            <a:endParaRPr lang="en-US" sz="2000" dirty="0"/>
          </a:p>
          <a:p>
            <a:pPr marL="342900" indent="-342900"/>
            <a:r>
              <a:rPr lang="fr-CA" sz="2000" dirty="0"/>
              <a:t>Réaction endothermique</a:t>
            </a:r>
            <a:endParaRPr lang="en-US" sz="2000" dirty="0"/>
          </a:p>
          <a:p>
            <a:pPr marL="342900" indent="-342900"/>
            <a:r>
              <a:rPr lang="fr-CA" sz="2000" dirty="0"/>
              <a:t>Réaction exothermique</a:t>
            </a:r>
            <a:endParaRPr lang="en-US" sz="2000" dirty="0"/>
          </a:p>
          <a:p>
            <a:pPr marL="342900" indent="-342900"/>
            <a:r>
              <a:rPr lang="fr-CA" sz="2000" dirty="0"/>
              <a:t>Énergie dégagée</a:t>
            </a:r>
            <a:endParaRPr lang="en-US" sz="2000" dirty="0"/>
          </a:p>
          <a:p>
            <a:pPr marL="342900" indent="-342900"/>
            <a:r>
              <a:rPr lang="fr-CA" sz="2000" dirty="0"/>
              <a:t>Énergie absorbée</a:t>
            </a:r>
            <a:endParaRPr lang="en-US" sz="2000" dirty="0"/>
          </a:p>
          <a:p>
            <a:pPr marL="342900" indent="-342900"/>
            <a:r>
              <a:rPr lang="fr-CA" sz="2000" dirty="0"/>
              <a:t>Système isolé</a:t>
            </a:r>
            <a:endParaRPr lang="en-US" sz="2000" dirty="0"/>
          </a:p>
          <a:p>
            <a:pPr marL="342900" indent="-342900"/>
            <a:r>
              <a:rPr lang="fr-CA" sz="2000" dirty="0"/>
              <a:t>Milieu environnant</a:t>
            </a:r>
            <a:endParaRPr lang="en-US" sz="2000" dirty="0"/>
          </a:p>
          <a:p>
            <a:pPr marL="342900" indent="-342900"/>
            <a:r>
              <a:rPr lang="fr-CA" sz="2000" dirty="0"/>
              <a:t>Système ouvert</a:t>
            </a:r>
            <a:endParaRPr lang="en-US" sz="2000" dirty="0"/>
          </a:p>
          <a:p>
            <a:pPr marL="342900" indent="-342900"/>
            <a:r>
              <a:rPr lang="fr-CA" sz="2000" dirty="0"/>
              <a:t>Système fermé</a:t>
            </a:r>
            <a:endParaRPr lang="en-US" sz="2000" dirty="0"/>
          </a:p>
          <a:p>
            <a:pPr marL="342900" indent="-342900"/>
            <a:r>
              <a:rPr lang="fr-CA" sz="2000" dirty="0"/>
              <a:t>Variation de température</a:t>
            </a:r>
            <a:endParaRPr lang="en-US" sz="2000" dirty="0"/>
          </a:p>
          <a:p>
            <a:pPr marL="342900" indent="-342900"/>
            <a:r>
              <a:rPr lang="fr-CA" sz="2000" dirty="0"/>
              <a:t>Température finale</a:t>
            </a:r>
            <a:endParaRPr lang="en-US" sz="2000" dirty="0"/>
          </a:p>
          <a:p>
            <a:pPr marL="342900" indent="-342900"/>
            <a:r>
              <a:rPr lang="fr-CA" sz="2000" dirty="0"/>
              <a:t>Température initiale</a:t>
            </a:r>
            <a:endParaRPr lang="en-US" sz="2000" dirty="0"/>
          </a:p>
          <a:p>
            <a:pPr marL="342900" indent="-342900"/>
            <a:r>
              <a:rPr lang="fr-CA" sz="2000" dirty="0"/>
              <a:t>Degré Celsius</a:t>
            </a:r>
            <a:endParaRPr lang="en-US" sz="2000" dirty="0"/>
          </a:p>
          <a:p>
            <a:pPr marL="342900" indent="-342900"/>
            <a:r>
              <a:rPr lang="fr-CA" sz="2000" dirty="0"/>
              <a:t>J / g °C</a:t>
            </a:r>
            <a:endParaRPr lang="en-US" sz="2000" dirty="0"/>
          </a:p>
          <a:p>
            <a:pPr marL="342900" indent="-342900"/>
            <a:r>
              <a:rPr lang="fr-CA" sz="2000" dirty="0"/>
              <a:t>Joules</a:t>
            </a:r>
            <a:endParaRPr lang="en-US" sz="2000" dirty="0"/>
          </a:p>
          <a:p>
            <a:pPr marL="342900" indent="-342900"/>
            <a:r>
              <a:rPr lang="fr-CA" sz="2000" dirty="0"/>
              <a:t>Réchauffe</a:t>
            </a:r>
            <a:endParaRPr lang="en-US" sz="2000" dirty="0"/>
          </a:p>
          <a:p>
            <a:pPr marL="342900" indent="-342900"/>
            <a:r>
              <a:rPr lang="fr-CA" sz="2000" dirty="0"/>
              <a:t>Refroidi</a:t>
            </a:r>
            <a:endParaRPr lang="en-US" sz="2000" dirty="0"/>
          </a:p>
          <a:p>
            <a:pPr marL="342900" indent="-342900"/>
            <a:r>
              <a:rPr lang="fr-CA" sz="2000" dirty="0"/>
              <a:t>Chaleur dégagée </a:t>
            </a:r>
            <a:endParaRPr lang="en-US" sz="2000" dirty="0"/>
          </a:p>
          <a:p>
            <a:pPr marL="342900" indent="-342900"/>
            <a:r>
              <a:rPr lang="fr-CA" sz="2000" dirty="0"/>
              <a:t>Chaleur absorbée</a:t>
            </a:r>
            <a:endParaRPr lang="en-US" sz="2000" dirty="0"/>
          </a:p>
          <a:p>
            <a:pPr marL="342900" indent="-342900"/>
            <a:r>
              <a:rPr lang="fr-CA" sz="2000" dirty="0" err="1"/>
              <a:t>Q</a:t>
            </a:r>
            <a:r>
              <a:rPr lang="fr-CA" sz="2000" baseline="-25000" dirty="0" err="1"/>
              <a:t>réaction</a:t>
            </a:r>
            <a:endParaRPr lang="en-US" sz="2000" dirty="0"/>
          </a:p>
          <a:p>
            <a:pPr marL="342900" indent="-342900"/>
            <a:r>
              <a:rPr lang="fr-CA" sz="2000" dirty="0" err="1"/>
              <a:t>Q</a:t>
            </a:r>
            <a:r>
              <a:rPr lang="fr-CA" sz="2000" baseline="-25000" dirty="0" err="1"/>
              <a:t>milieu</a:t>
            </a:r>
            <a:endParaRPr lang="en-US" sz="2000" dirty="0"/>
          </a:p>
          <a:p>
            <a:pPr marL="342900" indent="-342900"/>
            <a:r>
              <a:rPr lang="fr-CA" sz="2000" dirty="0" err="1"/>
              <a:t>Q</a:t>
            </a:r>
            <a:r>
              <a:rPr lang="fr-CA" sz="2000" baseline="-25000" dirty="0" err="1"/>
              <a:t>calorimètre</a:t>
            </a:r>
            <a:endParaRPr lang="en-US" sz="2000" dirty="0"/>
          </a:p>
          <a:p>
            <a:pPr marL="342900" indent="-342900"/>
            <a:r>
              <a:rPr lang="fr-CA" sz="2000" dirty="0"/>
              <a:t>Calorimètre</a:t>
            </a:r>
            <a:endParaRPr lang="en-US" sz="2000" dirty="0"/>
          </a:p>
          <a:p>
            <a:pPr marL="342900" indent="-342900"/>
            <a:r>
              <a:rPr lang="fr-CA" sz="2000" dirty="0"/>
              <a:t>Eau</a:t>
            </a:r>
            <a:endParaRPr lang="en-US" sz="2000" dirty="0"/>
          </a:p>
          <a:p>
            <a:pPr marL="342900" indent="-342900"/>
            <a:r>
              <a:rPr lang="fr-CA" sz="2000" dirty="0"/>
              <a:t>Capacité thermique massique</a:t>
            </a:r>
            <a:endParaRPr lang="en-US" sz="2000" dirty="0"/>
          </a:p>
          <a:p>
            <a:pPr marL="342900" indent="-342900"/>
            <a:r>
              <a:rPr lang="fr-CA" sz="2000" dirty="0" err="1"/>
              <a:t>Q</a:t>
            </a:r>
            <a:r>
              <a:rPr lang="fr-CA" sz="2000" baseline="-25000" dirty="0" err="1"/>
              <a:t>réaction</a:t>
            </a:r>
            <a:r>
              <a:rPr lang="fr-CA" sz="2000" dirty="0"/>
              <a:t> positif</a:t>
            </a:r>
            <a:endParaRPr lang="en-US" sz="2000" dirty="0"/>
          </a:p>
          <a:p>
            <a:pPr marL="342900" indent="-342900"/>
            <a:r>
              <a:rPr lang="fr-CA" sz="2000" dirty="0" err="1"/>
              <a:t>Q</a:t>
            </a:r>
            <a:r>
              <a:rPr lang="fr-CA" sz="2000" baseline="-25000" dirty="0" err="1"/>
              <a:t>réaction</a:t>
            </a:r>
            <a:r>
              <a:rPr lang="fr-CA" sz="2000" dirty="0"/>
              <a:t> négatif</a:t>
            </a:r>
            <a:endParaRPr lang="en-US" sz="2000" dirty="0"/>
          </a:p>
          <a:p>
            <a:pPr marL="342900" indent="-342900"/>
            <a:r>
              <a:rPr lang="fr-CA" sz="2000" dirty="0" err="1"/>
              <a:t>Q</a:t>
            </a:r>
            <a:r>
              <a:rPr lang="fr-CA" sz="2000" baseline="-25000" dirty="0" err="1"/>
              <a:t>calorimètre</a:t>
            </a:r>
            <a:r>
              <a:rPr lang="fr-CA" sz="2000" dirty="0"/>
              <a:t> négatif</a:t>
            </a:r>
            <a:endParaRPr lang="en-US" sz="2000" dirty="0"/>
          </a:p>
          <a:p>
            <a:pPr marL="342900" indent="-342900"/>
            <a:r>
              <a:rPr lang="fr-CA" sz="2000" dirty="0" err="1"/>
              <a:t>Q</a:t>
            </a:r>
            <a:r>
              <a:rPr lang="fr-CA" sz="2000" baseline="-25000" dirty="0" err="1"/>
              <a:t>calorimètre</a:t>
            </a:r>
            <a:r>
              <a:rPr lang="fr-CA" sz="2000" dirty="0"/>
              <a:t> positif</a:t>
            </a:r>
            <a:endParaRPr lang="en-US" sz="2000" dirty="0"/>
          </a:p>
          <a:p>
            <a:pPr marL="342900" indent="-342900"/>
            <a:r>
              <a:rPr lang="fr-CA" sz="2000" dirty="0"/>
              <a:t>ΔT négatif</a:t>
            </a:r>
            <a:endParaRPr lang="en-US" sz="2000" dirty="0"/>
          </a:p>
          <a:p>
            <a:pPr marL="342900" indent="-342900"/>
            <a:r>
              <a:rPr lang="fr-CA" sz="2000" dirty="0"/>
              <a:t>ΔT positif</a:t>
            </a:r>
            <a:endParaRPr lang="en-US" sz="2000" dirty="0"/>
          </a:p>
          <a:p>
            <a:pPr marL="342900" indent="-342900"/>
            <a:r>
              <a:rPr lang="fr-CA" sz="2000" dirty="0"/>
              <a:t>Q=</a:t>
            </a:r>
            <a:r>
              <a:rPr lang="fr-CA" sz="2000" dirty="0" err="1"/>
              <a:t>mcΔT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106223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C4EF38-DAD0-471F-BD4A-185E0C5B9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/>
              <a:t>Carte mentale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9B18CB3B-B980-4594-B3A4-4255B23D7F49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10572709" y="609599"/>
            <a:ext cx="1619291" cy="13811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CA" sz="1800" b="1" dirty="0">
                <a:solidFill>
                  <a:schemeClr val="bg1"/>
                </a:solidFill>
              </a:rPr>
              <a:t>Chapitre 4</a:t>
            </a:r>
          </a:p>
          <a:p>
            <a:pPr algn="ctr"/>
            <a:r>
              <a:rPr lang="fr-CA" sz="1600" b="1" dirty="0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7E397E-B03F-4E97-81CA-B2F69340B2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fr-CA" dirty="0"/>
              <a:t>La carte mentale que tu produiras sera modifiée au fur et à mesure que nous avançons dans la matière en lien avec ce module.</a:t>
            </a:r>
          </a:p>
          <a:p>
            <a:r>
              <a:rPr lang="fr-CA" dirty="0"/>
              <a:t>Tu faire cette carte sur:</a:t>
            </a:r>
          </a:p>
          <a:p>
            <a:pPr lvl="1"/>
            <a:r>
              <a:rPr lang="fr-CA" dirty="0"/>
              <a:t>Papier</a:t>
            </a:r>
          </a:p>
          <a:p>
            <a:pPr lvl="1"/>
            <a:r>
              <a:rPr lang="fr-CA" dirty="0"/>
              <a:t>Paint</a:t>
            </a:r>
          </a:p>
          <a:p>
            <a:pPr lvl="1"/>
            <a:r>
              <a:rPr lang="fr-CA" dirty="0" err="1"/>
              <a:t>Popplet</a:t>
            </a:r>
            <a:r>
              <a:rPr lang="fr-CA" dirty="0"/>
              <a:t> (des fois des problèmes de connexion)</a:t>
            </a:r>
          </a:p>
          <a:p>
            <a:pPr marL="457200" lvl="1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4226308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371</Words>
  <Application>Microsoft Office PowerPoint</Application>
  <PresentationFormat>Grand écran</PresentationFormat>
  <Paragraphs>132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0" baseType="lpstr">
      <vt:lpstr>Arial</vt:lpstr>
      <vt:lpstr>Trebuchet MS</vt:lpstr>
      <vt:lpstr>Berlin</vt:lpstr>
      <vt:lpstr>La chaleur et la calorimétrie</vt:lpstr>
      <vt:lpstr>Carte mentale: consignes</vt:lpstr>
      <vt:lpstr>Exemple d’une carte mentale</vt:lpstr>
      <vt:lpstr>Présentation PowerPoint</vt:lpstr>
      <vt:lpstr>Présentation PowerPoint</vt:lpstr>
      <vt:lpstr>Banque de mots pour votre carte mentale</vt:lpstr>
      <vt:lpstr>Carte mentale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chaleur et la calorimétrie</dc:title>
  <dc:creator>Bacchi Jonathan</dc:creator>
  <cp:lastModifiedBy>Bacchi Jonathan</cp:lastModifiedBy>
  <cp:revision>27</cp:revision>
  <dcterms:created xsi:type="dcterms:W3CDTF">2020-11-03T17:55:48Z</dcterms:created>
  <dcterms:modified xsi:type="dcterms:W3CDTF">2020-11-03T21:15:15Z</dcterms:modified>
</cp:coreProperties>
</file>