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87" r:id="rId2"/>
    <p:sldId id="365" r:id="rId3"/>
    <p:sldId id="337" r:id="rId4"/>
    <p:sldId id="319" r:id="rId5"/>
    <p:sldId id="313" r:id="rId6"/>
    <p:sldId id="328" r:id="rId7"/>
    <p:sldId id="325" r:id="rId8"/>
    <p:sldId id="331" r:id="rId9"/>
    <p:sldId id="327" r:id="rId10"/>
    <p:sldId id="332" r:id="rId11"/>
    <p:sldId id="33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Préparation test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Chapitre</a:t>
            </a:r>
            <a:r>
              <a:rPr lang="en-US" dirty="0"/>
              <a:t> 7 – </a:t>
            </a:r>
            <a:r>
              <a:rPr lang="en-US" dirty="0" err="1"/>
              <a:t>équilibre</a:t>
            </a:r>
            <a:r>
              <a:rPr lang="en-US" dirty="0"/>
              <a:t> </a:t>
            </a:r>
            <a:r>
              <a:rPr lang="en-US" dirty="0" err="1"/>
              <a:t>qualificatif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9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Commentaires sur 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324 #3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Le catalyseur n’a aucun impact sur l’équilibre, mais effectivement accélèrerait la </a:t>
            </a:r>
            <a:r>
              <a:rPr lang="fr-CA" b="1" u="sng" dirty="0"/>
              <a:t>vitesse</a:t>
            </a:r>
            <a:r>
              <a:rPr lang="fr-CA" dirty="0"/>
              <a:t> de réaction</a:t>
            </a:r>
          </a:p>
          <a:p>
            <a:r>
              <a:rPr lang="fr-CA" dirty="0"/>
              <a:t>La quantité de produit ne changerait pas à l’équilibre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8803106" cy="2541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3620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(p. 318)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327 #1 à 14 (commencé avant la relâche, terminer maintenant)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 (étude test): </a:t>
            </a:r>
            <a:r>
              <a:rPr lang="fr-CA" dirty="0"/>
              <a:t>p. 332 #1 à 7 </a:t>
            </a:r>
            <a:r>
              <a:rPr lang="fr-CA" dirty="0">
                <a:sym typeface="Wingdings" pitchFamily="2" charset="2"/>
              </a:rPr>
              <a:t>(étude test)</a:t>
            </a:r>
          </a:p>
          <a:p>
            <a:r>
              <a:rPr lang="fr-CA" dirty="0"/>
              <a:t>ATC15 et ATC16 disponible</a:t>
            </a:r>
          </a:p>
          <a:p>
            <a:r>
              <a:rPr lang="fr-CA" dirty="0">
                <a:sym typeface="Wingdings" pitchFamily="2" charset="2"/>
              </a:rPr>
              <a:t>Quiz Moodle évalué</a:t>
            </a:r>
          </a:p>
          <a:p>
            <a:endParaRPr lang="fr-CA" dirty="0">
              <a:highlight>
                <a:srgbClr val="FFFF00"/>
              </a:highlight>
            </a:endParaRPr>
          </a:p>
          <a:p>
            <a:r>
              <a:rPr lang="fr-CA" dirty="0">
                <a:highlight>
                  <a:srgbClr val="FF0000"/>
                </a:highlight>
              </a:rPr>
              <a:t>Retard grave</a:t>
            </a:r>
          </a:p>
          <a:p>
            <a:pPr lvl="1"/>
            <a:r>
              <a:rPr lang="fr-CA" dirty="0"/>
              <a:t>p. 318 #1 à 10 </a:t>
            </a:r>
          </a:p>
          <a:p>
            <a:pPr lvl="1"/>
            <a:r>
              <a:rPr lang="fr-CA" dirty="0"/>
              <a:t>p. 303 #1, 5, 6, 8 à 10</a:t>
            </a:r>
          </a:p>
          <a:p>
            <a:pPr lvl="1"/>
            <a:r>
              <a:rPr lang="fr-CA" dirty="0"/>
              <a:t>p. 324 #1 à 4</a:t>
            </a:r>
          </a:p>
          <a:p>
            <a:endParaRPr lang="fr-CA" dirty="0"/>
          </a:p>
        </p:txBody>
      </p:sp>
      <p:pic>
        <p:nvPicPr>
          <p:cNvPr id="4" name="Picture 2" descr="C:\Users\Dave\Dropbox\CSA\Classification exercices V-B-N-NN\M7.PNG">
            <a:extLst>
              <a:ext uri="{FF2B5EF4-FFF2-40B4-BE49-F238E27FC236}">
                <a16:creationId xmlns:a16="http://schemas.microsoft.com/office/drawing/2014/main" id="{34CDC605-A35F-4602-9A49-82387F1F0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048000"/>
            <a:ext cx="7225713" cy="339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56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Pondération de l’étape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C1 Labo (40%)</a:t>
            </a:r>
          </a:p>
          <a:p>
            <a:pPr lvl="1"/>
            <a:r>
              <a:rPr lang="fr-CA" dirty="0"/>
              <a:t>Labo 1 (HOOH) </a:t>
            </a:r>
          </a:p>
          <a:p>
            <a:pPr lvl="1"/>
            <a:r>
              <a:rPr lang="fr-CA" dirty="0"/>
              <a:t>Labo 2 (Le Chatelier) </a:t>
            </a:r>
          </a:p>
          <a:p>
            <a:pPr lvl="1"/>
            <a:r>
              <a:rPr lang="fr-CA" dirty="0"/>
              <a:t>Labo 3 (titration/</a:t>
            </a:r>
            <a:r>
              <a:rPr lang="fr-CA" dirty="0" err="1"/>
              <a:t>Kc</a:t>
            </a:r>
            <a:r>
              <a:rPr lang="fr-CA" dirty="0"/>
              <a:t>) ???</a:t>
            </a:r>
          </a:p>
          <a:p>
            <a:pPr lvl="1"/>
            <a:r>
              <a:rPr lang="fr-CA" dirty="0"/>
              <a:t>Labo 4 (Ka) ???</a:t>
            </a:r>
          </a:p>
          <a:p>
            <a:pPr lvl="1"/>
            <a:r>
              <a:rPr lang="fr-CA" dirty="0" err="1"/>
              <a:t>Prélab</a:t>
            </a:r>
            <a:r>
              <a:rPr lang="fr-CA" dirty="0"/>
              <a:t> Moodle – 10%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En planification étant donné la réalité COCO</a:t>
            </a:r>
          </a:p>
        </p:txBody>
      </p:sp>
    </p:spTree>
    <p:extLst>
      <p:ext uri="{BB962C8B-B14F-4D97-AF65-F5344CB8AC3E}">
        <p14:creationId xmlns:p14="http://schemas.microsoft.com/office/powerpoint/2010/main" val="883166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Pondération de l’étape 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b="1" dirty="0"/>
              <a:t>C2 théorie (60%)</a:t>
            </a:r>
          </a:p>
          <a:p>
            <a:pPr lvl="1"/>
            <a:r>
              <a:rPr lang="fr-CA" dirty="0"/>
              <a:t>Test 1 (15%) - Vitesse</a:t>
            </a:r>
          </a:p>
          <a:p>
            <a:pPr lvl="1"/>
            <a:r>
              <a:rPr lang="fr-CA" dirty="0"/>
              <a:t>Test 2 (15%) – Le Chatelier</a:t>
            </a:r>
          </a:p>
          <a:p>
            <a:pPr lvl="1"/>
            <a:r>
              <a:rPr lang="fr-CA" dirty="0"/>
              <a:t>Test 3 (15%) – Équilibre chimique</a:t>
            </a:r>
          </a:p>
          <a:p>
            <a:pPr lvl="1"/>
            <a:r>
              <a:rPr lang="fr-CA" dirty="0"/>
              <a:t>Test 4 (15%) – Acides et bases</a:t>
            </a:r>
            <a:endParaRPr lang="fr-CA" b="1" dirty="0">
              <a:solidFill>
                <a:srgbClr val="FF0000"/>
              </a:solidFill>
            </a:endParaRPr>
          </a:p>
          <a:p>
            <a:pPr lvl="1"/>
            <a:r>
              <a:rPr lang="fr-CA" dirty="0"/>
              <a:t>Quiz Moodle (10%)</a:t>
            </a:r>
          </a:p>
          <a:p>
            <a:pPr lvl="1"/>
            <a:r>
              <a:rPr lang="fr-CA" dirty="0"/>
              <a:t>Examen sommatif fin d’année (?) (30%) / 100% ???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En planification étant donné la réalité COCO…</a:t>
            </a:r>
          </a:p>
        </p:txBody>
      </p:sp>
    </p:spTree>
    <p:extLst>
      <p:ext uri="{BB962C8B-B14F-4D97-AF65-F5344CB8AC3E}">
        <p14:creationId xmlns:p14="http://schemas.microsoft.com/office/powerpoint/2010/main" val="4016457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de l’élève test 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7.1 – Identifier si un système est à l’équilibre (vitesse directe = inverse)</a:t>
            </a:r>
          </a:p>
          <a:p>
            <a:pPr lvl="1"/>
            <a:r>
              <a:rPr lang="fr-CA" dirty="0"/>
              <a:t>Réaction réversible</a:t>
            </a:r>
          </a:p>
          <a:p>
            <a:pPr lvl="1"/>
            <a:r>
              <a:rPr lang="fr-CA" dirty="0"/>
              <a:t>Système fermé</a:t>
            </a:r>
          </a:p>
          <a:p>
            <a:pPr lvl="1"/>
            <a:r>
              <a:rPr lang="fr-CA" dirty="0"/>
              <a:t>Propriétés macroscopiques constantes</a:t>
            </a:r>
          </a:p>
          <a:p>
            <a:r>
              <a:rPr lang="fr-CA" dirty="0"/>
              <a:t>7.2 – Principe de Le Chatelier</a:t>
            </a:r>
          </a:p>
          <a:p>
            <a:pPr lvl="1"/>
            <a:r>
              <a:rPr lang="fr-CA" dirty="0"/>
              <a:t>Identifier les perturbations aux système (concentration des réactifs, concentrations des produits, variation de température, variation de pression)</a:t>
            </a:r>
          </a:p>
          <a:p>
            <a:pPr lvl="1"/>
            <a:r>
              <a:rPr lang="fr-CA" dirty="0"/>
              <a:t>Prédire comment le système va réagir</a:t>
            </a:r>
          </a:p>
          <a:p>
            <a:pPr lvl="1"/>
            <a:r>
              <a:rPr lang="fr-CA" dirty="0"/>
              <a:t>Prédire comment les substances vont varier pour rétablir un nouvel équilibre</a:t>
            </a:r>
          </a:p>
          <a:p>
            <a:r>
              <a:rPr lang="fr-CA" dirty="0"/>
              <a:t>7.3 – Mise en pratique du principe de Le Chatelier</a:t>
            </a:r>
          </a:p>
          <a:p>
            <a:pPr lvl="1"/>
            <a:r>
              <a:rPr lang="fr-CA" dirty="0"/>
              <a:t>Synthèse des connaissances dans tout le chapitre. Fais attentions aux pièges!</a:t>
            </a:r>
          </a:p>
        </p:txBody>
      </p:sp>
    </p:spTree>
    <p:extLst>
      <p:ext uri="{BB962C8B-B14F-4D97-AF65-F5344CB8AC3E}">
        <p14:creationId xmlns:p14="http://schemas.microsoft.com/office/powerpoint/2010/main" val="88805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Comment analyser un problème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Identifie la perturbation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ce que le système va tenter de faire pour résister le changement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si la réaction directe ou inverse sera favorisée pour que le changement désiré (étape 2) a lieu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Analyse le changement de concentration des réactifs et des produits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r>
              <a:rPr lang="fr-CA" dirty="0"/>
              <a:t>N.B. : le truc de la bascule te permet de prédire l’impact de la perturbation sur les concentrations (étape 4), mais ne permet pas de le justifier (étape 2 et 3).</a:t>
            </a:r>
          </a:p>
        </p:txBody>
      </p:sp>
    </p:spTree>
    <p:extLst>
      <p:ext uri="{BB962C8B-B14F-4D97-AF65-F5344CB8AC3E}">
        <p14:creationId xmlns:p14="http://schemas.microsoft.com/office/powerpoint/2010/main" val="3240370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Rappel: quelques subtilités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Seul les phases aqueuses et gazeuses peuvent varier de </a:t>
            </a:r>
            <a:r>
              <a:rPr lang="fr-CA" b="1" u="sng" dirty="0"/>
              <a:t>concentration</a:t>
            </a:r>
            <a:endParaRPr lang="fr-CA" dirty="0"/>
          </a:p>
          <a:p>
            <a:pPr lvl="1"/>
            <a:r>
              <a:rPr lang="fr-CA" dirty="0"/>
              <a:t>Ne pas confondre avec la </a:t>
            </a:r>
            <a:r>
              <a:rPr lang="fr-CA" b="1" u="sng" dirty="0"/>
              <a:t>quantité</a:t>
            </a:r>
            <a:r>
              <a:rPr lang="fr-CA" dirty="0"/>
              <a:t> qui peut toujours varier suite à une perturbation, mais l’augmentation de la quantité d’un solide ou liquide aura aucun impact sur l’équilibre</a:t>
            </a:r>
          </a:p>
          <a:p>
            <a:r>
              <a:rPr lang="fr-CA" dirty="0"/>
              <a:t>L’ajout ou le retrait de concentration de réactifs ou produits peut se faire sous forme d’addition d’une autre substance</a:t>
            </a:r>
          </a:p>
          <a:p>
            <a:pPr lvl="1"/>
            <a:r>
              <a:rPr lang="fr-CA" dirty="0"/>
              <a:t>Exemple: un acide qui neutralise une base et vice versa, la liquéfaction d’un gaz</a:t>
            </a:r>
          </a:p>
          <a:p>
            <a:r>
              <a:rPr lang="fr-CA" dirty="0"/>
              <a:t>Assurez vous de bien faire votre analyse! Ne confondez pas: la perturbation et ce que le système veut faire pour retrouver l’équilibre</a:t>
            </a:r>
          </a:p>
        </p:txBody>
      </p:sp>
    </p:spTree>
    <p:extLst>
      <p:ext uri="{BB962C8B-B14F-4D97-AF65-F5344CB8AC3E}">
        <p14:creationId xmlns:p14="http://schemas.microsoft.com/office/powerpoint/2010/main" val="4158097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Écris moi une réaction hypothétique qui répond au critères suivantes: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A, la quantité de B et C diminue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diminue la pression, la quantité de A, B et C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D, la concentration de A augmente et la pression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L’ajout de B ou C n’a aucun impact sur l’équilibre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réchauffe le système, la pression diminue à cause du principe de Le Chatelier</a:t>
            </a:r>
          </a:p>
        </p:txBody>
      </p:sp>
    </p:spTree>
    <p:extLst>
      <p:ext uri="{BB962C8B-B14F-4D97-AF65-F5344CB8AC3E}">
        <p14:creationId xmlns:p14="http://schemas.microsoft.com/office/powerpoint/2010/main" val="66090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Écris moi une réaction hypothétique qui répond au critères suivantes: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sz="1600" dirty="0"/>
              <a:t>Lorsqu’on augmente la concentration de A, la quantité de B et C diminue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1600" dirty="0"/>
              <a:t>Lorsqu’on diminue la pression, la quantité de A, B et C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1600" dirty="0"/>
              <a:t>Lorsqu’on augmente la concentration de D, la concentration de A augmente et la pression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1600" dirty="0"/>
              <a:t>L’ajout de B ou </a:t>
            </a:r>
            <a:r>
              <a:rPr lang="fr-CA" sz="1600"/>
              <a:t>C n’a </a:t>
            </a:r>
            <a:r>
              <a:rPr lang="fr-CA" sz="1600" dirty="0"/>
              <a:t>aucun impact sur l’équilibre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1600" dirty="0"/>
              <a:t>Lorsqu’on réchauffe le système, la pression diminue à cause du principe de Le Chatelier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1521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Solution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3352800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Écris moi une réaction hypothétique qui répond au critères suivantes: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A, la quantité de B et C diminue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diminue la pression, la quantité de A, B et C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D, la concentration de A augmente et la pression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L’ajout de B ou C a aucun impact sur l’équilibre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réchauffe le système, la pression diminue à cause du principe de Le Chatelier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4419600"/>
            <a:ext cx="10744200" cy="1828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Solution:</a:t>
            </a:r>
          </a:p>
          <a:p>
            <a:r>
              <a:rPr lang="fr-CA" dirty="0"/>
              <a:t>A</a:t>
            </a:r>
            <a:r>
              <a:rPr lang="fr-CA" baseline="-25000" dirty="0"/>
              <a:t>(g)</a:t>
            </a:r>
            <a:r>
              <a:rPr lang="fr-CA" dirty="0"/>
              <a:t> + B</a:t>
            </a:r>
            <a:r>
              <a:rPr lang="fr-CA" baseline="-25000" dirty="0"/>
              <a:t>(s ou l)</a:t>
            </a:r>
            <a:r>
              <a:rPr lang="fr-CA" dirty="0"/>
              <a:t> + C</a:t>
            </a:r>
            <a:r>
              <a:rPr lang="fr-CA" baseline="-25000" dirty="0"/>
              <a:t>(s ou l)</a:t>
            </a:r>
            <a:r>
              <a:rPr lang="fr-CA" dirty="0"/>
              <a:t>+ énergie ⇌ D</a:t>
            </a:r>
            <a:r>
              <a:rPr lang="fr-CA" baseline="-25000" dirty="0"/>
              <a:t>(</a:t>
            </a:r>
            <a:r>
              <a:rPr lang="fr-CA" baseline="-25000" dirty="0" err="1"/>
              <a:t>aq</a:t>
            </a:r>
            <a:r>
              <a:rPr lang="fr-CA" baseline="-25000" dirty="0"/>
              <a:t>)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672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1081</TotalTime>
  <Words>785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Bookman Old Style</vt:lpstr>
      <vt:lpstr>Calibri</vt:lpstr>
      <vt:lpstr>Gill Sans MT</vt:lpstr>
      <vt:lpstr>Wingdings</vt:lpstr>
      <vt:lpstr>Wingdings 3</vt:lpstr>
      <vt:lpstr>Origin</vt:lpstr>
      <vt:lpstr>Préparation test 1</vt:lpstr>
      <vt:lpstr>Pondération de l’étape 2</vt:lpstr>
      <vt:lpstr>Pondération de l’étape 3</vt:lpstr>
      <vt:lpstr>Objectifs de l’élève test 1:</vt:lpstr>
      <vt:lpstr>Comment analyser un problème</vt:lpstr>
      <vt:lpstr>Rappel: quelques subtilités</vt:lpstr>
      <vt:lpstr>Exemple</vt:lpstr>
      <vt:lpstr>Écris moi une réaction hypothétique qui répond au critères suivantes:</vt:lpstr>
      <vt:lpstr>Solution</vt:lpstr>
      <vt:lpstr>Commentaires sur exercices</vt:lpstr>
      <vt:lpstr>Exercices (p. 318)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89</cp:revision>
  <dcterms:created xsi:type="dcterms:W3CDTF">2017-08-25T03:11:09Z</dcterms:created>
  <dcterms:modified xsi:type="dcterms:W3CDTF">2021-01-28T16:40:36Z</dcterms:modified>
</cp:coreProperties>
</file>