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87" r:id="rId2"/>
    <p:sldId id="286" r:id="rId3"/>
    <p:sldId id="288" r:id="rId4"/>
    <p:sldId id="322" r:id="rId5"/>
    <p:sldId id="294" r:id="rId6"/>
    <p:sldId id="298" r:id="rId7"/>
    <p:sldId id="314" r:id="rId8"/>
    <p:sldId id="321" r:id="rId9"/>
    <p:sldId id="316" r:id="rId10"/>
    <p:sldId id="300" r:id="rId11"/>
    <p:sldId id="301" r:id="rId12"/>
    <p:sldId id="318" r:id="rId13"/>
    <p:sldId id="319" r:id="rId14"/>
    <p:sldId id="320" r:id="rId15"/>
    <p:sldId id="302" r:id="rId16"/>
    <p:sldId id="303" r:id="rId17"/>
    <p:sldId id="304" r:id="rId18"/>
    <p:sldId id="305" r:id="rId19"/>
    <p:sldId id="29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8" y="1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2020-01-13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http://www.cartsofchicago.com/product/catering-root-beer-float-bar/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9ADCC-FB4A-4C2B-994C-730511F7D6C9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120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Le principe de Le Chatelier – partie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Chapitre 7.2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2646414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129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Rappel: enthalpie de réaction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E</a:t>
            </a:r>
            <a:r>
              <a:rPr lang="fr-CA" b="1" dirty="0"/>
              <a:t>n</a:t>
            </a:r>
            <a:r>
              <a:rPr lang="fr-CA" dirty="0"/>
              <a:t>dothermique – énergie rentre à l’i</a:t>
            </a:r>
            <a:r>
              <a:rPr lang="fr-CA" b="1" dirty="0"/>
              <a:t>n</a:t>
            </a:r>
            <a:r>
              <a:rPr lang="fr-CA" dirty="0"/>
              <a:t>térieur de la réaction</a:t>
            </a:r>
          </a:p>
          <a:p>
            <a:pPr lvl="1"/>
            <a:r>
              <a:rPr lang="el-GR" dirty="0"/>
              <a:t>Δ</a:t>
            </a:r>
            <a:r>
              <a:rPr lang="en-US" dirty="0"/>
              <a:t>H&gt;0 (</a:t>
            </a:r>
            <a:r>
              <a:rPr lang="en-US" dirty="0" err="1"/>
              <a:t>positif</a:t>
            </a:r>
            <a:r>
              <a:rPr lang="en-US" dirty="0"/>
              <a:t>)</a:t>
            </a:r>
          </a:p>
          <a:p>
            <a:r>
              <a:rPr lang="fr-CA" b="1" dirty="0"/>
              <a:t>Ex</a:t>
            </a:r>
            <a:r>
              <a:rPr lang="fr-CA" dirty="0"/>
              <a:t>othermique – énergie sort à l’</a:t>
            </a:r>
            <a:r>
              <a:rPr lang="fr-CA" b="1" dirty="0"/>
              <a:t>ex</a:t>
            </a:r>
            <a:r>
              <a:rPr lang="fr-CA" dirty="0"/>
              <a:t>térieur de la réaction</a:t>
            </a:r>
          </a:p>
          <a:p>
            <a:pPr lvl="1"/>
            <a:r>
              <a:rPr lang="el-GR" dirty="0"/>
              <a:t>Δ</a:t>
            </a:r>
            <a:r>
              <a:rPr lang="en-US" dirty="0"/>
              <a:t>H&lt;0 (</a:t>
            </a:r>
            <a:r>
              <a:rPr lang="en-US" dirty="0" err="1"/>
              <a:t>négatif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fr-CA" dirty="0"/>
              <a:t>Écrire une équation thermique:</a:t>
            </a:r>
          </a:p>
          <a:p>
            <a:r>
              <a:rPr lang="en-US" dirty="0"/>
              <a:t>					</a:t>
            </a:r>
            <a:r>
              <a:rPr lang="el-GR" sz="2400" dirty="0"/>
              <a:t>Δ</a:t>
            </a:r>
            <a:r>
              <a:rPr lang="en-US" sz="2400" dirty="0" err="1"/>
              <a:t>H°</a:t>
            </a:r>
            <a:r>
              <a:rPr lang="en-US" sz="2400" baseline="-25000" dirty="0" err="1"/>
              <a:t>f</a:t>
            </a:r>
            <a:r>
              <a:rPr lang="en-US" sz="2400" dirty="0"/>
              <a:t> HI</a:t>
            </a:r>
            <a:r>
              <a:rPr lang="en-US" sz="2400" baseline="-25000" dirty="0"/>
              <a:t>(g)</a:t>
            </a:r>
            <a:r>
              <a:rPr lang="en-US" sz="2400" dirty="0"/>
              <a:t> = +26,5 kJ/mol HI</a:t>
            </a:r>
          </a:p>
          <a:p>
            <a:endParaRPr lang="en-US" sz="2400" dirty="0"/>
          </a:p>
          <a:p>
            <a:r>
              <a:rPr lang="en-US" sz="2400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5" t="-737" r="24911" b="82801"/>
          <a:stretch/>
        </p:blipFill>
        <p:spPr bwMode="auto">
          <a:xfrm>
            <a:off x="1295400" y="3886200"/>
            <a:ext cx="3485339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664392"/>
            <a:ext cx="4355973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2356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Effet de la température (p.313)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238154" cy="4937760"/>
          </a:xfrm>
        </p:spPr>
        <p:txBody>
          <a:bodyPr/>
          <a:lstStyle/>
          <a:p>
            <a:r>
              <a:rPr lang="fr-CA" dirty="0"/>
              <a:t>Analyse complète – augmentation de température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5" t="-737" r="24911" b="82801"/>
          <a:stretch/>
        </p:blipFill>
        <p:spPr bwMode="auto">
          <a:xfrm>
            <a:off x="6009296" y="1143000"/>
            <a:ext cx="4201505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072" y="2057400"/>
            <a:ext cx="376732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2733676"/>
            <a:ext cx="70961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40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Analyse complète – augmentation de température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238154" cy="49377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Perturbation?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Système veut?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Réaction favorisée?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Variation?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5" t="-737" r="24911" b="82801"/>
          <a:stretch/>
        </p:blipFill>
        <p:spPr bwMode="auto">
          <a:xfrm>
            <a:off x="7543800" y="1238816"/>
            <a:ext cx="4201505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38816"/>
            <a:ext cx="5301303" cy="8578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50" b="10926"/>
          <a:stretch/>
        </p:blipFill>
        <p:spPr bwMode="auto">
          <a:xfrm>
            <a:off x="7509821" y="2180853"/>
            <a:ext cx="4269462" cy="3023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059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Analyse complète – augmentation de température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Perturbation? </a:t>
            </a:r>
            <a:r>
              <a:rPr lang="fr-CA" dirty="0">
                <a:solidFill>
                  <a:srgbClr val="FF0000"/>
                </a:solidFill>
              </a:rPr>
              <a:t>Augmentation de température (</a:t>
            </a:r>
            <a:r>
              <a:rPr lang="fr-CA" dirty="0" err="1">
                <a:solidFill>
                  <a:srgbClr val="FF0000"/>
                </a:solidFill>
              </a:rPr>
              <a:t>aug</a:t>
            </a:r>
            <a:r>
              <a:rPr lang="fr-CA" dirty="0">
                <a:solidFill>
                  <a:srgbClr val="FF0000"/>
                </a:solidFill>
              </a:rPr>
              <a:t>. E) </a:t>
            </a:r>
            <a:endParaRPr lang="fr-CA" dirty="0"/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Système veut? </a:t>
            </a:r>
            <a:r>
              <a:rPr lang="fr-CA" dirty="0">
                <a:solidFill>
                  <a:srgbClr val="00B050"/>
                </a:solidFill>
              </a:rPr>
              <a:t>Diminuer énergie (baisser température)</a:t>
            </a:r>
            <a:endParaRPr lang="fr-CA" dirty="0"/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Réaction favorisée? </a:t>
            </a:r>
            <a:r>
              <a:rPr lang="fr-CA" dirty="0">
                <a:solidFill>
                  <a:srgbClr val="00B050"/>
                </a:solidFill>
              </a:rPr>
              <a:t>Réaction </a:t>
            </a:r>
            <a:r>
              <a:rPr lang="fr-CA" b="1" dirty="0" err="1">
                <a:solidFill>
                  <a:srgbClr val="00B050"/>
                </a:solidFill>
              </a:rPr>
              <a:t>endo</a:t>
            </a:r>
            <a:r>
              <a:rPr lang="fr-CA" dirty="0">
                <a:solidFill>
                  <a:srgbClr val="00B050"/>
                </a:solidFill>
              </a:rPr>
              <a:t>, donc </a:t>
            </a:r>
            <a:r>
              <a:rPr lang="fr-CA" b="1" dirty="0">
                <a:solidFill>
                  <a:srgbClr val="00B050"/>
                </a:solidFill>
              </a:rPr>
              <a:t>directe</a:t>
            </a:r>
            <a:endParaRPr lang="fr-CA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Variation? Réactifs </a:t>
            </a:r>
            <a:r>
              <a:rPr lang="fr-CA" b="1" dirty="0"/>
              <a:t>diminuent</a:t>
            </a:r>
            <a:r>
              <a:rPr lang="fr-CA" dirty="0"/>
              <a:t> donc plus pâle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5" t="-737" r="24911" b="82801"/>
          <a:stretch/>
        </p:blipFill>
        <p:spPr bwMode="auto">
          <a:xfrm>
            <a:off x="1752601" y="3657600"/>
            <a:ext cx="4201505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377" y="4591616"/>
            <a:ext cx="376732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50" b="10926"/>
          <a:stretch/>
        </p:blipFill>
        <p:spPr bwMode="auto">
          <a:xfrm>
            <a:off x="7077054" y="3133408"/>
            <a:ext cx="4269462" cy="3023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8001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Analyse complète – diminution de température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Perturbation?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Système veut?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Réaction favorisée?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Variation?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5" t="-737" r="24911" b="82801"/>
          <a:stretch/>
        </p:blipFill>
        <p:spPr bwMode="auto">
          <a:xfrm>
            <a:off x="7380895" y="1243263"/>
            <a:ext cx="4201505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0" y="1243264"/>
            <a:ext cx="5180070" cy="8381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40" r="64982" b="10655"/>
          <a:stretch/>
        </p:blipFill>
        <p:spPr bwMode="auto">
          <a:xfrm>
            <a:off x="7141315" y="3488148"/>
            <a:ext cx="2253390" cy="2990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383AE61A-43BC-46E6-91B1-E8DDBB9E89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08" t="2245" r="494" b="10655"/>
          <a:stretch/>
        </p:blipFill>
        <p:spPr bwMode="auto">
          <a:xfrm>
            <a:off x="9394705" y="3505201"/>
            <a:ext cx="2187695" cy="295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536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Résumé: effet de la température (p.313)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/>
          </a:p>
          <a:p>
            <a:r>
              <a:rPr lang="fr-CA" dirty="0"/>
              <a:t>La formation de HI est une réaction endothermique</a:t>
            </a:r>
          </a:p>
          <a:p>
            <a:r>
              <a:rPr lang="fr-CA" dirty="0"/>
              <a:t>Lorsqu’on augmente la température, on favorise la réaction directe</a:t>
            </a:r>
          </a:p>
          <a:p>
            <a:r>
              <a:rPr lang="fr-CA" dirty="0"/>
              <a:t>Si on diminue la température, le système veut résister le changement (donc dégager plus d’énergie), donc la réaction inverse est favorisée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323975"/>
            <a:ext cx="4238244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495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Effet de la pression (p.315)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Lorsqu’on augmente la pression, on va déplacer l’équilibre vers le côté de l’équation qui a le moins de particules de gaz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133600"/>
            <a:ext cx="4316544" cy="100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352800"/>
            <a:ext cx="10972800" cy="29565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fr-CA" dirty="0"/>
              <a:t>Perturbation? 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Système veut?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Réaction favorisée?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Variation? </a:t>
            </a:r>
          </a:p>
        </p:txBody>
      </p:sp>
    </p:spTree>
    <p:extLst>
      <p:ext uri="{BB962C8B-B14F-4D97-AF65-F5344CB8AC3E}">
        <p14:creationId xmlns:p14="http://schemas.microsoft.com/office/powerpoint/2010/main" val="403310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1492251"/>
            <a:ext cx="72294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52400"/>
            <a:ext cx="4724400" cy="1104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4943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Effet de la pression (p.315)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Exemples – qu’est-ce qui va arriver si on … modifie la pression?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516299"/>
              </p:ext>
            </p:extLst>
          </p:nvPr>
        </p:nvGraphicFramePr>
        <p:xfrm>
          <a:off x="1752600" y="2133600"/>
          <a:ext cx="8686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fr-CA" dirty="0"/>
                        <a:t>AUGMENTATION</a:t>
                      </a:r>
                      <a:r>
                        <a:rPr lang="fr-CA" baseline="0" dirty="0"/>
                        <a:t> de pression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DIMINUTION de pression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2942555"/>
            <a:ext cx="2900363" cy="495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1" y="2942555"/>
            <a:ext cx="2900363" cy="495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76" y="4444314"/>
            <a:ext cx="316121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376" y="4444314"/>
            <a:ext cx="316121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7066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(p. 318)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832350" cy="4937760"/>
          </a:xfrm>
        </p:spPr>
        <p:txBody>
          <a:bodyPr/>
          <a:lstStyle/>
          <a:p>
            <a:r>
              <a:rPr lang="fr-CA" dirty="0">
                <a:highlight>
                  <a:srgbClr val="FF0000"/>
                </a:highlight>
              </a:rPr>
              <a:t>Retard: </a:t>
            </a:r>
            <a:r>
              <a:rPr lang="fr-CA" dirty="0"/>
              <a:t>p. 303 #1, 5, 6, 8 à 10</a:t>
            </a:r>
          </a:p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318 #1 à 3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Aujourd’hui: </a:t>
            </a:r>
            <a:r>
              <a:rPr lang="fr-CA" dirty="0"/>
              <a:t>p. 318 #4 à 10</a:t>
            </a:r>
          </a:p>
        </p:txBody>
      </p:sp>
      <p:pic>
        <p:nvPicPr>
          <p:cNvPr id="4" name="Picture 2" descr="C:\Users\Dave\Dropbox\CSA\Classification exercices V-B-N-NN\M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282" y="2590800"/>
            <a:ext cx="827743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25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Modifications à l’équilibre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Une fois que l’équilibre est atteint, on va étudier comment on peut modifier l’équilibre</a:t>
            </a:r>
          </a:p>
          <a:p>
            <a:pPr lvl="1"/>
            <a:r>
              <a:rPr lang="fr-CA" dirty="0"/>
              <a:t>Perturber l’équilibre</a:t>
            </a:r>
          </a:p>
          <a:p>
            <a:pPr lvl="1"/>
            <a:endParaRPr lang="fr-CA" dirty="0"/>
          </a:p>
          <a:p>
            <a:r>
              <a:rPr lang="fr-CA" dirty="0"/>
              <a:t>Tout changement sera résisté par le système</a:t>
            </a:r>
          </a:p>
          <a:p>
            <a:endParaRPr lang="fr-CA" dirty="0"/>
          </a:p>
          <a:p>
            <a:r>
              <a:rPr lang="fr-CA" dirty="0"/>
              <a:t>Lorsqu’on perturbe un système à l’équilibre, le système va réagir de façon à opposer le changement, en partie, jusqu’à ce que le système retrouve un nouvel équilibre</a:t>
            </a:r>
          </a:p>
          <a:p>
            <a:r>
              <a:rPr lang="fr-CA" dirty="0"/>
              <a:t>Si un changement affecte l’équilibre, le system va tenter de rétablir l’équilibre</a:t>
            </a:r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84703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Perturber l’équilibre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Variation de concentration d’un réactif</a:t>
            </a:r>
          </a:p>
          <a:p>
            <a:r>
              <a:rPr lang="fr-CA" b="1" dirty="0"/>
              <a:t>Variation de concentration d’un produit</a:t>
            </a:r>
          </a:p>
          <a:p>
            <a:r>
              <a:rPr lang="fr-CA" dirty="0"/>
              <a:t>Variation de température</a:t>
            </a:r>
          </a:p>
          <a:p>
            <a:r>
              <a:rPr lang="fr-CA" dirty="0"/>
              <a:t>Variation de pression</a:t>
            </a:r>
          </a:p>
          <a:p>
            <a:endParaRPr lang="fr-CA" dirty="0"/>
          </a:p>
          <a:p>
            <a:r>
              <a:rPr lang="fr-CA" dirty="0"/>
              <a:t>Ces quatre modifications auront un impact sur l’équilibre entre la vitesse directe et la vitesse inverse</a:t>
            </a:r>
          </a:p>
          <a:p>
            <a:endParaRPr lang="fr-CA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4495800"/>
            <a:ext cx="52863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7" y="5105401"/>
            <a:ext cx="52578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986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Comment analyser un problème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Identifie la perturbation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ce que le système va tenter de faire pour résister le changement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si la réaction directe ou inverse sera favorisée pour que le changement désiré (étape 2) a lieu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Analyse le changement de concentration des réactifs et des produits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r>
              <a:rPr lang="fr-CA" dirty="0"/>
              <a:t>N.B. : le truc de la bascule te permet de prédire l’impact de la perturbation sur les concentrations (étape 4), mais ne permet pas de le justifier (étape 2 et 3).</a:t>
            </a:r>
          </a:p>
        </p:txBody>
      </p:sp>
    </p:spTree>
    <p:extLst>
      <p:ext uri="{BB962C8B-B14F-4D97-AF65-F5344CB8AC3E}">
        <p14:creationId xmlns:p14="http://schemas.microsoft.com/office/powerpoint/2010/main" val="204681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On peut faire la même analyse avec une diminution plutôt qu’une augmentation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Qu’est-ce qui arrive si on diminue la concentration de H</a:t>
            </a:r>
            <a:r>
              <a:rPr lang="fr-CA" baseline="-25000" dirty="0"/>
              <a:t>2</a:t>
            </a:r>
            <a:r>
              <a:rPr lang="fr-CA" dirty="0"/>
              <a:t>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7" r="25639" b="82064"/>
          <a:stretch/>
        </p:blipFill>
        <p:spPr bwMode="auto">
          <a:xfrm>
            <a:off x="3657599" y="1752600"/>
            <a:ext cx="4876801" cy="1005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352800"/>
            <a:ext cx="9753600" cy="29565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fr-CA" dirty="0"/>
              <a:t>Perturbation? 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Système veut?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Réaction favorisée?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Variation? </a:t>
            </a:r>
          </a:p>
        </p:txBody>
      </p:sp>
    </p:spTree>
    <p:extLst>
      <p:ext uri="{BB962C8B-B14F-4D97-AF65-F5344CB8AC3E}">
        <p14:creationId xmlns:p14="http://schemas.microsoft.com/office/powerpoint/2010/main" val="111336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Diminution de concentration de réactif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58" y="1143000"/>
            <a:ext cx="5121442" cy="54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619" y="3469105"/>
            <a:ext cx="5370183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5" t="-737" r="24911" b="82801"/>
          <a:stretch/>
        </p:blipFill>
        <p:spPr bwMode="auto">
          <a:xfrm>
            <a:off x="6781800" y="1143000"/>
            <a:ext cx="3485339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20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B1D31-7680-4653-819F-DF0FFA12A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Précisions sur les exercices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74B0D-A2C2-420B-A6D6-A14CE9C7C81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Formulation des perturbations</a:t>
            </a:r>
          </a:p>
          <a:p>
            <a:pPr lvl="1"/>
            <a:r>
              <a:rPr lang="fr-CA" dirty="0"/>
              <a:t>p. 318 #1 à 3</a:t>
            </a:r>
          </a:p>
          <a:p>
            <a:pPr lvl="1"/>
            <a:endParaRPr lang="fr-CA" dirty="0"/>
          </a:p>
          <a:p>
            <a:r>
              <a:rPr lang="fr-CA" dirty="0"/>
              <a:t>Changement net et changement en fonction de la perturbation</a:t>
            </a:r>
          </a:p>
          <a:p>
            <a:pPr lvl="1"/>
            <a:r>
              <a:rPr lang="fr-CA" dirty="0"/>
              <a:t>Le corrigé du manuel donne le changement net (incluant la perturbation)</a:t>
            </a:r>
          </a:p>
          <a:p>
            <a:pPr lvl="1"/>
            <a:r>
              <a:rPr lang="fr-CA" dirty="0"/>
              <a:t>Dans un test, ça sera plus clair mais moi je veux: le changement du système après la perturbation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802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Précisions sur les exercices (p. 318)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7011"/>
            <a:ext cx="9805481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484" y="3429000"/>
            <a:ext cx="95967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72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Perturber l’équilibre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Variation de concentration d’un réactif</a:t>
            </a:r>
          </a:p>
          <a:p>
            <a:r>
              <a:rPr lang="fr-CA" dirty="0"/>
              <a:t>Variation de concentration d’un produit</a:t>
            </a:r>
          </a:p>
          <a:p>
            <a:r>
              <a:rPr lang="fr-CA" b="1" dirty="0"/>
              <a:t>Variation de température</a:t>
            </a:r>
          </a:p>
          <a:p>
            <a:r>
              <a:rPr lang="fr-CA" b="1" dirty="0"/>
              <a:t>Variation de pression</a:t>
            </a:r>
          </a:p>
          <a:p>
            <a:endParaRPr lang="fr-CA" dirty="0"/>
          </a:p>
          <a:p>
            <a:r>
              <a:rPr lang="fr-CA" dirty="0"/>
              <a:t>Ces quatre modifications auront un impact sur l’équilibre entre la vitesse directe et la vitesse inverse</a:t>
            </a:r>
          </a:p>
          <a:p>
            <a:endParaRPr lang="fr-CA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4495800"/>
            <a:ext cx="52863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7" y="5105401"/>
            <a:ext cx="52578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8180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796</TotalTime>
  <Words>664</Words>
  <Application>Microsoft Office PowerPoint</Application>
  <PresentationFormat>Widescreen</PresentationFormat>
  <Paragraphs>103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Bookman Old Style</vt:lpstr>
      <vt:lpstr>Calibri</vt:lpstr>
      <vt:lpstr>Gill Sans MT</vt:lpstr>
      <vt:lpstr>Wingdings</vt:lpstr>
      <vt:lpstr>Wingdings 3</vt:lpstr>
      <vt:lpstr>Origin</vt:lpstr>
      <vt:lpstr>Le principe de Le Chatelier – partie 2</vt:lpstr>
      <vt:lpstr>Modifications à l’équilibre</vt:lpstr>
      <vt:lpstr>Perturber l’équilibre</vt:lpstr>
      <vt:lpstr>Comment analyser un problème</vt:lpstr>
      <vt:lpstr>On peut faire la même analyse avec une diminution plutôt qu’une augmentation</vt:lpstr>
      <vt:lpstr>Diminution de concentration de réactif</vt:lpstr>
      <vt:lpstr>Précisions sur les exercices</vt:lpstr>
      <vt:lpstr>Précisions sur les exercices (p. 318)</vt:lpstr>
      <vt:lpstr>Perturber l’équilibre</vt:lpstr>
      <vt:lpstr>Rappel: enthalpie de réaction</vt:lpstr>
      <vt:lpstr>Effet de la température (p.313)</vt:lpstr>
      <vt:lpstr>Analyse complète – augmentation de température</vt:lpstr>
      <vt:lpstr>Analyse complète – augmentation de température</vt:lpstr>
      <vt:lpstr>Analyse complète – diminution de température</vt:lpstr>
      <vt:lpstr>Résumé: effet de la température (p.313)</vt:lpstr>
      <vt:lpstr>Effet de la pression (p.315)</vt:lpstr>
      <vt:lpstr>PowerPoint Presentation</vt:lpstr>
      <vt:lpstr>Effet de la pression (p.315)</vt:lpstr>
      <vt:lpstr>Exercices (p. 318)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64</cp:revision>
  <dcterms:created xsi:type="dcterms:W3CDTF">2017-08-25T03:11:09Z</dcterms:created>
  <dcterms:modified xsi:type="dcterms:W3CDTF">2020-01-14T04:06:03Z</dcterms:modified>
</cp:coreProperties>
</file>