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386" r:id="rId3"/>
    <p:sldId id="390" r:id="rId4"/>
    <p:sldId id="406" r:id="rId5"/>
    <p:sldId id="407" r:id="rId6"/>
    <p:sldId id="394" r:id="rId7"/>
    <p:sldId id="411" r:id="rId8"/>
    <p:sldId id="409" r:id="rId9"/>
    <p:sldId id="415" r:id="rId10"/>
    <p:sldId id="419" r:id="rId11"/>
    <p:sldId id="416" r:id="rId12"/>
    <p:sldId id="410" r:id="rId13"/>
    <p:sldId id="412" r:id="rId14"/>
    <p:sldId id="413" r:id="rId15"/>
    <p:sldId id="414" r:id="rId16"/>
    <p:sldId id="408" r:id="rId17"/>
    <p:sldId id="41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89407" autoAdjust="0"/>
  </p:normalViewPr>
  <p:slideViewPr>
    <p:cSldViewPr>
      <p:cViewPr varScale="1">
        <p:scale>
          <a:sx n="60" d="100"/>
          <a:sy n="60" d="100"/>
        </p:scale>
        <p:origin x="84" y="9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6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3C714-3B88-4F04-B0CA-5F0E40CF0C12}" type="datetimeFigureOut">
              <a:rPr lang="fr-CA" smtClean="0"/>
              <a:t>2021-01-13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99D2E-728F-4D49-9CBE-264A0B04270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45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85C6B61A-05DA-442F-9C23-9CDF02E0E810}" type="datetime1">
              <a:rPr lang="en-US" smtClean="0"/>
              <a:t>1/13/2021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3759-087A-4FFB-B708-53A9162CE225}" type="datetime1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2B3-0613-4541-82CC-5EE13DE55698}" type="datetime1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6920-3A90-4F4C-8D1E-748A213C5AE8}" type="datetime1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A9D18A1-7E8F-47FB-A2C8-909F172D85DC}" type="datetime1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C1431-73B4-44F0-B063-35C24EAC09DC}" type="datetime1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64841-5527-4DF5-8281-74A9FBF5FE2A}" type="datetime1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4203-37CB-427D-8123-10CA5DE366F5}" type="datetime1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844D-C576-4D21-A642-E0071039FD8E}" type="datetime1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4D13-ABF0-4B50-AA7C-28204975178D}" type="datetime1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7F60-30A0-40A6-B513-DA6D2CBE7A98}" type="datetime1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B5E548-5B0F-4337-B54A-BC8B25D016D6}" type="datetime1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Loi de vitesse de réaction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6.4</a:t>
            </a:r>
          </a:p>
        </p:txBody>
      </p:sp>
    </p:spTree>
    <p:extLst>
      <p:ext uri="{BB962C8B-B14F-4D97-AF65-F5344CB8AC3E}">
        <p14:creationId xmlns:p14="http://schemas.microsoft.com/office/powerpoint/2010/main" val="190982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-2320925"/>
            <a:ext cx="8229600" cy="46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013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8289"/>
            <a:ext cx="4286250" cy="669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84" y="1219200"/>
            <a:ext cx="6216302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7800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Trouver la loi – plusieurs réactifs (p. 280)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Étape 1 – traiter un réactif à la fois </a:t>
            </a:r>
          </a:p>
          <a:p>
            <a:pPr lvl="1"/>
            <a:r>
              <a:rPr lang="fr-CA" dirty="0"/>
              <a:t>Trouver l’ordre de réaction en fonction de NO et Cl</a:t>
            </a:r>
            <a:r>
              <a:rPr lang="fr-CA" baseline="-25000" dirty="0"/>
              <a:t>2</a:t>
            </a:r>
            <a:endParaRPr lang="fr-CA" dirty="0"/>
          </a:p>
          <a:p>
            <a:r>
              <a:rPr lang="fr-CA" dirty="0"/>
              <a:t>Étape 2 – substituer les valeurs pour trouver la constante de vitesse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06392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Exemple #2 (</a:t>
            </a:r>
            <a:r>
              <a:rPr lang="fr-CA" dirty="0" err="1"/>
              <a:t>niv</a:t>
            </a:r>
            <a:r>
              <a:rPr lang="fr-CA" dirty="0"/>
              <a:t>. exam) – Ex. suppl. ch6#3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F7A0E8A-66DB-4AF6-8353-855A92AFE458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9515475" cy="3982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295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399"/>
            <a:ext cx="7010400" cy="1761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4613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9" y="238125"/>
            <a:ext cx="8886825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8605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Commentaires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Notez que cette démarche dépend des concentrations, donc les réactifs doivent être sous phase gazeuse ou aqueuse</a:t>
            </a:r>
          </a:p>
          <a:p>
            <a:endParaRPr lang="fr-CA" dirty="0"/>
          </a:p>
          <a:p>
            <a:r>
              <a:rPr lang="fr-CA" dirty="0"/>
              <a:t>Les unités de la constante de vitesse (</a:t>
            </a:r>
            <a:r>
              <a:rPr lang="fr-CA" i="1" dirty="0"/>
              <a:t>k</a:t>
            </a:r>
            <a:r>
              <a:rPr lang="fr-CA" dirty="0"/>
              <a:t>) dépend de l’ordre global de la réaction</a:t>
            </a:r>
          </a:p>
          <a:p>
            <a:endParaRPr lang="fr-CA" dirty="0"/>
          </a:p>
          <a:p>
            <a:r>
              <a:rPr lang="fr-CA" dirty="0"/>
              <a:t>La vitesse de réaction calculée est la </a:t>
            </a:r>
            <a:r>
              <a:rPr lang="fr-CA" b="1" dirty="0"/>
              <a:t>vitesse instantanée initiale. </a:t>
            </a:r>
            <a:r>
              <a:rPr lang="fr-CA" dirty="0"/>
              <a:t>Elle ne prend pas en considération un ralentissement ou une accélération de la réaction après </a:t>
            </a:r>
            <a:r>
              <a:rPr lang="fr-CA"/>
              <a:t>un certain temps.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2784167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fr-CA" dirty="0">
                <a:highlight>
                  <a:srgbClr val="FF0000"/>
                </a:highlight>
              </a:rPr>
              <a:t>Retard</a:t>
            </a:r>
            <a:r>
              <a:rPr lang="fr-CA" dirty="0"/>
              <a:t>: p. 253 # 1 à 12 (sauf #5), p. 264 # 1 à 3</a:t>
            </a:r>
          </a:p>
          <a:p>
            <a:pPr lvl="0"/>
            <a:r>
              <a:rPr lang="fr-CA" dirty="0">
                <a:highlight>
                  <a:srgbClr val="FFFF00"/>
                </a:highlight>
              </a:rPr>
              <a:t>Dernier cours</a:t>
            </a:r>
            <a:r>
              <a:rPr lang="fr-CA" dirty="0"/>
              <a:t>: </a:t>
            </a:r>
            <a:r>
              <a:rPr lang="en-US" dirty="0"/>
              <a:t>p. 274 à 277</a:t>
            </a:r>
          </a:p>
          <a:p>
            <a:pPr lvl="0"/>
            <a:r>
              <a:rPr lang="en-US" dirty="0">
                <a:highlight>
                  <a:srgbClr val="00FF00"/>
                </a:highlight>
              </a:rPr>
              <a:t>Aujourd’hui</a:t>
            </a:r>
            <a:r>
              <a:rPr lang="en-US" dirty="0"/>
              <a:t>: </a:t>
            </a:r>
            <a:r>
              <a:rPr lang="fr-FR" dirty="0"/>
              <a:t>p. 282 à 284 (sauf #3)</a:t>
            </a:r>
          </a:p>
          <a:p>
            <a:pPr lvl="0"/>
            <a:r>
              <a:rPr lang="fr-FR" dirty="0"/>
              <a:t>ATC12 à 14 disponible</a:t>
            </a:r>
          </a:p>
          <a:p>
            <a:pPr lvl="0"/>
            <a:r>
              <a:rPr lang="fr-FR" dirty="0"/>
              <a:t>Quiz Moodle</a:t>
            </a:r>
          </a:p>
          <a:p>
            <a:pPr lvl="1"/>
            <a:r>
              <a:rPr lang="fr-FR" dirty="0"/>
              <a:t>Limite 506 – </a:t>
            </a:r>
            <a:r>
              <a:rPr lang="fr-FR" dirty="0" err="1"/>
              <a:t>dim</a:t>
            </a:r>
            <a:r>
              <a:rPr lang="fr-FR" dirty="0"/>
              <a:t> 24 jan 21h00</a:t>
            </a:r>
          </a:p>
          <a:p>
            <a:pPr lvl="1"/>
            <a:r>
              <a:rPr lang="fr-FR" dirty="0"/>
              <a:t>Limite tout le reste – </a:t>
            </a:r>
            <a:r>
              <a:rPr lang="fr-FR" dirty="0" err="1"/>
              <a:t>lun</a:t>
            </a:r>
            <a:r>
              <a:rPr lang="fr-FR" dirty="0"/>
              <a:t> 1 </a:t>
            </a:r>
            <a:r>
              <a:rPr lang="fr-FR" dirty="0" err="1"/>
              <a:t>fév</a:t>
            </a:r>
            <a:r>
              <a:rPr lang="fr-FR" dirty="0"/>
              <a:t> 23h59</a:t>
            </a:r>
            <a:endParaRPr lang="en-US" dirty="0"/>
          </a:p>
          <a:p>
            <a:pPr lvl="0"/>
            <a:endParaRPr lang="en-CA" dirty="0"/>
          </a:p>
          <a:p>
            <a:endParaRPr lang="fr-C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664" y="4474769"/>
            <a:ext cx="8077200" cy="1666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490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Diverses facteurs ont un impact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Nature des réactifs</a:t>
            </a:r>
          </a:p>
          <a:p>
            <a:r>
              <a:rPr lang="fr-CA" dirty="0"/>
              <a:t>Surface de contact des réactifs</a:t>
            </a:r>
          </a:p>
          <a:p>
            <a:r>
              <a:rPr lang="fr-CA" b="1" u="sng" dirty="0"/>
              <a:t>Concentration des réactifs</a:t>
            </a:r>
          </a:p>
          <a:p>
            <a:r>
              <a:rPr lang="fr-CA" dirty="0"/>
              <a:t>Température du système</a:t>
            </a:r>
          </a:p>
          <a:p>
            <a:r>
              <a:rPr lang="fr-CA" dirty="0"/>
              <a:t>Effet d’un catalyseur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53547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Loi de vitesse de réaction (p. 278)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Permet d’établir la relation mathématique entre la vitesse de réaction et la concentration des réactifs</a:t>
            </a:r>
          </a:p>
          <a:p>
            <a:r>
              <a:rPr lang="fr-CA" dirty="0"/>
              <a:t>C’est une loi empirique (expérimentale). </a:t>
            </a:r>
          </a:p>
          <a:p>
            <a:pPr lvl="1"/>
            <a:r>
              <a:rPr lang="fr-CA" dirty="0"/>
              <a:t>On doit toujours déterminer la relation en labo. </a:t>
            </a:r>
          </a:p>
          <a:p>
            <a:pPr lvl="1"/>
            <a:r>
              <a:rPr lang="fr-CA" dirty="0"/>
              <a:t>On ne peut pas trouver la loi de façon théorique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152" y="3429000"/>
            <a:ext cx="8915400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072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Loi de vitesse de réaction (p. 278)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4114800"/>
            <a:ext cx="10972800" cy="2042160"/>
          </a:xfrm>
        </p:spPr>
        <p:txBody>
          <a:bodyPr/>
          <a:lstStyle/>
          <a:p>
            <a:r>
              <a:rPr lang="fr-CA" dirty="0"/>
              <a:t>NOTEZ que </a:t>
            </a:r>
            <a:r>
              <a:rPr lang="fr-CA" i="1" dirty="0"/>
              <a:t>m </a:t>
            </a:r>
            <a:r>
              <a:rPr lang="fr-CA" dirty="0"/>
              <a:t>et </a:t>
            </a:r>
            <a:r>
              <a:rPr lang="fr-CA" i="1" dirty="0"/>
              <a:t>n</a:t>
            </a:r>
            <a:r>
              <a:rPr lang="fr-CA" dirty="0"/>
              <a:t> </a:t>
            </a:r>
            <a:r>
              <a:rPr lang="fr-CA" b="1" dirty="0"/>
              <a:t>ne sont pas</a:t>
            </a:r>
            <a:r>
              <a:rPr lang="fr-CA" dirty="0"/>
              <a:t> les coefficients stœchiométriques</a:t>
            </a:r>
          </a:p>
          <a:p>
            <a:r>
              <a:rPr lang="fr-CA" dirty="0"/>
              <a:t>Ça représente l’ordre de la réaction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71600"/>
            <a:ext cx="8229600" cy="2655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5073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Ordre de la réaction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L’ordre global de la réaction : </a:t>
            </a:r>
            <a:r>
              <a:rPr lang="fr-CA" i="1" dirty="0"/>
              <a:t>m + n</a:t>
            </a:r>
            <a:endParaRPr lang="fr-CA" dirty="0"/>
          </a:p>
          <a:p>
            <a:r>
              <a:rPr lang="fr-CA" dirty="0"/>
              <a:t>L’ordre en fonction d’un réactif: </a:t>
            </a:r>
            <a:r>
              <a:rPr lang="fr-CA" i="1" dirty="0"/>
              <a:t>m </a:t>
            </a:r>
            <a:r>
              <a:rPr lang="fr-CA" dirty="0"/>
              <a:t>ou </a:t>
            </a:r>
            <a:r>
              <a:rPr lang="fr-CA" i="1" dirty="0"/>
              <a:t>n</a:t>
            </a:r>
          </a:p>
          <a:p>
            <a:endParaRPr lang="fr-CA" i="1" dirty="0"/>
          </a:p>
          <a:p>
            <a:r>
              <a:rPr lang="fr-CA" dirty="0"/>
              <a:t>Soit la réaction ci-dessous qui est d’ordre 1 en fonction du H</a:t>
            </a:r>
            <a:r>
              <a:rPr lang="fr-CA" baseline="-25000" dirty="0"/>
              <a:t>2</a:t>
            </a:r>
            <a:r>
              <a:rPr lang="fr-CA" dirty="0"/>
              <a:t> et d’ordre 2 en fonction du NO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Donc, loi de vitesse: </a:t>
            </a:r>
          </a:p>
          <a:p>
            <a:endParaRPr lang="fr-CA" dirty="0"/>
          </a:p>
          <a:p>
            <a:r>
              <a:rPr lang="fr-CA" dirty="0"/>
              <a:t>Ordre global = 3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64" y="3449955"/>
            <a:ext cx="42005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495800"/>
            <a:ext cx="19050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7308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Trouver l’ordre – méthode des vitesses initiales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fr-CA" dirty="0"/>
          </a:p>
          <a:p>
            <a:endParaRPr lang="fr-CA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8763000" cy="3441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8935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698"/>
          <a:stretch/>
        </p:blipFill>
        <p:spPr bwMode="auto">
          <a:xfrm>
            <a:off x="1752600" y="152400"/>
            <a:ext cx="8763000" cy="1558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387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Trouver l’ordre – méthode des vitesses initiales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71601"/>
            <a:ext cx="8229600" cy="26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2234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#1 – p. 280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67542"/>
            <a:ext cx="8229600" cy="4640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14685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955</TotalTime>
  <Words>380</Words>
  <Application>Microsoft Office PowerPoint</Application>
  <PresentationFormat>Widescreen</PresentationFormat>
  <Paragraphs>64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Bookman Old Style</vt:lpstr>
      <vt:lpstr>Calibri</vt:lpstr>
      <vt:lpstr>Gill Sans MT</vt:lpstr>
      <vt:lpstr>Wingdings</vt:lpstr>
      <vt:lpstr>Wingdings 3</vt:lpstr>
      <vt:lpstr>Origin</vt:lpstr>
      <vt:lpstr>Loi de vitesse de réaction</vt:lpstr>
      <vt:lpstr>Diverses facteurs ont un impact</vt:lpstr>
      <vt:lpstr>Loi de vitesse de réaction (p. 278)</vt:lpstr>
      <vt:lpstr>Loi de vitesse de réaction (p. 278)</vt:lpstr>
      <vt:lpstr>Ordre de la réaction</vt:lpstr>
      <vt:lpstr>Trouver l’ordre – méthode des vitesses initiales</vt:lpstr>
      <vt:lpstr>PowerPoint Presentation</vt:lpstr>
      <vt:lpstr>Trouver l’ordre – méthode des vitesses initiales</vt:lpstr>
      <vt:lpstr>Exemple #1 – p. 280</vt:lpstr>
      <vt:lpstr>PowerPoint Presentation</vt:lpstr>
      <vt:lpstr>PowerPoint Presentation</vt:lpstr>
      <vt:lpstr>Trouver la loi – plusieurs réactifs (p. 280)</vt:lpstr>
      <vt:lpstr>Exemple #2 (niv. exam) – Ex. suppl. ch6#3</vt:lpstr>
      <vt:lpstr>PowerPoint Presentation</vt:lpstr>
      <vt:lpstr>PowerPoint Presentation</vt:lpstr>
      <vt:lpstr>Commentaires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chaleur + calorimétrie</dc:title>
  <dc:creator/>
  <cp:lastModifiedBy>Levan David</cp:lastModifiedBy>
  <cp:revision>143</cp:revision>
  <dcterms:created xsi:type="dcterms:W3CDTF">2006-08-16T00:00:00Z</dcterms:created>
  <dcterms:modified xsi:type="dcterms:W3CDTF">2021-01-13T16:41:11Z</dcterms:modified>
</cp:coreProperties>
</file>