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10.xml" ContentType="application/vnd.openxmlformats-officedocument.presentationml.tags+xml"/>
  <Override PartName="/ppt/tags/tag23.xml" ContentType="application/vnd.openxmlformats-officedocument.presentationml.tags+xml"/>
  <Override PartName="/ppt/tags/tag260.xml" ContentType="application/vnd.openxmlformats-officedocument.presentationml.tags+xml"/>
  <Override PartName="/ppt/tags/tag280.xml" ContentType="application/vnd.openxmlformats-officedocument.presentationml.tags+xml"/>
  <Override PartName="/ppt/tags/tag30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506" r:id="rId3"/>
    <p:sldId id="496" r:id="rId4"/>
    <p:sldId id="465" r:id="rId5"/>
    <p:sldId id="508" r:id="rId6"/>
    <p:sldId id="509" r:id="rId7"/>
    <p:sldId id="510" r:id="rId8"/>
    <p:sldId id="515" r:id="rId9"/>
    <p:sldId id="511" r:id="rId10"/>
    <p:sldId id="513" r:id="rId11"/>
    <p:sldId id="512" r:id="rId12"/>
    <p:sldId id="507" r:id="rId13"/>
    <p:sldId id="500" r:id="rId14"/>
    <p:sldId id="502" r:id="rId15"/>
    <p:sldId id="497" r:id="rId16"/>
    <p:sldId id="503" r:id="rId17"/>
    <p:sldId id="501" r:id="rId18"/>
    <p:sldId id="504" r:id="rId19"/>
    <p:sldId id="505" r:id="rId20"/>
    <p:sldId id="514" r:id="rId21"/>
    <p:sldId id="484" r:id="rId22"/>
    <p:sldId id="480" r:id="rId23"/>
    <p:sldId id="487" r:id="rId24"/>
  </p:sldIdLst>
  <p:sldSz cx="12192000" cy="6858000"/>
  <p:notesSz cx="9388475" cy="7102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D770E8-B853-4746-9F7F-B51CEFF531C0}" v="119" dt="2020-11-22T16:25:41.0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6357" autoAdjust="0"/>
  </p:normalViewPr>
  <p:slideViewPr>
    <p:cSldViewPr snapToGrid="0">
      <p:cViewPr varScale="1">
        <p:scale>
          <a:sx n="62" d="100"/>
          <a:sy n="62" d="100"/>
        </p:scale>
        <p:origin x="79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voie Stéphanie" userId="03bcf5a2-8418-45e3-87eb-159b607e2fdb" providerId="ADAL" clId="{31D770E8-B853-4746-9F7F-B51CEFF531C0}"/>
    <pc:docChg chg="undo custSel addSld delSld modSld">
      <pc:chgData name="Lavoie Stéphanie" userId="03bcf5a2-8418-45e3-87eb-159b607e2fdb" providerId="ADAL" clId="{31D770E8-B853-4746-9F7F-B51CEFF531C0}" dt="2020-11-22T16:31:47.641" v="1391" actId="20577"/>
      <pc:docMkLst>
        <pc:docMk/>
      </pc:docMkLst>
      <pc:sldChg chg="add del">
        <pc:chgData name="Lavoie Stéphanie" userId="03bcf5a2-8418-45e3-87eb-159b607e2fdb" providerId="ADAL" clId="{31D770E8-B853-4746-9F7F-B51CEFF531C0}" dt="2020-11-22T16:31:36.178" v="1351" actId="2696"/>
        <pc:sldMkLst>
          <pc:docMk/>
          <pc:sldMk cId="3855204725" sldId="488"/>
        </pc:sldMkLst>
      </pc:sldChg>
      <pc:sldChg chg="modSp">
        <pc:chgData name="Lavoie Stéphanie" userId="03bcf5a2-8418-45e3-87eb-159b607e2fdb" providerId="ADAL" clId="{31D770E8-B853-4746-9F7F-B51CEFF531C0}" dt="2020-11-22T16:31:47.641" v="1391" actId="20577"/>
        <pc:sldMkLst>
          <pc:docMk/>
          <pc:sldMk cId="743134592" sldId="496"/>
        </pc:sldMkLst>
        <pc:spChg chg="mod">
          <ac:chgData name="Lavoie Stéphanie" userId="03bcf5a2-8418-45e3-87eb-159b607e2fdb" providerId="ADAL" clId="{31D770E8-B853-4746-9F7F-B51CEFF531C0}" dt="2020-11-22T16:31:47.641" v="1391" actId="20577"/>
          <ac:spMkLst>
            <pc:docMk/>
            <pc:sldMk cId="743134592" sldId="496"/>
            <ac:spMk id="2" creationId="{065F4333-B4A5-4B8D-8EAA-B33D6462F901}"/>
          </ac:spMkLst>
        </pc:spChg>
      </pc:sldChg>
      <pc:sldChg chg="modSp">
        <pc:chgData name="Lavoie Stéphanie" userId="03bcf5a2-8418-45e3-87eb-159b607e2fdb" providerId="ADAL" clId="{31D770E8-B853-4746-9F7F-B51CEFF531C0}" dt="2020-11-22T15:51:54.598" v="101" actId="14100"/>
        <pc:sldMkLst>
          <pc:docMk/>
          <pc:sldMk cId="1121390819" sldId="502"/>
        </pc:sldMkLst>
        <pc:spChg chg="mod">
          <ac:chgData name="Lavoie Stéphanie" userId="03bcf5a2-8418-45e3-87eb-159b607e2fdb" providerId="ADAL" clId="{31D770E8-B853-4746-9F7F-B51CEFF531C0}" dt="2020-11-22T15:51:54.598" v="101" actId="14100"/>
          <ac:spMkLst>
            <pc:docMk/>
            <pc:sldMk cId="1121390819" sldId="502"/>
            <ac:spMk id="6" creationId="{D37264F2-2394-453B-9D05-4A877AF516D1}"/>
          </ac:spMkLst>
        </pc:spChg>
      </pc:sldChg>
      <pc:sldChg chg="addSp delSp modSp">
        <pc:chgData name="Lavoie Stéphanie" userId="03bcf5a2-8418-45e3-87eb-159b607e2fdb" providerId="ADAL" clId="{31D770E8-B853-4746-9F7F-B51CEFF531C0}" dt="2020-11-22T16:04:50.140" v="176" actId="1076"/>
        <pc:sldMkLst>
          <pc:docMk/>
          <pc:sldMk cId="3935582692" sldId="511"/>
        </pc:sldMkLst>
        <pc:spChg chg="mod">
          <ac:chgData name="Lavoie Stéphanie" userId="03bcf5a2-8418-45e3-87eb-159b607e2fdb" providerId="ADAL" clId="{31D770E8-B853-4746-9F7F-B51CEFF531C0}" dt="2020-11-22T16:04:50.140" v="176" actId="1076"/>
          <ac:spMkLst>
            <pc:docMk/>
            <pc:sldMk cId="3935582692" sldId="511"/>
            <ac:spMk id="7" creationId="{47DD7864-394A-4589-9CC8-17E151EDCF72}"/>
          </ac:spMkLst>
        </pc:spChg>
        <pc:spChg chg="mod">
          <ac:chgData name="Lavoie Stéphanie" userId="03bcf5a2-8418-45e3-87eb-159b607e2fdb" providerId="ADAL" clId="{31D770E8-B853-4746-9F7F-B51CEFF531C0}" dt="2020-11-22T16:04:50.140" v="176" actId="1076"/>
          <ac:spMkLst>
            <pc:docMk/>
            <pc:sldMk cId="3935582692" sldId="511"/>
            <ac:spMk id="8" creationId="{2E3759EB-8271-4ED4-8ED3-62FCD9963026}"/>
          </ac:spMkLst>
        </pc:spChg>
        <pc:spChg chg="add del mod">
          <ac:chgData name="Lavoie Stéphanie" userId="03bcf5a2-8418-45e3-87eb-159b607e2fdb" providerId="ADAL" clId="{31D770E8-B853-4746-9F7F-B51CEFF531C0}" dt="2020-11-22T16:04:24.526" v="172"/>
          <ac:spMkLst>
            <pc:docMk/>
            <pc:sldMk cId="3935582692" sldId="511"/>
            <ac:spMk id="18" creationId="{27EEF5BC-62C3-495B-BCD7-D2959E534E6D}"/>
          </ac:spMkLst>
        </pc:spChg>
        <pc:grpChg chg="mod">
          <ac:chgData name="Lavoie Stéphanie" userId="03bcf5a2-8418-45e3-87eb-159b607e2fdb" providerId="ADAL" clId="{31D770E8-B853-4746-9F7F-B51CEFF531C0}" dt="2020-11-22T16:04:50.140" v="176" actId="1076"/>
          <ac:grpSpMkLst>
            <pc:docMk/>
            <pc:sldMk cId="3935582692" sldId="511"/>
            <ac:grpSpMk id="9" creationId="{9E53E343-F92F-48A8-917F-ACED025D9215}"/>
          </ac:grpSpMkLst>
        </pc:grpChg>
        <pc:grpChg chg="mod">
          <ac:chgData name="Lavoie Stéphanie" userId="03bcf5a2-8418-45e3-87eb-159b607e2fdb" providerId="ADAL" clId="{31D770E8-B853-4746-9F7F-B51CEFF531C0}" dt="2020-11-22T16:04:50.140" v="176" actId="1076"/>
          <ac:grpSpMkLst>
            <pc:docMk/>
            <pc:sldMk cId="3935582692" sldId="511"/>
            <ac:grpSpMk id="12" creationId="{6C8938A9-FEFE-4A03-870E-3508D1372D18}"/>
          </ac:grpSpMkLst>
        </pc:grpChg>
        <pc:grpChg chg="mod">
          <ac:chgData name="Lavoie Stéphanie" userId="03bcf5a2-8418-45e3-87eb-159b607e2fdb" providerId="ADAL" clId="{31D770E8-B853-4746-9F7F-B51CEFF531C0}" dt="2020-11-22T16:04:50.140" v="176" actId="1076"/>
          <ac:grpSpMkLst>
            <pc:docMk/>
            <pc:sldMk cId="3935582692" sldId="511"/>
            <ac:grpSpMk id="15" creationId="{EC053971-BE72-4A44-A238-62610FF24CBC}"/>
          </ac:grpSpMkLst>
        </pc:grpChg>
      </pc:sldChg>
      <pc:sldChg chg="addSp modSp">
        <pc:chgData name="Lavoie Stéphanie" userId="03bcf5a2-8418-45e3-87eb-159b607e2fdb" providerId="ADAL" clId="{31D770E8-B853-4746-9F7F-B51CEFF531C0}" dt="2020-11-22T16:25:41.034" v="1348" actId="403"/>
        <pc:sldMkLst>
          <pc:docMk/>
          <pc:sldMk cId="1419452159" sldId="513"/>
        </pc:sldMkLst>
        <pc:spChg chg="add mod">
          <ac:chgData name="Lavoie Stéphanie" userId="03bcf5a2-8418-45e3-87eb-159b607e2fdb" providerId="ADAL" clId="{31D770E8-B853-4746-9F7F-B51CEFF531C0}" dt="2020-11-22T16:25:41.034" v="1348" actId="403"/>
          <ac:spMkLst>
            <pc:docMk/>
            <pc:sldMk cId="1419452159" sldId="513"/>
            <ac:spMk id="3" creationId="{B893A3A4-B8D2-4A92-A26A-A4C836E0C311}"/>
          </ac:spMkLst>
        </pc:spChg>
        <pc:spChg chg="add mod">
          <ac:chgData name="Lavoie Stéphanie" userId="03bcf5a2-8418-45e3-87eb-159b607e2fdb" providerId="ADAL" clId="{31D770E8-B853-4746-9F7F-B51CEFF531C0}" dt="2020-11-22T16:25:35.095" v="1345" actId="403"/>
          <ac:spMkLst>
            <pc:docMk/>
            <pc:sldMk cId="1419452159" sldId="513"/>
            <ac:spMk id="10" creationId="{D4299DD2-0875-44C1-8778-497C2D2A01F1}"/>
          </ac:spMkLst>
        </pc:spChg>
      </pc:sldChg>
      <pc:sldChg chg="addSp delSp modSp add">
        <pc:chgData name="Lavoie Stéphanie" userId="03bcf5a2-8418-45e3-87eb-159b607e2fdb" providerId="ADAL" clId="{31D770E8-B853-4746-9F7F-B51CEFF531C0}" dt="2020-11-22T16:24:04.252" v="1334" actId="1076"/>
        <pc:sldMkLst>
          <pc:docMk/>
          <pc:sldMk cId="3938981430" sldId="515"/>
        </pc:sldMkLst>
        <pc:spChg chg="mod">
          <ac:chgData name="Lavoie Stéphanie" userId="03bcf5a2-8418-45e3-87eb-159b607e2fdb" providerId="ADAL" clId="{31D770E8-B853-4746-9F7F-B51CEFF531C0}" dt="2020-11-22T16:05:03.410" v="221" actId="20577"/>
          <ac:spMkLst>
            <pc:docMk/>
            <pc:sldMk cId="3938981430" sldId="515"/>
            <ac:spMk id="2" creationId="{E0DCE81F-2B3D-41CB-802E-125C41366BBB}"/>
          </ac:spMkLst>
        </pc:spChg>
        <pc:spChg chg="del">
          <ac:chgData name="Lavoie Stéphanie" userId="03bcf5a2-8418-45e3-87eb-159b607e2fdb" providerId="ADAL" clId="{31D770E8-B853-4746-9F7F-B51CEFF531C0}" dt="2020-11-22T16:04:31.636" v="174" actId="478"/>
          <ac:spMkLst>
            <pc:docMk/>
            <pc:sldMk cId="3938981430" sldId="515"/>
            <ac:spMk id="3" creationId="{8A0AB5EF-F538-4C49-AC23-FF91BB3C1FAE}"/>
          </ac:spMkLst>
        </pc:spChg>
        <pc:spChg chg="add mod">
          <ac:chgData name="Lavoie Stéphanie" userId="03bcf5a2-8418-45e3-87eb-159b607e2fdb" providerId="ADAL" clId="{31D770E8-B853-4746-9F7F-B51CEFF531C0}" dt="2020-11-22T16:24:04.252" v="1334" actId="1076"/>
          <ac:spMkLst>
            <pc:docMk/>
            <pc:sldMk cId="3938981430" sldId="515"/>
            <ac:spMk id="4" creationId="{B9C41BB0-E1AC-4EE7-873D-B873121D94C9}"/>
          </ac:spMkLst>
        </pc:spChg>
        <pc:spChg chg="add mod">
          <ac:chgData name="Lavoie Stéphanie" userId="03bcf5a2-8418-45e3-87eb-159b607e2fdb" providerId="ADAL" clId="{31D770E8-B853-4746-9F7F-B51CEFF531C0}" dt="2020-11-22T16:22:54.418" v="1332" actId="313"/>
          <ac:spMkLst>
            <pc:docMk/>
            <pc:sldMk cId="3938981430" sldId="515"/>
            <ac:spMk id="5" creationId="{E688FEE8-8E7A-4D05-9418-16A15BB22C4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2130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8437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7567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4940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6673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5645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2381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6428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9A2640C-BE8C-4C25-8F57-602CDE1311D8}" type="datetimeFigureOut">
              <a:rPr lang="fr-CA" smtClean="0"/>
              <a:t>2020-11-22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0054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5156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0318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8303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8455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4648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2020-11-22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2087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9301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480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32000">
              <a:schemeClr val="bg1"/>
            </a:gs>
            <a:gs pos="100000">
              <a:schemeClr val="bg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2640C-BE8C-4C25-8F57-602CDE1311D8}" type="datetimeFigureOut">
              <a:rPr lang="fr-CA" smtClean="0"/>
              <a:t>2020-11-22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83429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8.png"/><Relationship Id="rId4" Type="http://schemas.openxmlformats.org/officeDocument/2006/relationships/image" Target="../media/image1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23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3.xml"/><Relationship Id="rId5" Type="http://schemas.openxmlformats.org/officeDocument/2006/relationships/tags" Target="../tags/tag20.xml"/><Relationship Id="rId10" Type="http://schemas.openxmlformats.org/officeDocument/2006/relationships/image" Target="../media/image22.png"/><Relationship Id="rId4" Type="http://schemas.openxmlformats.org/officeDocument/2006/relationships/tags" Target="../tags/tag19.xml"/><Relationship Id="rId9" Type="http://schemas.openxmlformats.org/officeDocument/2006/relationships/tags" Target="../tags/tag2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tags" Target="../tags/tag300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25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280.xml"/><Relationship Id="rId5" Type="http://schemas.openxmlformats.org/officeDocument/2006/relationships/tags" Target="../tags/tag28.xml"/><Relationship Id="rId10" Type="http://schemas.openxmlformats.org/officeDocument/2006/relationships/image" Target="../media/image24.png"/><Relationship Id="rId4" Type="http://schemas.openxmlformats.org/officeDocument/2006/relationships/tags" Target="../tags/tag27.xml"/><Relationship Id="rId9" Type="http://schemas.openxmlformats.org/officeDocument/2006/relationships/tags" Target="../tags/tag260.xml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7.xml"/><Relationship Id="rId7" Type="http://schemas.microsoft.com/office/2007/relationships/hdphoto" Target="../media/hdphoto1.wdp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A9303C6-454B-4804-A5BF-003EC672A7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1231264"/>
          </a:xfrm>
        </p:spPr>
        <p:txBody>
          <a:bodyPr>
            <a:normAutofit fontScale="90000"/>
          </a:bodyPr>
          <a:lstStyle/>
          <a:p>
            <a:r>
              <a:rPr lang="fr-CA" sz="4400" b="1" dirty="0"/>
              <a:t>Réactions thermiques, </a:t>
            </a:r>
            <a:br>
              <a:rPr lang="fr-CA" sz="4400" b="1" dirty="0"/>
            </a:br>
            <a:r>
              <a:rPr lang="fr-CA" sz="4400" b="1" dirty="0"/>
              <a:t>chaleur molaire et enthalpie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4</a:t>
            </a:r>
          </a:p>
          <a:p>
            <a:pPr algn="ctr">
              <a:spcAft>
                <a:spcPts val="600"/>
              </a:spcAft>
            </a:pPr>
            <a:r>
              <a:rPr lang="fr-CA" sz="3600" b="1" dirty="0">
                <a:solidFill>
                  <a:schemeClr val="bg1"/>
                </a:solidFill>
              </a:rPr>
              <a:t>p. 161 à 170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75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La variation de l’enthalpie (</a:t>
            </a:r>
            <a:r>
              <a:rPr lang="el-GR" b="1" dirty="0"/>
              <a:t>Δ</a:t>
            </a:r>
            <a:r>
              <a:rPr lang="fr-CA" b="1" dirty="0"/>
              <a:t>H)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DE816C71-B684-4AE2-B748-D1527020E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228" y="2146219"/>
            <a:ext cx="5652263" cy="693135"/>
          </a:xfrm>
        </p:spPr>
        <p:txBody>
          <a:bodyPr anchor="ctr">
            <a:normAutofit/>
          </a:bodyPr>
          <a:lstStyle/>
          <a:p>
            <a:pPr algn="ctr"/>
            <a:r>
              <a:rPr lang="fr-CA" sz="2800" u="sng" dirty="0"/>
              <a:t>Réaction endothermique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84F12ACE-5B9A-4118-B61F-843186C54A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68043" y="2147278"/>
            <a:ext cx="6005506" cy="692076"/>
          </a:xfrm>
        </p:spPr>
        <p:txBody>
          <a:bodyPr anchor="ctr">
            <a:normAutofit/>
          </a:bodyPr>
          <a:lstStyle/>
          <a:p>
            <a:pPr algn="ctr"/>
            <a:r>
              <a:rPr lang="fr-CA" sz="2800" u="sng" dirty="0"/>
              <a:t>Réaction exothermique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8084FDA-8E64-4183-A880-E058D11E27FA}"/>
              </a:ext>
            </a:extLst>
          </p:cNvPr>
          <p:cNvCxnSpPr>
            <a:cxnSpLocks/>
          </p:cNvCxnSpPr>
          <p:nvPr/>
        </p:nvCxnSpPr>
        <p:spPr>
          <a:xfrm>
            <a:off x="6132249" y="1990721"/>
            <a:ext cx="0" cy="48672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re 1">
            <a:extLst>
              <a:ext uri="{FF2B5EF4-FFF2-40B4-BE49-F238E27FC236}">
                <a16:creationId xmlns:a16="http://schemas.microsoft.com/office/drawing/2014/main" id="{8CEDAB9E-B4F6-49CC-88BD-AAB05CB3AA0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contenu 6">
                <a:extLst>
                  <a:ext uri="{FF2B5EF4-FFF2-40B4-BE49-F238E27FC236}">
                    <a16:creationId xmlns:a16="http://schemas.microsoft.com/office/drawing/2014/main" id="{08110ABA-8971-4B5A-BA77-D9A4BD54876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93947" y="3071801"/>
                <a:ext cx="5652271" cy="2739100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:r>
                  <a:rPr lang="fr-CA" dirty="0"/>
                  <a:t>Réactif + Énergie </a:t>
                </a:r>
                <a:r>
                  <a:rPr lang="fr-CA" dirty="0">
                    <a:sym typeface="Wingdings" panose="05000000000000000000" pitchFamily="2" charset="2"/>
                  </a:rPr>
                  <a:t> Produits</a:t>
                </a:r>
              </a:p>
              <a:p>
                <a:pPr marL="0" indent="0">
                  <a:buNone/>
                </a:pPr>
                <a:r>
                  <a:rPr lang="fr-CA" b="1" dirty="0"/>
                  <a:t>Al</a:t>
                </a:r>
                <a:r>
                  <a:rPr lang="fr-CA" b="1" baseline="-25000" dirty="0"/>
                  <a:t>2</a:t>
                </a:r>
                <a:r>
                  <a:rPr lang="fr-CA" b="1" dirty="0"/>
                  <a:t>O</a:t>
                </a:r>
                <a:r>
                  <a:rPr lang="fr-CA" b="1" baseline="-25000" dirty="0"/>
                  <a:t>3(s)</a:t>
                </a:r>
                <a:r>
                  <a:rPr lang="fr-CA" b="1" dirty="0"/>
                  <a:t> </a:t>
                </a:r>
                <a:r>
                  <a:rPr lang="fr-CA" b="1" dirty="0">
                    <a:solidFill>
                      <a:srgbClr val="00B0F0"/>
                    </a:solidFill>
                  </a:rPr>
                  <a:t>+ 1676kJ </a:t>
                </a:r>
                <a:r>
                  <a:rPr lang="fr-CA" b="1" dirty="0">
                    <a:sym typeface="Wingdings" panose="05000000000000000000" pitchFamily="2" charset="2"/>
                  </a:rPr>
                  <a:t> 2 Al</a:t>
                </a:r>
                <a:r>
                  <a:rPr lang="fr-CA" b="1" baseline="-25000" dirty="0">
                    <a:sym typeface="Wingdings" panose="05000000000000000000" pitchFamily="2" charset="2"/>
                  </a:rPr>
                  <a:t>(s)</a:t>
                </a:r>
                <a:r>
                  <a:rPr lang="fr-CA" b="1" dirty="0">
                    <a:sym typeface="Wingdings" panose="05000000000000000000" pitchFamily="2" charset="2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CA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𝟑</m:t>
                        </m:r>
                      </m:num>
                      <m:den>
                        <m:r>
                          <a:rPr lang="fr-CA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CA" dirty="0"/>
                  <a:t> O</a:t>
                </a:r>
                <a:r>
                  <a:rPr lang="fr-CA" baseline="-25000" dirty="0"/>
                  <a:t>2(g)</a:t>
                </a:r>
                <a:r>
                  <a:rPr lang="fr-CA" dirty="0"/>
                  <a:t> </a:t>
                </a:r>
              </a:p>
              <a:p>
                <a:pPr marL="0" indent="0" algn="ctr">
                  <a:buNone/>
                </a:pPr>
                <a:r>
                  <a:rPr lang="fr-CA" b="1" dirty="0">
                    <a:sym typeface="Wingdings" pitchFamily="2" charset="2"/>
                  </a:rPr>
                  <a:t>ou</a:t>
                </a:r>
              </a:p>
              <a:p>
                <a:pPr marL="0" indent="0" algn="ctr">
                  <a:buNone/>
                </a:pPr>
                <a:r>
                  <a:rPr lang="fr-CA" dirty="0"/>
                  <a:t>Réactif </a:t>
                </a:r>
                <a:r>
                  <a:rPr lang="fr-CA" dirty="0">
                    <a:sym typeface="Wingdings" panose="05000000000000000000" pitchFamily="2" charset="2"/>
                  </a:rPr>
                  <a:t> Produits     </a:t>
                </a:r>
                <a:r>
                  <a:rPr lang="el-GR" b="1" dirty="0"/>
                  <a:t>Δ</a:t>
                </a:r>
                <a:r>
                  <a:rPr lang="fr-CA" b="1" dirty="0"/>
                  <a:t>H = +Énergie</a:t>
                </a:r>
                <a:endParaRPr lang="fr-CA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fr-CA" b="1" dirty="0"/>
                  <a:t>Al</a:t>
                </a:r>
                <a:r>
                  <a:rPr lang="fr-CA" b="1" baseline="-25000" dirty="0"/>
                  <a:t>2</a:t>
                </a:r>
                <a:r>
                  <a:rPr lang="fr-CA" b="1" dirty="0"/>
                  <a:t>O</a:t>
                </a:r>
                <a:r>
                  <a:rPr lang="fr-CA" b="1" baseline="-25000" dirty="0"/>
                  <a:t>3(s)</a:t>
                </a:r>
                <a:r>
                  <a:rPr lang="fr-CA" b="1" dirty="0"/>
                  <a:t> </a:t>
                </a:r>
                <a:r>
                  <a:rPr lang="fr-CA" b="1" dirty="0">
                    <a:sym typeface="Wingdings" panose="05000000000000000000" pitchFamily="2" charset="2"/>
                  </a:rPr>
                  <a:t> 2 Al</a:t>
                </a:r>
                <a:r>
                  <a:rPr lang="fr-CA" b="1" baseline="-25000" dirty="0">
                    <a:sym typeface="Wingdings" panose="05000000000000000000" pitchFamily="2" charset="2"/>
                  </a:rPr>
                  <a:t>(s)</a:t>
                </a:r>
                <a:r>
                  <a:rPr lang="fr-CA" b="1" dirty="0">
                    <a:sym typeface="Wingdings" panose="05000000000000000000" pitchFamily="2" charset="2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CA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𝟑</m:t>
                        </m:r>
                      </m:num>
                      <m:den>
                        <m:r>
                          <a:rPr lang="fr-CA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CA" dirty="0"/>
                  <a:t> O</a:t>
                </a:r>
                <a:r>
                  <a:rPr lang="fr-CA" baseline="-25000" dirty="0"/>
                  <a:t>2(g)</a:t>
                </a:r>
                <a:r>
                  <a:rPr lang="fr-CA" dirty="0"/>
                  <a:t> </a:t>
                </a:r>
                <a:r>
                  <a:rPr lang="el-GR" b="1" dirty="0">
                    <a:solidFill>
                      <a:srgbClr val="00B0F0"/>
                    </a:solidFill>
                  </a:rPr>
                  <a:t>Δ</a:t>
                </a:r>
                <a:r>
                  <a:rPr lang="fr-CA" b="1" dirty="0">
                    <a:solidFill>
                      <a:srgbClr val="00B0F0"/>
                    </a:solidFill>
                  </a:rPr>
                  <a:t>H = +1676kJ</a:t>
                </a:r>
                <a:endParaRPr lang="fr-CA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" name="Espace réservé du contenu 6">
                <a:extLst>
                  <a:ext uri="{FF2B5EF4-FFF2-40B4-BE49-F238E27FC236}">
                    <a16:creationId xmlns:a16="http://schemas.microsoft.com/office/drawing/2014/main" id="{08110ABA-8971-4B5A-BA77-D9A4BD5487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93947" y="3071801"/>
                <a:ext cx="5652271" cy="2739100"/>
              </a:xfrm>
              <a:blipFill>
                <a:blip r:embed="rId3"/>
                <a:stretch>
                  <a:fillRect l="-1726" r="-107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Espace réservé du contenu 6">
            <a:extLst>
              <a:ext uri="{FF2B5EF4-FFF2-40B4-BE49-F238E27FC236}">
                <a16:creationId xmlns:a16="http://schemas.microsoft.com/office/drawing/2014/main" id="{9636F650-C655-4867-9D90-17108D893BF8}"/>
              </a:ext>
            </a:extLst>
          </p:cNvPr>
          <p:cNvSpPr txBox="1">
            <a:spLocks/>
          </p:cNvSpPr>
          <p:nvPr/>
        </p:nvSpPr>
        <p:spPr>
          <a:xfrm>
            <a:off x="6221278" y="3071800"/>
            <a:ext cx="5652271" cy="2726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dirty="0"/>
              <a:t>Réactif </a:t>
            </a:r>
            <a:r>
              <a:rPr lang="fr-CA" dirty="0">
                <a:sym typeface="Wingdings" panose="05000000000000000000" pitchFamily="2" charset="2"/>
              </a:rPr>
              <a:t> Produits + Énergie</a:t>
            </a:r>
          </a:p>
          <a:p>
            <a:pPr marL="0" indent="0" algn="ctr">
              <a:buNone/>
            </a:pPr>
            <a:r>
              <a:rPr lang="fr-CA" b="1" dirty="0"/>
              <a:t>C</a:t>
            </a:r>
            <a:r>
              <a:rPr lang="fr-CA" b="1" baseline="-25000" dirty="0"/>
              <a:t>(s)</a:t>
            </a:r>
            <a:r>
              <a:rPr lang="fr-CA" b="1" dirty="0"/>
              <a:t> </a:t>
            </a:r>
            <a:r>
              <a:rPr lang="fr-CA" b="1" dirty="0">
                <a:sym typeface="Wingdings" panose="05000000000000000000" pitchFamily="2" charset="2"/>
              </a:rPr>
              <a:t>+ </a:t>
            </a:r>
            <a:r>
              <a:rPr lang="fr-CA" dirty="0"/>
              <a:t>O</a:t>
            </a:r>
            <a:r>
              <a:rPr lang="fr-CA" baseline="-25000" dirty="0"/>
              <a:t>2(g)</a:t>
            </a:r>
            <a:r>
              <a:rPr lang="fr-CA" dirty="0"/>
              <a:t> </a:t>
            </a:r>
            <a:r>
              <a:rPr lang="fr-CA" dirty="0">
                <a:sym typeface="Wingdings" panose="05000000000000000000" pitchFamily="2" charset="2"/>
              </a:rPr>
              <a:t> C</a:t>
            </a:r>
            <a:r>
              <a:rPr lang="fr-CA" dirty="0"/>
              <a:t>O</a:t>
            </a:r>
            <a:r>
              <a:rPr lang="fr-CA" baseline="-25000" dirty="0"/>
              <a:t>2(g)</a:t>
            </a:r>
            <a:r>
              <a:rPr lang="fr-CA" dirty="0"/>
              <a:t>  </a:t>
            </a:r>
            <a:r>
              <a:rPr lang="fr-CA" b="1" dirty="0">
                <a:solidFill>
                  <a:srgbClr val="00B0F0"/>
                </a:solidFill>
              </a:rPr>
              <a:t>+ 676kJ</a:t>
            </a:r>
            <a:endParaRPr lang="fr-CA" dirty="0">
              <a:solidFill>
                <a:srgbClr val="00B0F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A" b="1" dirty="0">
                <a:sym typeface="Wingdings" pitchFamily="2" charset="2"/>
              </a:rPr>
              <a:t>ou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A" dirty="0"/>
              <a:t>Réactif </a:t>
            </a:r>
            <a:r>
              <a:rPr lang="fr-CA" dirty="0">
                <a:sym typeface="Wingdings" panose="05000000000000000000" pitchFamily="2" charset="2"/>
              </a:rPr>
              <a:t> Produits     </a:t>
            </a:r>
            <a:r>
              <a:rPr lang="el-GR" b="1" dirty="0"/>
              <a:t>Δ</a:t>
            </a:r>
            <a:r>
              <a:rPr lang="fr-CA" b="1" dirty="0"/>
              <a:t>H = -Énergie</a:t>
            </a:r>
            <a:endParaRPr lang="fr-CA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fr-CA" b="1" dirty="0"/>
              <a:t>C</a:t>
            </a:r>
            <a:r>
              <a:rPr lang="fr-CA" b="1" baseline="-25000" dirty="0"/>
              <a:t>(s)</a:t>
            </a:r>
            <a:r>
              <a:rPr lang="fr-CA" b="1" dirty="0"/>
              <a:t> </a:t>
            </a:r>
            <a:r>
              <a:rPr lang="fr-CA" b="1" dirty="0">
                <a:sym typeface="Wingdings" panose="05000000000000000000" pitchFamily="2" charset="2"/>
              </a:rPr>
              <a:t>+ </a:t>
            </a:r>
            <a:r>
              <a:rPr lang="fr-CA" dirty="0"/>
              <a:t>O</a:t>
            </a:r>
            <a:r>
              <a:rPr lang="fr-CA" baseline="-25000" dirty="0"/>
              <a:t>2(g)</a:t>
            </a:r>
            <a:r>
              <a:rPr lang="fr-CA" dirty="0"/>
              <a:t> </a:t>
            </a:r>
            <a:r>
              <a:rPr lang="fr-CA" dirty="0">
                <a:sym typeface="Wingdings" panose="05000000000000000000" pitchFamily="2" charset="2"/>
              </a:rPr>
              <a:t> C</a:t>
            </a:r>
            <a:r>
              <a:rPr lang="fr-CA" dirty="0"/>
              <a:t>O</a:t>
            </a:r>
            <a:r>
              <a:rPr lang="fr-CA" baseline="-25000" dirty="0"/>
              <a:t>2(g)</a:t>
            </a:r>
            <a:r>
              <a:rPr lang="fr-CA" dirty="0"/>
              <a:t>  </a:t>
            </a:r>
            <a:r>
              <a:rPr lang="el-GR" b="1" dirty="0">
                <a:solidFill>
                  <a:srgbClr val="00B0F0"/>
                </a:solidFill>
              </a:rPr>
              <a:t>Δ</a:t>
            </a:r>
            <a:r>
              <a:rPr lang="fr-CA" b="1" dirty="0">
                <a:solidFill>
                  <a:srgbClr val="00B0F0"/>
                </a:solidFill>
              </a:rPr>
              <a:t>H = -676kJ</a:t>
            </a:r>
            <a:endParaRPr lang="fr-CA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893A3A4-B8D2-4A92-A26A-A4C836E0C311}"/>
                  </a:ext>
                </a:extLst>
              </p:cNvPr>
              <p:cNvSpPr/>
              <p:nvPr/>
            </p:nvSpPr>
            <p:spPr>
              <a:xfrm>
                <a:off x="2172199" y="6104771"/>
                <a:ext cx="13985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A" sz="28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CA" sz="28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r>
                      <a:rPr lang="fr-CA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CA" sz="2800" dirty="0"/>
                  <a:t> Q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893A3A4-B8D2-4A92-A26A-A4C836E0C3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199" y="6104771"/>
                <a:ext cx="1398524" cy="523220"/>
              </a:xfrm>
              <a:prstGeom prst="rect">
                <a:avLst/>
              </a:prstGeom>
              <a:blipFill>
                <a:blip r:embed="rId4"/>
                <a:stretch>
                  <a:fillRect t="-10465" r="-7391" b="-3255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4299DD2-0875-44C1-8778-497C2D2A01F1}"/>
                  </a:ext>
                </a:extLst>
              </p:cNvPr>
              <p:cNvSpPr/>
              <p:nvPr/>
            </p:nvSpPr>
            <p:spPr>
              <a:xfrm>
                <a:off x="8457300" y="5993811"/>
                <a:ext cx="152997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A" sz="28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CA" sz="28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r>
                      <a:rPr lang="fr-CA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CA" sz="2800" dirty="0"/>
                  <a:t> -Q</a:t>
                </a: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4299DD2-0875-44C1-8778-497C2D2A01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300" y="5993811"/>
                <a:ext cx="1529971" cy="523220"/>
              </a:xfrm>
              <a:prstGeom prst="rect">
                <a:avLst/>
              </a:prstGeom>
              <a:blipFill>
                <a:blip r:embed="rId5"/>
                <a:stretch>
                  <a:fillRect t="-10465" r="-6773" b="-3255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9452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1" grpId="0" build="p"/>
      <p:bldP spid="7" grpId="0" uiExpand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Résumé: La variation de l’enthalpie (</a:t>
            </a:r>
            <a:r>
              <a:rPr lang="el-GR" b="1" dirty="0"/>
              <a:t>Δ</a:t>
            </a:r>
            <a:r>
              <a:rPr lang="fr-CA" b="1" dirty="0"/>
              <a:t>H)</a:t>
            </a:r>
          </a:p>
        </p:txBody>
      </p:sp>
      <p:graphicFrame>
        <p:nvGraphicFramePr>
          <p:cNvPr id="18" name="Tableau 26">
            <a:extLst>
              <a:ext uri="{FF2B5EF4-FFF2-40B4-BE49-F238E27FC236}">
                <a16:creationId xmlns:a16="http://schemas.microsoft.com/office/drawing/2014/main" id="{834CFEC6-14A9-44FF-AECC-4050A55BB2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463943"/>
              </p:ext>
            </p:extLst>
          </p:nvPr>
        </p:nvGraphicFramePr>
        <p:xfrm>
          <a:off x="958809" y="2733842"/>
          <a:ext cx="9613900" cy="2748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03475">
                  <a:extLst>
                    <a:ext uri="{9D8B030D-6E8A-4147-A177-3AD203B41FA5}">
                      <a16:colId xmlns:a16="http://schemas.microsoft.com/office/drawing/2014/main" val="1673812554"/>
                    </a:ext>
                  </a:extLst>
                </a:gridCol>
                <a:gridCol w="2403475">
                  <a:extLst>
                    <a:ext uri="{9D8B030D-6E8A-4147-A177-3AD203B41FA5}">
                      <a16:colId xmlns:a16="http://schemas.microsoft.com/office/drawing/2014/main" val="667901956"/>
                    </a:ext>
                  </a:extLst>
                </a:gridCol>
                <a:gridCol w="2403475">
                  <a:extLst>
                    <a:ext uri="{9D8B030D-6E8A-4147-A177-3AD203B41FA5}">
                      <a16:colId xmlns:a16="http://schemas.microsoft.com/office/drawing/2014/main" val="2803293991"/>
                    </a:ext>
                  </a:extLst>
                </a:gridCol>
                <a:gridCol w="2403475">
                  <a:extLst>
                    <a:ext uri="{9D8B030D-6E8A-4147-A177-3AD203B41FA5}">
                      <a16:colId xmlns:a16="http://schemas.microsoft.com/office/drawing/2014/main" val="2816683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Réaction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Δ</a:t>
                      </a:r>
                      <a:r>
                        <a:rPr lang="fr-CA" sz="1800" dirty="0"/>
                        <a:t>H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Énergie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Équation thermique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603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Endothermique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&gt; 0 (positif)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Absorbée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E à gauche</a:t>
                      </a:r>
                    </a:p>
                    <a:p>
                      <a:r>
                        <a:rPr lang="fr-CA" dirty="0"/>
                        <a:t>(avec les réactifs, puisqu’on a besoin d’énergie)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652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Exothermique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&lt; 0 (négatif)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Dégagée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E à droite</a:t>
                      </a:r>
                    </a:p>
                    <a:p>
                      <a:r>
                        <a:rPr lang="fr-CA" dirty="0"/>
                        <a:t>(avec les produits, puisqu’on produit de l’énergie)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2999170"/>
                  </a:ext>
                </a:extLst>
              </a:tr>
            </a:tbl>
          </a:graphicData>
        </a:graphic>
      </p:graphicFrame>
      <p:sp>
        <p:nvSpPr>
          <p:cNvPr id="38" name="Titre 1">
            <a:extLst>
              <a:ext uri="{FF2B5EF4-FFF2-40B4-BE49-F238E27FC236}">
                <a16:creationId xmlns:a16="http://schemas.microsoft.com/office/drawing/2014/main" id="{8CEDAB9E-B4F6-49CC-88BD-AAB05CB3AA0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p.169</a:t>
            </a:r>
          </a:p>
        </p:txBody>
      </p:sp>
    </p:spTree>
    <p:extLst>
      <p:ext uri="{BB962C8B-B14F-4D97-AF65-F5344CB8AC3E}">
        <p14:creationId xmlns:p14="http://schemas.microsoft.com/office/powerpoint/2010/main" val="1068283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32C7DF1-CFEC-4F11-B22F-BC9B443228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020C2EE-B3CB-4087-AB92-9FAD44629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402667"/>
            <a:ext cx="8133478" cy="13773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b="1" dirty="0"/>
              <a:t>Chaleur </a:t>
            </a:r>
            <a:r>
              <a:rPr lang="en-US" sz="4800" b="1" dirty="0" err="1"/>
              <a:t>molaire</a:t>
            </a:r>
            <a:r>
              <a:rPr lang="en-US" sz="4800" b="1" dirty="0"/>
              <a:t> </a:t>
            </a:r>
            <a:br>
              <a:rPr lang="en-US" sz="4800" b="1" dirty="0"/>
            </a:br>
            <a:r>
              <a:rPr lang="en-US" sz="4800" b="1" dirty="0"/>
              <a:t>et </a:t>
            </a:r>
            <a:r>
              <a:rPr lang="en-US" sz="4800" b="1" dirty="0" err="1"/>
              <a:t>chaleur</a:t>
            </a:r>
            <a:r>
              <a:rPr lang="en-US" sz="4800" b="1" dirty="0"/>
              <a:t> </a:t>
            </a:r>
            <a:r>
              <a:rPr lang="en-US" sz="4800" b="1" dirty="0" err="1"/>
              <a:t>massique</a:t>
            </a:r>
            <a:endParaRPr lang="en-US" sz="48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7B11990-37E4-4086-B65A-8830E491EA96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4</a:t>
            </a:r>
          </a:p>
          <a:p>
            <a:pPr algn="ctr">
              <a:spcAft>
                <a:spcPts val="600"/>
              </a:spcAft>
            </a:pPr>
            <a:r>
              <a:rPr lang="fr-CA" sz="3600" b="1" dirty="0">
                <a:solidFill>
                  <a:schemeClr val="bg1"/>
                </a:solidFill>
              </a:rPr>
              <a:t>p. 164 à 165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17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Chaleur molaire de réaction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CEDAB9E-B4F6-49CC-88BD-AAB05CB3AA0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p.164 et 165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35ACE52-29A6-47B4-977C-57F57433BA42}"/>
              </a:ext>
            </a:extLst>
          </p:cNvPr>
          <p:cNvCxnSpPr>
            <a:cxnSpLocks/>
          </p:cNvCxnSpPr>
          <p:nvPr/>
        </p:nvCxnSpPr>
        <p:spPr>
          <a:xfrm>
            <a:off x="2586789" y="1540042"/>
            <a:ext cx="1612232" cy="0"/>
          </a:xfrm>
          <a:prstGeom prst="line">
            <a:avLst/>
          </a:prstGeom>
          <a:ln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40F9C6-35BB-4D38-87B9-DC3C3ADAA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93496"/>
            <a:ext cx="10689521" cy="13811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2600" dirty="0"/>
              <a:t>Définition: C’est la quantité d’énergie absorbée ou dégagée pour la transformation d’une mole d’un réactif ou la formation d’une mole de produit.</a:t>
            </a:r>
            <a:endParaRPr lang="fr-CA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2">
                <a:extLst>
                  <a:ext uri="{FF2B5EF4-FFF2-40B4-BE49-F238E27FC236}">
                    <a16:creationId xmlns:a16="http://schemas.microsoft.com/office/drawing/2014/main" id="{DDBFAF03-A66C-4F98-B701-C718092691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98820" y="4015708"/>
                <a:ext cx="6425665" cy="225466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6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6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6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6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𝒎𝒐𝒍𝒂𝒊𝒓𝒆</m:t>
                          </m:r>
                        </m:sub>
                      </m:sSub>
                      <m:r>
                        <a:rPr lang="fr-CA" sz="6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sz="6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6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6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num>
                        <m:den>
                          <m:r>
                            <a:rPr lang="fr-CA" sz="6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fr-CA" sz="6000" b="1" dirty="0"/>
              </a:p>
            </p:txBody>
          </p:sp>
        </mc:Choice>
        <mc:Fallback xmlns="">
          <p:sp>
            <p:nvSpPr>
              <p:cNvPr id="9" name="Espace réservé du contenu 2">
                <a:extLst>
                  <a:ext uri="{FF2B5EF4-FFF2-40B4-BE49-F238E27FC236}">
                    <a16:creationId xmlns:a16="http://schemas.microsoft.com/office/drawing/2014/main" id="{DDBFAF03-A66C-4F98-B701-C71809269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820" y="4015708"/>
                <a:ext cx="6425665" cy="22546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ce réservé du contenu 2">
                <a:extLst>
                  <a:ext uri="{FF2B5EF4-FFF2-40B4-BE49-F238E27FC236}">
                    <a16:creationId xmlns:a16="http://schemas.microsoft.com/office/drawing/2014/main" id="{78AF9C88-FDCE-4500-852A-B5AF7EF74A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98820" y="4015708"/>
                <a:ext cx="6425665" cy="225466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6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60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60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60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𝒎𝒐𝒍𝒂𝒊𝒓𝒆</m:t>
                          </m:r>
                        </m:sub>
                      </m:sSub>
                      <m:r>
                        <a:rPr lang="fr-CA" sz="6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sz="6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60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60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num>
                        <m:den>
                          <m:r>
                            <a:rPr lang="fr-CA" sz="6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fr-CA" sz="6000" b="1" dirty="0"/>
              </a:p>
            </p:txBody>
          </p:sp>
        </mc:Choice>
        <mc:Fallback xmlns="">
          <p:sp>
            <p:nvSpPr>
              <p:cNvPr id="10" name="Espace réservé du contenu 2">
                <a:extLst>
                  <a:ext uri="{FF2B5EF4-FFF2-40B4-BE49-F238E27FC236}">
                    <a16:creationId xmlns:a16="http://schemas.microsoft.com/office/drawing/2014/main" id="{78AF9C88-FDCE-4500-852A-B5AF7EF74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820" y="4015708"/>
                <a:ext cx="6425665" cy="22546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e 10">
            <a:extLst>
              <a:ext uri="{FF2B5EF4-FFF2-40B4-BE49-F238E27FC236}">
                <a16:creationId xmlns:a16="http://schemas.microsoft.com/office/drawing/2014/main" id="{04E2CFF5-8745-4AFD-AF3B-E8C81118EEBF}"/>
              </a:ext>
            </a:extLst>
          </p:cNvPr>
          <p:cNvGrpSpPr/>
          <p:nvPr/>
        </p:nvGrpSpPr>
        <p:grpSpPr>
          <a:xfrm>
            <a:off x="6781429" y="3307137"/>
            <a:ext cx="4972792" cy="1381123"/>
            <a:chOff x="690377" y="2918020"/>
            <a:chExt cx="4972792" cy="1381123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0F1F5C2D-7531-4542-A36B-7829BFFFF21E}"/>
                </a:ext>
              </a:extLst>
            </p:cNvPr>
            <p:cNvSpPr txBox="1"/>
            <p:nvPr/>
          </p:nvSpPr>
          <p:spPr>
            <a:xfrm>
              <a:off x="690377" y="2918020"/>
              <a:ext cx="49727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rgbClr val="92D050"/>
                  </a:solidFill>
                </a:rPr>
                <a:t>Variation de l’énergie absorbée ou dégagée (J ou kJ)</a:t>
              </a:r>
            </a:p>
          </p:txBody>
        </p: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0D2E8E0B-D4AC-48FF-A1F6-EA996787F0BD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 flipH="1">
              <a:off x="2282926" y="3749017"/>
              <a:ext cx="893847" cy="550126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34807DD-CB10-49A6-8EA0-5E639438CFDC}"/>
              </a:ext>
            </a:extLst>
          </p:cNvPr>
          <p:cNvGrpSpPr/>
          <p:nvPr/>
        </p:nvGrpSpPr>
        <p:grpSpPr>
          <a:xfrm>
            <a:off x="8049526" y="5811253"/>
            <a:ext cx="2923275" cy="896580"/>
            <a:chOff x="1953979" y="2846589"/>
            <a:chExt cx="2015735" cy="896580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A130C58-80A3-4CC0-A6F3-252A5212A36B}"/>
                </a:ext>
              </a:extLst>
            </p:cNvPr>
            <p:cNvSpPr txBox="1"/>
            <p:nvPr/>
          </p:nvSpPr>
          <p:spPr>
            <a:xfrm>
              <a:off x="1953979" y="3281504"/>
              <a:ext cx="20157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rgbClr val="00B0F0"/>
                  </a:solidFill>
                </a:rPr>
                <a:t>Nombre de moles</a:t>
              </a:r>
            </a:p>
          </p:txBody>
        </p: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C6CFD1A7-D144-4A02-884C-FF3D23A61837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 flipH="1" flipV="1">
              <a:off x="2078148" y="2846589"/>
              <a:ext cx="883699" cy="434915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1B73B29C-8DF3-4710-828F-21A30BD86C24}"/>
              </a:ext>
            </a:extLst>
          </p:cNvPr>
          <p:cNvGrpSpPr/>
          <p:nvPr/>
        </p:nvGrpSpPr>
        <p:grpSpPr>
          <a:xfrm>
            <a:off x="340144" y="3382579"/>
            <a:ext cx="5951787" cy="1689066"/>
            <a:chOff x="671147" y="3196780"/>
            <a:chExt cx="5951787" cy="16890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9A609942-0A50-4D9F-B645-C3DAD896EE7C}"/>
                    </a:ext>
                  </a:extLst>
                </p:cNvPr>
                <p:cNvSpPr txBox="1"/>
                <p:nvPr/>
              </p:nvSpPr>
              <p:spPr>
                <a:xfrm>
                  <a:off x="671147" y="3196780"/>
                  <a:ext cx="5951787" cy="10007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CA" sz="2400" b="1" dirty="0">
                      <a:solidFill>
                        <a:schemeClr val="accent5"/>
                      </a:solidFill>
                    </a:rPr>
                    <a:t>Variation de l’énergie absorbée ou dégagée pour une mole (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CA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num>
                        <m:den>
                          <m:r>
                            <a:rPr lang="fr-CA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𝒎𝒐𝒍</m:t>
                          </m:r>
                        </m:den>
                      </m:f>
                    </m:oMath>
                  </a14:m>
                  <a:r>
                    <a:rPr lang="fr-CA" sz="2400" b="1" dirty="0">
                      <a:solidFill>
                        <a:schemeClr val="accent5"/>
                      </a:solidFill>
                    </a:rPr>
                    <a:t> ou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CA" sz="24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CA" sz="24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num>
                        <m:den>
                          <m:r>
                            <a:rPr lang="fr-CA" sz="24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𝒎𝒐𝒍</m:t>
                          </m:r>
                        </m:den>
                      </m:f>
                    </m:oMath>
                  </a14:m>
                  <a:r>
                    <a:rPr lang="fr-CA" sz="2400" b="1" dirty="0">
                      <a:solidFill>
                        <a:schemeClr val="accent5"/>
                      </a:solidFill>
                    </a:rPr>
                    <a:t> )</a:t>
                  </a:r>
                </a:p>
              </p:txBody>
            </p:sp>
          </mc:Choice>
          <mc:Fallback xmlns=""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9A609942-0A50-4D9F-B645-C3DAD896EE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147" y="3196780"/>
                  <a:ext cx="5951787" cy="1000723"/>
                </a:xfrm>
                <a:prstGeom prst="rect">
                  <a:avLst/>
                </a:prstGeom>
                <a:blipFill>
                  <a:blip r:embed="rId5"/>
                  <a:stretch>
                    <a:fillRect l="-1639" t="-4878" b="-4268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D7498CE2-0F96-48B9-B635-DF46F55386D2}"/>
                </a:ext>
              </a:extLst>
            </p:cNvPr>
            <p:cNvCxnSpPr>
              <a:cxnSpLocks/>
              <a:stCxn id="20" idx="2"/>
            </p:cNvCxnSpPr>
            <p:nvPr/>
          </p:nvCxnSpPr>
          <p:spPr>
            <a:xfrm>
              <a:off x="3647041" y="4197503"/>
              <a:ext cx="1267994" cy="688343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7668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Chaleur molaire de réaction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CEDAB9E-B4F6-49CC-88BD-AAB05CB3AA0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p.164 et 165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35ACE52-29A6-47B4-977C-57F57433BA42}"/>
              </a:ext>
            </a:extLst>
          </p:cNvPr>
          <p:cNvCxnSpPr>
            <a:cxnSpLocks/>
          </p:cNvCxnSpPr>
          <p:nvPr/>
        </p:nvCxnSpPr>
        <p:spPr>
          <a:xfrm>
            <a:off x="2586789" y="1540042"/>
            <a:ext cx="1612232" cy="0"/>
          </a:xfrm>
          <a:prstGeom prst="line">
            <a:avLst/>
          </a:prstGeom>
          <a:ln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40F9C6-35BB-4D38-87B9-DC3C3ADAA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93497"/>
            <a:ext cx="10689521" cy="73327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1800" dirty="0"/>
              <a:t>Définition: C’est la quantité d’énergie absorbée ou dégagée pour la transformation d’une mole d’un réactif ou la formation d’une mole de produit.</a:t>
            </a:r>
            <a:endParaRPr lang="fr-CA" sz="1600" dirty="0"/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D37264F2-2394-453B-9D05-4A877AF516D1}"/>
              </a:ext>
            </a:extLst>
          </p:cNvPr>
          <p:cNvSpPr txBox="1">
            <a:spLocks/>
          </p:cNvSpPr>
          <p:nvPr/>
        </p:nvSpPr>
        <p:spPr>
          <a:xfrm>
            <a:off x="680319" y="3429000"/>
            <a:ext cx="11268525" cy="3260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600" dirty="0"/>
              <a:t>Par exemple,</a:t>
            </a:r>
          </a:p>
          <a:p>
            <a:pPr lvl="1"/>
            <a:r>
              <a:rPr lang="fr-CA" sz="2200" dirty="0"/>
              <a:t>Énergie de liquéfaction de l’eau est de 6 kJ/mol</a:t>
            </a:r>
            <a:r>
              <a:rPr lang="fr-CA" sz="2200" dirty="0">
                <a:sym typeface="Wingdings" pitchFamily="2" charset="2"/>
              </a:rPr>
              <a:t> H</a:t>
            </a:r>
            <a:r>
              <a:rPr lang="fr-CA" sz="2200" baseline="-25000" dirty="0">
                <a:sym typeface="Wingdings" pitchFamily="2" charset="2"/>
              </a:rPr>
              <a:t>2</a:t>
            </a:r>
            <a:r>
              <a:rPr lang="fr-CA" sz="2200" dirty="0">
                <a:sym typeface="Wingdings" pitchFamily="2" charset="2"/>
              </a:rPr>
              <a:t>O</a:t>
            </a:r>
            <a:r>
              <a:rPr lang="fr-CA" sz="2200" baseline="-25000" dirty="0">
                <a:sym typeface="Wingdings" pitchFamily="2" charset="2"/>
              </a:rPr>
              <a:t>(l) </a:t>
            </a:r>
            <a:r>
              <a:rPr lang="fr-CA" sz="2200" dirty="0"/>
              <a:t>:</a:t>
            </a:r>
          </a:p>
          <a:p>
            <a:pPr lvl="2"/>
            <a:r>
              <a:rPr lang="fr-CA" sz="2400" b="1" dirty="0"/>
              <a:t>H</a:t>
            </a:r>
            <a:r>
              <a:rPr lang="fr-CA" sz="2400" b="1" baseline="-25000" dirty="0"/>
              <a:t>2</a:t>
            </a:r>
            <a:r>
              <a:rPr lang="fr-CA" sz="2400" b="1" dirty="0"/>
              <a:t>O</a:t>
            </a:r>
            <a:r>
              <a:rPr lang="fr-CA" sz="2400" b="1" baseline="-25000" dirty="0"/>
              <a:t>(s)</a:t>
            </a:r>
            <a:r>
              <a:rPr lang="fr-CA" sz="2400" b="1" dirty="0"/>
              <a:t> + 6 kJ </a:t>
            </a:r>
            <a:r>
              <a:rPr lang="fr-CA" sz="2400" b="1" dirty="0">
                <a:sym typeface="Wingdings" pitchFamily="2" charset="2"/>
              </a:rPr>
              <a:t> H</a:t>
            </a:r>
            <a:r>
              <a:rPr lang="fr-CA" sz="2400" b="1" baseline="-25000" dirty="0">
                <a:sym typeface="Wingdings" pitchFamily="2" charset="2"/>
              </a:rPr>
              <a:t>2</a:t>
            </a:r>
            <a:r>
              <a:rPr lang="fr-CA" sz="2400" b="1" dirty="0">
                <a:sym typeface="Wingdings" pitchFamily="2" charset="2"/>
              </a:rPr>
              <a:t>O</a:t>
            </a:r>
            <a:r>
              <a:rPr lang="fr-CA" sz="2400" b="1" baseline="-25000" dirty="0">
                <a:sym typeface="Wingdings" pitchFamily="2" charset="2"/>
              </a:rPr>
              <a:t>(l)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fr-CA" sz="2600" dirty="0"/>
          </a:p>
          <a:p>
            <a:pPr lvl="1"/>
            <a:r>
              <a:rPr lang="fr-CA" sz="2200" dirty="0"/>
              <a:t>Énergie dégagée par la combustion d’une mole de méthane est de 890 kJ/mol CH</a:t>
            </a:r>
            <a:r>
              <a:rPr lang="fr-CA" sz="2200" baseline="-25000" dirty="0"/>
              <a:t>4(g)</a:t>
            </a:r>
            <a:r>
              <a:rPr lang="fr-CA" sz="2200" dirty="0"/>
              <a:t> . On peut aussi dire que 2 moles de </a:t>
            </a:r>
            <a:r>
              <a:rPr lang="fr-CA" b="1" dirty="0"/>
              <a:t>O</a:t>
            </a:r>
            <a:r>
              <a:rPr lang="fr-CA" b="1" baseline="-25000" dirty="0"/>
              <a:t>2(g)</a:t>
            </a:r>
            <a:r>
              <a:rPr lang="fr-CA" b="1" dirty="0"/>
              <a:t> dégage 890 kJ, donc 445 kJ/mol O</a:t>
            </a:r>
            <a:r>
              <a:rPr lang="fr-CA" b="1" baseline="-25000" dirty="0"/>
              <a:t>2(g)</a:t>
            </a:r>
            <a:endParaRPr lang="fr-CA" sz="2200" dirty="0"/>
          </a:p>
          <a:p>
            <a:pPr lvl="2"/>
            <a:r>
              <a:rPr lang="fr-CA" sz="2400" b="1" dirty="0"/>
              <a:t>CH</a:t>
            </a:r>
            <a:r>
              <a:rPr lang="fr-CA" sz="2400" b="1" baseline="-25000" dirty="0"/>
              <a:t>4(g)</a:t>
            </a:r>
            <a:r>
              <a:rPr lang="fr-CA" sz="2400" b="1" dirty="0"/>
              <a:t> + 2O</a:t>
            </a:r>
            <a:r>
              <a:rPr lang="fr-CA" sz="2400" b="1" baseline="-25000" dirty="0"/>
              <a:t>2(g)</a:t>
            </a:r>
            <a:r>
              <a:rPr lang="fr-CA" sz="2400" b="1" dirty="0"/>
              <a:t> </a:t>
            </a:r>
            <a:r>
              <a:rPr lang="fr-CA" sz="2400" b="1" dirty="0">
                <a:sym typeface="Wingdings" pitchFamily="2" charset="2"/>
              </a:rPr>
              <a:t> CO</a:t>
            </a:r>
            <a:r>
              <a:rPr lang="fr-CA" sz="2400" b="1" baseline="-25000" dirty="0">
                <a:sym typeface="Wingdings" pitchFamily="2" charset="2"/>
              </a:rPr>
              <a:t>2(g)</a:t>
            </a:r>
            <a:r>
              <a:rPr lang="fr-CA" sz="2400" b="1" dirty="0">
                <a:sym typeface="Wingdings" pitchFamily="2" charset="2"/>
              </a:rPr>
              <a:t> + 2H</a:t>
            </a:r>
            <a:r>
              <a:rPr lang="fr-CA" sz="2400" b="1" baseline="-25000" dirty="0">
                <a:sym typeface="Wingdings" pitchFamily="2" charset="2"/>
              </a:rPr>
              <a:t>2</a:t>
            </a:r>
            <a:r>
              <a:rPr lang="fr-CA" sz="2400" b="1" dirty="0">
                <a:sym typeface="Wingdings" pitchFamily="2" charset="2"/>
              </a:rPr>
              <a:t>O</a:t>
            </a:r>
            <a:r>
              <a:rPr lang="fr-CA" sz="2400" b="1" baseline="-25000" dirty="0">
                <a:sym typeface="Wingdings" pitchFamily="2" charset="2"/>
              </a:rPr>
              <a:t>(l)</a:t>
            </a:r>
            <a:r>
              <a:rPr lang="fr-CA" sz="2400" b="1" dirty="0"/>
              <a:t> + 890 kJ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contenu 3">
                <a:extLst>
                  <a:ext uri="{FF2B5EF4-FFF2-40B4-BE49-F238E27FC236}">
                    <a16:creationId xmlns:a16="http://schemas.microsoft.com/office/drawing/2014/main" id="{1BB75656-B8A1-413D-A651-00A1A932F4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321" y="2828072"/>
                <a:ext cx="10689521" cy="60092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CA" sz="1800" dirty="0"/>
                  <a:t>Formule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CA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CA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𝑚𝑜𝑙𝑎𝑖𝑟𝑒</m:t>
                        </m:r>
                      </m:sub>
                    </m:sSub>
                    <m:r>
                      <a:rPr lang="fr-CA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A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CA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fr-CA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fr-CA" sz="1800" dirty="0"/>
              </a:p>
            </p:txBody>
          </p:sp>
        </mc:Choice>
        <mc:Fallback xmlns="">
          <p:sp>
            <p:nvSpPr>
              <p:cNvPr id="7" name="Espace réservé du contenu 3">
                <a:extLst>
                  <a:ext uri="{FF2B5EF4-FFF2-40B4-BE49-F238E27FC236}">
                    <a16:creationId xmlns:a16="http://schemas.microsoft.com/office/drawing/2014/main" id="{1BB75656-B8A1-413D-A651-00A1A932F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21" y="2828072"/>
                <a:ext cx="10689521" cy="600928"/>
              </a:xfrm>
              <a:prstGeom prst="rect">
                <a:avLst/>
              </a:prstGeom>
              <a:blipFill>
                <a:blip r:embed="rId3"/>
                <a:stretch>
                  <a:fillRect l="-51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390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Chaleur molaire de réaction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B4E25BE2-1928-4D44-80C7-567E5EEAF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53" y="2093495"/>
            <a:ext cx="10059029" cy="4535905"/>
          </a:xfrm>
        </p:spPr>
        <p:txBody>
          <a:bodyPr anchor="ctr">
            <a:normAutofit/>
          </a:bodyPr>
          <a:lstStyle/>
          <a:p>
            <a:r>
              <a:rPr lang="fr-CA" sz="2800" dirty="0"/>
              <a:t>L’équation thermique permet de mettre en relation l’énergie de la réaction avec les réactifs et les produits (stœchiométrie).</a:t>
            </a:r>
          </a:p>
          <a:p>
            <a:pPr marL="457200" lvl="1" indent="0">
              <a:buNone/>
            </a:pPr>
            <a:endParaRPr lang="fr-CA" sz="2400" b="1" dirty="0"/>
          </a:p>
          <a:p>
            <a:r>
              <a:rPr lang="fr-CA" sz="2800" dirty="0"/>
              <a:t>Quelle serait la quantité d’énergie dégagée si 0,5 mol CO</a:t>
            </a:r>
            <a:r>
              <a:rPr lang="fr-CA" sz="2800" baseline="-25000" dirty="0"/>
              <a:t>2(g)</a:t>
            </a:r>
            <a:r>
              <a:rPr lang="fr-CA" sz="2800" dirty="0"/>
              <a:t> est produit?</a:t>
            </a:r>
          </a:p>
          <a:p>
            <a:pPr marL="0" indent="0" algn="ctr">
              <a:buNone/>
            </a:pPr>
            <a:r>
              <a:rPr lang="fr-CA" sz="2800" b="1" dirty="0"/>
              <a:t>CH</a:t>
            </a:r>
            <a:r>
              <a:rPr lang="fr-CA" sz="2800" b="1" baseline="-25000" dirty="0"/>
              <a:t>4(g)</a:t>
            </a:r>
            <a:r>
              <a:rPr lang="fr-CA" sz="2800" b="1" dirty="0"/>
              <a:t> + 2O</a:t>
            </a:r>
            <a:r>
              <a:rPr lang="fr-CA" sz="2800" b="1" baseline="-25000" dirty="0"/>
              <a:t>2(g)</a:t>
            </a:r>
            <a:r>
              <a:rPr lang="fr-CA" sz="2800" b="1" dirty="0"/>
              <a:t> </a:t>
            </a:r>
            <a:r>
              <a:rPr lang="fr-CA" sz="2800" b="1" dirty="0">
                <a:sym typeface="Wingdings" pitchFamily="2" charset="2"/>
              </a:rPr>
              <a:t> CO</a:t>
            </a:r>
            <a:r>
              <a:rPr lang="fr-CA" sz="2800" b="1" baseline="-25000" dirty="0">
                <a:sym typeface="Wingdings" pitchFamily="2" charset="2"/>
              </a:rPr>
              <a:t>2(g)</a:t>
            </a:r>
            <a:r>
              <a:rPr lang="fr-CA" sz="2800" b="1" dirty="0">
                <a:sym typeface="Wingdings" pitchFamily="2" charset="2"/>
              </a:rPr>
              <a:t> + 2H</a:t>
            </a:r>
            <a:r>
              <a:rPr lang="fr-CA" sz="2800" b="1" baseline="-25000" dirty="0">
                <a:sym typeface="Wingdings" pitchFamily="2" charset="2"/>
              </a:rPr>
              <a:t>2</a:t>
            </a:r>
            <a:r>
              <a:rPr lang="fr-CA" sz="2800" b="1" dirty="0">
                <a:sym typeface="Wingdings" pitchFamily="2" charset="2"/>
              </a:rPr>
              <a:t>O</a:t>
            </a:r>
            <a:r>
              <a:rPr lang="fr-CA" sz="2800" b="1" baseline="-25000" dirty="0">
                <a:sym typeface="Wingdings" pitchFamily="2" charset="2"/>
              </a:rPr>
              <a:t>(l)</a:t>
            </a:r>
            <a:r>
              <a:rPr lang="fr-CA" sz="2800" b="1" dirty="0"/>
              <a:t> + 890 kJ </a:t>
            </a:r>
          </a:p>
          <a:p>
            <a:endParaRPr lang="fr-CA" sz="2800" b="1" baseline="-25000" dirty="0">
              <a:sym typeface="Wingdings" pitchFamily="2" charset="2"/>
            </a:endParaRP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CEDAB9E-B4F6-49CC-88BD-AAB05CB3AA0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p.164 et 165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F5F2C6F-E30B-4596-8168-B892618AF7DD}"/>
              </a:ext>
            </a:extLst>
          </p:cNvPr>
          <p:cNvSpPr txBox="1"/>
          <p:nvPr/>
        </p:nvSpPr>
        <p:spPr>
          <a:xfrm>
            <a:off x="9462849" y="5679021"/>
            <a:ext cx="202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b="1" dirty="0">
                <a:solidFill>
                  <a:srgbClr val="FF0000"/>
                </a:solidFill>
              </a:rPr>
              <a:t>445 kJ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35ACE52-29A6-47B4-977C-57F57433BA42}"/>
              </a:ext>
            </a:extLst>
          </p:cNvPr>
          <p:cNvCxnSpPr>
            <a:cxnSpLocks/>
          </p:cNvCxnSpPr>
          <p:nvPr/>
        </p:nvCxnSpPr>
        <p:spPr>
          <a:xfrm>
            <a:off x="2586789" y="1540042"/>
            <a:ext cx="1612232" cy="0"/>
          </a:xfrm>
          <a:prstGeom prst="line">
            <a:avLst/>
          </a:prstGeom>
          <a:ln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176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Chaleur massique de réaction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CEDAB9E-B4F6-49CC-88BD-AAB05CB3AA0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p.164 et 165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35ACE52-29A6-47B4-977C-57F57433BA42}"/>
              </a:ext>
            </a:extLst>
          </p:cNvPr>
          <p:cNvCxnSpPr>
            <a:cxnSpLocks/>
          </p:cNvCxnSpPr>
          <p:nvPr/>
        </p:nvCxnSpPr>
        <p:spPr>
          <a:xfrm>
            <a:off x="2586789" y="1540042"/>
            <a:ext cx="1997243" cy="0"/>
          </a:xfrm>
          <a:prstGeom prst="line">
            <a:avLst/>
          </a:prstGeom>
          <a:ln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40F9C6-35BB-4D38-87B9-DC3C3ADAA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93496"/>
            <a:ext cx="10689521" cy="13811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2600" dirty="0"/>
              <a:t>Définition: C’est la quantité d’énergie absorbée ou dégagée pour la transformation d’un gramme d’un réactif ou la formation d’un gramme produit.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2">
                <a:extLst>
                  <a:ext uri="{FF2B5EF4-FFF2-40B4-BE49-F238E27FC236}">
                    <a16:creationId xmlns:a16="http://schemas.microsoft.com/office/drawing/2014/main" id="{DDBFAF03-A66C-4F98-B701-C718092691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98820" y="4015708"/>
                <a:ext cx="6425665" cy="225466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6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6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6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6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r>
                            <a:rPr lang="fr-CA" sz="6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𝒂𝒔𝒔𝒊𝒒𝒖𝒆</m:t>
                          </m:r>
                        </m:sub>
                      </m:sSub>
                      <m:r>
                        <a:rPr lang="fr-CA" sz="6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sz="6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6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6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num>
                        <m:den>
                          <m:r>
                            <a:rPr lang="fr-CA" sz="6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fr-CA" sz="6000" b="1" dirty="0"/>
              </a:p>
            </p:txBody>
          </p:sp>
        </mc:Choice>
        <mc:Fallback xmlns="">
          <p:sp>
            <p:nvSpPr>
              <p:cNvPr id="9" name="Espace réservé du contenu 2">
                <a:extLst>
                  <a:ext uri="{FF2B5EF4-FFF2-40B4-BE49-F238E27FC236}">
                    <a16:creationId xmlns:a16="http://schemas.microsoft.com/office/drawing/2014/main" id="{DDBFAF03-A66C-4F98-B701-C71809269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820" y="4015708"/>
                <a:ext cx="6425665" cy="22546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ce réservé du contenu 2">
                <a:extLst>
                  <a:ext uri="{FF2B5EF4-FFF2-40B4-BE49-F238E27FC236}">
                    <a16:creationId xmlns:a16="http://schemas.microsoft.com/office/drawing/2014/main" id="{78AF9C88-FDCE-4500-852A-B5AF7EF74A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98820" y="4015708"/>
                <a:ext cx="6425665" cy="225466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6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60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60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60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r>
                            <a:rPr lang="fr-CA" sz="6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𝒂𝒔𝒔𝒊𝒒𝒖𝒆</m:t>
                          </m:r>
                        </m:sub>
                      </m:sSub>
                      <m:r>
                        <a:rPr lang="fr-CA" sz="6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sz="6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60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60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num>
                        <m:den>
                          <m:r>
                            <a:rPr lang="fr-CA" sz="6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fr-CA" sz="6000" b="1" dirty="0"/>
              </a:p>
            </p:txBody>
          </p:sp>
        </mc:Choice>
        <mc:Fallback xmlns="">
          <p:sp>
            <p:nvSpPr>
              <p:cNvPr id="10" name="Espace réservé du contenu 2">
                <a:extLst>
                  <a:ext uri="{FF2B5EF4-FFF2-40B4-BE49-F238E27FC236}">
                    <a16:creationId xmlns:a16="http://schemas.microsoft.com/office/drawing/2014/main" id="{78AF9C88-FDCE-4500-852A-B5AF7EF74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820" y="4015708"/>
                <a:ext cx="6425665" cy="22546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e 10">
            <a:extLst>
              <a:ext uri="{FF2B5EF4-FFF2-40B4-BE49-F238E27FC236}">
                <a16:creationId xmlns:a16="http://schemas.microsoft.com/office/drawing/2014/main" id="{04E2CFF5-8745-4AFD-AF3B-E8C81118EEBF}"/>
              </a:ext>
            </a:extLst>
          </p:cNvPr>
          <p:cNvGrpSpPr/>
          <p:nvPr/>
        </p:nvGrpSpPr>
        <p:grpSpPr>
          <a:xfrm>
            <a:off x="6781429" y="3307137"/>
            <a:ext cx="4972792" cy="1312989"/>
            <a:chOff x="690377" y="2918020"/>
            <a:chExt cx="4972792" cy="1312989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0F1F5C2D-7531-4542-A36B-7829BFFFF21E}"/>
                </a:ext>
              </a:extLst>
            </p:cNvPr>
            <p:cNvSpPr txBox="1"/>
            <p:nvPr/>
          </p:nvSpPr>
          <p:spPr>
            <a:xfrm>
              <a:off x="690377" y="2918020"/>
              <a:ext cx="49727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rgbClr val="92D050"/>
                  </a:solidFill>
                </a:rPr>
                <a:t>Variation de l’énergie absorbée ou dégagée (J ou kJ)</a:t>
              </a:r>
            </a:p>
          </p:txBody>
        </p: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0D2E8E0B-D4AC-48FF-A1F6-EA996787F0BD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 flipH="1">
              <a:off x="2451369" y="3749017"/>
              <a:ext cx="725404" cy="481992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34807DD-CB10-49A6-8EA0-5E639438CFDC}"/>
              </a:ext>
            </a:extLst>
          </p:cNvPr>
          <p:cNvGrpSpPr/>
          <p:nvPr/>
        </p:nvGrpSpPr>
        <p:grpSpPr>
          <a:xfrm>
            <a:off x="8049526" y="5847347"/>
            <a:ext cx="2923275" cy="860486"/>
            <a:chOff x="1953979" y="2882683"/>
            <a:chExt cx="2015735" cy="860486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A130C58-80A3-4CC0-A6F3-252A5212A36B}"/>
                </a:ext>
              </a:extLst>
            </p:cNvPr>
            <p:cNvSpPr txBox="1"/>
            <p:nvPr/>
          </p:nvSpPr>
          <p:spPr>
            <a:xfrm>
              <a:off x="1953979" y="3281504"/>
              <a:ext cx="20157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400" b="1" dirty="0">
                  <a:solidFill>
                    <a:srgbClr val="00B0F0"/>
                  </a:solidFill>
                </a:rPr>
                <a:t>Masse (g)</a:t>
              </a:r>
            </a:p>
          </p:txBody>
        </p: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C6CFD1A7-D144-4A02-884C-FF3D23A61837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 flipH="1" flipV="1">
              <a:off x="2210890" y="2882683"/>
              <a:ext cx="750957" cy="39882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1B73B29C-8DF3-4710-828F-21A30BD86C24}"/>
              </a:ext>
            </a:extLst>
          </p:cNvPr>
          <p:cNvGrpSpPr/>
          <p:nvPr/>
        </p:nvGrpSpPr>
        <p:grpSpPr>
          <a:xfrm>
            <a:off x="340144" y="3382579"/>
            <a:ext cx="5951787" cy="1689066"/>
            <a:chOff x="671147" y="3196780"/>
            <a:chExt cx="5951787" cy="16890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9A609942-0A50-4D9F-B645-C3DAD896EE7C}"/>
                    </a:ext>
                  </a:extLst>
                </p:cNvPr>
                <p:cNvSpPr txBox="1"/>
                <p:nvPr/>
              </p:nvSpPr>
              <p:spPr>
                <a:xfrm>
                  <a:off x="671147" y="3196780"/>
                  <a:ext cx="5951787" cy="10406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CA" sz="2400" b="1" dirty="0">
                      <a:solidFill>
                        <a:schemeClr val="accent5"/>
                      </a:solidFill>
                    </a:rPr>
                    <a:t>Variation de l’énergie absorbée ou dégagée pour un gramme (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CA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num>
                        <m:den>
                          <m:r>
                            <a:rPr lang="fr-CA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</m:oMath>
                  </a14:m>
                  <a:r>
                    <a:rPr lang="fr-CA" sz="2400" b="1" dirty="0">
                      <a:solidFill>
                        <a:schemeClr val="accent5"/>
                      </a:solidFill>
                    </a:rPr>
                    <a:t> ou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CA" sz="24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CA" sz="24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num>
                        <m:den>
                          <m:r>
                            <a:rPr lang="fr-CA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</m:oMath>
                  </a14:m>
                  <a:r>
                    <a:rPr lang="fr-CA" sz="2400" b="1" dirty="0">
                      <a:solidFill>
                        <a:schemeClr val="accent5"/>
                      </a:solidFill>
                    </a:rPr>
                    <a:t> )</a:t>
                  </a:r>
                </a:p>
              </p:txBody>
            </p:sp>
          </mc:Choice>
          <mc:Fallback xmlns=""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9A609942-0A50-4D9F-B645-C3DAD896EE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147" y="3196780"/>
                  <a:ext cx="5951787" cy="1040606"/>
                </a:xfrm>
                <a:prstGeom prst="rect">
                  <a:avLst/>
                </a:prstGeom>
                <a:blipFill>
                  <a:blip r:embed="rId5"/>
                  <a:stretch>
                    <a:fillRect l="-1639" t="-4678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D7498CE2-0F96-48B9-B635-DF46F55386D2}"/>
                </a:ext>
              </a:extLst>
            </p:cNvPr>
            <p:cNvCxnSpPr>
              <a:cxnSpLocks/>
              <a:stCxn id="20" idx="2"/>
            </p:cNvCxnSpPr>
            <p:nvPr/>
          </p:nvCxnSpPr>
          <p:spPr>
            <a:xfrm>
              <a:off x="3647041" y="4237386"/>
              <a:ext cx="1267994" cy="64846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3768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Conversion entre la chaleur molaire et la chaleur massique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B4E25BE2-1928-4D44-80C7-567E5EEAF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53" y="2093495"/>
            <a:ext cx="10059029" cy="986589"/>
          </a:xfrm>
        </p:spPr>
        <p:txBody>
          <a:bodyPr anchor="ctr">
            <a:normAutofit/>
          </a:bodyPr>
          <a:lstStyle/>
          <a:p>
            <a:r>
              <a:rPr lang="fr-CA" sz="2600" dirty="0"/>
              <a:t>Pour convertir de chaleur molaire à chaleur massique, on se sert de la masse molaire.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CEDAB9E-B4F6-49CC-88BD-AAB05CB3AA0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p.164 et 165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10EBFC56-01FE-49D9-836E-64253A70D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5879170"/>
            <a:ext cx="8305800" cy="828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2">
                <a:extLst>
                  <a:ext uri="{FF2B5EF4-FFF2-40B4-BE49-F238E27FC236}">
                    <a16:creationId xmlns:a16="http://schemas.microsoft.com/office/drawing/2014/main" id="{A69E2D5C-AE52-44F3-9038-388B85853B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154" y="2983832"/>
                <a:ext cx="10059028" cy="126331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𝒎𝒐𝒍𝒂𝒊𝒓𝒆</m:t>
                          </m:r>
                        </m:sub>
                      </m:sSub>
                      <m:r>
                        <a:rPr lang="fr-CA" sz="6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A" sz="6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6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6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6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r>
                            <a:rPr lang="fr-CA" sz="6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𝒂𝒔𝒔𝒊𝒒𝒖𝒆</m:t>
                          </m:r>
                        </m:sub>
                      </m:sSub>
                      <m:r>
                        <a:rPr lang="fr-CA" sz="6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fr-CA" sz="6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fr-CA" sz="6000" b="1" dirty="0"/>
              </a:p>
            </p:txBody>
          </p:sp>
        </mc:Choice>
        <mc:Fallback xmlns="">
          <p:sp>
            <p:nvSpPr>
              <p:cNvPr id="9" name="Espace réservé du contenu 2">
                <a:extLst>
                  <a:ext uri="{FF2B5EF4-FFF2-40B4-BE49-F238E27FC236}">
                    <a16:creationId xmlns:a16="http://schemas.microsoft.com/office/drawing/2014/main" id="{A69E2D5C-AE52-44F3-9038-388B85853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4" y="2983832"/>
                <a:ext cx="10059028" cy="12633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ce réservé du contenu 2">
                <a:extLst>
                  <a:ext uri="{FF2B5EF4-FFF2-40B4-BE49-F238E27FC236}">
                    <a16:creationId xmlns:a16="http://schemas.microsoft.com/office/drawing/2014/main" id="{B010EAA0-A2C4-433B-89DC-3DEE21E689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22894" y="2941321"/>
                <a:ext cx="1407696" cy="126331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6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fr-CA" sz="60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0" name="Espace réservé du contenu 2">
                <a:extLst>
                  <a:ext uri="{FF2B5EF4-FFF2-40B4-BE49-F238E27FC236}">
                    <a16:creationId xmlns:a16="http://schemas.microsoft.com/office/drawing/2014/main" id="{B010EAA0-A2C4-433B-89DC-3DEE21E68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2894" y="2941321"/>
                <a:ext cx="1407696" cy="12633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e 10">
            <a:extLst>
              <a:ext uri="{FF2B5EF4-FFF2-40B4-BE49-F238E27FC236}">
                <a16:creationId xmlns:a16="http://schemas.microsoft.com/office/drawing/2014/main" id="{32DE2299-3F45-433E-B976-84929402ACB7}"/>
              </a:ext>
            </a:extLst>
          </p:cNvPr>
          <p:cNvGrpSpPr/>
          <p:nvPr/>
        </p:nvGrpSpPr>
        <p:grpSpPr>
          <a:xfrm>
            <a:off x="9033571" y="3615489"/>
            <a:ext cx="2923275" cy="1666098"/>
            <a:chOff x="1953979" y="2446403"/>
            <a:chExt cx="2015735" cy="1666098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753DFE0-5AEB-4ABE-A881-7494C5AED92A}"/>
                </a:ext>
              </a:extLst>
            </p:cNvPr>
            <p:cNvSpPr txBox="1"/>
            <p:nvPr/>
          </p:nvSpPr>
          <p:spPr>
            <a:xfrm>
              <a:off x="1953979" y="3281504"/>
              <a:ext cx="20157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400" b="1" dirty="0">
                  <a:solidFill>
                    <a:srgbClr val="FFC000"/>
                  </a:solidFill>
                </a:rPr>
                <a:t>Masse molaire (g/mol)</a:t>
              </a:r>
            </a:p>
          </p:txBody>
        </p: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D18FD6B9-B2DA-4B5A-9014-0A2B1B5D4B2F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 flipH="1" flipV="1">
              <a:off x="2437783" y="2446403"/>
              <a:ext cx="524064" cy="835101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Espace réservé du contenu 12">
            <a:extLst>
              <a:ext uri="{FF2B5EF4-FFF2-40B4-BE49-F238E27FC236}">
                <a16:creationId xmlns:a16="http://schemas.microsoft.com/office/drawing/2014/main" id="{65283100-BFD0-4F86-8B74-14F3CD54F69A}"/>
              </a:ext>
            </a:extLst>
          </p:cNvPr>
          <p:cNvSpPr txBox="1">
            <a:spLocks/>
          </p:cNvSpPr>
          <p:nvPr/>
        </p:nvSpPr>
        <p:spPr>
          <a:xfrm>
            <a:off x="235154" y="4836293"/>
            <a:ext cx="10059028" cy="1042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600" dirty="0"/>
              <a:t>Ces formules ne sont pas fournies au tests. Juste à l’examen sommatif de fin d’étape/d’année</a:t>
            </a:r>
          </a:p>
        </p:txBody>
      </p:sp>
    </p:spTree>
    <p:extLst>
      <p:ext uri="{BB962C8B-B14F-4D97-AF65-F5344CB8AC3E}">
        <p14:creationId xmlns:p14="http://schemas.microsoft.com/office/powerpoint/2010/main" val="3401095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Exemple 1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CEDAB9E-B4F6-49CC-88BD-AAB05CB3AA0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p.164 et 165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2FC96A-0021-436F-96A3-17AC6C60D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26850"/>
            <a:ext cx="9613861" cy="1939823"/>
          </a:xfrm>
        </p:spPr>
        <p:txBody>
          <a:bodyPr anchor="ctr"/>
          <a:lstStyle/>
          <a:p>
            <a:pPr marL="0" indent="0">
              <a:buNone/>
            </a:pPr>
            <a:r>
              <a:rPr lang="fr-CA" dirty="0"/>
              <a:t>Soit l’équation non-équilibré de la décomposition de l’eau:</a:t>
            </a:r>
          </a:p>
          <a:p>
            <a:pPr marL="0" indent="0" algn="ctr">
              <a:buNone/>
            </a:pPr>
            <a:r>
              <a:rPr lang="fr-CA" dirty="0"/>
              <a:t>H</a:t>
            </a:r>
            <a:r>
              <a:rPr lang="fr-CA" baseline="-25000" dirty="0"/>
              <a:t>2</a:t>
            </a:r>
            <a:r>
              <a:rPr lang="fr-CA" dirty="0"/>
              <a:t>O</a:t>
            </a:r>
            <a:r>
              <a:rPr lang="fr-CA" baseline="-25000" dirty="0"/>
              <a:t>(l)</a:t>
            </a:r>
            <a:r>
              <a:rPr lang="fr-CA" dirty="0"/>
              <a:t> + 285,8 kJ </a:t>
            </a:r>
            <a:r>
              <a:rPr lang="fr-CA" dirty="0">
                <a:sym typeface="Wingdings" pitchFamily="2" charset="2"/>
              </a:rPr>
              <a:t>  H</a:t>
            </a:r>
            <a:r>
              <a:rPr lang="fr-CA" baseline="-25000" dirty="0">
                <a:sym typeface="Wingdings" pitchFamily="2" charset="2"/>
              </a:rPr>
              <a:t>2(g)</a:t>
            </a:r>
            <a:r>
              <a:rPr lang="fr-CA" dirty="0">
                <a:sym typeface="Wingdings" pitchFamily="2" charset="2"/>
              </a:rPr>
              <a:t>+   O</a:t>
            </a:r>
            <a:r>
              <a:rPr lang="fr-CA" baseline="-25000" dirty="0">
                <a:sym typeface="Wingdings" pitchFamily="2" charset="2"/>
              </a:rPr>
              <a:t>2(g)</a:t>
            </a:r>
            <a:endParaRPr lang="fr-CA" dirty="0">
              <a:sym typeface="Wingdings" pitchFamily="2" charset="2"/>
            </a:endParaRPr>
          </a:p>
          <a:p>
            <a:pPr marL="0" indent="0">
              <a:buNone/>
            </a:pPr>
            <a:r>
              <a:rPr lang="fr-CA" dirty="0">
                <a:sym typeface="Wingdings" pitchFamily="2" charset="2"/>
              </a:rPr>
              <a:t>Quelle quantité d’énergie est nécessaire pour décomposer 1,00 g d’eau?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024457C-EE21-4E03-80F9-5FB36A846165}"/>
              </a:ext>
            </a:extLst>
          </p:cNvPr>
          <p:cNvSpPr txBox="1"/>
          <p:nvPr/>
        </p:nvSpPr>
        <p:spPr>
          <a:xfrm>
            <a:off x="2852755" y="2668448"/>
            <a:ext cx="48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0A94AB1-4643-4D5C-A1DB-0F5BE32F5F99}"/>
              </a:ext>
            </a:extLst>
          </p:cNvPr>
          <p:cNvSpPr txBox="1"/>
          <p:nvPr/>
        </p:nvSpPr>
        <p:spPr>
          <a:xfrm>
            <a:off x="5732090" y="2668448"/>
            <a:ext cx="48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044B6C5-49D6-4EEF-84E9-7CAC1C1FC75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28542" y="3866618"/>
            <a:ext cx="262494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sz="2000" b="1" u="sng" dirty="0"/>
              <a:t>Données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EF03CC4-9CB4-458B-BFF2-896CEDB4712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28542" y="4350902"/>
            <a:ext cx="2636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/>
              <a:t>M</a:t>
            </a:r>
            <a:r>
              <a:rPr lang="fr-CA" b="1" baseline="-25000" dirty="0" err="1"/>
              <a:t>eau</a:t>
            </a:r>
            <a:r>
              <a:rPr lang="fr-CA" b="1" dirty="0"/>
              <a:t> = 18,02 g/mol</a:t>
            </a:r>
          </a:p>
          <a:p>
            <a:r>
              <a:rPr lang="fr-CA" b="1" dirty="0" err="1"/>
              <a:t>m</a:t>
            </a:r>
            <a:r>
              <a:rPr lang="fr-CA" b="1" baseline="-25000" dirty="0" err="1"/>
              <a:t>eau</a:t>
            </a:r>
            <a:r>
              <a:rPr lang="fr-CA" b="1" dirty="0"/>
              <a:t> = 1g</a:t>
            </a:r>
          </a:p>
          <a:p>
            <a:r>
              <a:rPr lang="fr-CA" b="1" dirty="0"/>
              <a:t>n = </a:t>
            </a:r>
          </a:p>
          <a:p>
            <a:r>
              <a:rPr lang="fr-CA" b="1" dirty="0"/>
              <a:t>	1 mol </a:t>
            </a:r>
            <a:r>
              <a:rPr lang="fr-CA" b="1" dirty="0">
                <a:sym typeface="Wingdings" panose="05000000000000000000" pitchFamily="2" charset="2"/>
              </a:rPr>
              <a:t> 18,015 g</a:t>
            </a:r>
          </a:p>
          <a:p>
            <a:r>
              <a:rPr lang="fr-CA" b="1" dirty="0">
                <a:sym typeface="Wingdings" panose="05000000000000000000" pitchFamily="2" charset="2"/>
              </a:rPr>
              <a:t>	x mol  1 g</a:t>
            </a:r>
          </a:p>
          <a:p>
            <a:r>
              <a:rPr lang="fr-CA" b="1" dirty="0">
                <a:sym typeface="Wingdings" panose="05000000000000000000" pitchFamily="2" charset="2"/>
              </a:rPr>
              <a:t>	</a:t>
            </a:r>
            <a:r>
              <a:rPr lang="fr-CA" b="1" dirty="0">
                <a:solidFill>
                  <a:srgbClr val="00B0F0"/>
                </a:solidFill>
                <a:sym typeface="Wingdings" panose="05000000000000000000" pitchFamily="2" charset="2"/>
              </a:rPr>
              <a:t>x = 0,056 mol </a:t>
            </a:r>
            <a:endParaRPr lang="fr-CA" b="1" dirty="0">
              <a:solidFill>
                <a:srgbClr val="00B0F0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2DB5069-FB76-4E9E-8CAC-690EDAE41ED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858000" y="3866618"/>
            <a:ext cx="407618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sz="2000" b="1" u="sng" dirty="0"/>
              <a:t>Calculs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6C0B20EB-B868-40B1-8B31-A4922CA7A4C5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3858000" y="4350902"/>
                <a:ext cx="4076183" cy="1881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b="1" dirty="0"/>
                  <a:t>2 mol H</a:t>
                </a:r>
                <a:r>
                  <a:rPr lang="fr-CA" b="1" baseline="-25000" dirty="0"/>
                  <a:t>2</a:t>
                </a:r>
                <a:r>
                  <a:rPr lang="fr-CA" b="1" dirty="0"/>
                  <a:t>O</a:t>
                </a:r>
                <a:r>
                  <a:rPr lang="fr-CA" b="1" baseline="-25000" dirty="0"/>
                  <a:t>(l)</a:t>
                </a:r>
                <a:r>
                  <a:rPr lang="fr-CA" b="1" dirty="0"/>
                  <a:t> </a:t>
                </a:r>
                <a:r>
                  <a:rPr lang="fr-CA" b="1" dirty="0">
                    <a:sym typeface="Wingdings" panose="05000000000000000000" pitchFamily="2" charset="2"/>
                  </a:rPr>
                  <a:t> 285,8 kJ</a:t>
                </a:r>
              </a:p>
              <a:p>
                <a:r>
                  <a:rPr lang="fr-CA" b="1" dirty="0">
                    <a:sym typeface="Wingdings" panose="05000000000000000000" pitchFamily="2" charset="2"/>
                  </a:rPr>
                  <a:t>0,056 mol </a:t>
                </a:r>
                <a:r>
                  <a:rPr lang="fr-CA" b="1" dirty="0"/>
                  <a:t>H</a:t>
                </a:r>
                <a:r>
                  <a:rPr lang="fr-CA" b="1" baseline="-25000" dirty="0"/>
                  <a:t>2</a:t>
                </a:r>
                <a:r>
                  <a:rPr lang="fr-CA" b="1" dirty="0"/>
                  <a:t>O</a:t>
                </a:r>
                <a:r>
                  <a:rPr lang="fr-CA" b="1" baseline="-25000" dirty="0"/>
                  <a:t>(l)</a:t>
                </a:r>
                <a:r>
                  <a:rPr lang="fr-CA" b="1" dirty="0">
                    <a:sym typeface="Wingdings" panose="05000000000000000000" pitchFamily="2" charset="2"/>
                  </a:rPr>
                  <a:t>   x kJ</a:t>
                </a:r>
              </a:p>
              <a:p>
                <a:endParaRPr lang="fr-CA" b="1" dirty="0">
                  <a:sym typeface="Wingdings" panose="05000000000000000000" pitchFamily="2" charset="2"/>
                </a:endParaRPr>
              </a:p>
              <a:p>
                <a:r>
                  <a:rPr lang="fr-CA" b="1" dirty="0">
                    <a:sym typeface="Wingdings" panose="05000000000000000000" pitchFamily="2" charset="2"/>
                  </a:rPr>
                  <a:t>x  kJ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𝟎𝟓𝟔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𝒎𝒐𝒍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∙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𝟐𝟖𝟓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𝟓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𝒌𝑱</m:t>
                        </m:r>
                      </m:num>
                      <m:den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𝟐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 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𝒎𝒐𝒍</m:t>
                        </m:r>
                      </m:den>
                    </m:f>
                  </m:oMath>
                </a14:m>
                <a:endParaRPr lang="fr-CA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fr-CA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CA" b="1" dirty="0">
                    <a:ea typeface="Cambria Math" panose="02040503050406030204" pitchFamily="18" charset="0"/>
                  </a:rPr>
                  <a:t>x = 7,99 kJ</a:t>
                </a:r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6C0B20EB-B868-40B1-8B31-A4922CA7A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3858000" y="4350902"/>
                <a:ext cx="4076183" cy="1881669"/>
              </a:xfrm>
              <a:prstGeom prst="rect">
                <a:avLst/>
              </a:prstGeom>
              <a:blipFill>
                <a:blip r:embed="rId10"/>
                <a:stretch>
                  <a:fillRect l="-1345" t="-2273" b="-422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ZoneTexte 26">
            <a:extLst>
              <a:ext uri="{FF2B5EF4-FFF2-40B4-BE49-F238E27FC236}">
                <a16:creationId xmlns:a16="http://schemas.microsoft.com/office/drawing/2014/main" id="{33529086-2E97-4C51-A6AF-F91D94383EC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926955" y="3866618"/>
            <a:ext cx="2083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u="sng" dirty="0"/>
              <a:t>Réponse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7165C476-E163-437C-9B04-F7EA42526074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8926955" y="4341956"/>
                <a:ext cx="20839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CA" sz="2000" b="1" i="0" dirty="0" smtClean="0">
                          <a:ea typeface="Cambria Math" panose="02040503050406030204" pitchFamily="18" charset="0"/>
                        </a:rPr>
                        <m:t>8</m:t>
                      </m:r>
                      <m:r>
                        <m:rPr>
                          <m:nor/>
                        </m:rPr>
                        <a:rPr lang="fr-CA" sz="2000" b="1" dirty="0"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CA" sz="2000" b="1" dirty="0">
                          <a:ea typeface="Cambria Math" panose="02040503050406030204" pitchFamily="18" charset="0"/>
                        </a:rPr>
                        <m:t>kJ</m:t>
                      </m:r>
                    </m:oMath>
                  </m:oMathPara>
                </a14:m>
                <a:endParaRPr lang="fr-CA" sz="20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7165C476-E163-437C-9B04-F7EA4252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8926955" y="4341956"/>
                <a:ext cx="2083962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410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21" grpId="0"/>
      <p:bldP spid="22" grpId="0" uiExpand="1" build="p"/>
      <p:bldP spid="25" grpId="0"/>
      <p:bldP spid="26" grpId="0" uiExpand="1" build="p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Exemple 2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CEDAB9E-B4F6-49CC-88BD-AAB05CB3AA0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p.164 et 165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2FC96A-0021-436F-96A3-17AC6C60D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26851"/>
            <a:ext cx="9613861" cy="1080938"/>
          </a:xfrm>
        </p:spPr>
        <p:txBody>
          <a:bodyPr anchor="ctr"/>
          <a:lstStyle/>
          <a:p>
            <a:pPr marL="0" indent="0">
              <a:buNone/>
            </a:pPr>
            <a:r>
              <a:rPr lang="fr-CA" dirty="0"/>
              <a:t>La chaleur molaire de formation de l’ammoniac est de –46,1 kJ/mol de NH</a:t>
            </a:r>
            <a:r>
              <a:rPr lang="fr-CA" baseline="-25000" dirty="0"/>
              <a:t>3</a:t>
            </a:r>
            <a:r>
              <a:rPr lang="fr-CA" dirty="0"/>
              <a:t>. Quelle est sa chaleur massique ?</a:t>
            </a:r>
            <a:endParaRPr lang="fr-CA" dirty="0">
              <a:sym typeface="Wingdings" pitchFamily="2" charset="2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044B6C5-49D6-4EEF-84E9-7CAC1C1FC75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3788" y="3054920"/>
            <a:ext cx="262494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sz="2000" b="1" u="sng" dirty="0"/>
              <a:t>Données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3EF03CC4-9CB4-458B-BFF2-896CEDB47121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53788" y="3539204"/>
                <a:ext cx="2989311" cy="1338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C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fr-C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𝒎𝒐𝒍𝒂𝒊𝒓𝒆</m:t>
                        </m:r>
                      </m:sub>
                    </m:sSub>
                  </m:oMath>
                </a14:m>
                <a:r>
                  <a:rPr lang="fr-CA" b="1" dirty="0"/>
                  <a:t> = -46,1 kJ/mol</a:t>
                </a:r>
              </a:p>
              <a:p>
                <a:pPr>
                  <a:lnSpc>
                    <a:spcPct val="150000"/>
                  </a:lnSpc>
                </a:pPr>
                <a:r>
                  <a:rPr lang="fr-CA" b="1" dirty="0"/>
                  <a:t>M</a:t>
                </a:r>
                <a:r>
                  <a:rPr lang="fr-CA" b="1" baseline="-25000" dirty="0"/>
                  <a:t>NH3</a:t>
                </a:r>
                <a:r>
                  <a:rPr lang="fr-CA" b="1" dirty="0"/>
                  <a:t> = 17,04 g/mol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C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fr-C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𝒂𝒔𝒔𝒊𝒒𝒖𝒆</m:t>
                        </m:r>
                      </m:sub>
                    </m:sSub>
                  </m:oMath>
                </a14:m>
                <a:r>
                  <a:rPr lang="fr-CA" b="1" dirty="0"/>
                  <a:t> = ? kJ/g</a:t>
                </a:r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3EF03CC4-9CB4-458B-BFF2-896CEDB47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553788" y="3539204"/>
                <a:ext cx="2989311" cy="1338636"/>
              </a:xfrm>
              <a:prstGeom prst="rect">
                <a:avLst/>
              </a:prstGeom>
              <a:blipFill>
                <a:blip r:embed="rId10"/>
                <a:stretch>
                  <a:fillRect l="-1837" b="-411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ZoneTexte 24">
            <a:extLst>
              <a:ext uri="{FF2B5EF4-FFF2-40B4-BE49-F238E27FC236}">
                <a16:creationId xmlns:a16="http://schemas.microsoft.com/office/drawing/2014/main" id="{92DB5069-FB76-4E9E-8CAC-690EDAE41ED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183246" y="3054920"/>
            <a:ext cx="407618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sz="2000" b="1" u="sng" dirty="0"/>
              <a:t>Calculs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6C0B20EB-B868-40B1-8B31-A4922CA7A4C5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4183246" y="3539204"/>
                <a:ext cx="4076183" cy="3302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b="1" dirty="0"/>
                  <a:t>1 mol </a:t>
                </a:r>
                <a:r>
                  <a:rPr lang="fr-CA" b="1" dirty="0">
                    <a:sym typeface="Wingdings" panose="05000000000000000000" pitchFamily="2" charset="2"/>
                  </a:rPr>
                  <a:t> 17,04 g</a:t>
                </a:r>
                <a:endParaRPr lang="fr-CA" b="1" dirty="0"/>
              </a:p>
              <a:p>
                <a:endParaRPr lang="fr-CA" b="1" dirty="0"/>
              </a:p>
              <a:p>
                <a:r>
                  <a:rPr lang="fr-CA" b="1" dirty="0"/>
                  <a:t>Si -46,1 kJ </a:t>
                </a:r>
                <a:r>
                  <a:rPr lang="fr-CA" b="1" dirty="0">
                    <a:sym typeface="Wingdings" panose="05000000000000000000" pitchFamily="2" charset="2"/>
                  </a:rPr>
                  <a:t> 1 </a:t>
                </a:r>
                <a:r>
                  <a:rPr lang="fr-CA" b="1" dirty="0"/>
                  <a:t>mol</a:t>
                </a:r>
                <a:endParaRPr lang="fr-CA" b="1" dirty="0">
                  <a:sym typeface="Wingdings" panose="05000000000000000000" pitchFamily="2" charset="2"/>
                </a:endParaRPr>
              </a:p>
              <a:p>
                <a:endParaRPr lang="fr-CA" b="1" dirty="0">
                  <a:sym typeface="Wingdings" panose="05000000000000000000" pitchFamily="2" charset="2"/>
                </a:endParaRPr>
              </a:p>
              <a:p>
                <a:r>
                  <a:rPr lang="fr-CA" b="1" dirty="0">
                    <a:sym typeface="Wingdings" panose="05000000000000000000" pitchFamily="2" charset="2"/>
                  </a:rPr>
                  <a:t>alors -46,1kJ  17,04 g</a:t>
                </a:r>
              </a:p>
              <a:p>
                <a:endParaRPr lang="fr-CA" b="1" dirty="0">
                  <a:sym typeface="Wingdings" panose="05000000000000000000" pitchFamily="2" charset="2"/>
                </a:endParaRPr>
              </a:p>
              <a:p>
                <a:r>
                  <a:rPr lang="fr-CA" b="1" dirty="0">
                    <a:sym typeface="Wingdings" panose="05000000000000000000" pitchFamily="2" charset="2"/>
                  </a:rPr>
                  <a:t>On cherche x kJ  1g</a:t>
                </a:r>
              </a:p>
              <a:p>
                <a:endParaRPr lang="fr-CA" b="1" dirty="0">
                  <a:sym typeface="Wingdings" panose="05000000000000000000" pitchFamily="2" charset="2"/>
                </a:endParaRPr>
              </a:p>
              <a:p>
                <a:r>
                  <a:rPr lang="fr-CA" b="1" dirty="0">
                    <a:sym typeface="Wingdings" panose="05000000000000000000" pitchFamily="2" charset="2"/>
                  </a:rPr>
                  <a:t>x  kJ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𝟒𝟔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𝒌𝑱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∙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𝒈</m:t>
                        </m:r>
                      </m:num>
                      <m:den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𝟏𝟕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𝟎𝟒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𝒈</m:t>
                        </m:r>
                      </m:den>
                    </m:f>
                  </m:oMath>
                </a14:m>
                <a:endParaRPr lang="fr-CA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fr-CA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CA" b="1" dirty="0">
                    <a:ea typeface="Cambria Math" panose="02040503050406030204" pitchFamily="18" charset="0"/>
                  </a:rPr>
                  <a:t>x = -2,71 kJ/g</a:t>
                </a:r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6C0B20EB-B868-40B1-8B31-A4922CA7A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4183246" y="3539204"/>
                <a:ext cx="4076183" cy="3302122"/>
              </a:xfrm>
              <a:prstGeom prst="rect">
                <a:avLst/>
              </a:prstGeom>
              <a:blipFill>
                <a:blip r:embed="rId12"/>
                <a:stretch>
                  <a:fillRect l="-1196" t="-1294" b="-203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ZoneTexte 26">
            <a:extLst>
              <a:ext uri="{FF2B5EF4-FFF2-40B4-BE49-F238E27FC236}">
                <a16:creationId xmlns:a16="http://schemas.microsoft.com/office/drawing/2014/main" id="{33529086-2E97-4C51-A6AF-F91D94383EC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252201" y="3054920"/>
            <a:ext cx="2083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u="sng" dirty="0"/>
              <a:t>Réponse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7165C476-E163-437C-9B04-F7EA42526074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9252201" y="3530258"/>
                <a:ext cx="20839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CA" sz="2000" b="1" i="0" dirty="0" smtClean="0">
                        <a:ea typeface="Cambria Math" panose="02040503050406030204" pitchFamily="18" charset="0"/>
                      </a:rPr>
                      <m:t>−2,71 </m:t>
                    </m:r>
                    <m:r>
                      <m:rPr>
                        <m:nor/>
                      </m:rPr>
                      <a:rPr lang="fr-CA" sz="2000" b="1" i="0" dirty="0" smtClean="0">
                        <a:ea typeface="Cambria Math" panose="02040503050406030204" pitchFamily="18" charset="0"/>
                      </a:rPr>
                      <m:t>kJ</m:t>
                    </m:r>
                  </m:oMath>
                </a14:m>
                <a:r>
                  <a:rPr lang="fr-CA" sz="2000" b="1" dirty="0">
                    <a:ea typeface="Cambria Math" panose="02040503050406030204" pitchFamily="18" charset="0"/>
                  </a:rPr>
                  <a:t>/g</a:t>
                </a:r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7165C476-E163-437C-9B04-F7EA4252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9252201" y="3530258"/>
                <a:ext cx="2083962" cy="400110"/>
              </a:xfrm>
              <a:prstGeom prst="rect">
                <a:avLst/>
              </a:prstGeom>
              <a:blipFill>
                <a:blip r:embed="rId14"/>
                <a:stretch>
                  <a:fillRect l="-1462" t="-9091" b="-2424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3037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uiExpand="1" build="p"/>
      <p:bldP spid="25" grpId="0"/>
      <p:bldP spid="26" grpId="0" uiExpand="1" build="p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32C7DF1-CFEC-4F11-B22F-BC9B443228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020C2EE-B3CB-4087-AB92-9FAD44629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402667"/>
            <a:ext cx="8133478" cy="1231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 err="1"/>
              <a:t>Réactions</a:t>
            </a:r>
            <a:r>
              <a:rPr lang="en-US" sz="4800" b="1" dirty="0"/>
              <a:t> </a:t>
            </a:r>
            <a:r>
              <a:rPr lang="en-US" sz="4800" b="1" dirty="0" err="1"/>
              <a:t>thermiques</a:t>
            </a:r>
            <a:endParaRPr lang="en-US" sz="48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7B11990-37E4-4086-B65A-8830E491EA96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4</a:t>
            </a:r>
          </a:p>
          <a:p>
            <a:pPr algn="ctr">
              <a:spcAft>
                <a:spcPts val="600"/>
              </a:spcAft>
            </a:pPr>
            <a:r>
              <a:rPr lang="fr-CA" sz="3600" b="1" dirty="0">
                <a:solidFill>
                  <a:schemeClr val="bg1"/>
                </a:solidFill>
              </a:rPr>
              <a:t>p. 161 à 164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21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L’Enthalpie normalisé (</a:t>
            </a:r>
            <a:r>
              <a:rPr lang="el-GR" b="1" dirty="0"/>
              <a:t>Δ</a:t>
            </a:r>
            <a:r>
              <a:rPr lang="fr-CA" b="1" dirty="0"/>
              <a:t>H</a:t>
            </a:r>
            <a:r>
              <a:rPr lang="fr-CA" b="1" baseline="30000" dirty="0"/>
              <a:t>o</a:t>
            </a:r>
            <a:r>
              <a:rPr lang="fr-CA" b="1" dirty="0"/>
              <a:t>)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CEDAB9E-B4F6-49CC-88BD-AAB05CB3AA0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p.169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48C246-5A43-4309-99FB-247FB3131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Ces conditions sont mesurées en laboratoire (de manière expérimentale).</a:t>
            </a:r>
          </a:p>
          <a:p>
            <a:r>
              <a:rPr lang="fr-CA" dirty="0"/>
              <a:t>Elles correspondent à:</a:t>
            </a:r>
          </a:p>
          <a:p>
            <a:pPr lvl="1"/>
            <a:r>
              <a:rPr lang="fr-CA" dirty="0"/>
              <a:t>une température de de 25</a:t>
            </a:r>
            <a:r>
              <a:rPr lang="fr-CA" baseline="30000" dirty="0"/>
              <a:t>o</a:t>
            </a:r>
            <a:r>
              <a:rPr lang="fr-CA" dirty="0"/>
              <a:t>C;</a:t>
            </a:r>
          </a:p>
          <a:p>
            <a:pPr lvl="1"/>
            <a:r>
              <a:rPr lang="fr-CA" dirty="0"/>
              <a:t>une pression de 101,3 kPa</a:t>
            </a:r>
          </a:p>
          <a:p>
            <a:pPr lvl="1"/>
            <a:r>
              <a:rPr lang="fr-CA" dirty="0"/>
              <a:t>et une concentration des solutions aqueuse de 1M (1 mol/L).</a:t>
            </a:r>
          </a:p>
          <a:p>
            <a:endParaRPr lang="fr-CA" dirty="0"/>
          </a:p>
          <a:p>
            <a:r>
              <a:rPr lang="fr-CA" dirty="0"/>
              <a:t>L’enthalpie est une propriété déterminé de façon expérimentale</a:t>
            </a:r>
          </a:p>
          <a:p>
            <a:r>
              <a:rPr lang="fr-CA" dirty="0"/>
              <a:t>La chaleur dégagée est mise en relation avec l’enthalpie</a:t>
            </a:r>
          </a:p>
          <a:p>
            <a:pPr marL="0" indent="0">
              <a:buNone/>
            </a:pPr>
            <a:endParaRPr lang="fr-CA" dirty="0"/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69959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A9303C6-454B-4804-A5BF-003EC672A7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/>
              <a:t>Devoir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4</a:t>
            </a:r>
          </a:p>
        </p:txBody>
      </p:sp>
    </p:spTree>
    <p:extLst>
      <p:ext uri="{BB962C8B-B14F-4D97-AF65-F5344CB8AC3E}">
        <p14:creationId xmlns:p14="http://schemas.microsoft.com/office/powerpoint/2010/main" val="1440848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C4EF38-DAD0-471F-BD4A-185E0C5B9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Mise à jour de la liste de concepts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1F1DEE8-B317-47C8-9F5A-08CEC79DC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7" y="2133600"/>
            <a:ext cx="11742821" cy="4507832"/>
          </a:xfrm>
        </p:spPr>
        <p:txBody>
          <a:bodyPr numCol="3">
            <a:noAutofit/>
          </a:bodyPr>
          <a:lstStyle/>
          <a:p>
            <a:pPr marL="342900" indent="-342900"/>
            <a:r>
              <a:rPr lang="fr-CA" sz="2000" dirty="0"/>
              <a:t>Énergie thermique</a:t>
            </a:r>
            <a:endParaRPr lang="en-US" sz="2000" dirty="0"/>
          </a:p>
          <a:p>
            <a:pPr marL="342900" indent="-342900"/>
            <a:r>
              <a:rPr lang="fr-CA" sz="2000" dirty="0"/>
              <a:t>Chaleur</a:t>
            </a:r>
            <a:endParaRPr lang="en-US" sz="2000" dirty="0"/>
          </a:p>
          <a:p>
            <a:pPr marL="342900" indent="-342900"/>
            <a:r>
              <a:rPr lang="fr-CA" sz="2000" dirty="0"/>
              <a:t>Réaction endothermique</a:t>
            </a:r>
            <a:endParaRPr lang="en-US" sz="2000" dirty="0"/>
          </a:p>
          <a:p>
            <a:pPr marL="342900" indent="-342900"/>
            <a:r>
              <a:rPr lang="fr-CA" sz="2000" dirty="0"/>
              <a:t>Réaction exothermique</a:t>
            </a:r>
            <a:endParaRPr lang="en-US" sz="2000" dirty="0"/>
          </a:p>
          <a:p>
            <a:pPr marL="342900" indent="-342900"/>
            <a:r>
              <a:rPr lang="fr-CA" sz="2000" dirty="0"/>
              <a:t>Énergie dégagée</a:t>
            </a:r>
            <a:endParaRPr lang="en-US" sz="2000" dirty="0"/>
          </a:p>
          <a:p>
            <a:pPr marL="342900" indent="-342900"/>
            <a:r>
              <a:rPr lang="fr-CA" sz="2000" dirty="0"/>
              <a:t>Énergie absorbée</a:t>
            </a:r>
            <a:endParaRPr lang="en-US" sz="2000" dirty="0"/>
          </a:p>
          <a:p>
            <a:pPr marL="342900" indent="-342900"/>
            <a:r>
              <a:rPr lang="fr-CA" sz="2000" dirty="0"/>
              <a:t>Système isolé</a:t>
            </a:r>
            <a:endParaRPr lang="en-US" sz="2000" dirty="0"/>
          </a:p>
          <a:p>
            <a:pPr marL="342900" indent="-342900"/>
            <a:r>
              <a:rPr lang="fr-CA" sz="2000" dirty="0"/>
              <a:t>Milieu environnant</a:t>
            </a:r>
            <a:endParaRPr lang="en-US" sz="2000" dirty="0"/>
          </a:p>
          <a:p>
            <a:pPr marL="342900" indent="-342900"/>
            <a:r>
              <a:rPr lang="fr-CA" sz="2000" dirty="0"/>
              <a:t>Système ouvert</a:t>
            </a:r>
            <a:endParaRPr lang="en-US" sz="2000" dirty="0"/>
          </a:p>
          <a:p>
            <a:pPr marL="342900" indent="-342900"/>
            <a:r>
              <a:rPr lang="fr-CA" sz="2000" dirty="0"/>
              <a:t>Système fermé</a:t>
            </a:r>
            <a:endParaRPr lang="en-US" sz="2000" dirty="0"/>
          </a:p>
          <a:p>
            <a:pPr marL="342900" indent="-342900"/>
            <a:r>
              <a:rPr lang="fr-CA" sz="2000" dirty="0"/>
              <a:t>Variation de température</a:t>
            </a:r>
            <a:endParaRPr lang="en-US" sz="2000" dirty="0"/>
          </a:p>
          <a:p>
            <a:pPr marL="342900" indent="-342900"/>
            <a:r>
              <a:rPr lang="fr-CA" sz="2000" dirty="0"/>
              <a:t>Température finale</a:t>
            </a:r>
            <a:endParaRPr lang="en-US" sz="2000" dirty="0"/>
          </a:p>
          <a:p>
            <a:pPr marL="342900" indent="-342900"/>
            <a:r>
              <a:rPr lang="fr-CA" sz="2000" dirty="0"/>
              <a:t>Température initiale</a:t>
            </a:r>
            <a:endParaRPr lang="en-US" sz="2000" dirty="0"/>
          </a:p>
          <a:p>
            <a:pPr marL="342900" indent="-342900"/>
            <a:r>
              <a:rPr lang="fr-CA" sz="2000" dirty="0"/>
              <a:t>Degré Celsius</a:t>
            </a:r>
            <a:endParaRPr lang="en-US" sz="2000" dirty="0"/>
          </a:p>
          <a:p>
            <a:pPr marL="342900" indent="-342900"/>
            <a:r>
              <a:rPr lang="fr-CA" sz="2000" dirty="0"/>
              <a:t>J / g °C</a:t>
            </a:r>
            <a:endParaRPr lang="en-US" sz="2000" dirty="0"/>
          </a:p>
          <a:p>
            <a:pPr marL="342900" indent="-342900"/>
            <a:r>
              <a:rPr lang="fr-CA" sz="2000" dirty="0"/>
              <a:t>Joules</a:t>
            </a:r>
            <a:endParaRPr lang="en-US" sz="2000" dirty="0"/>
          </a:p>
          <a:p>
            <a:pPr marL="342900" indent="-342900"/>
            <a:r>
              <a:rPr lang="fr-CA" sz="2000" dirty="0"/>
              <a:t>C</a:t>
            </a:r>
            <a:endParaRPr lang="en-US" sz="2000" dirty="0"/>
          </a:p>
          <a:p>
            <a:pPr marL="342900" indent="-342900"/>
            <a:r>
              <a:rPr lang="fr-CA" sz="2000" dirty="0"/>
              <a:t>Refroidi</a:t>
            </a:r>
            <a:endParaRPr lang="en-US" sz="2000" dirty="0"/>
          </a:p>
          <a:p>
            <a:pPr marL="342900" indent="-342900"/>
            <a:r>
              <a:rPr lang="fr-CA" sz="2000" dirty="0"/>
              <a:t>Chaleur dégagée </a:t>
            </a:r>
            <a:endParaRPr lang="en-US" sz="2000" dirty="0"/>
          </a:p>
          <a:p>
            <a:pPr marL="342900" indent="-342900"/>
            <a:r>
              <a:rPr lang="fr-CA" sz="2000" dirty="0"/>
              <a:t>Chaleur absorbée</a:t>
            </a:r>
            <a:endParaRPr lang="en-US" sz="2000" dirty="0"/>
          </a:p>
          <a:p>
            <a:pPr marL="342900" indent="-342900"/>
            <a:r>
              <a:rPr lang="fr-CA" sz="2000" dirty="0" err="1"/>
              <a:t>Q</a:t>
            </a:r>
            <a:r>
              <a:rPr lang="fr-CA" sz="2000" baseline="-25000" dirty="0" err="1"/>
              <a:t>réaction</a:t>
            </a:r>
            <a:endParaRPr lang="en-US" sz="2000" dirty="0"/>
          </a:p>
          <a:p>
            <a:pPr marL="342900" indent="-342900"/>
            <a:r>
              <a:rPr lang="fr-CA" sz="2000" dirty="0" err="1"/>
              <a:t>Q</a:t>
            </a:r>
            <a:r>
              <a:rPr lang="fr-CA" sz="2000" baseline="-25000" dirty="0" err="1"/>
              <a:t>milieu</a:t>
            </a:r>
            <a:endParaRPr lang="en-US" sz="2000" dirty="0"/>
          </a:p>
          <a:p>
            <a:pPr marL="342900" indent="-342900"/>
            <a:r>
              <a:rPr lang="fr-CA" sz="2000" dirty="0" err="1"/>
              <a:t>Q</a:t>
            </a:r>
            <a:r>
              <a:rPr lang="fr-CA" sz="2000" baseline="-25000" dirty="0" err="1"/>
              <a:t>calorimètre</a:t>
            </a:r>
            <a:endParaRPr lang="en-US" sz="2000" dirty="0"/>
          </a:p>
          <a:p>
            <a:pPr marL="342900" indent="-342900"/>
            <a:r>
              <a:rPr lang="fr-CA" sz="2000" dirty="0"/>
              <a:t>Calorimètre</a:t>
            </a:r>
            <a:endParaRPr lang="en-US" sz="2000" dirty="0"/>
          </a:p>
          <a:p>
            <a:pPr marL="342900" indent="-342900"/>
            <a:r>
              <a:rPr lang="fr-CA" sz="2000" dirty="0"/>
              <a:t>Eau</a:t>
            </a:r>
            <a:endParaRPr lang="en-US" sz="2000" dirty="0"/>
          </a:p>
          <a:p>
            <a:pPr marL="342900" indent="-342900"/>
            <a:r>
              <a:rPr lang="fr-CA" sz="2000" dirty="0"/>
              <a:t>Capacité thermique massique</a:t>
            </a:r>
            <a:endParaRPr lang="en-US" sz="2000" dirty="0"/>
          </a:p>
          <a:p>
            <a:pPr marL="342900" indent="-342900"/>
            <a:r>
              <a:rPr lang="fr-CA" sz="2000" dirty="0" err="1"/>
              <a:t>Q</a:t>
            </a:r>
            <a:r>
              <a:rPr lang="fr-CA" sz="2000" baseline="-25000" dirty="0" err="1"/>
              <a:t>réaction</a:t>
            </a:r>
            <a:r>
              <a:rPr lang="fr-CA" sz="2000" dirty="0"/>
              <a:t> positif</a:t>
            </a:r>
            <a:endParaRPr lang="en-US" sz="2000" dirty="0"/>
          </a:p>
          <a:p>
            <a:pPr marL="342900" indent="-342900"/>
            <a:r>
              <a:rPr lang="fr-CA" sz="2000" dirty="0" err="1"/>
              <a:t>Q</a:t>
            </a:r>
            <a:r>
              <a:rPr lang="fr-CA" sz="2000" baseline="-25000" dirty="0" err="1"/>
              <a:t>réaction</a:t>
            </a:r>
            <a:r>
              <a:rPr lang="fr-CA" sz="2000" dirty="0"/>
              <a:t> négatif</a:t>
            </a:r>
            <a:endParaRPr lang="en-US" sz="2000" dirty="0"/>
          </a:p>
          <a:p>
            <a:pPr marL="342900" indent="-342900"/>
            <a:r>
              <a:rPr lang="fr-CA" sz="2000" dirty="0" err="1"/>
              <a:t>Q</a:t>
            </a:r>
            <a:r>
              <a:rPr lang="fr-CA" sz="2000" baseline="-25000" dirty="0" err="1"/>
              <a:t>calorimètre</a:t>
            </a:r>
            <a:r>
              <a:rPr lang="fr-CA" sz="2000" dirty="0"/>
              <a:t> négatif</a:t>
            </a:r>
            <a:endParaRPr lang="en-US" sz="2000" dirty="0"/>
          </a:p>
          <a:p>
            <a:pPr marL="342900" indent="-342900"/>
            <a:r>
              <a:rPr lang="fr-CA" sz="2000" dirty="0" err="1"/>
              <a:t>Q</a:t>
            </a:r>
            <a:r>
              <a:rPr lang="fr-CA" sz="2000" baseline="-25000" dirty="0" err="1"/>
              <a:t>calorimètre</a:t>
            </a:r>
            <a:r>
              <a:rPr lang="fr-CA" sz="2000" dirty="0"/>
              <a:t> positif</a:t>
            </a:r>
            <a:endParaRPr lang="en-US" sz="2000" dirty="0"/>
          </a:p>
          <a:p>
            <a:pPr marL="342900" indent="-342900"/>
            <a:r>
              <a:rPr lang="fr-CA" sz="2000" dirty="0"/>
              <a:t>ΔT négatif</a:t>
            </a:r>
            <a:endParaRPr lang="en-US" sz="2000" dirty="0"/>
          </a:p>
          <a:p>
            <a:pPr marL="342900" indent="-342900"/>
            <a:r>
              <a:rPr lang="fr-CA" sz="2000" dirty="0"/>
              <a:t>ΔT positif</a:t>
            </a:r>
            <a:endParaRPr lang="en-US" sz="2000" dirty="0"/>
          </a:p>
          <a:p>
            <a:pPr marL="342900" indent="-342900"/>
            <a:r>
              <a:rPr lang="fr-CA" sz="2000" dirty="0"/>
              <a:t>Q=</a:t>
            </a:r>
            <a:r>
              <a:rPr lang="fr-CA" sz="2000" dirty="0" err="1"/>
              <a:t>mcΔT</a:t>
            </a: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6A796E-FF47-4384-AADA-6943E30A54B9}"/>
              </a:ext>
            </a:extLst>
          </p:cNvPr>
          <p:cNvSpPr/>
          <p:nvPr/>
        </p:nvSpPr>
        <p:spPr>
          <a:xfrm>
            <a:off x="200025" y="2570198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44E384-0889-4CB3-92DF-CA1B2EF2E1D5}"/>
              </a:ext>
            </a:extLst>
          </p:cNvPr>
          <p:cNvSpPr/>
          <p:nvPr/>
        </p:nvSpPr>
        <p:spPr>
          <a:xfrm>
            <a:off x="7915275" y="6179420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E7852D-B766-410A-8701-7236689F4B89}"/>
              </a:ext>
            </a:extLst>
          </p:cNvPr>
          <p:cNvSpPr/>
          <p:nvPr/>
        </p:nvSpPr>
        <p:spPr>
          <a:xfrm>
            <a:off x="200025" y="2136935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E08540-3F69-41E3-A251-7503C07C68BF}"/>
              </a:ext>
            </a:extLst>
          </p:cNvPr>
          <p:cNvSpPr/>
          <p:nvPr/>
        </p:nvSpPr>
        <p:spPr>
          <a:xfrm>
            <a:off x="200023" y="4542077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E9C16B-8864-4873-832D-158B8C923113}"/>
              </a:ext>
            </a:extLst>
          </p:cNvPr>
          <p:cNvSpPr/>
          <p:nvPr/>
        </p:nvSpPr>
        <p:spPr>
          <a:xfrm>
            <a:off x="200024" y="4963657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40646D-6900-4CBB-A48C-6CF960BAB490}"/>
              </a:ext>
            </a:extLst>
          </p:cNvPr>
          <p:cNvSpPr/>
          <p:nvPr/>
        </p:nvSpPr>
        <p:spPr>
          <a:xfrm>
            <a:off x="200024" y="5382900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949F97-AC42-4F2B-975D-C1384B9D41C5}"/>
              </a:ext>
            </a:extLst>
          </p:cNvPr>
          <p:cNvSpPr/>
          <p:nvPr/>
        </p:nvSpPr>
        <p:spPr>
          <a:xfrm>
            <a:off x="200023" y="5803020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4B1275-CBA6-4039-9152-608AB621F818}"/>
              </a:ext>
            </a:extLst>
          </p:cNvPr>
          <p:cNvSpPr/>
          <p:nvPr/>
        </p:nvSpPr>
        <p:spPr>
          <a:xfrm>
            <a:off x="200023" y="6227765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43CCD-06CD-4D3E-8A50-719B585A6D76}"/>
              </a:ext>
            </a:extLst>
          </p:cNvPr>
          <p:cNvSpPr/>
          <p:nvPr/>
        </p:nvSpPr>
        <p:spPr>
          <a:xfrm>
            <a:off x="4125527" y="2122928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05B935-6222-4AAC-BC0A-EBB51A3F5651}"/>
              </a:ext>
            </a:extLst>
          </p:cNvPr>
          <p:cNvSpPr/>
          <p:nvPr/>
        </p:nvSpPr>
        <p:spPr>
          <a:xfrm>
            <a:off x="4125528" y="2544508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AB33FD-A6AF-4836-BC20-311CCEDB84FC}"/>
              </a:ext>
            </a:extLst>
          </p:cNvPr>
          <p:cNvSpPr/>
          <p:nvPr/>
        </p:nvSpPr>
        <p:spPr>
          <a:xfrm>
            <a:off x="7915275" y="3361051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4B5306-26D4-417A-A6A2-6697391086E7}"/>
              </a:ext>
            </a:extLst>
          </p:cNvPr>
          <p:cNvSpPr/>
          <p:nvPr/>
        </p:nvSpPr>
        <p:spPr>
          <a:xfrm>
            <a:off x="7915275" y="5380426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88D2F8-E964-4894-A47C-14E7EDD5B786}"/>
              </a:ext>
            </a:extLst>
          </p:cNvPr>
          <p:cNvSpPr/>
          <p:nvPr/>
        </p:nvSpPr>
        <p:spPr>
          <a:xfrm>
            <a:off x="7915276" y="5802006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3D960B-36E6-40E6-8FB8-557C02B36D15}"/>
              </a:ext>
            </a:extLst>
          </p:cNvPr>
          <p:cNvSpPr/>
          <p:nvPr/>
        </p:nvSpPr>
        <p:spPr>
          <a:xfrm>
            <a:off x="7915275" y="3780764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995DDA-E605-48A8-AA26-2EE97B966DFC}"/>
              </a:ext>
            </a:extLst>
          </p:cNvPr>
          <p:cNvSpPr/>
          <p:nvPr/>
        </p:nvSpPr>
        <p:spPr>
          <a:xfrm>
            <a:off x="7915275" y="4157312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B585CC-438E-4E98-9F3B-FF170BFF6E4A}"/>
              </a:ext>
            </a:extLst>
          </p:cNvPr>
          <p:cNvSpPr/>
          <p:nvPr/>
        </p:nvSpPr>
        <p:spPr>
          <a:xfrm>
            <a:off x="7915275" y="5000752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6DC088-6EBF-4169-96F6-6845C93FB0B0}"/>
              </a:ext>
            </a:extLst>
          </p:cNvPr>
          <p:cNvSpPr/>
          <p:nvPr/>
        </p:nvSpPr>
        <p:spPr>
          <a:xfrm>
            <a:off x="7915275" y="4540999"/>
            <a:ext cx="3987968" cy="36086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87C838-28B1-4E10-9505-3F376FF0FB36}"/>
              </a:ext>
            </a:extLst>
          </p:cNvPr>
          <p:cNvSpPr/>
          <p:nvPr/>
        </p:nvSpPr>
        <p:spPr>
          <a:xfrm>
            <a:off x="4125527" y="4965384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DF23C7-ED7D-4D40-BA6C-1A7371B90B6A}"/>
              </a:ext>
            </a:extLst>
          </p:cNvPr>
          <p:cNvSpPr/>
          <p:nvPr/>
        </p:nvSpPr>
        <p:spPr>
          <a:xfrm>
            <a:off x="4125527" y="5341932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5E308B-138D-4EB9-984A-5E5EB95407A5}"/>
              </a:ext>
            </a:extLst>
          </p:cNvPr>
          <p:cNvSpPr/>
          <p:nvPr/>
        </p:nvSpPr>
        <p:spPr>
          <a:xfrm>
            <a:off x="4125527" y="6185372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E521A3-CF39-4DBE-8227-ECBD0F5ADA15}"/>
              </a:ext>
            </a:extLst>
          </p:cNvPr>
          <p:cNvSpPr/>
          <p:nvPr/>
        </p:nvSpPr>
        <p:spPr>
          <a:xfrm>
            <a:off x="4125527" y="5725619"/>
            <a:ext cx="3571875" cy="36086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E40B53-D5C1-4E66-BFFE-2753C2A69C86}"/>
              </a:ext>
            </a:extLst>
          </p:cNvPr>
          <p:cNvSpPr/>
          <p:nvPr/>
        </p:nvSpPr>
        <p:spPr>
          <a:xfrm>
            <a:off x="200023" y="3767002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3B9B1E6-3173-4430-A7BF-573A5784505A}"/>
              </a:ext>
            </a:extLst>
          </p:cNvPr>
          <p:cNvSpPr/>
          <p:nvPr/>
        </p:nvSpPr>
        <p:spPr>
          <a:xfrm>
            <a:off x="200023" y="4143550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8A2DA61-D4EA-4E7F-A039-3595C1D8F0AF}"/>
              </a:ext>
            </a:extLst>
          </p:cNvPr>
          <p:cNvSpPr/>
          <p:nvPr/>
        </p:nvSpPr>
        <p:spPr>
          <a:xfrm>
            <a:off x="7915275" y="2122928"/>
            <a:ext cx="3987968" cy="37803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95E6831-C3FA-47F2-9328-5E3A6A51A0C8}"/>
              </a:ext>
            </a:extLst>
          </p:cNvPr>
          <p:cNvSpPr/>
          <p:nvPr/>
        </p:nvSpPr>
        <p:spPr>
          <a:xfrm>
            <a:off x="7915275" y="2548135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9444D0BF-D30B-4CB3-AF85-C0EE41150471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p.204 à 206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6E19530-8BFA-4751-B552-EBBFC0B9686A}"/>
              </a:ext>
            </a:extLst>
          </p:cNvPr>
          <p:cNvSpPr/>
          <p:nvPr/>
        </p:nvSpPr>
        <p:spPr>
          <a:xfrm>
            <a:off x="200023" y="2968725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A167D0-E281-43D3-BACF-52B8C848EFC0}"/>
              </a:ext>
            </a:extLst>
          </p:cNvPr>
          <p:cNvSpPr/>
          <p:nvPr/>
        </p:nvSpPr>
        <p:spPr>
          <a:xfrm>
            <a:off x="200023" y="3345273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7413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5A79800-2270-4ED2-8E64-FA681917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Devoir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B9D37D5-1182-4801-8201-3A419D6B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89748"/>
            <a:ext cx="4074559" cy="4336180"/>
          </a:xfrm>
        </p:spPr>
        <p:txBody>
          <a:bodyPr>
            <a:normAutofit lnSpcReduction="10000"/>
          </a:bodyPr>
          <a:lstStyle/>
          <a:p>
            <a:r>
              <a:rPr lang="fr-CA" dirty="0"/>
              <a:t>Mise à jour carte mentale</a:t>
            </a:r>
          </a:p>
          <a:p>
            <a:pPr lvl="1"/>
            <a:endParaRPr lang="fr-CA" dirty="0"/>
          </a:p>
          <a:p>
            <a:r>
              <a:rPr lang="fr-CA" dirty="0"/>
              <a:t>p. 157 #1, 3 à 10</a:t>
            </a:r>
          </a:p>
          <a:p>
            <a:endParaRPr lang="fr-CA"/>
          </a:p>
          <a:p>
            <a:endParaRPr lang="fr-CA" dirty="0"/>
          </a:p>
          <a:p>
            <a:r>
              <a:rPr lang="fr-CA" dirty="0"/>
              <a:t>p.211 #1, 3 à 10</a:t>
            </a:r>
          </a:p>
          <a:p>
            <a:endParaRPr lang="fr-CA" dirty="0"/>
          </a:p>
          <a:p>
            <a:r>
              <a:rPr lang="fr-CA" dirty="0"/>
              <a:t>Aujourd’hui </a:t>
            </a:r>
          </a:p>
          <a:p>
            <a:pPr lvl="1"/>
            <a:r>
              <a:rPr lang="fr-CA" dirty="0"/>
              <a:t>p. 171 #5, 7 à 13</a:t>
            </a:r>
          </a:p>
          <a:p>
            <a:pPr lvl="1"/>
            <a:r>
              <a:rPr lang="fr-CA" dirty="0"/>
              <a:t>P. 171 #15 à 22, 25</a:t>
            </a:r>
          </a:p>
          <a:p>
            <a:pPr lvl="1"/>
            <a:r>
              <a:rPr lang="fr-CA" dirty="0"/>
              <a:t>Quiz Moodle</a:t>
            </a:r>
          </a:p>
          <a:p>
            <a:pPr lvl="1"/>
            <a:endParaRPr lang="en-CA" dirty="0"/>
          </a:p>
          <a:p>
            <a:pPr lvl="1"/>
            <a:endParaRPr lang="fr-CA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A789F19-64F0-428A-9D9E-F8EE4BF8C41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8645E33-02B3-4E15-AA89-8D5A9C472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90" y="2785822"/>
            <a:ext cx="4074559" cy="9305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1BBC43-ED91-4F07-B801-2BEE597350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90" y="3924342"/>
            <a:ext cx="4074559" cy="9331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DA33A4-E377-4533-A092-A7463AC0217E}"/>
              </a:ext>
            </a:extLst>
          </p:cNvPr>
          <p:cNvSpPr/>
          <p:nvPr/>
        </p:nvSpPr>
        <p:spPr>
          <a:xfrm>
            <a:off x="680321" y="2734812"/>
            <a:ext cx="10997154" cy="108093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9550CB-8180-49BB-B6A0-17C3608D2138}"/>
              </a:ext>
            </a:extLst>
          </p:cNvPr>
          <p:cNvSpPr/>
          <p:nvPr/>
        </p:nvSpPr>
        <p:spPr>
          <a:xfrm>
            <a:off x="680321" y="3895916"/>
            <a:ext cx="10997154" cy="98151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0AEC08-A312-4955-A998-A269F481D8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90" y="5046297"/>
            <a:ext cx="6223616" cy="15824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6C051DC-2BBF-4FC8-8ABB-4349481C18AD}"/>
              </a:ext>
            </a:extLst>
          </p:cNvPr>
          <p:cNvSpPr/>
          <p:nvPr/>
        </p:nvSpPr>
        <p:spPr>
          <a:xfrm>
            <a:off x="680321" y="5019395"/>
            <a:ext cx="10997154" cy="1694226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2286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2785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F4333-B4A5-4B8D-8EAA-B33D6462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/>
              <a:t>Question?</a:t>
            </a:r>
            <a:endParaRPr lang="fr-CA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BD4EE1-DA81-4569-A2E7-C2DBFE7F1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759" y="1990723"/>
            <a:ext cx="7590991" cy="10159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dirty="0"/>
              <a:t>Pendant l’été, pourquoi lorsqu’on sort de la piscine et qu’on est tout mouillé, on a froid?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D010B4D-73DC-4D2B-A0AD-424E9F5159F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p.160 à 164</a:t>
            </a:r>
          </a:p>
        </p:txBody>
      </p:sp>
      <p:pic>
        <p:nvPicPr>
          <p:cNvPr id="1028" name="Picture 4" descr="How to Take Care of Dry Skin | Dry skin on feet, Dry flaky skin, Dry skin  on face">
            <a:extLst>
              <a:ext uri="{FF2B5EF4-FFF2-40B4-BE49-F238E27FC236}">
                <a16:creationId xmlns:a16="http://schemas.microsoft.com/office/drawing/2014/main" id="{BAD2E040-6DAF-480A-B8C6-540855D360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5" b="1"/>
          <a:stretch/>
        </p:blipFill>
        <p:spPr bwMode="auto">
          <a:xfrm>
            <a:off x="223934" y="3888605"/>
            <a:ext cx="3970953" cy="182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proDerm Wet SKin | AproDerm">
            <a:extLst>
              <a:ext uri="{FF2B5EF4-FFF2-40B4-BE49-F238E27FC236}">
                <a16:creationId xmlns:a16="http://schemas.microsoft.com/office/drawing/2014/main" id="{F521F828-688E-4196-928D-05861C223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79"/>
          <a:stretch/>
        </p:blipFill>
        <p:spPr bwMode="auto">
          <a:xfrm>
            <a:off x="223934" y="3888606"/>
            <a:ext cx="3970953" cy="182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A0E6C1A1-F589-4B8F-A629-E5BC08EF4433}"/>
              </a:ext>
            </a:extLst>
          </p:cNvPr>
          <p:cNvGrpSpPr/>
          <p:nvPr/>
        </p:nvGrpSpPr>
        <p:grpSpPr>
          <a:xfrm>
            <a:off x="492977" y="2146498"/>
            <a:ext cx="3600740" cy="2175856"/>
            <a:chOff x="1818062" y="192888"/>
            <a:chExt cx="2412649" cy="1457916"/>
          </a:xfrm>
        </p:grpSpPr>
        <p:pic>
          <p:nvPicPr>
            <p:cNvPr id="8" name="Picture 4" descr="Smoke PNG">
              <a:extLst>
                <a:ext uri="{FF2B5EF4-FFF2-40B4-BE49-F238E27FC236}">
                  <a16:creationId xmlns:a16="http://schemas.microsoft.com/office/drawing/2014/main" id="{3AB204EC-4DFF-4DD8-844C-994B76EA50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062" y="192888"/>
              <a:ext cx="2412649" cy="1457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Smoke PNG Image | Smoke texture, Png images, Png">
              <a:extLst>
                <a:ext uri="{FF2B5EF4-FFF2-40B4-BE49-F238E27FC236}">
                  <a16:creationId xmlns:a16="http://schemas.microsoft.com/office/drawing/2014/main" id="{07A75903-1A2C-4C79-82BB-2B692B2F25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0136" y="197744"/>
              <a:ext cx="1159883" cy="1111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6C33D5C7-1DCE-4CC2-81F6-D97F4ECA2002}"/>
              </a:ext>
            </a:extLst>
          </p:cNvPr>
          <p:cNvSpPr txBox="1"/>
          <p:nvPr/>
        </p:nvSpPr>
        <p:spPr>
          <a:xfrm>
            <a:off x="3102762" y="5709821"/>
            <a:ext cx="1092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solidFill>
                  <a:srgbClr val="FF0000"/>
                </a:solidFill>
              </a:rPr>
              <a:t>37</a:t>
            </a:r>
            <a:r>
              <a:rPr lang="fr-CA" sz="3200" b="1" baseline="30000" dirty="0">
                <a:solidFill>
                  <a:srgbClr val="FF0000"/>
                </a:solidFill>
              </a:rPr>
              <a:t>o</a:t>
            </a:r>
            <a:r>
              <a:rPr lang="fr-CA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E8D3FA-1C76-483A-8F80-2915BE7BC740}"/>
              </a:ext>
            </a:extLst>
          </p:cNvPr>
          <p:cNvSpPr/>
          <p:nvPr/>
        </p:nvSpPr>
        <p:spPr>
          <a:xfrm>
            <a:off x="358455" y="4007874"/>
            <a:ext cx="3701910" cy="1582675"/>
          </a:xfrm>
          <a:prstGeom prst="rect">
            <a:avLst/>
          </a:prstGeom>
          <a:solidFill>
            <a:srgbClr val="FF0000">
              <a:alpha val="5000"/>
            </a:srgb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1251FEFC-9990-46A7-B747-111779B5ED79}"/>
              </a:ext>
            </a:extLst>
          </p:cNvPr>
          <p:cNvSpPr txBox="1">
            <a:spLocks/>
          </p:cNvSpPr>
          <p:nvPr/>
        </p:nvSpPr>
        <p:spPr>
          <a:xfrm>
            <a:off x="4362759" y="3065857"/>
            <a:ext cx="7590991" cy="2253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000" dirty="0"/>
              <a:t>L’évaporation est une transformation physique qui est endothermique.</a:t>
            </a:r>
          </a:p>
          <a:p>
            <a:r>
              <a:rPr lang="fr-CA" sz="2000" dirty="0"/>
              <a:t>En secondaire 5, nous allons élargir notre définition de réaction chimique. </a:t>
            </a:r>
          </a:p>
          <a:p>
            <a:pPr lvl="1"/>
            <a:r>
              <a:rPr lang="fr-CA" sz="1800" dirty="0"/>
              <a:t>Ici, c’est un changement de phase (transformation physique en secondaire 4).</a:t>
            </a:r>
          </a:p>
          <a:p>
            <a:pPr lvl="1"/>
            <a:r>
              <a:rPr lang="fr-CA" sz="1800" dirty="0"/>
              <a:t>Toutefois, on peut le représenter comme une réaction chimique.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DD106B24-3109-4D5A-ACDA-FE073B22C315}"/>
              </a:ext>
            </a:extLst>
          </p:cNvPr>
          <p:cNvSpPr txBox="1">
            <a:spLocks/>
          </p:cNvSpPr>
          <p:nvPr/>
        </p:nvSpPr>
        <p:spPr>
          <a:xfrm>
            <a:off x="4377075" y="5378806"/>
            <a:ext cx="7590991" cy="506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800" b="1" dirty="0">
                <a:solidFill>
                  <a:srgbClr val="00B0F0"/>
                </a:solidFill>
              </a:rPr>
              <a:t>H</a:t>
            </a:r>
            <a:r>
              <a:rPr lang="fr-CA" sz="2800" b="1" baseline="-25000" dirty="0">
                <a:solidFill>
                  <a:srgbClr val="00B0F0"/>
                </a:solidFill>
              </a:rPr>
              <a:t>2</a:t>
            </a:r>
            <a:r>
              <a:rPr lang="fr-CA" sz="2800" b="1" dirty="0">
                <a:solidFill>
                  <a:srgbClr val="00B0F0"/>
                </a:solidFill>
              </a:rPr>
              <a:t>O</a:t>
            </a:r>
            <a:r>
              <a:rPr lang="fr-CA" sz="2800" b="1" baseline="-25000" dirty="0">
                <a:solidFill>
                  <a:srgbClr val="00B0F0"/>
                </a:solidFill>
              </a:rPr>
              <a:t>(l)</a:t>
            </a:r>
            <a:r>
              <a:rPr lang="fr-CA" sz="2800" b="1" dirty="0">
                <a:solidFill>
                  <a:srgbClr val="00B0F0"/>
                </a:solidFill>
              </a:rPr>
              <a:t> + 40,65 kJ </a:t>
            </a:r>
            <a:r>
              <a:rPr lang="fr-CA" sz="2800" b="1" dirty="0">
                <a:solidFill>
                  <a:srgbClr val="00B0F0"/>
                </a:solidFill>
                <a:sym typeface="Wingdings" pitchFamily="2" charset="2"/>
              </a:rPr>
              <a:t> H</a:t>
            </a:r>
            <a:r>
              <a:rPr lang="fr-CA" sz="2800" b="1" baseline="-25000" dirty="0">
                <a:solidFill>
                  <a:srgbClr val="00B0F0"/>
                </a:solidFill>
                <a:sym typeface="Wingdings" pitchFamily="2" charset="2"/>
              </a:rPr>
              <a:t>2</a:t>
            </a:r>
            <a:r>
              <a:rPr lang="fr-CA" sz="2800" b="1" dirty="0">
                <a:solidFill>
                  <a:srgbClr val="00B0F0"/>
                </a:solidFill>
                <a:sym typeface="Wingdings" pitchFamily="2" charset="2"/>
              </a:rPr>
              <a:t>O</a:t>
            </a:r>
            <a:r>
              <a:rPr lang="fr-CA" sz="2800" b="1" baseline="-25000" dirty="0">
                <a:solidFill>
                  <a:srgbClr val="00B0F0"/>
                </a:solidFill>
                <a:sym typeface="Wingdings" pitchFamily="2" charset="2"/>
              </a:rPr>
              <a:t>(g)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F0B2BBAE-AC6C-4BD1-A841-FF33DBC48A8B}"/>
              </a:ext>
            </a:extLst>
          </p:cNvPr>
          <p:cNvSpPr txBox="1">
            <a:spLocks/>
          </p:cNvSpPr>
          <p:nvPr/>
        </p:nvSpPr>
        <p:spPr>
          <a:xfrm>
            <a:off x="4377075" y="5888485"/>
            <a:ext cx="7590991" cy="772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000" dirty="0"/>
              <a:t>*Donc, ceci veut dire qu’il faut fournir 40,65kJ d’énergie pour faire évaporer 1 mole d’eau.</a:t>
            </a:r>
            <a:endParaRPr lang="fr-CA" sz="2000" baseline="-250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43134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6" grpId="2" animBg="1"/>
      <p:bldP spid="12" grpId="0" build="p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Équations thermiques</a:t>
            </a:r>
            <a:br>
              <a:rPr lang="fr-CA" sz="3200" b="1" dirty="0"/>
            </a:br>
            <a:r>
              <a:rPr lang="fr-CA" sz="1600" b="1" dirty="0"/>
              <a:t>Ces équations précises la quantité d’énergie nécessaire ou produite pendant la réaction.</a:t>
            </a:r>
            <a:endParaRPr lang="fr-CA" sz="3200" b="1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DE816C71-B684-4AE2-B748-D1527020E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229" y="2146219"/>
            <a:ext cx="4840296" cy="693135"/>
          </a:xfrm>
        </p:spPr>
        <p:txBody>
          <a:bodyPr anchor="ctr">
            <a:normAutofit/>
          </a:bodyPr>
          <a:lstStyle/>
          <a:p>
            <a:pPr algn="ctr"/>
            <a:r>
              <a:rPr lang="fr-CA" sz="2800" u="sng" dirty="0"/>
              <a:t>Réaction endothermique</a:t>
            </a:r>
          </a:p>
        </p:txBody>
      </p:sp>
      <p:sp>
        <p:nvSpPr>
          <p:cNvPr id="20" name="Espace réservé du contenu 19">
            <a:extLst>
              <a:ext uri="{FF2B5EF4-FFF2-40B4-BE49-F238E27FC236}">
                <a16:creationId xmlns:a16="http://schemas.microsoft.com/office/drawing/2014/main" id="{C1B24F05-373E-4CF6-8714-F155B0BEE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3524" y="2881674"/>
            <a:ext cx="4843715" cy="131294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CA" sz="2000" dirty="0"/>
              <a:t>Si la réaction est endothermique, nous devons fournir de l’énergie pour que la réaction se fasse.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84F12ACE-5B9A-4118-B61F-843186C54A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68043" y="2147278"/>
            <a:ext cx="6005506" cy="692076"/>
          </a:xfrm>
        </p:spPr>
        <p:txBody>
          <a:bodyPr anchor="ctr">
            <a:normAutofit/>
          </a:bodyPr>
          <a:lstStyle/>
          <a:p>
            <a:pPr algn="ctr"/>
            <a:r>
              <a:rPr lang="fr-CA" sz="2800" u="sng" dirty="0"/>
              <a:t>Réaction exothermique</a:t>
            </a:r>
          </a:p>
        </p:txBody>
      </p:sp>
      <p:sp>
        <p:nvSpPr>
          <p:cNvPr id="22" name="Espace réservé du contenu 21">
            <a:extLst>
              <a:ext uri="{FF2B5EF4-FFF2-40B4-BE49-F238E27FC236}">
                <a16:creationId xmlns:a16="http://schemas.microsoft.com/office/drawing/2014/main" id="{4BE5AC0C-C6EB-41C1-B7D9-AA05EB897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33255" y="2898113"/>
            <a:ext cx="6005527" cy="131294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CA" sz="2000" dirty="0"/>
              <a:t>Si la réaction est exothermique, une certaine quantité d’énergie sera dégagée.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8084FDA-8E64-4183-A880-E058D11E27FA}"/>
              </a:ext>
            </a:extLst>
          </p:cNvPr>
          <p:cNvCxnSpPr>
            <a:cxnSpLocks/>
          </p:cNvCxnSpPr>
          <p:nvPr/>
        </p:nvCxnSpPr>
        <p:spPr>
          <a:xfrm>
            <a:off x="5233891" y="1990722"/>
            <a:ext cx="0" cy="48672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re 1">
            <a:extLst>
              <a:ext uri="{FF2B5EF4-FFF2-40B4-BE49-F238E27FC236}">
                <a16:creationId xmlns:a16="http://schemas.microsoft.com/office/drawing/2014/main" id="{8CEDAB9E-B4F6-49CC-88BD-AAB05CB3AA0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p.161 à 164</a:t>
            </a:r>
          </a:p>
        </p:txBody>
      </p:sp>
      <p:sp>
        <p:nvSpPr>
          <p:cNvPr id="39" name="Espace réservé du contenu 2">
            <a:extLst>
              <a:ext uri="{FF2B5EF4-FFF2-40B4-BE49-F238E27FC236}">
                <a16:creationId xmlns:a16="http://schemas.microsoft.com/office/drawing/2014/main" id="{C9B614AF-4D4A-40BE-999C-B8F919B255D8}"/>
              </a:ext>
            </a:extLst>
          </p:cNvPr>
          <p:cNvSpPr txBox="1">
            <a:spLocks/>
          </p:cNvSpPr>
          <p:nvPr/>
        </p:nvSpPr>
        <p:spPr>
          <a:xfrm>
            <a:off x="181819" y="4194614"/>
            <a:ext cx="4843715" cy="506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800" b="1" dirty="0"/>
              <a:t>H</a:t>
            </a:r>
            <a:r>
              <a:rPr lang="fr-CA" sz="2800" b="1" baseline="-25000" dirty="0"/>
              <a:t>2</a:t>
            </a:r>
            <a:r>
              <a:rPr lang="fr-CA" sz="2800" b="1" dirty="0"/>
              <a:t>O</a:t>
            </a:r>
            <a:r>
              <a:rPr lang="fr-CA" sz="2800" b="1" baseline="-25000" dirty="0"/>
              <a:t>(s)</a:t>
            </a:r>
            <a:r>
              <a:rPr lang="fr-CA" sz="2800" b="1" dirty="0"/>
              <a:t> + </a:t>
            </a:r>
            <a:r>
              <a:rPr lang="fr-CA" sz="2800" b="1" dirty="0">
                <a:solidFill>
                  <a:srgbClr val="00B0F0"/>
                </a:solidFill>
              </a:rPr>
              <a:t>6 kJ </a:t>
            </a:r>
            <a:r>
              <a:rPr lang="fr-CA" sz="2800" b="1" dirty="0">
                <a:sym typeface="Wingdings" pitchFamily="2" charset="2"/>
              </a:rPr>
              <a:t> H</a:t>
            </a:r>
            <a:r>
              <a:rPr lang="fr-CA" sz="2800" b="1" baseline="-25000" dirty="0">
                <a:sym typeface="Wingdings" pitchFamily="2" charset="2"/>
              </a:rPr>
              <a:t>2</a:t>
            </a:r>
            <a:r>
              <a:rPr lang="fr-CA" sz="2800" b="1" dirty="0">
                <a:sym typeface="Wingdings" pitchFamily="2" charset="2"/>
              </a:rPr>
              <a:t>O</a:t>
            </a:r>
            <a:r>
              <a:rPr lang="fr-CA" sz="2800" b="1" baseline="-25000" dirty="0">
                <a:sym typeface="Wingdings" pitchFamily="2" charset="2"/>
              </a:rPr>
              <a:t>(l)</a:t>
            </a:r>
          </a:p>
        </p:txBody>
      </p:sp>
      <p:sp>
        <p:nvSpPr>
          <p:cNvPr id="40" name="Espace réservé du contenu 2">
            <a:extLst>
              <a:ext uri="{FF2B5EF4-FFF2-40B4-BE49-F238E27FC236}">
                <a16:creationId xmlns:a16="http://schemas.microsoft.com/office/drawing/2014/main" id="{C45BC8B2-EEF9-47FA-8157-727F69F74C41}"/>
              </a:ext>
            </a:extLst>
          </p:cNvPr>
          <p:cNvSpPr txBox="1">
            <a:spLocks/>
          </p:cNvSpPr>
          <p:nvPr/>
        </p:nvSpPr>
        <p:spPr>
          <a:xfrm>
            <a:off x="5280467" y="4194614"/>
            <a:ext cx="6911532" cy="506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800" b="1" dirty="0"/>
              <a:t>CH</a:t>
            </a:r>
            <a:r>
              <a:rPr lang="fr-CA" sz="2800" b="1" baseline="-25000" dirty="0"/>
              <a:t>4(g)</a:t>
            </a:r>
            <a:r>
              <a:rPr lang="fr-CA" sz="2800" b="1" dirty="0"/>
              <a:t> + 2O</a:t>
            </a:r>
            <a:r>
              <a:rPr lang="fr-CA" sz="2800" b="1" baseline="-25000" dirty="0"/>
              <a:t>2(g)</a:t>
            </a:r>
            <a:r>
              <a:rPr lang="fr-CA" sz="2800" b="1" dirty="0"/>
              <a:t> </a:t>
            </a:r>
            <a:r>
              <a:rPr lang="fr-CA" sz="2800" b="1" dirty="0">
                <a:sym typeface="Wingdings" pitchFamily="2" charset="2"/>
              </a:rPr>
              <a:t> CO</a:t>
            </a:r>
            <a:r>
              <a:rPr lang="fr-CA" sz="2800" b="1" baseline="-25000" dirty="0">
                <a:sym typeface="Wingdings" pitchFamily="2" charset="2"/>
              </a:rPr>
              <a:t>2(g)</a:t>
            </a:r>
            <a:r>
              <a:rPr lang="fr-CA" sz="2800" b="1" dirty="0">
                <a:sym typeface="Wingdings" pitchFamily="2" charset="2"/>
              </a:rPr>
              <a:t> + 2H</a:t>
            </a:r>
            <a:r>
              <a:rPr lang="fr-CA" sz="2800" b="1" baseline="-25000" dirty="0">
                <a:sym typeface="Wingdings" pitchFamily="2" charset="2"/>
              </a:rPr>
              <a:t>2</a:t>
            </a:r>
            <a:r>
              <a:rPr lang="fr-CA" sz="2800" b="1" dirty="0">
                <a:sym typeface="Wingdings" pitchFamily="2" charset="2"/>
              </a:rPr>
              <a:t>O</a:t>
            </a:r>
            <a:r>
              <a:rPr lang="fr-CA" sz="2800" b="1" baseline="-25000" dirty="0">
                <a:sym typeface="Wingdings" pitchFamily="2" charset="2"/>
              </a:rPr>
              <a:t>(l)</a:t>
            </a:r>
            <a:r>
              <a:rPr lang="fr-CA" sz="2800" b="1" dirty="0">
                <a:solidFill>
                  <a:srgbClr val="00B0F0"/>
                </a:solidFill>
              </a:rPr>
              <a:t> + 890 kJ </a:t>
            </a:r>
            <a:endParaRPr lang="fr-CA" sz="2800" b="1" baseline="-25000" dirty="0">
              <a:sym typeface="Wingdings" pitchFamily="2" charset="2"/>
            </a:endParaRPr>
          </a:p>
        </p:txBody>
      </p:sp>
      <p:sp>
        <p:nvSpPr>
          <p:cNvPr id="11" name="Flèche : haut 10">
            <a:extLst>
              <a:ext uri="{FF2B5EF4-FFF2-40B4-BE49-F238E27FC236}">
                <a16:creationId xmlns:a16="http://schemas.microsoft.com/office/drawing/2014/main" id="{7041EFBB-69BA-4A2E-9CC1-7537BEB56E16}"/>
              </a:ext>
            </a:extLst>
          </p:cNvPr>
          <p:cNvSpPr/>
          <p:nvPr/>
        </p:nvSpPr>
        <p:spPr>
          <a:xfrm>
            <a:off x="2239423" y="4700864"/>
            <a:ext cx="565475" cy="677253"/>
          </a:xfrm>
          <a:prstGeom prst="upArrow">
            <a:avLst/>
          </a:prstGeom>
          <a:noFill/>
          <a:ln w="28575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5" name="Flèche : haut 44">
            <a:extLst>
              <a:ext uri="{FF2B5EF4-FFF2-40B4-BE49-F238E27FC236}">
                <a16:creationId xmlns:a16="http://schemas.microsoft.com/office/drawing/2014/main" id="{F354CFA5-2C8F-494D-A310-25806611DDB7}"/>
              </a:ext>
            </a:extLst>
          </p:cNvPr>
          <p:cNvSpPr/>
          <p:nvPr/>
        </p:nvSpPr>
        <p:spPr>
          <a:xfrm>
            <a:off x="11099615" y="4700863"/>
            <a:ext cx="565475" cy="677253"/>
          </a:xfrm>
          <a:prstGeom prst="upArrow">
            <a:avLst/>
          </a:prstGeom>
          <a:noFill/>
          <a:ln w="28575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6" name="Espace réservé du contenu 19">
            <a:extLst>
              <a:ext uri="{FF2B5EF4-FFF2-40B4-BE49-F238E27FC236}">
                <a16:creationId xmlns:a16="http://schemas.microsoft.com/office/drawing/2014/main" id="{D43FF477-C2DC-4BFA-B0FE-ADC604DCF402}"/>
              </a:ext>
            </a:extLst>
          </p:cNvPr>
          <p:cNvSpPr txBox="1">
            <a:spLocks/>
          </p:cNvSpPr>
          <p:nvPr/>
        </p:nvSpPr>
        <p:spPr>
          <a:xfrm>
            <a:off x="181825" y="5448078"/>
            <a:ext cx="4843709" cy="1222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000" dirty="0"/>
              <a:t>L’énergie s’écrit à gauche (avec les réactifs).</a:t>
            </a:r>
          </a:p>
          <a:p>
            <a:r>
              <a:rPr lang="fr-CA" sz="2000" dirty="0"/>
              <a:t>L’énergie est de signe positif.</a:t>
            </a:r>
          </a:p>
        </p:txBody>
      </p:sp>
      <p:sp>
        <p:nvSpPr>
          <p:cNvPr id="62" name="Espace réservé du contenu 19">
            <a:extLst>
              <a:ext uri="{FF2B5EF4-FFF2-40B4-BE49-F238E27FC236}">
                <a16:creationId xmlns:a16="http://schemas.microsoft.com/office/drawing/2014/main" id="{A265DA5A-9921-4BA1-BD35-F3D94A401343}"/>
              </a:ext>
            </a:extLst>
          </p:cNvPr>
          <p:cNvSpPr txBox="1">
            <a:spLocks/>
          </p:cNvSpPr>
          <p:nvPr/>
        </p:nvSpPr>
        <p:spPr>
          <a:xfrm>
            <a:off x="5868042" y="5444762"/>
            <a:ext cx="6005516" cy="1222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000" dirty="0"/>
              <a:t>L’énergie s’écrit à droite (avec les produits).</a:t>
            </a:r>
          </a:p>
          <a:p>
            <a:r>
              <a:rPr lang="fr-CA" sz="2000" dirty="0"/>
              <a:t>L’énergie est de signe négatif.</a:t>
            </a:r>
          </a:p>
        </p:txBody>
      </p:sp>
    </p:spTree>
    <p:extLst>
      <p:ext uri="{BB962C8B-B14F-4D97-AF65-F5344CB8AC3E}">
        <p14:creationId xmlns:p14="http://schemas.microsoft.com/office/powerpoint/2010/main" val="293812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 build="p"/>
      <p:bldP spid="21" grpId="0" build="p"/>
      <p:bldP spid="22" grpId="0" build="p"/>
      <p:bldP spid="39" grpId="0"/>
      <p:bldP spid="40" grpId="0"/>
      <p:bldP spid="11" grpId="0" animBg="1"/>
      <p:bldP spid="45" grpId="0" animBg="1"/>
      <p:bldP spid="46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32C7DF1-CFEC-4F11-B22F-BC9B443228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020C2EE-B3CB-4087-AB92-9FAD44629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402666"/>
            <a:ext cx="8133478" cy="13263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CA" sz="4000" b="1" dirty="0"/>
              <a:t>Enthalpie </a:t>
            </a:r>
            <a:br>
              <a:rPr lang="fr-CA" sz="4000" b="1" dirty="0"/>
            </a:br>
            <a:r>
              <a:rPr lang="fr-CA" sz="4000" b="1" dirty="0"/>
              <a:t>et la variation d’enthalpie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7B11990-37E4-4086-B65A-8830E491EA96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4</a:t>
            </a:r>
          </a:p>
          <a:p>
            <a:pPr algn="ctr">
              <a:spcAft>
                <a:spcPts val="600"/>
              </a:spcAft>
            </a:pPr>
            <a:r>
              <a:rPr lang="fr-CA" sz="3600" b="1" dirty="0">
                <a:solidFill>
                  <a:schemeClr val="bg1"/>
                </a:solidFill>
              </a:rPr>
              <a:t>p. 167 et 169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648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L’enthalpie (H)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CEDAB9E-B4F6-49CC-88BD-AAB05CB3AA0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p.167 et 169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40F9C6-35BB-4D38-87B9-DC3C3ADAA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558264"/>
            <a:ext cx="9613861" cy="295895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3600" dirty="0"/>
              <a:t>Définition: C’est la quantité d’énergie reliée à l’énergie interne d’une particule/réaction. </a:t>
            </a:r>
          </a:p>
          <a:p>
            <a:pPr marL="0" indent="0">
              <a:buNone/>
            </a:pPr>
            <a:endParaRPr lang="fr-CA" sz="3600" dirty="0"/>
          </a:p>
          <a:p>
            <a:pPr marL="0" indent="0">
              <a:buNone/>
            </a:pPr>
            <a:r>
              <a:rPr lang="fr-CA" sz="3600" dirty="0"/>
              <a:t>Elle est représentée par le lettre H.</a:t>
            </a:r>
          </a:p>
        </p:txBody>
      </p:sp>
    </p:spTree>
    <p:extLst>
      <p:ext uri="{BB962C8B-B14F-4D97-AF65-F5344CB8AC3E}">
        <p14:creationId xmlns:p14="http://schemas.microsoft.com/office/powerpoint/2010/main" val="1804996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L’enthalpie (H)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CEDAB9E-B4F6-49CC-88BD-AAB05CB3AA0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p.167 et 169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40F9C6-35BB-4D38-87B9-DC3C3ADAA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550" y="1990722"/>
            <a:ext cx="7689667" cy="4867278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fr-CA" dirty="0"/>
              <a:t>L’énergie interne d’une particule/réaction est:</a:t>
            </a:r>
          </a:p>
          <a:p>
            <a:r>
              <a:rPr lang="fr-CA" dirty="0"/>
              <a:t>L’énergie cinétique des particules (mouvements de vibration, de rotation et de translation).</a:t>
            </a:r>
          </a:p>
          <a:p>
            <a:endParaRPr lang="fr-CA" dirty="0"/>
          </a:p>
          <a:p>
            <a:r>
              <a:rPr lang="fr-CA" dirty="0"/>
              <a:t>L’énergie potentielle due aux forces qui retiennent les électrons autour du noyau des atomes.</a:t>
            </a:r>
          </a:p>
          <a:p>
            <a:endParaRPr lang="fr-CA" dirty="0"/>
          </a:p>
          <a:p>
            <a:r>
              <a:rPr lang="fr-CA" dirty="0"/>
              <a:t>L’énergie potentielle due aux forces qui unissent les atomes d’une molécules</a:t>
            </a:r>
          </a:p>
          <a:p>
            <a:endParaRPr lang="fr-CA" dirty="0"/>
          </a:p>
          <a:p>
            <a:r>
              <a:rPr lang="fr-CA" dirty="0"/>
              <a:t>L’énergie potentielle due aux forces d’attraction entre les particules de matière.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121B9BE4-3194-4AEB-9E22-7D05EB7FA0D1}"/>
              </a:ext>
            </a:extLst>
          </p:cNvPr>
          <p:cNvGrpSpPr/>
          <p:nvPr/>
        </p:nvGrpSpPr>
        <p:grpSpPr>
          <a:xfrm>
            <a:off x="10326585" y="3564751"/>
            <a:ext cx="925070" cy="850231"/>
            <a:chOff x="5992493" y="2223212"/>
            <a:chExt cx="4356225" cy="4003805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88F5266B-960B-41DC-B0E7-EE0D72CD53AA}"/>
                </a:ext>
              </a:extLst>
            </p:cNvPr>
            <p:cNvGrpSpPr/>
            <p:nvPr/>
          </p:nvGrpSpPr>
          <p:grpSpPr>
            <a:xfrm>
              <a:off x="7262091" y="3423247"/>
              <a:ext cx="2120323" cy="1523488"/>
              <a:chOff x="7024702" y="3561665"/>
              <a:chExt cx="2585371" cy="1857633"/>
            </a:xfrm>
          </p:grpSpPr>
          <p:pic>
            <p:nvPicPr>
              <p:cNvPr id="3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5F5CA971-2583-4767-AAF3-878BC4D863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1529" y="3561665"/>
                <a:ext cx="1629807" cy="1415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FBEF29FA-6A72-47B8-93F0-AEE829AE89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4001" y="3584507"/>
                <a:ext cx="1629807" cy="1415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FDAC2869-9B86-493A-8D87-A256EF1099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6977" y="3733800"/>
                <a:ext cx="1629807" cy="1415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F2B3D78D-5FA7-4BB7-8C07-963E4CC094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4702" y="3856289"/>
                <a:ext cx="1629807" cy="1415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36976DB4-0CAC-4654-B507-A3B40F68D7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0266" y="3831649"/>
                <a:ext cx="1629807" cy="1415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A924C2B7-D692-4304-A3E9-8C5D916790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6978" y="4003784"/>
                <a:ext cx="1629807" cy="1415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2A13F378-06C3-4493-98FA-E70B36174A38}"/>
                </a:ext>
              </a:extLst>
            </p:cNvPr>
            <p:cNvGrpSpPr/>
            <p:nvPr/>
          </p:nvGrpSpPr>
          <p:grpSpPr>
            <a:xfrm>
              <a:off x="5992493" y="2223212"/>
              <a:ext cx="4356225" cy="4003805"/>
              <a:chOff x="5992493" y="2223212"/>
              <a:chExt cx="4356225" cy="4003805"/>
            </a:xfrm>
          </p:grpSpPr>
          <p:sp>
            <p:nvSpPr>
              <p:cNvPr id="25" name="Cercle : creux 24">
                <a:extLst>
                  <a:ext uri="{FF2B5EF4-FFF2-40B4-BE49-F238E27FC236}">
                    <a16:creationId xmlns:a16="http://schemas.microsoft.com/office/drawing/2014/main" id="{1B49D3D2-C2BC-4E93-ADB9-280487796FCD}"/>
                  </a:ext>
                </a:extLst>
              </p:cNvPr>
              <p:cNvSpPr/>
              <p:nvPr/>
            </p:nvSpPr>
            <p:spPr>
              <a:xfrm>
                <a:off x="6881416" y="2785303"/>
                <a:ext cx="2881674" cy="2846745"/>
              </a:xfrm>
              <a:prstGeom prst="donut">
                <a:avLst>
                  <a:gd name="adj" fmla="val 1058"/>
                </a:avLst>
              </a:prstGeom>
              <a:solidFill>
                <a:srgbClr val="F09415"/>
              </a:solidFill>
              <a:ln w="12700" cap="flat" cmpd="sng" algn="ctr">
                <a:solidFill>
                  <a:srgbClr val="F09415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pic>
            <p:nvPicPr>
              <p:cNvPr id="26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692C1682-7208-4426-8643-6B041EBE11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2112" y="2512149"/>
                <a:ext cx="640282" cy="556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2752B510-5CDE-4101-8182-37B6DBAA67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3456" y="5349107"/>
                <a:ext cx="640282" cy="556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Cercle : creux 27">
                <a:extLst>
                  <a:ext uri="{FF2B5EF4-FFF2-40B4-BE49-F238E27FC236}">
                    <a16:creationId xmlns:a16="http://schemas.microsoft.com/office/drawing/2014/main" id="{EFBED08D-E7BA-4EDE-A2F7-7ED986FD5F7C}"/>
                  </a:ext>
                </a:extLst>
              </p:cNvPr>
              <p:cNvSpPr/>
              <p:nvPr/>
            </p:nvSpPr>
            <p:spPr>
              <a:xfrm>
                <a:off x="6295787" y="2223212"/>
                <a:ext cx="4052931" cy="4003805"/>
              </a:xfrm>
              <a:prstGeom prst="donut">
                <a:avLst>
                  <a:gd name="adj" fmla="val 785"/>
                </a:avLst>
              </a:prstGeom>
              <a:solidFill>
                <a:srgbClr val="F09415"/>
              </a:solidFill>
              <a:ln w="12700" cap="flat" cmpd="sng" algn="ctr">
                <a:solidFill>
                  <a:srgbClr val="F09415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pic>
            <p:nvPicPr>
              <p:cNvPr id="2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D36EC921-831F-427C-AD75-F3A97FF815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rgbClr val="5AA6C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2493" y="3980352"/>
                <a:ext cx="640282" cy="556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4550335E-4DFF-416E-A119-D9489BDA459A}"/>
              </a:ext>
            </a:extLst>
          </p:cNvPr>
          <p:cNvGrpSpPr/>
          <p:nvPr/>
        </p:nvGrpSpPr>
        <p:grpSpPr>
          <a:xfrm flipH="1">
            <a:off x="8827650" y="4556654"/>
            <a:ext cx="1145777" cy="1179384"/>
            <a:chOff x="9938791" y="5665369"/>
            <a:chExt cx="1145777" cy="1179384"/>
          </a:xfrm>
        </p:grpSpPr>
        <p:sp>
          <p:nvSpPr>
            <p:cNvPr id="37" name="Cercle : creux 36">
              <a:extLst>
                <a:ext uri="{FF2B5EF4-FFF2-40B4-BE49-F238E27FC236}">
                  <a16:creationId xmlns:a16="http://schemas.microsoft.com/office/drawing/2014/main" id="{AC21E3E6-5618-4C0D-86FE-E21B48E3E012}"/>
                </a:ext>
              </a:extLst>
            </p:cNvPr>
            <p:cNvSpPr/>
            <p:nvPr/>
          </p:nvSpPr>
          <p:spPr>
            <a:xfrm>
              <a:off x="10155964" y="5946834"/>
              <a:ext cx="611123" cy="603715"/>
            </a:xfrm>
            <a:prstGeom prst="donut">
              <a:avLst>
                <a:gd name="adj" fmla="val 1058"/>
              </a:avLst>
            </a:prstGeom>
            <a:solidFill>
              <a:srgbClr val="F09415"/>
            </a:solidFill>
            <a:ln w="12700" cap="flat" cmpd="sng" algn="ctr">
              <a:solidFill>
                <a:srgbClr val="F0941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pic>
          <p:nvPicPr>
            <p:cNvPr id="3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4A2EF7BB-726D-4C77-97CB-616E2770F6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3632" y="5888906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14E1794B-4B31-44A5-92F3-AFA33FB974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3917" y="6490546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Cercle : creux 40">
              <a:extLst>
                <a:ext uri="{FF2B5EF4-FFF2-40B4-BE49-F238E27FC236}">
                  <a16:creationId xmlns:a16="http://schemas.microsoft.com/office/drawing/2014/main" id="{9079B0BA-4520-4388-AEA9-92BDFDE957A2}"/>
                </a:ext>
              </a:extLst>
            </p:cNvPr>
            <p:cNvSpPr/>
            <p:nvPr/>
          </p:nvSpPr>
          <p:spPr>
            <a:xfrm>
              <a:off x="9938791" y="5723686"/>
              <a:ext cx="1072596" cy="1059595"/>
            </a:xfrm>
            <a:prstGeom prst="donut">
              <a:avLst>
                <a:gd name="adj" fmla="val 785"/>
              </a:avLst>
            </a:prstGeom>
            <a:solidFill>
              <a:srgbClr val="F09415"/>
            </a:solidFill>
            <a:ln w="12700" cap="flat" cmpd="sng" algn="ctr">
              <a:solidFill>
                <a:srgbClr val="F0941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Cercle : creux 41">
              <a:extLst>
                <a:ext uri="{FF2B5EF4-FFF2-40B4-BE49-F238E27FC236}">
                  <a16:creationId xmlns:a16="http://schemas.microsoft.com/office/drawing/2014/main" id="{026C0CEA-7954-443E-9A56-D350B80F8D46}"/>
                </a:ext>
              </a:extLst>
            </p:cNvPr>
            <p:cNvSpPr/>
            <p:nvPr/>
          </p:nvSpPr>
          <p:spPr>
            <a:xfrm>
              <a:off x="10043279" y="5835907"/>
              <a:ext cx="843990" cy="833760"/>
            </a:xfrm>
            <a:prstGeom prst="donut">
              <a:avLst>
                <a:gd name="adj" fmla="val 1058"/>
              </a:avLst>
            </a:prstGeom>
            <a:solidFill>
              <a:srgbClr val="F09415"/>
            </a:solidFill>
            <a:ln w="12700" cap="flat" cmpd="sng" algn="ctr">
              <a:solidFill>
                <a:srgbClr val="F0941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pic>
          <p:nvPicPr>
            <p:cNvPr id="43" name="Picture 2" descr="Isolated Transparent Circle - Free image on Pixabay">
              <a:extLst>
                <a:ext uri="{FF2B5EF4-FFF2-40B4-BE49-F238E27FC236}">
                  <a16:creationId xmlns:a16="http://schemas.microsoft.com/office/drawing/2014/main" id="{96CE97DF-59AE-4FD4-B112-83E9F08177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8137" y="5786236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Isolated Transparent Circle - Free image on Pixabay">
              <a:extLst>
                <a:ext uri="{FF2B5EF4-FFF2-40B4-BE49-F238E27FC236}">
                  <a16:creationId xmlns:a16="http://schemas.microsoft.com/office/drawing/2014/main" id="{3A5621D8-0342-4E33-8E35-C47F10E3AE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9303" y="5787274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535994FD-B08B-42B6-9C58-67E458684E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8137" y="6600369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Isolated Transparent Circle - Free image on Pixabay">
              <a:extLst>
                <a:ext uri="{FF2B5EF4-FFF2-40B4-BE49-F238E27FC236}">
                  <a16:creationId xmlns:a16="http://schemas.microsoft.com/office/drawing/2014/main" id="{470DE9A2-18D0-4A45-AE24-E783902003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9303" y="6601407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Isolated Transparent Circle - Free image on Pixabay">
              <a:extLst>
                <a:ext uri="{FF2B5EF4-FFF2-40B4-BE49-F238E27FC236}">
                  <a16:creationId xmlns:a16="http://schemas.microsoft.com/office/drawing/2014/main" id="{4BFE2C2F-B27B-4855-9B84-7F5CE807E8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0255" y="6129082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Isolated Transparent Circle - Free image on Pixabay">
              <a:extLst>
                <a:ext uri="{FF2B5EF4-FFF2-40B4-BE49-F238E27FC236}">
                  <a16:creationId xmlns:a16="http://schemas.microsoft.com/office/drawing/2014/main" id="{A81FADA7-4622-4BE7-BD22-777BD93FB8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3015" y="6249423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A7504200-DE57-4E19-8FEA-4D7359EC7C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0112" y="6123878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B1189EF0-ADBD-48ED-8E85-0A3FDDA54C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2872" y="6244219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Isolated Transparent Circle - Free image on Pixabay">
              <a:extLst>
                <a:ext uri="{FF2B5EF4-FFF2-40B4-BE49-F238E27FC236}">
                  <a16:creationId xmlns:a16="http://schemas.microsoft.com/office/drawing/2014/main" id="{355787C8-46BA-47AE-9269-4C142813F4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8137" y="5665369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71D907F3-23A5-400D-AC9D-B78484C1F1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9303" y="5666407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Isolated Transparent Circle - Free image on Pixabay">
              <a:extLst>
                <a:ext uri="{FF2B5EF4-FFF2-40B4-BE49-F238E27FC236}">
                  <a16:creationId xmlns:a16="http://schemas.microsoft.com/office/drawing/2014/main" id="{0AD8133B-654B-4F8A-B7BE-AC3AE44D3A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6022" y="6126672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Isolated Transparent Circle - Free image on Pixabay">
              <a:extLst>
                <a:ext uri="{FF2B5EF4-FFF2-40B4-BE49-F238E27FC236}">
                  <a16:creationId xmlns:a16="http://schemas.microsoft.com/office/drawing/2014/main" id="{90D820F5-A859-4BF3-855A-9FFCCA605E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8782" y="6247014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86C3A7F4-CEA3-4322-A528-46AD9E01B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8137" y="6725783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Isolated Transparent Circle - Free image on Pixabay">
              <a:extLst>
                <a:ext uri="{FF2B5EF4-FFF2-40B4-BE49-F238E27FC236}">
                  <a16:creationId xmlns:a16="http://schemas.microsoft.com/office/drawing/2014/main" id="{974E902E-6EC7-4DA5-A5FD-7B45AF6E72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9303" y="6726821"/>
              <a:ext cx="135786" cy="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C5BE09B1-094A-4FFB-BD89-51233FCFA5AB}"/>
                </a:ext>
              </a:extLst>
            </p:cNvPr>
            <p:cNvGrpSpPr/>
            <p:nvPr/>
          </p:nvGrpSpPr>
          <p:grpSpPr>
            <a:xfrm>
              <a:off x="10272134" y="6058706"/>
              <a:ext cx="396388" cy="382587"/>
              <a:chOff x="1806011" y="1908495"/>
              <a:chExt cx="2661677" cy="2569003"/>
            </a:xfrm>
          </p:grpSpPr>
          <p:pic>
            <p:nvPicPr>
              <p:cNvPr id="5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1D5176E8-ED69-475E-98AE-AD6707FBD0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045" y="2680017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BB028F54-3D29-42C8-835B-66DF6739F3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7168" y="1908495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3B70BE91-A692-4C49-853C-198C8E63EC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2099" y="2427237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C8D2B9DC-33C7-4AEA-A732-639A239ED3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6011" y="2889302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413EB6D9-1F62-4EFB-BE6B-C1E072B9E6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4780" y="2134525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1832F7F2-D6F1-44E0-A00C-083426EF50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1033" y="2660230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2D32EED9-B864-492F-82AD-8031CA16F0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5819" y="3042378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B90EE2C9-086B-4A11-8BF7-28F9F61C47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4233" y="2219108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ECE923B4-075A-4CBE-A58B-47087CF66B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2150" y="2439669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A1FCDE0A-F77A-40E5-9F28-54730B2675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1174" y="3108405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03BC3F3A-4652-4959-8264-13AEF3CA38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0321" y="2628676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AF7502B3-B467-48D1-9F83-8C063C5BD3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2567" y="3316602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051C9B23-3256-4997-8FBD-F9E95E18F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5504" y="3157229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8D4CB6D1-0EAA-4170-A2BA-3C1D383F79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5075" y="2705214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E8B0B4F5-A11B-4AF8-85CD-C2C4BFFD7B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8052" y="3004813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65DEDA1D-027D-4195-A952-8C6EF4DB0196}"/>
              </a:ext>
            </a:extLst>
          </p:cNvPr>
          <p:cNvGrpSpPr/>
          <p:nvPr/>
        </p:nvGrpSpPr>
        <p:grpSpPr>
          <a:xfrm>
            <a:off x="10945604" y="4541329"/>
            <a:ext cx="1217440" cy="1179384"/>
            <a:chOff x="5427417" y="605547"/>
            <a:chExt cx="5740687" cy="5561239"/>
          </a:xfrm>
        </p:grpSpPr>
        <p:sp>
          <p:nvSpPr>
            <p:cNvPr id="74" name="Cercle : creux 73">
              <a:extLst>
                <a:ext uri="{FF2B5EF4-FFF2-40B4-BE49-F238E27FC236}">
                  <a16:creationId xmlns:a16="http://schemas.microsoft.com/office/drawing/2014/main" id="{89B5BF2B-F844-4B5A-BA39-5B83250CEB92}"/>
                </a:ext>
              </a:extLst>
            </p:cNvPr>
            <p:cNvSpPr/>
            <p:nvPr/>
          </p:nvSpPr>
          <p:spPr>
            <a:xfrm>
              <a:off x="6789387" y="1932762"/>
              <a:ext cx="2881674" cy="2846745"/>
            </a:xfrm>
            <a:prstGeom prst="donut">
              <a:avLst>
                <a:gd name="adj" fmla="val 1058"/>
              </a:avLst>
            </a:prstGeom>
            <a:solidFill>
              <a:srgbClr val="F09415"/>
            </a:solidFill>
            <a:ln w="12700" cap="flat" cmpd="sng" algn="ctr">
              <a:solidFill>
                <a:srgbClr val="F0941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pic>
          <p:nvPicPr>
            <p:cNvPr id="7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1D94C3AB-19B7-4056-96FB-ECABB449CD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0083" y="1659608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2" descr="Isolated Transparent Circle - Free image on Pixabay">
              <a:extLst>
                <a:ext uri="{FF2B5EF4-FFF2-40B4-BE49-F238E27FC236}">
                  <a16:creationId xmlns:a16="http://schemas.microsoft.com/office/drawing/2014/main" id="{ABFC52C5-69DC-4091-A54D-51FE2B2905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1427" y="4496566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Cercle : creux 76">
              <a:extLst>
                <a:ext uri="{FF2B5EF4-FFF2-40B4-BE49-F238E27FC236}">
                  <a16:creationId xmlns:a16="http://schemas.microsoft.com/office/drawing/2014/main" id="{1A611175-326E-4CEE-983A-FB272563B9AC}"/>
                </a:ext>
              </a:extLst>
            </p:cNvPr>
            <p:cNvSpPr/>
            <p:nvPr/>
          </p:nvSpPr>
          <p:spPr>
            <a:xfrm>
              <a:off x="5765334" y="880535"/>
              <a:ext cx="5057694" cy="4996390"/>
            </a:xfrm>
            <a:prstGeom prst="donut">
              <a:avLst>
                <a:gd name="adj" fmla="val 785"/>
              </a:avLst>
            </a:prstGeom>
            <a:solidFill>
              <a:srgbClr val="F09415"/>
            </a:solidFill>
            <a:ln w="12700" cap="flat" cmpd="sng" algn="ctr">
              <a:solidFill>
                <a:srgbClr val="F0941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pic>
          <p:nvPicPr>
            <p:cNvPr id="78" name="Picture 2" descr="Isolated Transparent Circle - Free image on Pixabay">
              <a:extLst>
                <a:ext uri="{FF2B5EF4-FFF2-40B4-BE49-F238E27FC236}">
                  <a16:creationId xmlns:a16="http://schemas.microsoft.com/office/drawing/2014/main" id="{6352ABD6-4AC3-4590-9DC4-16797BDC17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7417" y="2788020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Cercle : creux 78">
              <a:extLst>
                <a:ext uri="{FF2B5EF4-FFF2-40B4-BE49-F238E27FC236}">
                  <a16:creationId xmlns:a16="http://schemas.microsoft.com/office/drawing/2014/main" id="{56E387AB-030B-4C38-A07E-601D23E92D33}"/>
                </a:ext>
              </a:extLst>
            </p:cNvPr>
            <p:cNvSpPr/>
            <p:nvPr/>
          </p:nvSpPr>
          <p:spPr>
            <a:xfrm>
              <a:off x="6258036" y="1409700"/>
              <a:ext cx="3979731" cy="3931492"/>
            </a:xfrm>
            <a:prstGeom prst="donut">
              <a:avLst>
                <a:gd name="adj" fmla="val 1058"/>
              </a:avLst>
            </a:prstGeom>
            <a:solidFill>
              <a:srgbClr val="F09415"/>
            </a:solidFill>
            <a:ln w="12700" cap="flat" cmpd="sng" algn="ctr">
              <a:solidFill>
                <a:srgbClr val="F0941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pic>
          <p:nvPicPr>
            <p:cNvPr id="8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08ACE945-2406-4BC0-8730-7A0596870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4247" y="1175481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2" descr="Isolated Transparent Circle - Free image on Pixabay">
              <a:extLst>
                <a:ext uri="{FF2B5EF4-FFF2-40B4-BE49-F238E27FC236}">
                  <a16:creationId xmlns:a16="http://schemas.microsoft.com/office/drawing/2014/main" id="{88777190-0206-4368-B791-360669B3F4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3899" y="1180375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8421126E-CC63-48B9-8786-EE6463D7D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4247" y="5014422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2" descr="Isolated Transparent Circle - Free image on Pixabay">
              <a:extLst>
                <a:ext uri="{FF2B5EF4-FFF2-40B4-BE49-F238E27FC236}">
                  <a16:creationId xmlns:a16="http://schemas.microsoft.com/office/drawing/2014/main" id="{C9265AF9-7C63-444B-BCB2-83B987E218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3899" y="5019316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2" descr="Isolated Transparent Circle - Free image on Pixabay">
              <a:extLst>
                <a:ext uri="{FF2B5EF4-FFF2-40B4-BE49-F238E27FC236}">
                  <a16:creationId xmlns:a16="http://schemas.microsoft.com/office/drawing/2014/main" id="{2EB4DC82-FE07-4040-B541-21623C438C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4615" y="2792126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21AED7F3-C8F8-4C59-86EF-C0AB8EE510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7629" y="3359583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2" descr="Isolated Transparent Circle - Free image on Pixabay">
              <a:extLst>
                <a:ext uri="{FF2B5EF4-FFF2-40B4-BE49-F238E27FC236}">
                  <a16:creationId xmlns:a16="http://schemas.microsoft.com/office/drawing/2014/main" id="{CE346AD5-8622-40EF-A0D4-AD9D347DB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7332" y="2767587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2" descr="Isolated Transparent Circle - Free image on Pixabay">
              <a:extLst>
                <a:ext uri="{FF2B5EF4-FFF2-40B4-BE49-F238E27FC236}">
                  <a16:creationId xmlns:a16="http://schemas.microsoft.com/office/drawing/2014/main" id="{8DCE6BB7-BA9C-4936-91A3-8DCCDF6BCC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0346" y="3335044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2" descr="Isolated Transparent Circle - Free image on Pixabay">
              <a:extLst>
                <a:ext uri="{FF2B5EF4-FFF2-40B4-BE49-F238E27FC236}">
                  <a16:creationId xmlns:a16="http://schemas.microsoft.com/office/drawing/2014/main" id="{01D8A175-25AE-410E-88E4-41AE74309A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4247" y="605547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217F72CA-B05B-430B-B83B-19A4A6FA86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3899" y="610441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E697E878-7675-4CA7-84BA-8D2BD1480F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4808" y="2780764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2" descr="Isolated Transparent Circle - Free image on Pixabay">
              <a:extLst>
                <a:ext uri="{FF2B5EF4-FFF2-40B4-BE49-F238E27FC236}">
                  <a16:creationId xmlns:a16="http://schemas.microsoft.com/office/drawing/2014/main" id="{77B1AF05-F24A-440D-B464-9CE6B11716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7822" y="3348221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8C535E68-2E1D-4F3C-BD1F-EA7B397A76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4247" y="5605797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2" descr="Isolated Transparent Circle - Free image on Pixabay">
              <a:extLst>
                <a:ext uri="{FF2B5EF4-FFF2-40B4-BE49-F238E27FC236}">
                  <a16:creationId xmlns:a16="http://schemas.microsoft.com/office/drawing/2014/main" id="{D403FBDF-DB2D-4BB6-A378-2C5F7DA95C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AA6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3899" y="5610691"/>
              <a:ext cx="640282" cy="55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4" name="Groupe 93">
              <a:extLst>
                <a:ext uri="{FF2B5EF4-FFF2-40B4-BE49-F238E27FC236}">
                  <a16:creationId xmlns:a16="http://schemas.microsoft.com/office/drawing/2014/main" id="{D09FD88E-4026-4E31-8D3B-E12C0734B1A5}"/>
                </a:ext>
              </a:extLst>
            </p:cNvPr>
            <p:cNvGrpSpPr/>
            <p:nvPr/>
          </p:nvGrpSpPr>
          <p:grpSpPr>
            <a:xfrm>
              <a:off x="7337173" y="2460277"/>
              <a:ext cx="1869120" cy="1804042"/>
              <a:chOff x="1806011" y="1908495"/>
              <a:chExt cx="2661677" cy="2569003"/>
            </a:xfrm>
          </p:grpSpPr>
          <p:pic>
            <p:nvPicPr>
              <p:cNvPr id="95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DE045BAC-F932-4CDF-A0DC-8FF884E215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045" y="2680017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7B06C665-F92F-4354-9F5C-D0AACB0685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7168" y="1908495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D059571F-7A35-4D67-A09F-9E64B90663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2099" y="2427237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58B358D8-8CF0-439E-BEE9-EE2C82DCE1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6011" y="2889302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065C2A0A-191E-48D3-A57D-313268B528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4780" y="2134525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274CA5E3-E288-430E-A16D-BF30A74F91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1033" y="2660230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EB4D6E33-91AE-4075-8AC4-826D299022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5819" y="3042378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2043FCBB-575C-4E5A-88FE-C3ACF23446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4233" y="2219108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0FF80FF4-4FD9-4187-9F91-504117FDFD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2150" y="2439669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BB877BE1-E824-4228-86EB-F29521722E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1174" y="3108405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9CE27617-08B3-491C-9509-F815953E29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0321" y="2628676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8E645FAF-EF74-49D3-A7AC-771656E2C4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2567" y="3316602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EF67B24A-49DB-48E3-A225-ECFC8848D4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5504" y="3157229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824717AC-22CC-4FF3-8131-6EC0B14B84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5075" y="2705214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25FE49D3-23F2-4A40-8B8A-2BE2B9F4DC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alphaModFix/>
                <a:duotone>
                  <a:srgbClr val="D17D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8052" y="3004813"/>
                <a:ext cx="1336643" cy="1160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10" name="Picture 2" descr="Isolated Transparent Circle - Free image on Pixabay">
            <a:extLst>
              <a:ext uri="{FF2B5EF4-FFF2-40B4-BE49-F238E27FC236}">
                <a16:creationId xmlns:a16="http://schemas.microsoft.com/office/drawing/2014/main" id="{E0E6A863-FEE3-4C3B-9877-E9612F3ED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rgbClr val="5AA6C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086" y="5125839"/>
            <a:ext cx="135786" cy="11793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2B03F6E7-6289-47D6-A428-E1E8A52ABF45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8854290" y="6072509"/>
            <a:ext cx="1264773" cy="603269"/>
            <a:chOff x="903165" y="5250988"/>
            <a:chExt cx="3153847" cy="1504316"/>
          </a:xfrm>
        </p:grpSpPr>
        <p:grpSp>
          <p:nvGrpSpPr>
            <p:cNvPr id="112" name="Groupe 111">
              <a:extLst>
                <a:ext uri="{FF2B5EF4-FFF2-40B4-BE49-F238E27FC236}">
                  <a16:creationId xmlns:a16="http://schemas.microsoft.com/office/drawing/2014/main" id="{F1DBFAE4-E525-4EEB-B2C6-5E658498D685}"/>
                </a:ext>
              </a:extLst>
            </p:cNvPr>
            <p:cNvGrpSpPr/>
            <p:nvPr/>
          </p:nvGrpSpPr>
          <p:grpSpPr>
            <a:xfrm>
              <a:off x="903165" y="5250988"/>
              <a:ext cx="1718229" cy="1492309"/>
              <a:chOff x="4685157" y="1943102"/>
              <a:chExt cx="2502903" cy="2173812"/>
            </a:xfrm>
          </p:grpSpPr>
          <p:pic>
            <p:nvPicPr>
              <p:cNvPr id="11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6C7BEEAC-BBE1-47AB-9668-E66F897FA4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srgbClr val="F09415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8" name="ZoneTexte 117">
                <a:extLst>
                  <a:ext uri="{FF2B5EF4-FFF2-40B4-BE49-F238E27FC236}">
                    <a16:creationId xmlns:a16="http://schemas.microsoft.com/office/drawing/2014/main" id="{D3379435-893A-40A4-A268-6BD18D061B9C}"/>
                  </a:ext>
                </a:extLst>
              </p:cNvPr>
              <p:cNvSpPr txBox="1"/>
              <p:nvPr/>
            </p:nvSpPr>
            <p:spPr>
              <a:xfrm>
                <a:off x="5316845" y="2568343"/>
                <a:ext cx="1239523" cy="838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Na</a:t>
                </a:r>
              </a:p>
            </p:txBody>
          </p:sp>
        </p:grpSp>
        <p:grpSp>
          <p:nvGrpSpPr>
            <p:cNvPr id="113" name="Groupe 112">
              <a:extLst>
                <a:ext uri="{FF2B5EF4-FFF2-40B4-BE49-F238E27FC236}">
                  <a16:creationId xmlns:a16="http://schemas.microsoft.com/office/drawing/2014/main" id="{52564C64-D7AD-43AC-83CD-AAF21E0DA5AD}"/>
                </a:ext>
              </a:extLst>
            </p:cNvPr>
            <p:cNvGrpSpPr/>
            <p:nvPr/>
          </p:nvGrpSpPr>
          <p:grpSpPr>
            <a:xfrm>
              <a:off x="2338783" y="5262994"/>
              <a:ext cx="1718229" cy="1492310"/>
              <a:chOff x="4235798" y="4419265"/>
              <a:chExt cx="2502903" cy="2173812"/>
            </a:xfrm>
          </p:grpSpPr>
          <p:pic>
            <p:nvPicPr>
              <p:cNvPr id="115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C13130A2-D7EA-4DCF-8636-98F990ADCF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rgbClr val="4BAF73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5798" y="4419265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6" name="ZoneTexte 115">
                <a:extLst>
                  <a:ext uri="{FF2B5EF4-FFF2-40B4-BE49-F238E27FC236}">
                    <a16:creationId xmlns:a16="http://schemas.microsoft.com/office/drawing/2014/main" id="{9097C362-0905-4D88-92D1-25704E3F40B5}"/>
                  </a:ext>
                </a:extLst>
              </p:cNvPr>
              <p:cNvSpPr txBox="1"/>
              <p:nvPr/>
            </p:nvSpPr>
            <p:spPr>
              <a:xfrm>
                <a:off x="4867486" y="5044506"/>
                <a:ext cx="1239523" cy="838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Cl</a:t>
                </a:r>
              </a:p>
            </p:txBody>
          </p:sp>
        </p:grp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D9F134BE-DDD4-4A78-9681-A0787D6AB1A2}"/>
                </a:ext>
              </a:extLst>
            </p:cNvPr>
            <p:cNvCxnSpPr>
              <a:cxnSpLocks/>
            </p:cNvCxnSpPr>
            <p:nvPr/>
          </p:nvCxnSpPr>
          <p:spPr>
            <a:xfrm>
              <a:off x="2338783" y="5978930"/>
              <a:ext cx="282611" cy="0"/>
            </a:xfrm>
            <a:prstGeom prst="line">
              <a:avLst/>
            </a:prstGeom>
            <a:noFill/>
            <a:ln w="76200" cap="flat" cmpd="sng" algn="ctr">
              <a:solidFill>
                <a:sysClr val="window" lastClr="FFFFFF"/>
              </a:solidFill>
              <a:prstDash val="solid"/>
            </a:ln>
            <a:effectLst>
              <a:glow rad="139700">
                <a:srgbClr val="5AA6C0">
                  <a:satMod val="175000"/>
                  <a:alpha val="40000"/>
                </a:srgbClr>
              </a:glow>
            </a:effectLst>
          </p:spPr>
        </p:cxn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50B8A0F3-890D-4AEC-B1B3-D17AD9F003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65325" y="2311966"/>
            <a:ext cx="1800821" cy="1012962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D0DFCA1-83F4-4A3C-9135-F43385946A3C}"/>
              </a:ext>
            </a:extLst>
          </p:cNvPr>
          <p:cNvCxnSpPr>
            <a:cxnSpLocks/>
          </p:cNvCxnSpPr>
          <p:nvPr/>
        </p:nvCxnSpPr>
        <p:spPr>
          <a:xfrm>
            <a:off x="7724503" y="2818447"/>
            <a:ext cx="203175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>
            <a:extLst>
              <a:ext uri="{FF2B5EF4-FFF2-40B4-BE49-F238E27FC236}">
                <a16:creationId xmlns:a16="http://schemas.microsoft.com/office/drawing/2014/main" id="{D98A164F-141C-429B-AC33-1D8ECF74FF41}"/>
              </a:ext>
            </a:extLst>
          </p:cNvPr>
          <p:cNvCxnSpPr>
            <a:cxnSpLocks/>
          </p:cNvCxnSpPr>
          <p:nvPr/>
        </p:nvCxnSpPr>
        <p:spPr>
          <a:xfrm>
            <a:off x="7724503" y="4041061"/>
            <a:ext cx="2394560" cy="968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>
            <a:extLst>
              <a:ext uri="{FF2B5EF4-FFF2-40B4-BE49-F238E27FC236}">
                <a16:creationId xmlns:a16="http://schemas.microsoft.com/office/drawing/2014/main" id="{A63D8CCF-314F-463A-BFF1-07BF8F4CBDBE}"/>
              </a:ext>
            </a:extLst>
          </p:cNvPr>
          <p:cNvCxnSpPr>
            <a:cxnSpLocks/>
          </p:cNvCxnSpPr>
          <p:nvPr/>
        </p:nvCxnSpPr>
        <p:spPr>
          <a:xfrm>
            <a:off x="7833360" y="5010477"/>
            <a:ext cx="807889" cy="144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>
            <a:extLst>
              <a:ext uri="{FF2B5EF4-FFF2-40B4-BE49-F238E27FC236}">
                <a16:creationId xmlns:a16="http://schemas.microsoft.com/office/drawing/2014/main" id="{BC652F8D-1055-4483-BD7B-4DE992FB568E}"/>
              </a:ext>
            </a:extLst>
          </p:cNvPr>
          <p:cNvCxnSpPr>
            <a:cxnSpLocks/>
          </p:cNvCxnSpPr>
          <p:nvPr/>
        </p:nvCxnSpPr>
        <p:spPr>
          <a:xfrm flipV="1">
            <a:off x="7426556" y="6360073"/>
            <a:ext cx="1152726" cy="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èche : bas 17">
            <a:extLst>
              <a:ext uri="{FF2B5EF4-FFF2-40B4-BE49-F238E27FC236}">
                <a16:creationId xmlns:a16="http://schemas.microsoft.com/office/drawing/2014/main" id="{8DD6D87C-383D-4060-8146-40A58439DC1B}"/>
              </a:ext>
            </a:extLst>
          </p:cNvPr>
          <p:cNvSpPr/>
          <p:nvPr/>
        </p:nvSpPr>
        <p:spPr>
          <a:xfrm rot="18898327">
            <a:off x="10606761" y="3696649"/>
            <a:ext cx="182993" cy="275853"/>
          </a:xfrm>
          <a:prstGeom prst="downArrow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1" name="Flèche : bas 130">
            <a:extLst>
              <a:ext uri="{FF2B5EF4-FFF2-40B4-BE49-F238E27FC236}">
                <a16:creationId xmlns:a16="http://schemas.microsoft.com/office/drawing/2014/main" id="{04B60DB8-9493-4CD2-BD01-FD1EAEE4B1D0}"/>
              </a:ext>
            </a:extLst>
          </p:cNvPr>
          <p:cNvSpPr/>
          <p:nvPr/>
        </p:nvSpPr>
        <p:spPr>
          <a:xfrm rot="7744688">
            <a:off x="10907124" y="3952766"/>
            <a:ext cx="163022" cy="274019"/>
          </a:xfrm>
          <a:prstGeom prst="downArrow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2" name="Flèche : bas 131">
            <a:extLst>
              <a:ext uri="{FF2B5EF4-FFF2-40B4-BE49-F238E27FC236}">
                <a16:creationId xmlns:a16="http://schemas.microsoft.com/office/drawing/2014/main" id="{1722EF14-12B7-4F02-8C53-E40E46666317}"/>
              </a:ext>
            </a:extLst>
          </p:cNvPr>
          <p:cNvSpPr/>
          <p:nvPr/>
        </p:nvSpPr>
        <p:spPr>
          <a:xfrm rot="16200000">
            <a:off x="10526803" y="4572372"/>
            <a:ext cx="307509" cy="463555"/>
          </a:xfrm>
          <a:prstGeom prst="downArrow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3" name="Flèche : bas 132">
            <a:extLst>
              <a:ext uri="{FF2B5EF4-FFF2-40B4-BE49-F238E27FC236}">
                <a16:creationId xmlns:a16="http://schemas.microsoft.com/office/drawing/2014/main" id="{93BC03A4-4D08-47D4-A445-EFBC3710ED47}"/>
              </a:ext>
            </a:extLst>
          </p:cNvPr>
          <p:cNvSpPr/>
          <p:nvPr/>
        </p:nvSpPr>
        <p:spPr>
          <a:xfrm rot="5400000">
            <a:off x="11012157" y="4568501"/>
            <a:ext cx="314826" cy="460471"/>
          </a:xfrm>
          <a:prstGeom prst="downArrow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34" name="Groupe 133">
            <a:extLst>
              <a:ext uri="{FF2B5EF4-FFF2-40B4-BE49-F238E27FC236}">
                <a16:creationId xmlns:a16="http://schemas.microsoft.com/office/drawing/2014/main" id="{E0D5E2E8-5420-405C-A27F-7046056C4861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0537183" y="6075741"/>
            <a:ext cx="1264773" cy="603269"/>
            <a:chOff x="903165" y="5250988"/>
            <a:chExt cx="3153847" cy="1504316"/>
          </a:xfrm>
        </p:grpSpPr>
        <p:grpSp>
          <p:nvGrpSpPr>
            <p:cNvPr id="135" name="Groupe 134">
              <a:extLst>
                <a:ext uri="{FF2B5EF4-FFF2-40B4-BE49-F238E27FC236}">
                  <a16:creationId xmlns:a16="http://schemas.microsoft.com/office/drawing/2014/main" id="{79D2BFC4-1AC2-425E-8E96-5594D3A56406}"/>
                </a:ext>
              </a:extLst>
            </p:cNvPr>
            <p:cNvGrpSpPr/>
            <p:nvPr/>
          </p:nvGrpSpPr>
          <p:grpSpPr>
            <a:xfrm>
              <a:off x="903165" y="5250988"/>
              <a:ext cx="1718229" cy="1492309"/>
              <a:chOff x="4685157" y="1943102"/>
              <a:chExt cx="2502903" cy="2173812"/>
            </a:xfrm>
          </p:grpSpPr>
          <p:pic>
            <p:nvPicPr>
              <p:cNvPr id="14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88601960-F886-4143-9A3D-7372EA5BF0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srgbClr val="F09415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1" name="ZoneTexte 140">
                <a:extLst>
                  <a:ext uri="{FF2B5EF4-FFF2-40B4-BE49-F238E27FC236}">
                    <a16:creationId xmlns:a16="http://schemas.microsoft.com/office/drawing/2014/main" id="{B75DB5DC-97D9-4DC0-A3E1-E20A2706B92E}"/>
                  </a:ext>
                </a:extLst>
              </p:cNvPr>
              <p:cNvSpPr txBox="1"/>
              <p:nvPr/>
            </p:nvSpPr>
            <p:spPr>
              <a:xfrm>
                <a:off x="5316845" y="2568343"/>
                <a:ext cx="1239523" cy="838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Na</a:t>
                </a:r>
              </a:p>
            </p:txBody>
          </p:sp>
        </p:grpSp>
        <p:grpSp>
          <p:nvGrpSpPr>
            <p:cNvPr id="136" name="Groupe 135">
              <a:extLst>
                <a:ext uri="{FF2B5EF4-FFF2-40B4-BE49-F238E27FC236}">
                  <a16:creationId xmlns:a16="http://schemas.microsoft.com/office/drawing/2014/main" id="{E563883D-5BE1-42CB-B9FB-455DAF33BDC1}"/>
                </a:ext>
              </a:extLst>
            </p:cNvPr>
            <p:cNvGrpSpPr/>
            <p:nvPr/>
          </p:nvGrpSpPr>
          <p:grpSpPr>
            <a:xfrm>
              <a:off x="2338783" y="5262994"/>
              <a:ext cx="1718229" cy="1492310"/>
              <a:chOff x="4235798" y="4419265"/>
              <a:chExt cx="2502903" cy="2173812"/>
            </a:xfrm>
          </p:grpSpPr>
          <p:pic>
            <p:nvPicPr>
              <p:cNvPr id="13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39AF07E2-55A4-4178-9466-683E2B3354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rgbClr val="4BAF73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5798" y="4419265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9" name="ZoneTexte 138">
                <a:extLst>
                  <a:ext uri="{FF2B5EF4-FFF2-40B4-BE49-F238E27FC236}">
                    <a16:creationId xmlns:a16="http://schemas.microsoft.com/office/drawing/2014/main" id="{27EC6820-9E1E-4C98-AB50-FB680343C9CA}"/>
                  </a:ext>
                </a:extLst>
              </p:cNvPr>
              <p:cNvSpPr txBox="1"/>
              <p:nvPr/>
            </p:nvSpPr>
            <p:spPr>
              <a:xfrm>
                <a:off x="4867486" y="5044506"/>
                <a:ext cx="1239523" cy="838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Cl</a:t>
                </a:r>
              </a:p>
            </p:txBody>
          </p:sp>
        </p:grpSp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6432EBE9-37CC-4299-A52B-E793B99F51FC}"/>
                </a:ext>
              </a:extLst>
            </p:cNvPr>
            <p:cNvCxnSpPr>
              <a:cxnSpLocks/>
            </p:cNvCxnSpPr>
            <p:nvPr/>
          </p:nvCxnSpPr>
          <p:spPr>
            <a:xfrm>
              <a:off x="2338783" y="5978930"/>
              <a:ext cx="282611" cy="0"/>
            </a:xfrm>
            <a:prstGeom prst="line">
              <a:avLst/>
            </a:prstGeom>
            <a:noFill/>
            <a:ln w="76200" cap="flat" cmpd="sng" algn="ctr">
              <a:solidFill>
                <a:sysClr val="window" lastClr="FFFFFF"/>
              </a:solidFill>
              <a:prstDash val="solid"/>
            </a:ln>
            <a:effectLst>
              <a:glow rad="139700">
                <a:srgbClr val="5AA6C0">
                  <a:satMod val="175000"/>
                  <a:alpha val="40000"/>
                </a:srgbClr>
              </a:glow>
            </a:effectLst>
          </p:spPr>
        </p:cxnSp>
      </p:grpSp>
      <p:sp>
        <p:nvSpPr>
          <p:cNvPr id="142" name="Flèche : bas 141">
            <a:extLst>
              <a:ext uri="{FF2B5EF4-FFF2-40B4-BE49-F238E27FC236}">
                <a16:creationId xmlns:a16="http://schemas.microsoft.com/office/drawing/2014/main" id="{5BEED39F-285E-4BBF-9819-CD5720C9449A}"/>
              </a:ext>
            </a:extLst>
          </p:cNvPr>
          <p:cNvSpPr/>
          <p:nvPr/>
        </p:nvSpPr>
        <p:spPr>
          <a:xfrm>
            <a:off x="10448340" y="5676478"/>
            <a:ext cx="307509" cy="463555"/>
          </a:xfrm>
          <a:prstGeom prst="downArrow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3" name="Flèche : bas 142">
            <a:extLst>
              <a:ext uri="{FF2B5EF4-FFF2-40B4-BE49-F238E27FC236}">
                <a16:creationId xmlns:a16="http://schemas.microsoft.com/office/drawing/2014/main" id="{56971F77-B163-485D-A7D7-86C9F4DAA1E4}"/>
              </a:ext>
            </a:extLst>
          </p:cNvPr>
          <p:cNvSpPr/>
          <p:nvPr/>
        </p:nvSpPr>
        <p:spPr>
          <a:xfrm rot="10800000">
            <a:off x="10476613" y="6381208"/>
            <a:ext cx="314826" cy="460471"/>
          </a:xfrm>
          <a:prstGeom prst="downArrow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3985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07227 0.0011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7" y="4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48148E-6 L 0.07253 0.0055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63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7253 0.00555 L 0.08529 0.00231 " pathEditMode="relative" rAng="0" ptsTypes="AA">
                                      <p:cBhvr>
                                        <p:cTn id="74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09154 -0.066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-3356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04649 0.0074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8" grpId="0" animBg="1"/>
      <p:bldP spid="18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42" grpId="0" animBg="1"/>
      <p:bldP spid="142" grpId="1" animBg="1"/>
      <p:bldP spid="143" grpId="0" animBg="1"/>
      <p:bldP spid="14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DCE81F-2B3D-41CB-802E-125C41366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Différence entre chaleur et enthalpie</a:t>
            </a:r>
          </a:p>
        </p:txBody>
      </p:sp>
      <p:sp>
        <p:nvSpPr>
          <p:cNvPr id="4" name="Espace réservé du contenu 5">
            <a:extLst>
              <a:ext uri="{FF2B5EF4-FFF2-40B4-BE49-F238E27FC236}">
                <a16:creationId xmlns:a16="http://schemas.microsoft.com/office/drawing/2014/main" id="{B9C41BB0-E1AC-4EE7-873D-B873121D94C9}"/>
              </a:ext>
            </a:extLst>
          </p:cNvPr>
          <p:cNvSpPr txBox="1">
            <a:spLocks/>
          </p:cNvSpPr>
          <p:nvPr/>
        </p:nvSpPr>
        <p:spPr>
          <a:xfrm>
            <a:off x="3236361" y="2118289"/>
            <a:ext cx="6041204" cy="2350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800" b="1" dirty="0" err="1"/>
              <a:t>Q</a:t>
            </a:r>
            <a:r>
              <a:rPr lang="fr-CA" sz="2800" b="1" baseline="-25000" dirty="0" err="1"/>
              <a:t>réaction</a:t>
            </a:r>
            <a:r>
              <a:rPr lang="fr-CA" sz="2800" b="1" dirty="0"/>
              <a:t> = -</a:t>
            </a:r>
            <a:r>
              <a:rPr lang="fr-CA" sz="2800" b="1" dirty="0" err="1"/>
              <a:t>Q</a:t>
            </a:r>
            <a:r>
              <a:rPr lang="fr-CA" sz="2800" b="1" baseline="-25000" dirty="0" err="1"/>
              <a:t>milieu</a:t>
            </a:r>
            <a:r>
              <a:rPr lang="fr-CA" sz="2800" b="1" baseline="-25000" dirty="0"/>
              <a:t> (ou calorimètre)</a:t>
            </a:r>
          </a:p>
          <a:p>
            <a:pPr marL="0" indent="0" algn="ctr">
              <a:buNone/>
            </a:pPr>
            <a:endParaRPr lang="fr-CA" sz="2800" b="1" baseline="-25000" dirty="0"/>
          </a:p>
          <a:p>
            <a:pPr marL="0" indent="0" algn="ctr">
              <a:buNone/>
            </a:pPr>
            <a:r>
              <a:rPr lang="fr-CA" sz="2800" b="1" dirty="0" err="1"/>
              <a:t>Q</a:t>
            </a:r>
            <a:r>
              <a:rPr lang="fr-CA" sz="2800" b="1" baseline="-25000" dirty="0" err="1"/>
              <a:t>milieu</a:t>
            </a:r>
            <a:r>
              <a:rPr lang="fr-CA" sz="2800" b="1" baseline="-25000" dirty="0"/>
              <a:t> (ou calorimètre)</a:t>
            </a:r>
            <a:r>
              <a:rPr lang="fr-CA" sz="2800" b="1" dirty="0"/>
              <a:t> = chaleur</a:t>
            </a:r>
          </a:p>
          <a:p>
            <a:pPr marL="0" indent="0" algn="ctr">
              <a:buNone/>
            </a:pPr>
            <a:r>
              <a:rPr lang="fr-CA" sz="2800" b="1" dirty="0" err="1"/>
              <a:t>Q</a:t>
            </a:r>
            <a:r>
              <a:rPr lang="fr-CA" sz="2800" b="1" baseline="-25000" dirty="0" err="1"/>
              <a:t>réaction</a:t>
            </a:r>
            <a:r>
              <a:rPr lang="fr-CA" sz="2800" b="1" dirty="0"/>
              <a:t> = enthalpie</a:t>
            </a:r>
            <a:endParaRPr lang="fr-CA" sz="2800" b="1" baseline="-25000" dirty="0"/>
          </a:p>
          <a:p>
            <a:pPr marL="0" indent="0" algn="ctr">
              <a:buNone/>
            </a:pPr>
            <a:endParaRPr lang="fr-CA" sz="2800" b="1" baseline="-25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688FEE8-8E7A-4D05-9418-16A15BB22C48}"/>
              </a:ext>
            </a:extLst>
          </p:cNvPr>
          <p:cNvSpPr txBox="1"/>
          <p:nvPr/>
        </p:nvSpPr>
        <p:spPr>
          <a:xfrm>
            <a:off x="291102" y="4119938"/>
            <a:ext cx="116097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u="sng" dirty="0"/>
              <a:t>Réflexion</a:t>
            </a:r>
          </a:p>
          <a:p>
            <a:endParaRPr lang="fr-CA" dirty="0"/>
          </a:p>
          <a:p>
            <a:r>
              <a:rPr lang="fr-CA" dirty="0"/>
              <a:t>L’enthalpie est l’énergie contenue dans une particule (ex: une molécule). Ce n’est pas nécessairement de la chaleur (énergie thermique): l’énergie contenu dans les liaisons, l’énergie cinétique, l’énergie potentielle.</a:t>
            </a:r>
          </a:p>
          <a:p>
            <a:endParaRPr lang="fr-CA" dirty="0"/>
          </a:p>
          <a:p>
            <a:r>
              <a:rPr lang="fr-CA" dirty="0"/>
              <a:t>L’énergie mesurée par un calorimètre est de la chaleur (énergie thermique).</a:t>
            </a:r>
          </a:p>
          <a:p>
            <a:endParaRPr lang="fr-CA" dirty="0"/>
          </a:p>
          <a:p>
            <a:r>
              <a:rPr lang="fr-CA" dirty="0"/>
              <a:t>Donc, la valeur de l’énergie thermique mesurée par un calorimètre représente aussi la valeur de l’énergie interne des particules (l’enthalpie). Au niveau atomique, il y a une transformation d’énergie!</a:t>
            </a:r>
          </a:p>
        </p:txBody>
      </p:sp>
    </p:spTree>
    <p:extLst>
      <p:ext uri="{BB962C8B-B14F-4D97-AF65-F5344CB8AC3E}">
        <p14:creationId xmlns:p14="http://schemas.microsoft.com/office/powerpoint/2010/main" val="3938981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La variation de l’enthalpie (</a:t>
            </a:r>
            <a:r>
              <a:rPr lang="el-GR" b="1" dirty="0"/>
              <a:t>Δ</a:t>
            </a:r>
            <a:r>
              <a:rPr lang="fr-CA" b="1" dirty="0"/>
              <a:t>H)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CEDAB9E-B4F6-49CC-88BD-AAB05CB3AA0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p.167 et 169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47DD7864-394A-4589-9CC8-17E151EDCF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00373" y="3111939"/>
                <a:ext cx="6425665" cy="225466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7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CA" sz="7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fr-CA" sz="7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A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fr-CA" sz="7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fr-CA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fr-CA" sz="7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47DD7864-394A-4589-9CC8-17E151EDC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373" y="3111939"/>
                <a:ext cx="6425665" cy="22546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Espace réservé du contenu 2">
                <a:extLst>
                  <a:ext uri="{FF2B5EF4-FFF2-40B4-BE49-F238E27FC236}">
                    <a16:creationId xmlns:a16="http://schemas.microsoft.com/office/drawing/2014/main" id="{2E3759EB-8271-4ED4-8ED3-62FCD99630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00372" y="3111939"/>
                <a:ext cx="6425665" cy="225466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72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CA" sz="72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fr-CA" sz="7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A" sz="72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72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72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fr-CA" sz="7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fr-CA" sz="72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72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72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fr-CA" sz="7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Espace réservé du contenu 2">
                <a:extLst>
                  <a:ext uri="{FF2B5EF4-FFF2-40B4-BE49-F238E27FC236}">
                    <a16:creationId xmlns:a16="http://schemas.microsoft.com/office/drawing/2014/main" id="{2E3759EB-8271-4ED4-8ED3-62FCD9963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372" y="3111939"/>
                <a:ext cx="6425665" cy="22546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e 8">
            <a:extLst>
              <a:ext uri="{FF2B5EF4-FFF2-40B4-BE49-F238E27FC236}">
                <a16:creationId xmlns:a16="http://schemas.microsoft.com/office/drawing/2014/main" id="{9E53E343-F92F-48A8-917F-ACED025D9215}"/>
              </a:ext>
            </a:extLst>
          </p:cNvPr>
          <p:cNvGrpSpPr/>
          <p:nvPr/>
        </p:nvGrpSpPr>
        <p:grpSpPr>
          <a:xfrm>
            <a:off x="4210552" y="2234846"/>
            <a:ext cx="3770896" cy="1467655"/>
            <a:chOff x="1291325" y="2918020"/>
            <a:chExt cx="3770896" cy="1467655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3D7D6632-A472-4E89-A875-6D243E7DF34B}"/>
                </a:ext>
              </a:extLst>
            </p:cNvPr>
            <p:cNvSpPr txBox="1"/>
            <p:nvPr/>
          </p:nvSpPr>
          <p:spPr>
            <a:xfrm>
              <a:off x="1291325" y="2918020"/>
              <a:ext cx="37708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rgbClr val="92D050"/>
                  </a:solidFill>
                </a:rPr>
                <a:t>L’enthalpie des produits </a:t>
              </a:r>
            </a:p>
            <a:p>
              <a:r>
                <a:rPr lang="fr-CA" sz="2400" b="1" dirty="0">
                  <a:solidFill>
                    <a:srgbClr val="92D050"/>
                  </a:solidFill>
                </a:rPr>
                <a:t>(en J ou kJ)</a:t>
              </a:r>
            </a:p>
          </p:txBody>
        </p: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A6F6DF11-7957-43E9-B8DE-16237770D571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>
              <a:off x="3176773" y="3749017"/>
              <a:ext cx="0" cy="636658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C8938A9-FEFE-4A03-870E-3508D1372D18}"/>
              </a:ext>
            </a:extLst>
          </p:cNvPr>
          <p:cNvGrpSpPr/>
          <p:nvPr/>
        </p:nvGrpSpPr>
        <p:grpSpPr>
          <a:xfrm>
            <a:off x="6543952" y="4889673"/>
            <a:ext cx="3818695" cy="1803685"/>
            <a:chOff x="1645262" y="2678148"/>
            <a:chExt cx="2633169" cy="1803685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B4F00DAF-B2A0-466D-B5AD-FA08A1D324D1}"/>
                </a:ext>
              </a:extLst>
            </p:cNvPr>
            <p:cNvSpPr txBox="1"/>
            <p:nvPr/>
          </p:nvSpPr>
          <p:spPr>
            <a:xfrm>
              <a:off x="1645262" y="3281504"/>
              <a:ext cx="26331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rgbClr val="00B0F0"/>
                  </a:solidFill>
                </a:rPr>
                <a:t>L’enthalpie des réactifs </a:t>
              </a:r>
            </a:p>
            <a:p>
              <a:r>
                <a:rPr lang="fr-CA" sz="2400" b="1" dirty="0">
                  <a:solidFill>
                    <a:srgbClr val="00B0F0"/>
                  </a:solidFill>
                </a:rPr>
                <a:t>(en J ou kJ)</a:t>
              </a:r>
            </a:p>
            <a:p>
              <a:pPr algn="ctr"/>
              <a:endParaRPr lang="fr-CA" sz="24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E0E88FA6-9944-499C-B64C-263C07716BCF}"/>
                </a:ext>
              </a:extLst>
            </p:cNvPr>
            <p:cNvCxnSpPr>
              <a:cxnSpLocks/>
              <a:stCxn id="13" idx="0"/>
            </p:cNvCxnSpPr>
            <p:nvPr/>
          </p:nvCxnSpPr>
          <p:spPr>
            <a:xfrm flipV="1">
              <a:off x="2961847" y="2678148"/>
              <a:ext cx="1" cy="603356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EC053971-BE72-4A44-A238-62610FF24CBC}"/>
              </a:ext>
            </a:extLst>
          </p:cNvPr>
          <p:cNvGrpSpPr/>
          <p:nvPr/>
        </p:nvGrpSpPr>
        <p:grpSpPr>
          <a:xfrm>
            <a:off x="2052254" y="4734899"/>
            <a:ext cx="3711204" cy="1612569"/>
            <a:chOff x="1605432" y="2427303"/>
            <a:chExt cx="3711204" cy="1612569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1F43B24F-10F1-40A5-AF0F-08796C3C915D}"/>
                </a:ext>
              </a:extLst>
            </p:cNvPr>
            <p:cNvSpPr txBox="1"/>
            <p:nvPr/>
          </p:nvSpPr>
          <p:spPr>
            <a:xfrm>
              <a:off x="1605432" y="3208875"/>
              <a:ext cx="37112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chemeClr val="accent5"/>
                  </a:solidFill>
                </a:rPr>
                <a:t>La variation d’enthalpie </a:t>
              </a:r>
            </a:p>
            <a:p>
              <a:r>
                <a:rPr lang="fr-CA" sz="2400" b="1" dirty="0">
                  <a:solidFill>
                    <a:schemeClr val="accent5"/>
                  </a:solidFill>
                </a:rPr>
                <a:t>(en J ou kJ)</a:t>
              </a:r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E6FF23AE-24B4-40DC-B127-1B221D5C93C2}"/>
                </a:ext>
              </a:extLst>
            </p:cNvPr>
            <p:cNvCxnSpPr>
              <a:cxnSpLocks/>
              <a:stCxn id="16" idx="0"/>
            </p:cNvCxnSpPr>
            <p:nvPr/>
          </p:nvCxnSpPr>
          <p:spPr>
            <a:xfrm flipV="1">
              <a:off x="3461034" y="2427303"/>
              <a:ext cx="0" cy="781572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5582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1545</Words>
  <Application>Microsoft Office PowerPoint</Application>
  <PresentationFormat>Grand écran</PresentationFormat>
  <Paragraphs>267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Cambria Math</vt:lpstr>
      <vt:lpstr>Trebuchet MS</vt:lpstr>
      <vt:lpstr>Berlin</vt:lpstr>
      <vt:lpstr>Réactions thermiques,  chaleur molaire et enthalpie</vt:lpstr>
      <vt:lpstr>Réactions thermiques</vt:lpstr>
      <vt:lpstr>Question?</vt:lpstr>
      <vt:lpstr>Équations thermiques Ces équations précises la quantité d’énergie nécessaire ou produite pendant la réaction.</vt:lpstr>
      <vt:lpstr>Enthalpie  et la variation d’enthalpie</vt:lpstr>
      <vt:lpstr>L’enthalpie (H)</vt:lpstr>
      <vt:lpstr>L’enthalpie (H)</vt:lpstr>
      <vt:lpstr>Différence entre chaleur et enthalpie</vt:lpstr>
      <vt:lpstr>La variation de l’enthalpie (ΔH)</vt:lpstr>
      <vt:lpstr>La variation de l’enthalpie (ΔH)</vt:lpstr>
      <vt:lpstr>Résumé: La variation de l’enthalpie (ΔH)</vt:lpstr>
      <vt:lpstr>Chaleur molaire  et chaleur massique</vt:lpstr>
      <vt:lpstr>Chaleur molaire de réaction</vt:lpstr>
      <vt:lpstr>Chaleur molaire de réaction</vt:lpstr>
      <vt:lpstr>Chaleur molaire de réaction</vt:lpstr>
      <vt:lpstr>Chaleur massique de réaction</vt:lpstr>
      <vt:lpstr>Conversion entre la chaleur molaire et la chaleur massique</vt:lpstr>
      <vt:lpstr>Exemple 1</vt:lpstr>
      <vt:lpstr>Exemple 2</vt:lpstr>
      <vt:lpstr>L’Enthalpie normalisé (ΔHo)</vt:lpstr>
      <vt:lpstr>Devoir</vt:lpstr>
      <vt:lpstr>Mise à jour de la liste de concepts</vt:lpstr>
      <vt:lpstr>Devoir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chaleur et la calorimétrie</dc:title>
  <dc:creator>Bacchi Jonathan</dc:creator>
  <cp:lastModifiedBy>Lavoie Stéphanie</cp:lastModifiedBy>
  <cp:revision>188</cp:revision>
  <cp:lastPrinted>2020-11-22T15:08:14Z</cp:lastPrinted>
  <dcterms:created xsi:type="dcterms:W3CDTF">2020-11-03T17:55:48Z</dcterms:created>
  <dcterms:modified xsi:type="dcterms:W3CDTF">2020-11-22T16:31:48Z</dcterms:modified>
</cp:coreProperties>
</file>