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506" r:id="rId3"/>
    <p:sldId id="528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484" r:id="rId13"/>
    <p:sldId id="480" r:id="rId14"/>
    <p:sldId id="4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156E4-08D3-410E-A243-9A6F18A5389F}" type="doc">
      <dgm:prSet loTypeId="urn:microsoft.com/office/officeart/2005/8/layout/cycle8" loCatId="cycle" qsTypeId="urn:microsoft.com/office/officeart/2005/8/quickstyle/simple5" qsCatId="simple" csTypeId="urn:microsoft.com/office/officeart/2005/8/colors/accent4_4" csCatId="accent4" phldr="1"/>
      <dgm:spPr/>
    </dgm:pt>
    <dgm:pt modelId="{48EF3842-F3B4-4D22-9774-96DFC31F7C9C}">
      <dgm:prSet phldrT="[Texte]"/>
      <dgm:spPr/>
      <dgm:t>
        <a:bodyPr/>
        <a:lstStyle/>
        <a:p>
          <a:r>
            <a:rPr lang="fr-CA" dirty="0"/>
            <a:t>Représentation abstraire (CHIMIE)</a:t>
          </a:r>
        </a:p>
      </dgm:t>
    </dgm:pt>
    <dgm:pt modelId="{73F0C336-CE95-49B8-B929-20132162CFBB}" type="parTrans" cxnId="{5C6E6DD2-6B0B-4B6A-B5B2-0DC55E2D4E4E}">
      <dgm:prSet/>
      <dgm:spPr/>
      <dgm:t>
        <a:bodyPr/>
        <a:lstStyle/>
        <a:p>
          <a:endParaRPr lang="fr-CA"/>
        </a:p>
      </dgm:t>
    </dgm:pt>
    <dgm:pt modelId="{C0247FFB-2EEC-4DB3-A158-545177503923}" type="sibTrans" cxnId="{5C6E6DD2-6B0B-4B6A-B5B2-0DC55E2D4E4E}">
      <dgm:prSet/>
      <dgm:spPr/>
      <dgm:t>
        <a:bodyPr/>
        <a:lstStyle/>
        <a:p>
          <a:endParaRPr lang="fr-CA"/>
        </a:p>
      </dgm:t>
    </dgm:pt>
    <dgm:pt modelId="{6881FF36-8ABE-451F-A4A2-76BAD73A59F5}">
      <dgm:prSet phldrT="[Texte]"/>
      <dgm:spPr/>
      <dgm:t>
        <a:bodyPr/>
        <a:lstStyle/>
        <a:p>
          <a:r>
            <a:rPr lang="fr-CA" dirty="0"/>
            <a:t>Représentation numérique (MATHS)</a:t>
          </a:r>
        </a:p>
      </dgm:t>
    </dgm:pt>
    <dgm:pt modelId="{BD0A749E-B51A-421D-8DBA-15918E488D88}" type="parTrans" cxnId="{233CC890-D114-45A0-AFBB-CC0F5A761E98}">
      <dgm:prSet/>
      <dgm:spPr/>
      <dgm:t>
        <a:bodyPr/>
        <a:lstStyle/>
        <a:p>
          <a:endParaRPr lang="fr-CA"/>
        </a:p>
      </dgm:t>
    </dgm:pt>
    <dgm:pt modelId="{821B21D3-2A47-4006-B0BA-C5CF7C5BC1F0}" type="sibTrans" cxnId="{233CC890-D114-45A0-AFBB-CC0F5A761E98}">
      <dgm:prSet/>
      <dgm:spPr/>
      <dgm:t>
        <a:bodyPr/>
        <a:lstStyle/>
        <a:p>
          <a:endParaRPr lang="fr-CA"/>
        </a:p>
      </dgm:t>
    </dgm:pt>
    <dgm:pt modelId="{342638D7-80B2-40EA-91CC-C2C68ABC4109}">
      <dgm:prSet phldrT="[Texte]"/>
      <dgm:spPr/>
      <dgm:t>
        <a:bodyPr/>
        <a:lstStyle/>
        <a:p>
          <a:r>
            <a:rPr lang="fr-CA" dirty="0"/>
            <a:t>Compréhension linguistique (FRANÇAIS)</a:t>
          </a:r>
        </a:p>
      </dgm:t>
    </dgm:pt>
    <dgm:pt modelId="{F6F67E36-6F6E-4416-8750-81FD27B6CAF1}" type="parTrans" cxnId="{1E978E34-74E7-45E4-B689-9C8FD34E65FB}">
      <dgm:prSet/>
      <dgm:spPr/>
      <dgm:t>
        <a:bodyPr/>
        <a:lstStyle/>
        <a:p>
          <a:endParaRPr lang="fr-CA"/>
        </a:p>
      </dgm:t>
    </dgm:pt>
    <dgm:pt modelId="{246B348E-CFAE-47C7-BEA6-834B1BFE1DA0}" type="sibTrans" cxnId="{1E978E34-74E7-45E4-B689-9C8FD34E65FB}">
      <dgm:prSet/>
      <dgm:spPr/>
      <dgm:t>
        <a:bodyPr/>
        <a:lstStyle/>
        <a:p>
          <a:endParaRPr lang="fr-CA"/>
        </a:p>
      </dgm:t>
    </dgm:pt>
    <dgm:pt modelId="{E768C031-C505-4AEC-9A29-0689E4C9F905}" type="pres">
      <dgm:prSet presAssocID="{94B156E4-08D3-410E-A243-9A6F18A5389F}" presName="compositeShape" presStyleCnt="0">
        <dgm:presLayoutVars>
          <dgm:chMax val="7"/>
          <dgm:dir/>
          <dgm:resizeHandles val="exact"/>
        </dgm:presLayoutVars>
      </dgm:prSet>
      <dgm:spPr/>
    </dgm:pt>
    <dgm:pt modelId="{65033C4D-46F4-4F05-8D70-72A1A346641E}" type="pres">
      <dgm:prSet presAssocID="{94B156E4-08D3-410E-A243-9A6F18A5389F}" presName="wedge1" presStyleLbl="node1" presStyleIdx="0" presStyleCnt="3"/>
      <dgm:spPr/>
    </dgm:pt>
    <dgm:pt modelId="{031D9FA3-0FD2-4D9D-8307-96F7578AD1E7}" type="pres">
      <dgm:prSet presAssocID="{94B156E4-08D3-410E-A243-9A6F18A5389F}" presName="dummy1a" presStyleCnt="0"/>
      <dgm:spPr/>
    </dgm:pt>
    <dgm:pt modelId="{8D55B9E5-5AD5-409F-AEAB-ECB31BC8C6E7}" type="pres">
      <dgm:prSet presAssocID="{94B156E4-08D3-410E-A243-9A6F18A5389F}" presName="dummy1b" presStyleCnt="0"/>
      <dgm:spPr/>
    </dgm:pt>
    <dgm:pt modelId="{398A79AA-C64F-4F06-A693-75F7F17B40DD}" type="pres">
      <dgm:prSet presAssocID="{94B156E4-08D3-410E-A243-9A6F18A538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0C7556-2A29-4D59-B557-B0CAC5F54264}" type="pres">
      <dgm:prSet presAssocID="{94B156E4-08D3-410E-A243-9A6F18A5389F}" presName="wedge2" presStyleLbl="node1" presStyleIdx="1" presStyleCnt="3"/>
      <dgm:spPr/>
    </dgm:pt>
    <dgm:pt modelId="{C67FB9ED-B31B-43C5-9F73-812D5B665160}" type="pres">
      <dgm:prSet presAssocID="{94B156E4-08D3-410E-A243-9A6F18A5389F}" presName="dummy2a" presStyleCnt="0"/>
      <dgm:spPr/>
    </dgm:pt>
    <dgm:pt modelId="{7645D701-C0CE-4184-91E5-4DF8D3EBE801}" type="pres">
      <dgm:prSet presAssocID="{94B156E4-08D3-410E-A243-9A6F18A5389F}" presName="dummy2b" presStyleCnt="0"/>
      <dgm:spPr/>
    </dgm:pt>
    <dgm:pt modelId="{C9A33E59-D573-4BB1-86C2-3CF0D3E94457}" type="pres">
      <dgm:prSet presAssocID="{94B156E4-08D3-410E-A243-9A6F18A538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42F4CF8-5357-475A-820E-DC196A7F5AAC}" type="pres">
      <dgm:prSet presAssocID="{94B156E4-08D3-410E-A243-9A6F18A5389F}" presName="wedge3" presStyleLbl="node1" presStyleIdx="2" presStyleCnt="3"/>
      <dgm:spPr/>
    </dgm:pt>
    <dgm:pt modelId="{C5E9B82D-A7A2-4413-A3F2-DEB20D8CBC28}" type="pres">
      <dgm:prSet presAssocID="{94B156E4-08D3-410E-A243-9A6F18A5389F}" presName="dummy3a" presStyleCnt="0"/>
      <dgm:spPr/>
    </dgm:pt>
    <dgm:pt modelId="{5A238BCC-4A4C-4DC2-B709-50BAB898FF66}" type="pres">
      <dgm:prSet presAssocID="{94B156E4-08D3-410E-A243-9A6F18A5389F}" presName="dummy3b" presStyleCnt="0"/>
      <dgm:spPr/>
    </dgm:pt>
    <dgm:pt modelId="{BB60B2EE-BC3B-4524-8931-6F693EEAE291}" type="pres">
      <dgm:prSet presAssocID="{94B156E4-08D3-410E-A243-9A6F18A538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CCF0082-19E8-42DF-A636-DE2F7331A675}" type="pres">
      <dgm:prSet presAssocID="{C0247FFB-2EEC-4DB3-A158-545177503923}" presName="arrowWedge1" presStyleLbl="fgSibTrans2D1" presStyleIdx="0" presStyleCnt="3"/>
      <dgm:spPr/>
    </dgm:pt>
    <dgm:pt modelId="{DE7230B6-2140-4CD1-8F2D-A9F27DCF21C5}" type="pres">
      <dgm:prSet presAssocID="{821B21D3-2A47-4006-B0BA-C5CF7C5BC1F0}" presName="arrowWedge2" presStyleLbl="fgSibTrans2D1" presStyleIdx="1" presStyleCnt="3"/>
      <dgm:spPr/>
    </dgm:pt>
    <dgm:pt modelId="{6B9DAF44-1E0F-4746-BE12-C4D5BDDA3513}" type="pres">
      <dgm:prSet presAssocID="{246B348E-CFAE-47C7-BEA6-834B1BFE1DA0}" presName="arrowWedge3" presStyleLbl="fgSibTrans2D1" presStyleIdx="2" presStyleCnt="3"/>
      <dgm:spPr/>
    </dgm:pt>
  </dgm:ptLst>
  <dgm:cxnLst>
    <dgm:cxn modelId="{666D9A23-A0A7-4CA4-B20D-31F55FB023CD}" type="presOf" srcId="{6881FF36-8ABE-451F-A4A2-76BAD73A59F5}" destId="{C9A33E59-D573-4BB1-86C2-3CF0D3E94457}" srcOrd="1" destOrd="0" presId="urn:microsoft.com/office/officeart/2005/8/layout/cycle8"/>
    <dgm:cxn modelId="{1E978E34-74E7-45E4-B689-9C8FD34E65FB}" srcId="{94B156E4-08D3-410E-A243-9A6F18A5389F}" destId="{342638D7-80B2-40EA-91CC-C2C68ABC4109}" srcOrd="2" destOrd="0" parTransId="{F6F67E36-6F6E-4416-8750-81FD27B6CAF1}" sibTransId="{246B348E-CFAE-47C7-BEA6-834B1BFE1DA0}"/>
    <dgm:cxn modelId="{0C33CD3B-6731-49BC-86D3-D6D872CBE9EF}" type="presOf" srcId="{94B156E4-08D3-410E-A243-9A6F18A5389F}" destId="{E768C031-C505-4AEC-9A29-0689E4C9F905}" srcOrd="0" destOrd="0" presId="urn:microsoft.com/office/officeart/2005/8/layout/cycle8"/>
    <dgm:cxn modelId="{AE22884A-A97F-48C1-8910-5585DDDB6A82}" type="presOf" srcId="{48EF3842-F3B4-4D22-9774-96DFC31F7C9C}" destId="{65033C4D-46F4-4F05-8D70-72A1A346641E}" srcOrd="0" destOrd="0" presId="urn:microsoft.com/office/officeart/2005/8/layout/cycle8"/>
    <dgm:cxn modelId="{C4025D72-6A76-4D5B-BE6E-3665A906D01B}" type="presOf" srcId="{342638D7-80B2-40EA-91CC-C2C68ABC4109}" destId="{D42F4CF8-5357-475A-820E-DC196A7F5AAC}" srcOrd="0" destOrd="0" presId="urn:microsoft.com/office/officeart/2005/8/layout/cycle8"/>
    <dgm:cxn modelId="{E7401B73-8D5D-484C-A8A9-7D9A266B6363}" type="presOf" srcId="{342638D7-80B2-40EA-91CC-C2C68ABC4109}" destId="{BB60B2EE-BC3B-4524-8931-6F693EEAE291}" srcOrd="1" destOrd="0" presId="urn:microsoft.com/office/officeart/2005/8/layout/cycle8"/>
    <dgm:cxn modelId="{233CC890-D114-45A0-AFBB-CC0F5A761E98}" srcId="{94B156E4-08D3-410E-A243-9A6F18A5389F}" destId="{6881FF36-8ABE-451F-A4A2-76BAD73A59F5}" srcOrd="1" destOrd="0" parTransId="{BD0A749E-B51A-421D-8DBA-15918E488D88}" sibTransId="{821B21D3-2A47-4006-B0BA-C5CF7C5BC1F0}"/>
    <dgm:cxn modelId="{5C6E6DD2-6B0B-4B6A-B5B2-0DC55E2D4E4E}" srcId="{94B156E4-08D3-410E-A243-9A6F18A5389F}" destId="{48EF3842-F3B4-4D22-9774-96DFC31F7C9C}" srcOrd="0" destOrd="0" parTransId="{73F0C336-CE95-49B8-B929-20132162CFBB}" sibTransId="{C0247FFB-2EEC-4DB3-A158-545177503923}"/>
    <dgm:cxn modelId="{59FC7CDD-11FE-421E-A56D-FDACC496D0AE}" type="presOf" srcId="{6881FF36-8ABE-451F-A4A2-76BAD73A59F5}" destId="{290C7556-2A29-4D59-B557-B0CAC5F54264}" srcOrd="0" destOrd="0" presId="urn:microsoft.com/office/officeart/2005/8/layout/cycle8"/>
    <dgm:cxn modelId="{FEE15BE3-55F1-4787-9686-AF3EDD3D85AE}" type="presOf" srcId="{48EF3842-F3B4-4D22-9774-96DFC31F7C9C}" destId="{398A79AA-C64F-4F06-A693-75F7F17B40DD}" srcOrd="1" destOrd="0" presId="urn:microsoft.com/office/officeart/2005/8/layout/cycle8"/>
    <dgm:cxn modelId="{B2418F85-9676-46C5-A766-3F98D515A829}" type="presParOf" srcId="{E768C031-C505-4AEC-9A29-0689E4C9F905}" destId="{65033C4D-46F4-4F05-8D70-72A1A346641E}" srcOrd="0" destOrd="0" presId="urn:microsoft.com/office/officeart/2005/8/layout/cycle8"/>
    <dgm:cxn modelId="{60EB7C6A-E0B1-4CBE-A851-0987BDA8DE00}" type="presParOf" srcId="{E768C031-C505-4AEC-9A29-0689E4C9F905}" destId="{031D9FA3-0FD2-4D9D-8307-96F7578AD1E7}" srcOrd="1" destOrd="0" presId="urn:microsoft.com/office/officeart/2005/8/layout/cycle8"/>
    <dgm:cxn modelId="{298FA8A4-2E2D-4612-B2D9-BF27D4EF438C}" type="presParOf" srcId="{E768C031-C505-4AEC-9A29-0689E4C9F905}" destId="{8D55B9E5-5AD5-409F-AEAB-ECB31BC8C6E7}" srcOrd="2" destOrd="0" presId="urn:microsoft.com/office/officeart/2005/8/layout/cycle8"/>
    <dgm:cxn modelId="{92A8E506-DF13-46ED-93F4-83BC40DBC5FD}" type="presParOf" srcId="{E768C031-C505-4AEC-9A29-0689E4C9F905}" destId="{398A79AA-C64F-4F06-A693-75F7F17B40DD}" srcOrd="3" destOrd="0" presId="urn:microsoft.com/office/officeart/2005/8/layout/cycle8"/>
    <dgm:cxn modelId="{7B90753D-87C1-498E-8191-EDF495B0BD0D}" type="presParOf" srcId="{E768C031-C505-4AEC-9A29-0689E4C9F905}" destId="{290C7556-2A29-4D59-B557-B0CAC5F54264}" srcOrd="4" destOrd="0" presId="urn:microsoft.com/office/officeart/2005/8/layout/cycle8"/>
    <dgm:cxn modelId="{183E0E7C-7666-4108-BA41-3392F83C6B0F}" type="presParOf" srcId="{E768C031-C505-4AEC-9A29-0689E4C9F905}" destId="{C67FB9ED-B31B-43C5-9F73-812D5B665160}" srcOrd="5" destOrd="0" presId="urn:microsoft.com/office/officeart/2005/8/layout/cycle8"/>
    <dgm:cxn modelId="{3B3106A3-90CD-43E1-BDCE-A10684485222}" type="presParOf" srcId="{E768C031-C505-4AEC-9A29-0689E4C9F905}" destId="{7645D701-C0CE-4184-91E5-4DF8D3EBE801}" srcOrd="6" destOrd="0" presId="urn:microsoft.com/office/officeart/2005/8/layout/cycle8"/>
    <dgm:cxn modelId="{D3A490BB-6268-470E-BF4C-8D5BF2151996}" type="presParOf" srcId="{E768C031-C505-4AEC-9A29-0689E4C9F905}" destId="{C9A33E59-D573-4BB1-86C2-3CF0D3E94457}" srcOrd="7" destOrd="0" presId="urn:microsoft.com/office/officeart/2005/8/layout/cycle8"/>
    <dgm:cxn modelId="{144A2775-F443-4B19-9B9A-AFE9BB050B9C}" type="presParOf" srcId="{E768C031-C505-4AEC-9A29-0689E4C9F905}" destId="{D42F4CF8-5357-475A-820E-DC196A7F5AAC}" srcOrd="8" destOrd="0" presId="urn:microsoft.com/office/officeart/2005/8/layout/cycle8"/>
    <dgm:cxn modelId="{740F9DB4-8FBD-49F9-B791-8E928332AEBD}" type="presParOf" srcId="{E768C031-C505-4AEC-9A29-0689E4C9F905}" destId="{C5E9B82D-A7A2-4413-A3F2-DEB20D8CBC28}" srcOrd="9" destOrd="0" presId="urn:microsoft.com/office/officeart/2005/8/layout/cycle8"/>
    <dgm:cxn modelId="{596903BE-886E-40EA-8D57-2969C096AD92}" type="presParOf" srcId="{E768C031-C505-4AEC-9A29-0689E4C9F905}" destId="{5A238BCC-4A4C-4DC2-B709-50BAB898FF66}" srcOrd="10" destOrd="0" presId="urn:microsoft.com/office/officeart/2005/8/layout/cycle8"/>
    <dgm:cxn modelId="{BC925D14-93DB-40E5-9731-2F09725242EB}" type="presParOf" srcId="{E768C031-C505-4AEC-9A29-0689E4C9F905}" destId="{BB60B2EE-BC3B-4524-8931-6F693EEAE291}" srcOrd="11" destOrd="0" presId="urn:microsoft.com/office/officeart/2005/8/layout/cycle8"/>
    <dgm:cxn modelId="{EF99C699-2CB3-446A-9E0A-DA220C74DB06}" type="presParOf" srcId="{E768C031-C505-4AEC-9A29-0689E4C9F905}" destId="{FCCF0082-19E8-42DF-A636-DE2F7331A675}" srcOrd="12" destOrd="0" presId="urn:microsoft.com/office/officeart/2005/8/layout/cycle8"/>
    <dgm:cxn modelId="{2BE3D059-568D-4DF4-ABFE-A8D26F5A06AB}" type="presParOf" srcId="{E768C031-C505-4AEC-9A29-0689E4C9F905}" destId="{DE7230B6-2140-4CD1-8F2D-A9F27DCF21C5}" srcOrd="13" destOrd="0" presId="urn:microsoft.com/office/officeart/2005/8/layout/cycle8"/>
    <dgm:cxn modelId="{84F98635-DE1C-4E24-94F4-809E2A61246B}" type="presParOf" srcId="{E768C031-C505-4AEC-9A29-0689E4C9F905}" destId="{6B9DAF44-1E0F-4746-BE12-C4D5BDDA351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3C4D-46F4-4F05-8D70-72A1A346641E}">
      <dsp:nvSpPr>
        <dsp:cNvPr id="0" name=""/>
        <dsp:cNvSpPr/>
      </dsp:nvSpPr>
      <dsp:spPr>
        <a:xfrm>
          <a:off x="4259500" y="296754"/>
          <a:ext cx="3834978" cy="383497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Représentation abstraire (CHIMIE)</a:t>
          </a:r>
        </a:p>
      </dsp:txBody>
      <dsp:txXfrm>
        <a:off x="6280626" y="1109404"/>
        <a:ext cx="1369635" cy="1141362"/>
      </dsp:txXfrm>
    </dsp:sp>
    <dsp:sp modelId="{290C7556-2A29-4D59-B557-B0CAC5F54264}">
      <dsp:nvSpPr>
        <dsp:cNvPr id="0" name=""/>
        <dsp:cNvSpPr/>
      </dsp:nvSpPr>
      <dsp:spPr>
        <a:xfrm>
          <a:off x="4180518" y="433717"/>
          <a:ext cx="3834978" cy="383497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shade val="50000"/>
                <a:hueOff val="154061"/>
                <a:satOff val="-1374"/>
                <a:lumOff val="27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50000"/>
                <a:hueOff val="154061"/>
                <a:satOff val="-1374"/>
                <a:lumOff val="27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50000"/>
                <a:hueOff val="154061"/>
                <a:satOff val="-1374"/>
                <a:lumOff val="27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Représentation numérique (MATHS)</a:t>
          </a:r>
        </a:p>
      </dsp:txBody>
      <dsp:txXfrm>
        <a:off x="5093608" y="2921888"/>
        <a:ext cx="2054452" cy="1004399"/>
      </dsp:txXfrm>
    </dsp:sp>
    <dsp:sp modelId="{D42F4CF8-5357-475A-820E-DC196A7F5AAC}">
      <dsp:nvSpPr>
        <dsp:cNvPr id="0" name=""/>
        <dsp:cNvSpPr/>
      </dsp:nvSpPr>
      <dsp:spPr>
        <a:xfrm>
          <a:off x="4101536" y="296754"/>
          <a:ext cx="3834978" cy="383497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154061"/>
                <a:satOff val="-1374"/>
                <a:lumOff val="27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50000"/>
                <a:hueOff val="154061"/>
                <a:satOff val="-1374"/>
                <a:lumOff val="27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50000"/>
                <a:hueOff val="154061"/>
                <a:satOff val="-1374"/>
                <a:lumOff val="27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Compréhension linguistique (FRANÇAIS)</a:t>
          </a:r>
        </a:p>
      </dsp:txBody>
      <dsp:txXfrm>
        <a:off x="4545754" y="1109404"/>
        <a:ext cx="1369635" cy="1141362"/>
      </dsp:txXfrm>
    </dsp:sp>
    <dsp:sp modelId="{FCCF0082-19E8-42DF-A636-DE2F7331A675}">
      <dsp:nvSpPr>
        <dsp:cNvPr id="0" name=""/>
        <dsp:cNvSpPr/>
      </dsp:nvSpPr>
      <dsp:spPr>
        <a:xfrm>
          <a:off x="4022413" y="59350"/>
          <a:ext cx="4309785" cy="43097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7230B6-2140-4CD1-8F2D-A9F27DCF21C5}">
      <dsp:nvSpPr>
        <dsp:cNvPr id="0" name=""/>
        <dsp:cNvSpPr/>
      </dsp:nvSpPr>
      <dsp:spPr>
        <a:xfrm>
          <a:off x="3943115" y="196071"/>
          <a:ext cx="4309785" cy="43097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161795"/>
                <a:satOff val="-3765"/>
                <a:lumOff val="200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90000"/>
                <a:hueOff val="161795"/>
                <a:satOff val="-3765"/>
                <a:lumOff val="200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90000"/>
                <a:hueOff val="161795"/>
                <a:satOff val="-3765"/>
                <a:lumOff val="200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9DAF44-1E0F-4746-BE12-C4D5BDDA3513}">
      <dsp:nvSpPr>
        <dsp:cNvPr id="0" name=""/>
        <dsp:cNvSpPr/>
      </dsp:nvSpPr>
      <dsp:spPr>
        <a:xfrm>
          <a:off x="3863816" y="59350"/>
          <a:ext cx="4309785" cy="43097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161795"/>
                <a:satOff val="-3765"/>
                <a:lumOff val="200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90000"/>
                <a:hueOff val="161795"/>
                <a:satOff val="-3765"/>
                <a:lumOff val="200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90000"/>
                <a:hueOff val="161795"/>
                <a:satOff val="-3765"/>
                <a:lumOff val="200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0.png"/><Relationship Id="rId5" Type="http://schemas.openxmlformats.org/officeDocument/2006/relationships/tags" Target="../tags/tag24.xml"/><Relationship Id="rId10" Type="http://schemas.openxmlformats.org/officeDocument/2006/relationships/image" Target="../media/image9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16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4.png"/><Relationship Id="rId5" Type="http://schemas.openxmlformats.org/officeDocument/2006/relationships/tags" Target="../tags/tag32.xml"/><Relationship Id="rId10" Type="http://schemas.openxmlformats.org/officeDocument/2006/relationships/image" Target="../media/image13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/>
          </a:bodyPr>
          <a:lstStyle/>
          <a:p>
            <a:r>
              <a:rPr lang="fr-CA" sz="4400" b="1" dirty="0"/>
              <a:t>Préparation au test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4 et 5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Exemple 2</a:t>
            </a:r>
            <a:endParaRPr lang="fr-CA" b="1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3441843" y="609599"/>
            <a:ext cx="6852339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La chaleur de réaction de la décomposition du peroxyde d’hydrogène (HOOH</a:t>
            </a:r>
            <a:r>
              <a:rPr lang="fr-CA" sz="1400" baseline="-25000" dirty="0"/>
              <a:t>(</a:t>
            </a:r>
            <a:r>
              <a:rPr lang="fr-CA" sz="1400" baseline="-25000" dirty="0" err="1"/>
              <a:t>aq</a:t>
            </a:r>
            <a:r>
              <a:rPr lang="fr-CA" sz="1400" baseline="-25000" dirty="0"/>
              <a:t>)</a:t>
            </a:r>
            <a:r>
              <a:rPr lang="fr-CA" sz="1400" dirty="0"/>
              <a:t>) a été évalué par calorimétrie. La décomposition de 18,21 g dans un calorimètre contenant 750 </a:t>
            </a:r>
            <a:r>
              <a:rPr lang="fr-CA" sz="1400" dirty="0" err="1"/>
              <a:t>mL</a:t>
            </a:r>
            <a:r>
              <a:rPr lang="fr-CA" sz="1400" dirty="0"/>
              <a:t> d’eau distillée a fait augmenter la température du calorimètre de 26,40˚C à 59,81˚C.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Quelle est la chaleur molaire de réaction de la décomposition du peroxyde d’hydrogène?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AF42F6-3C7A-4F37-AEF1-A97A0200765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943E97-964D-4108-AA1D-D63F9D9F66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3065" y="2998113"/>
            <a:ext cx="26249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1- Données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9980473-6C63-416C-8B4C-F7A101F006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3065" y="3513174"/>
                <a:ext cx="2636687" cy="330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dirty="0"/>
                  <a:t>Q = ?</a:t>
                </a:r>
              </a:p>
              <a:p>
                <a:endParaRPr lang="fr-CA" sz="2000" b="1" dirty="0"/>
              </a:p>
              <a:p>
                <a:r>
                  <a:rPr lang="fr-CA" sz="2000" b="1" dirty="0"/>
                  <a:t>m =</a:t>
                </a:r>
              </a:p>
              <a:p>
                <a:endParaRPr lang="fr-CA" sz="2000" b="1" dirty="0"/>
              </a:p>
              <a:p>
                <a:r>
                  <a:rPr lang="fr-CA" sz="2000" b="1" dirty="0"/>
                  <a:t>c = </a:t>
                </a:r>
                <a:r>
                  <a:rPr lang="fr-CA" sz="2000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i="1" dirty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2000" i="1" baseline="30000" dirty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sz="2000" b="1" dirty="0"/>
              </a:p>
              <a:p>
                <a:endParaRPr lang="fr-CA" sz="2000" b="1" dirty="0"/>
              </a:p>
              <a:p>
                <a:r>
                  <a:rPr lang="el-GR" sz="2000" b="1" dirty="0"/>
                  <a:t>Δ</a:t>
                </a:r>
                <a:r>
                  <a:rPr lang="fr-CA" sz="2000" b="1" dirty="0" err="1"/>
                  <a:t>T</a:t>
                </a:r>
                <a:r>
                  <a:rPr lang="fr-CA" sz="2000" b="1" baseline="-25000" dirty="0" err="1"/>
                  <a:t>eau</a:t>
                </a:r>
                <a:r>
                  <a:rPr lang="fr-CA" sz="2000" b="1" baseline="-25000" dirty="0"/>
                  <a:t> </a:t>
                </a:r>
                <a:r>
                  <a:rPr lang="fr-CA" sz="2000" b="1" dirty="0"/>
                  <a:t>=</a:t>
                </a:r>
              </a:p>
              <a:p>
                <a:endParaRPr lang="fr-CA" sz="2000" b="1" dirty="0"/>
              </a:p>
              <a:p>
                <a:r>
                  <a:rPr lang="fr-CA" sz="2000" b="1" dirty="0"/>
                  <a:t>V</a:t>
                </a:r>
                <a:r>
                  <a:rPr lang="fr-CA" sz="2000" b="1" baseline="-25000" dirty="0"/>
                  <a:t>eau</a:t>
                </a:r>
                <a:r>
                  <a:rPr lang="fr-CA" sz="2000" b="1" dirty="0"/>
                  <a:t> = 750 </a:t>
                </a:r>
                <a:r>
                  <a:rPr lang="fr-CA" sz="2000" b="1" dirty="0" err="1"/>
                  <a:t>mL</a:t>
                </a:r>
                <a:endParaRPr lang="fr-CA" sz="2000" b="1" dirty="0"/>
              </a:p>
              <a:p>
                <a:endParaRPr lang="fr-CA" sz="2000" b="1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9980473-6C63-416C-8B4C-F7A101F00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43065" y="3513174"/>
                <a:ext cx="2636687" cy="3303725"/>
              </a:xfrm>
              <a:prstGeom prst="rect">
                <a:avLst/>
              </a:prstGeom>
              <a:blipFill>
                <a:blip r:embed="rId10"/>
                <a:stretch>
                  <a:fillRect l="-2309" t="-110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6F7B92DB-52A8-4EC6-81AE-533321118E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66040" y="2970558"/>
            <a:ext cx="26249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2- Formule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EFDDD75-B278-4B3D-AE53-ADC5A53C9548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58638" y="3467151"/>
                <a:ext cx="4278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sz="2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CA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fr-CA" sz="2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EFDDD75-B278-4B3D-AE53-ADC5A53C9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458638" y="3467151"/>
                <a:ext cx="4278594" cy="461665"/>
              </a:xfrm>
              <a:prstGeom prst="rect">
                <a:avLst/>
              </a:prstGeom>
              <a:blipFill>
                <a:blip r:embed="rId11"/>
                <a:stretch>
                  <a:fillRect l="-997" b="-16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7586E51C-540F-456B-AA6C-8AF183B36C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39517" y="2164244"/>
            <a:ext cx="30252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3- Calculs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32B595B-C0EC-4C7D-ABD1-C27040A0F33D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748977" y="2626923"/>
                <a:ext cx="4703956" cy="3184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CA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fr-CA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C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</m:oMath>
                  </m:oMathPara>
                </a14:m>
                <a:endParaRPr lang="fr-CA" sz="2000" b="1" dirty="0"/>
              </a:p>
              <a:p>
                <a:endParaRPr lang="fr-CA" sz="20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f>
                        <m:fPr>
                          <m:ctrlPr>
                            <a:rPr lang="fr-CA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A" sz="2000" i="0" dirty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A" sz="2000" i="0" dirty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lang="fr-CA" sz="2000" i="0" baseline="30000" dirty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fr-CA" sz="2000" i="0" dirty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fr-CA" sz="20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fr-CA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33,41</m:t>
                      </m:r>
                      <m:r>
                        <m:rPr>
                          <m:nor/>
                        </m:rPr>
                        <a:rPr lang="fr-CA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CA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CA" sz="2000" b="1" dirty="0"/>
              </a:p>
              <a:p>
                <a:endParaRPr lang="fr-CA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𝟏𝟎𝟒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𝟗𝟗𝟎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𝟗𝟐𝐉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𝟏𝟎𝟓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𝐤𝐉</m:t>
                      </m:r>
                      <m:r>
                        <a:rPr lang="fr-CA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000" b="1" dirty="0"/>
              </a:p>
              <a:p>
                <a:endParaRPr lang="fr-CA" sz="2000" b="1" dirty="0"/>
              </a:p>
              <a:p>
                <a:r>
                  <a:rPr lang="fr-CA" sz="2000" b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𝒄𝒂𝒍𝒐𝒓𝒊𝒎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𝒕𝒓𝒆</m:t>
                        </m:r>
                      </m:sub>
                    </m:sSub>
                    <m:r>
                      <a:rPr lang="fr-CA" sz="20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𝒂𝒄𝒕𝒊𝒐𝒏</m:t>
                        </m:r>
                      </m:sub>
                    </m:sSub>
                  </m:oMath>
                </a14:m>
                <a:endParaRPr lang="fr-CA" sz="2000" b="1" dirty="0"/>
              </a:p>
              <a:p>
                <a:endParaRPr lang="fr-CA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𝒂𝒄𝒕𝒊𝒐𝒏</m:t>
                          </m:r>
                        </m:sub>
                      </m:sSub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𝟏𝟎𝟒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𝟗𝟗𝟎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𝟗𝟐𝐉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 (−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𝟏𝟎𝟓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𝐤𝐉</m:t>
                      </m:r>
                      <m:r>
                        <a:rPr lang="fr-CA" sz="20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000" b="1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32B595B-C0EC-4C7D-ABD1-C27040A0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748977" y="2626923"/>
                <a:ext cx="4703956" cy="3184718"/>
              </a:xfrm>
              <a:prstGeom prst="rect">
                <a:avLst/>
              </a:prstGeom>
              <a:blipFill>
                <a:blip r:embed="rId12"/>
                <a:stretch>
                  <a:fillRect l="-1295" b="-13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D8111BB-0ED6-4F0E-9E87-4D7F7F17D13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739518" y="5965208"/>
            <a:ext cx="208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4- Réponse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E3EBE91-0C2E-48A6-9D1E-98115ECFD9E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739517" y="6440546"/>
                <a:ext cx="5192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𝒂𝒄𝒕𝒊𝒐𝒏</m:t>
                          </m:r>
                        </m:sub>
                      </m:sSub>
                      <m:r>
                        <a:rPr lang="fr-CA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𝟏𝟎𝟒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𝟗𝟗𝟎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𝟏𝟎𝟓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1">
                          <a:latin typeface="Cambria Math" panose="02040503050406030204" pitchFamily="18" charset="0"/>
                        </a:rPr>
                        <m:t>𝐤𝐉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b="1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E3EBE91-0C2E-48A6-9D1E-98115ECF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739517" y="6440546"/>
                <a:ext cx="5192556" cy="369332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529234F7-74BD-4DAF-849E-2856A76B023D}"/>
              </a:ext>
            </a:extLst>
          </p:cNvPr>
          <p:cNvSpPr txBox="1"/>
          <p:nvPr/>
        </p:nvSpPr>
        <p:spPr>
          <a:xfrm>
            <a:off x="659773" y="3910295"/>
            <a:ext cx="202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 </a:t>
            </a:r>
            <a:r>
              <a:rPr lang="fr-CA" sz="2000" b="1" dirty="0" err="1"/>
              <a:t>mL</a:t>
            </a:r>
            <a:r>
              <a:rPr lang="fr-CA" sz="2000" b="1" dirty="0"/>
              <a:t> = 1 g</a:t>
            </a:r>
          </a:p>
          <a:p>
            <a:r>
              <a:rPr lang="fr-CA" sz="2000" b="1" dirty="0"/>
              <a:t>750 </a:t>
            </a:r>
            <a:r>
              <a:rPr lang="fr-CA" sz="2000" b="1" dirty="0" err="1"/>
              <a:t>mL</a:t>
            </a:r>
            <a:r>
              <a:rPr lang="fr-CA" sz="2000" b="1" dirty="0"/>
              <a:t> = </a:t>
            </a:r>
            <a:r>
              <a:rPr lang="fr-CA" sz="2000" b="1" dirty="0">
                <a:solidFill>
                  <a:srgbClr val="00B0F0"/>
                </a:solidFill>
              </a:rPr>
              <a:t>750 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65140B-49B8-41BE-82E4-93C8DB69432E}"/>
              </a:ext>
            </a:extLst>
          </p:cNvPr>
          <p:cNvSpPr txBox="1"/>
          <p:nvPr/>
        </p:nvSpPr>
        <p:spPr>
          <a:xfrm>
            <a:off x="955463" y="5315575"/>
            <a:ext cx="390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59,81°C - 26,40°C = </a:t>
            </a:r>
            <a:r>
              <a:rPr lang="fr-CA" sz="2000" b="1" dirty="0">
                <a:solidFill>
                  <a:srgbClr val="00B0F0"/>
                </a:solidFill>
              </a:rPr>
              <a:t>33,41°C</a:t>
            </a:r>
            <a:r>
              <a:rPr lang="fr-CA" sz="2000" b="1" dirty="0"/>
              <a:t>  </a:t>
            </a:r>
            <a:endParaRPr lang="fr-CA" sz="2000" b="1" dirty="0">
              <a:solidFill>
                <a:srgbClr val="FFFF00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0C5D503-3728-41B3-A00A-2ABF33782B00}"/>
              </a:ext>
            </a:extLst>
          </p:cNvPr>
          <p:cNvSpPr txBox="1">
            <a:spLocks/>
          </p:cNvSpPr>
          <p:nvPr/>
        </p:nvSpPr>
        <p:spPr>
          <a:xfrm>
            <a:off x="228595" y="2177917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b="1" u="sng" dirty="0"/>
              <a:t>Étape 1:</a:t>
            </a:r>
            <a:r>
              <a:rPr lang="fr-CA" dirty="0"/>
              <a:t> Trouver le Q de la réaction</a:t>
            </a:r>
          </a:p>
        </p:txBody>
      </p:sp>
    </p:spTree>
    <p:extLst>
      <p:ext uri="{BB962C8B-B14F-4D97-AF65-F5344CB8AC3E}">
        <p14:creationId xmlns:p14="http://schemas.microsoft.com/office/powerpoint/2010/main" val="537409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  <p:bldP spid="9" grpId="0"/>
      <p:bldP spid="10" grpId="0" build="p"/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Exemple 2</a:t>
            </a:r>
            <a:endParaRPr lang="fr-CA" b="1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3441843" y="609599"/>
            <a:ext cx="6852339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La chaleur de réaction de la décomposition du peroxyde d’hydrogène (HOOH</a:t>
            </a:r>
            <a:r>
              <a:rPr lang="fr-CA" sz="1400" baseline="-25000" dirty="0"/>
              <a:t>(</a:t>
            </a:r>
            <a:r>
              <a:rPr lang="fr-CA" sz="1400" baseline="-25000" dirty="0" err="1"/>
              <a:t>aq</a:t>
            </a:r>
            <a:r>
              <a:rPr lang="fr-CA" sz="1400" baseline="-25000" dirty="0"/>
              <a:t>)</a:t>
            </a:r>
            <a:r>
              <a:rPr lang="fr-CA" sz="1400" dirty="0"/>
              <a:t>) a été évalué par calorimétrie. La décomposition de 18,21 g dans un calorimètre contenant 750 </a:t>
            </a:r>
            <a:r>
              <a:rPr lang="fr-CA" sz="1400" dirty="0" err="1"/>
              <a:t>mL</a:t>
            </a:r>
            <a:r>
              <a:rPr lang="fr-CA" sz="1400" dirty="0"/>
              <a:t> d’eau distillée a fait augmenter la température du calorimètre de 26,40˚C à 59,81˚C.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Quelle est la chaleur molaire de réaction de la décomposition du peroxyde d’hydrogène?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AF42F6-3C7A-4F37-AEF1-A97A0200765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943E97-964D-4108-AA1D-D63F9D9F66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3065" y="2998113"/>
            <a:ext cx="26249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1- Données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9980473-6C63-416C-8B4C-F7A101F006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3065" y="3513174"/>
                <a:ext cx="284671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dirty="0">
                    <a:solidFill>
                      <a:schemeClr val="tx1"/>
                    </a:solidFill>
                  </a:rPr>
                  <a:t>M</a:t>
                </a:r>
                <a:r>
                  <a:rPr lang="fr-CA" sz="2000" b="1" baseline="-25000" dirty="0">
                    <a:solidFill>
                      <a:schemeClr val="tx1"/>
                    </a:solidFill>
                  </a:rPr>
                  <a:t>HOOH</a:t>
                </a:r>
                <a:r>
                  <a:rPr lang="fr-CA" sz="2000" b="1" dirty="0">
                    <a:solidFill>
                      <a:schemeClr val="tx1"/>
                    </a:solidFill>
                  </a:rPr>
                  <a:t>= 34,016 g/mol</a:t>
                </a:r>
                <a:endParaRPr lang="fr-CA" sz="2000" b="1" baseline="-25000" dirty="0">
                  <a:solidFill>
                    <a:schemeClr val="tx1"/>
                  </a:solidFill>
                </a:endParaRP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  <a:p>
                <a:r>
                  <a:rPr lang="fr-CA" sz="2000" b="1" dirty="0">
                    <a:solidFill>
                      <a:schemeClr val="tx1"/>
                    </a:solidFill>
                  </a:rPr>
                  <a:t>n =</a:t>
                </a: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  <a:p>
                <a:pPr/>
                <a:endParaRPr lang="fr-CA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fr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𝒎𝒐𝒍𝒂𝒊𝒓𝒆</m:t>
                        </m:r>
                      </m:sub>
                    </m:sSub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= ?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9980473-6C63-416C-8B4C-F7A101F00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43065" y="3513174"/>
                <a:ext cx="2846715" cy="2246769"/>
              </a:xfrm>
              <a:prstGeom prst="rect">
                <a:avLst/>
              </a:prstGeom>
              <a:blipFill>
                <a:blip r:embed="rId10"/>
                <a:stretch>
                  <a:fillRect l="-2141" t="-1626" b="-352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6F7B92DB-52A8-4EC6-81AE-533321118E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75409" y="3016581"/>
            <a:ext cx="26249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2- Formule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EFDDD75-B278-4B3D-AE53-ADC5A53C9548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68008" y="3513174"/>
                <a:ext cx="262494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fr-CA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EFDDD75-B278-4B3D-AE53-ADC5A53C9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768008" y="3513174"/>
                <a:ext cx="2624942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7586E51C-540F-456B-AA6C-8AF183B36C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97628" y="2996172"/>
            <a:ext cx="30252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3- Calculs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32B595B-C0EC-4C7D-ABD1-C27040A0F33D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590226" y="3511233"/>
                <a:ext cx="4703956" cy="2210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fr-CA" sz="2000" b="1" dirty="0"/>
              </a:p>
              <a:p>
                <a:pPr/>
                <a:endParaRPr lang="fr-CA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𝒎𝒐𝒍𝒂𝒊𝒓𝒆</m:t>
                          </m:r>
                        </m:sub>
                      </m:sSub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𝟏𝟎𝟓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𝒌𝑱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𝟓𝟑𝟓𝟑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</m:oMath>
                  </m:oMathPara>
                </a14:m>
                <a:endParaRPr lang="fr-CA" sz="2000" b="1" dirty="0"/>
              </a:p>
              <a:p>
                <a:pPr/>
                <a:endParaRPr lang="fr-CA" sz="2000" b="1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𝒎𝒐𝒍𝒂𝒊𝒓𝒆</m:t>
                        </m:r>
                      </m:sub>
                    </m:sSub>
                    <m:r>
                      <a:rPr lang="fr-C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𝟏𝟗𝟔</m:t>
                    </m:r>
                    <m:r>
                      <a:rPr lang="fr-C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C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fr-C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000" b="1" dirty="0"/>
                  <a:t>kJ/mol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32B595B-C0EC-4C7D-ABD1-C27040A0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590226" y="3511233"/>
                <a:ext cx="4703956" cy="2210990"/>
              </a:xfrm>
              <a:prstGeom prst="rect">
                <a:avLst/>
              </a:prstGeom>
              <a:blipFill>
                <a:blip r:embed="rId12"/>
                <a:stretch>
                  <a:fillRect b="-385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D8111BB-0ED6-4F0E-9E87-4D7F7F17D13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04928" y="2996172"/>
            <a:ext cx="228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4- Réponse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E3EBE91-0C2E-48A6-9D1E-98115ECFD9E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604928" y="3471510"/>
                <a:ext cx="3220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𝒎𝒐𝒍𝒂𝒊𝒓𝒆</m:t>
                        </m:r>
                      </m:sub>
                    </m:sSub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𝟏𝟗𝟔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b="1" dirty="0"/>
                  <a:t>kJ/mol</a:t>
                </a: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E3EBE91-0C2E-48A6-9D1E-98115ECF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604928" y="3471510"/>
                <a:ext cx="3220627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529234F7-74BD-4DAF-849E-2856A76B023D}"/>
              </a:ext>
            </a:extLst>
          </p:cNvPr>
          <p:cNvSpPr txBox="1"/>
          <p:nvPr/>
        </p:nvSpPr>
        <p:spPr>
          <a:xfrm>
            <a:off x="662944" y="4148016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 mol = 34,016 g</a:t>
            </a:r>
          </a:p>
          <a:p>
            <a:r>
              <a:rPr lang="fr-CA" sz="2000" b="1" dirty="0">
                <a:solidFill>
                  <a:srgbClr val="00B0F0"/>
                </a:solidFill>
              </a:rPr>
              <a:t>x mol </a:t>
            </a:r>
            <a:r>
              <a:rPr lang="fr-CA" sz="2000" b="1" dirty="0"/>
              <a:t>= 18,21 g</a:t>
            </a:r>
          </a:p>
          <a:p>
            <a:r>
              <a:rPr lang="fr-CA" sz="2000" b="1" dirty="0">
                <a:solidFill>
                  <a:srgbClr val="00B0F0"/>
                </a:solidFill>
              </a:rPr>
              <a:t>x = 0,5353 mol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0C5D503-3728-41B3-A00A-2ABF33782B00}"/>
              </a:ext>
            </a:extLst>
          </p:cNvPr>
          <p:cNvSpPr txBox="1">
            <a:spLocks/>
          </p:cNvSpPr>
          <p:nvPr/>
        </p:nvSpPr>
        <p:spPr>
          <a:xfrm>
            <a:off x="228595" y="2177917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b="1" u="sng" dirty="0"/>
              <a:t>Étape 2:</a:t>
            </a:r>
            <a:r>
              <a:rPr lang="fr-CA" dirty="0"/>
              <a:t> Trouver le Q de la réaction</a:t>
            </a:r>
          </a:p>
        </p:txBody>
      </p:sp>
    </p:spTree>
    <p:extLst>
      <p:ext uri="{BB962C8B-B14F-4D97-AF65-F5344CB8AC3E}">
        <p14:creationId xmlns:p14="http://schemas.microsoft.com/office/powerpoint/2010/main" val="3952681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  <p:bldP spid="9" grpId="0"/>
      <p:bldP spid="10" grpId="0" build="p"/>
      <p:bldP spid="11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Devoir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EF38-DAD0-471F-BD4A-185E0C5B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à jour de la liste de concepts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1DEE8-B317-47C8-9F5A-08CEC79D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133600"/>
            <a:ext cx="11742821" cy="4507832"/>
          </a:xfrm>
        </p:spPr>
        <p:txBody>
          <a:bodyPr numCol="3">
            <a:noAutofit/>
          </a:bodyPr>
          <a:lstStyle/>
          <a:p>
            <a:pPr marL="342900" indent="-342900"/>
            <a:r>
              <a:rPr lang="fr-CA" sz="2000" dirty="0"/>
              <a:t>Énergie thermique</a:t>
            </a:r>
            <a:endParaRPr lang="en-US" sz="2000" dirty="0"/>
          </a:p>
          <a:p>
            <a:pPr marL="342900" indent="-342900"/>
            <a:r>
              <a:rPr lang="fr-CA" sz="2000" dirty="0"/>
              <a:t>Chaleur</a:t>
            </a:r>
            <a:endParaRPr lang="en-US" sz="2000" dirty="0"/>
          </a:p>
          <a:p>
            <a:pPr marL="342900" indent="-342900"/>
            <a:r>
              <a:rPr lang="fr-CA" sz="2000" dirty="0"/>
              <a:t>Réaction endothermique</a:t>
            </a:r>
            <a:endParaRPr lang="en-US" sz="2000" dirty="0"/>
          </a:p>
          <a:p>
            <a:pPr marL="342900" indent="-342900"/>
            <a:r>
              <a:rPr lang="fr-CA" sz="2000" dirty="0"/>
              <a:t>Réaction exothermique</a:t>
            </a:r>
            <a:endParaRPr lang="en-US" sz="2000" dirty="0"/>
          </a:p>
          <a:p>
            <a:pPr marL="342900" indent="-342900"/>
            <a:r>
              <a:rPr lang="fr-CA" sz="2000" dirty="0"/>
              <a:t>Énergie dégagée</a:t>
            </a:r>
            <a:endParaRPr lang="en-US" sz="2000" dirty="0"/>
          </a:p>
          <a:p>
            <a:pPr marL="342900" indent="-342900"/>
            <a:r>
              <a:rPr lang="fr-CA" sz="2000" dirty="0"/>
              <a:t>Énergie absorbée</a:t>
            </a:r>
            <a:endParaRPr lang="en-US" sz="2000" dirty="0"/>
          </a:p>
          <a:p>
            <a:pPr marL="342900" indent="-342900"/>
            <a:r>
              <a:rPr lang="fr-CA" sz="2000" dirty="0"/>
              <a:t>Système isolé</a:t>
            </a:r>
            <a:endParaRPr lang="en-US" sz="2000" dirty="0"/>
          </a:p>
          <a:p>
            <a:pPr marL="342900" indent="-342900"/>
            <a:r>
              <a:rPr lang="fr-CA" sz="2000" dirty="0"/>
              <a:t>Milieu environnant</a:t>
            </a:r>
            <a:endParaRPr lang="en-US" sz="2000" dirty="0"/>
          </a:p>
          <a:p>
            <a:pPr marL="342900" indent="-342900"/>
            <a:r>
              <a:rPr lang="fr-CA" sz="2000" dirty="0"/>
              <a:t>Système ouvert</a:t>
            </a:r>
            <a:endParaRPr lang="en-US" sz="2000" dirty="0"/>
          </a:p>
          <a:p>
            <a:pPr marL="342900" indent="-342900"/>
            <a:r>
              <a:rPr lang="fr-CA" sz="2000" dirty="0"/>
              <a:t>Système fermé</a:t>
            </a:r>
            <a:endParaRPr lang="en-US" sz="2000" dirty="0"/>
          </a:p>
          <a:p>
            <a:pPr marL="342900" indent="-342900"/>
            <a:r>
              <a:rPr lang="fr-CA" sz="2000" dirty="0"/>
              <a:t>Variation de température</a:t>
            </a:r>
            <a:endParaRPr lang="en-US" sz="2000" dirty="0"/>
          </a:p>
          <a:p>
            <a:pPr marL="342900" indent="-342900"/>
            <a:r>
              <a:rPr lang="fr-CA" sz="2000" dirty="0"/>
              <a:t>Température finale</a:t>
            </a:r>
            <a:endParaRPr lang="en-US" sz="2000" dirty="0"/>
          </a:p>
          <a:p>
            <a:pPr marL="342900" indent="-342900"/>
            <a:r>
              <a:rPr lang="fr-CA" sz="2000" dirty="0"/>
              <a:t>Température initiale</a:t>
            </a:r>
            <a:endParaRPr lang="en-US" sz="2000" dirty="0"/>
          </a:p>
          <a:p>
            <a:pPr marL="342900" indent="-342900"/>
            <a:r>
              <a:rPr lang="fr-CA" sz="2000" dirty="0"/>
              <a:t>Degré Celsius</a:t>
            </a:r>
            <a:endParaRPr lang="en-US" sz="2000" dirty="0"/>
          </a:p>
          <a:p>
            <a:pPr marL="342900" indent="-342900"/>
            <a:r>
              <a:rPr lang="fr-CA" sz="2000" dirty="0"/>
              <a:t>J / g °C</a:t>
            </a:r>
            <a:endParaRPr lang="en-US" sz="2000" dirty="0"/>
          </a:p>
          <a:p>
            <a:pPr marL="342900" indent="-342900"/>
            <a:r>
              <a:rPr lang="fr-CA" sz="2000" dirty="0"/>
              <a:t>Joules</a:t>
            </a:r>
            <a:endParaRPr lang="en-US" sz="2000" dirty="0"/>
          </a:p>
          <a:p>
            <a:pPr marL="342900" indent="-342900"/>
            <a:r>
              <a:rPr lang="fr-CA" sz="2000" dirty="0"/>
              <a:t>C</a:t>
            </a:r>
            <a:endParaRPr lang="en-US" sz="2000" dirty="0"/>
          </a:p>
          <a:p>
            <a:pPr marL="342900" indent="-342900"/>
            <a:r>
              <a:rPr lang="fr-CA" sz="2000" dirty="0"/>
              <a:t>Refroidi</a:t>
            </a:r>
            <a:endParaRPr lang="en-US" sz="2000" dirty="0"/>
          </a:p>
          <a:p>
            <a:pPr marL="342900" indent="-342900"/>
            <a:r>
              <a:rPr lang="fr-CA" sz="2000" dirty="0"/>
              <a:t>Chaleur dégagée </a:t>
            </a:r>
            <a:endParaRPr lang="en-US" sz="2000" dirty="0"/>
          </a:p>
          <a:p>
            <a:pPr marL="342900" indent="-342900"/>
            <a:r>
              <a:rPr lang="fr-CA" sz="2000" dirty="0"/>
              <a:t>Chaleur absorbée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milieu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Eau</a:t>
            </a:r>
            <a:endParaRPr lang="en-US" sz="2000" dirty="0"/>
          </a:p>
          <a:p>
            <a:pPr marL="342900" indent="-342900"/>
            <a:r>
              <a:rPr lang="fr-CA" sz="2000" dirty="0"/>
              <a:t>Capacité thermique massique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/>
              <a:t>ΔT négatif</a:t>
            </a:r>
            <a:endParaRPr lang="en-US" sz="2000" dirty="0"/>
          </a:p>
          <a:p>
            <a:pPr marL="342900" indent="-342900"/>
            <a:r>
              <a:rPr lang="fr-CA" sz="2000" dirty="0"/>
              <a:t>ΔT positif</a:t>
            </a:r>
            <a:endParaRPr lang="en-US" sz="2000" dirty="0"/>
          </a:p>
          <a:p>
            <a:pPr marL="342900" indent="-342900"/>
            <a:r>
              <a:rPr lang="fr-CA" sz="2000" dirty="0"/>
              <a:t>Q=</a:t>
            </a:r>
            <a:r>
              <a:rPr lang="fr-CA" sz="2000" dirty="0" err="1"/>
              <a:t>mcΔT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A796E-FF47-4384-AADA-6943E30A54B9}"/>
              </a:ext>
            </a:extLst>
          </p:cNvPr>
          <p:cNvSpPr/>
          <p:nvPr/>
        </p:nvSpPr>
        <p:spPr>
          <a:xfrm>
            <a:off x="200025" y="257019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E384-0889-4CB3-92DF-CA1B2EF2E1D5}"/>
              </a:ext>
            </a:extLst>
          </p:cNvPr>
          <p:cNvSpPr/>
          <p:nvPr/>
        </p:nvSpPr>
        <p:spPr>
          <a:xfrm>
            <a:off x="7915275" y="6179420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7852D-B766-410A-8701-7236689F4B89}"/>
              </a:ext>
            </a:extLst>
          </p:cNvPr>
          <p:cNvSpPr/>
          <p:nvPr/>
        </p:nvSpPr>
        <p:spPr>
          <a:xfrm>
            <a:off x="200025" y="213693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8540-3F69-41E3-A251-7503C07C68BF}"/>
              </a:ext>
            </a:extLst>
          </p:cNvPr>
          <p:cNvSpPr/>
          <p:nvPr/>
        </p:nvSpPr>
        <p:spPr>
          <a:xfrm>
            <a:off x="200023" y="454207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9C16B-8864-4873-832D-158B8C923113}"/>
              </a:ext>
            </a:extLst>
          </p:cNvPr>
          <p:cNvSpPr/>
          <p:nvPr/>
        </p:nvSpPr>
        <p:spPr>
          <a:xfrm>
            <a:off x="200024" y="496365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0646D-6900-4CBB-A48C-6CF960BAB490}"/>
              </a:ext>
            </a:extLst>
          </p:cNvPr>
          <p:cNvSpPr/>
          <p:nvPr/>
        </p:nvSpPr>
        <p:spPr>
          <a:xfrm>
            <a:off x="200024" y="538290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49F97-AC42-4F2B-975D-C1384B9D41C5}"/>
              </a:ext>
            </a:extLst>
          </p:cNvPr>
          <p:cNvSpPr/>
          <p:nvPr/>
        </p:nvSpPr>
        <p:spPr>
          <a:xfrm>
            <a:off x="200023" y="580302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1275-CBA6-4039-9152-608AB621F818}"/>
              </a:ext>
            </a:extLst>
          </p:cNvPr>
          <p:cNvSpPr/>
          <p:nvPr/>
        </p:nvSpPr>
        <p:spPr>
          <a:xfrm>
            <a:off x="200023" y="622776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3CCD-06CD-4D3E-8A50-719B585A6D76}"/>
              </a:ext>
            </a:extLst>
          </p:cNvPr>
          <p:cNvSpPr/>
          <p:nvPr/>
        </p:nvSpPr>
        <p:spPr>
          <a:xfrm>
            <a:off x="4125527" y="212292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5B935-6222-4AAC-BC0A-EBB51A3F5651}"/>
              </a:ext>
            </a:extLst>
          </p:cNvPr>
          <p:cNvSpPr/>
          <p:nvPr/>
        </p:nvSpPr>
        <p:spPr>
          <a:xfrm>
            <a:off x="4125528" y="25445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B33FD-A6AF-4836-BC20-311CCEDB84FC}"/>
              </a:ext>
            </a:extLst>
          </p:cNvPr>
          <p:cNvSpPr/>
          <p:nvPr/>
        </p:nvSpPr>
        <p:spPr>
          <a:xfrm>
            <a:off x="7915275" y="3361051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B5306-26D4-417A-A6A2-6697391086E7}"/>
              </a:ext>
            </a:extLst>
          </p:cNvPr>
          <p:cNvSpPr/>
          <p:nvPr/>
        </p:nvSpPr>
        <p:spPr>
          <a:xfrm>
            <a:off x="7915275" y="538042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8D2F8-E964-4894-A47C-14E7EDD5B786}"/>
              </a:ext>
            </a:extLst>
          </p:cNvPr>
          <p:cNvSpPr/>
          <p:nvPr/>
        </p:nvSpPr>
        <p:spPr>
          <a:xfrm>
            <a:off x="7915276" y="580200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D960B-36E6-40E6-8FB8-557C02B36D15}"/>
              </a:ext>
            </a:extLst>
          </p:cNvPr>
          <p:cNvSpPr/>
          <p:nvPr/>
        </p:nvSpPr>
        <p:spPr>
          <a:xfrm>
            <a:off x="7915275" y="3780764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5DDA-E605-48A8-AA26-2EE97B966DFC}"/>
              </a:ext>
            </a:extLst>
          </p:cNvPr>
          <p:cNvSpPr/>
          <p:nvPr/>
        </p:nvSpPr>
        <p:spPr>
          <a:xfrm>
            <a:off x="7915275" y="415731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585CC-438E-4E98-9F3B-FF170BFF6E4A}"/>
              </a:ext>
            </a:extLst>
          </p:cNvPr>
          <p:cNvSpPr/>
          <p:nvPr/>
        </p:nvSpPr>
        <p:spPr>
          <a:xfrm>
            <a:off x="7915275" y="500075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DC088-6EBF-4169-96F6-6845C93FB0B0}"/>
              </a:ext>
            </a:extLst>
          </p:cNvPr>
          <p:cNvSpPr/>
          <p:nvPr/>
        </p:nvSpPr>
        <p:spPr>
          <a:xfrm>
            <a:off x="7915275" y="4540999"/>
            <a:ext cx="3987968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7C838-28B1-4E10-9505-3F376FF0FB36}"/>
              </a:ext>
            </a:extLst>
          </p:cNvPr>
          <p:cNvSpPr/>
          <p:nvPr/>
        </p:nvSpPr>
        <p:spPr>
          <a:xfrm>
            <a:off x="4125527" y="4965384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F23C7-ED7D-4D40-BA6C-1A7371B90B6A}"/>
              </a:ext>
            </a:extLst>
          </p:cNvPr>
          <p:cNvSpPr/>
          <p:nvPr/>
        </p:nvSpPr>
        <p:spPr>
          <a:xfrm>
            <a:off x="4125527" y="534193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E308B-138D-4EB9-984A-5E5EB95407A5}"/>
              </a:ext>
            </a:extLst>
          </p:cNvPr>
          <p:cNvSpPr/>
          <p:nvPr/>
        </p:nvSpPr>
        <p:spPr>
          <a:xfrm>
            <a:off x="4125527" y="618537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521A3-CF39-4DBE-8227-ECBD0F5ADA15}"/>
              </a:ext>
            </a:extLst>
          </p:cNvPr>
          <p:cNvSpPr/>
          <p:nvPr/>
        </p:nvSpPr>
        <p:spPr>
          <a:xfrm>
            <a:off x="4125527" y="5725619"/>
            <a:ext cx="3571875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40B53-D5C1-4E66-BFFE-2753C2A69C86}"/>
              </a:ext>
            </a:extLst>
          </p:cNvPr>
          <p:cNvSpPr/>
          <p:nvPr/>
        </p:nvSpPr>
        <p:spPr>
          <a:xfrm>
            <a:off x="200023" y="376700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B9B1E6-3173-4430-A7BF-573A5784505A}"/>
              </a:ext>
            </a:extLst>
          </p:cNvPr>
          <p:cNvSpPr/>
          <p:nvPr/>
        </p:nvSpPr>
        <p:spPr>
          <a:xfrm>
            <a:off x="200023" y="414355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A2DA61-D4EA-4E7F-A039-3595C1D8F0AF}"/>
              </a:ext>
            </a:extLst>
          </p:cNvPr>
          <p:cNvSpPr/>
          <p:nvPr/>
        </p:nvSpPr>
        <p:spPr>
          <a:xfrm>
            <a:off x="7915275" y="2122928"/>
            <a:ext cx="3987968" cy="378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E6831-C3FA-47F2-9328-5E3A6A51A0C8}"/>
              </a:ext>
            </a:extLst>
          </p:cNvPr>
          <p:cNvSpPr/>
          <p:nvPr/>
        </p:nvSpPr>
        <p:spPr>
          <a:xfrm>
            <a:off x="7915275" y="2548135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444D0BF-D30B-4CB3-AF85-C0EE411504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E19530-8BFA-4751-B552-EBBFC0B9686A}"/>
              </a:ext>
            </a:extLst>
          </p:cNvPr>
          <p:cNvSpPr/>
          <p:nvPr/>
        </p:nvSpPr>
        <p:spPr>
          <a:xfrm>
            <a:off x="200023" y="296872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167D0-E281-43D3-BACF-52B8C848EFC0}"/>
              </a:ext>
            </a:extLst>
          </p:cNvPr>
          <p:cNvSpPr/>
          <p:nvPr/>
        </p:nvSpPr>
        <p:spPr>
          <a:xfrm>
            <a:off x="200023" y="334527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ED194-60EC-4191-859D-8C1825CEB4E9}"/>
              </a:ext>
            </a:extLst>
          </p:cNvPr>
          <p:cNvSpPr/>
          <p:nvPr/>
        </p:nvSpPr>
        <p:spPr>
          <a:xfrm>
            <a:off x="4125527" y="44944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7D92E7-5652-444D-B846-B15AABB4A17C}"/>
              </a:ext>
            </a:extLst>
          </p:cNvPr>
          <p:cNvSpPr/>
          <p:nvPr/>
        </p:nvSpPr>
        <p:spPr>
          <a:xfrm>
            <a:off x="4125527" y="371933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6F0D66-9CAE-459A-912A-E0E4449EB0F6}"/>
              </a:ext>
            </a:extLst>
          </p:cNvPr>
          <p:cNvSpPr/>
          <p:nvPr/>
        </p:nvSpPr>
        <p:spPr>
          <a:xfrm>
            <a:off x="4125527" y="4095881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EAB3AD-7AFF-492C-8350-995692D5CFA1}"/>
              </a:ext>
            </a:extLst>
          </p:cNvPr>
          <p:cNvSpPr/>
          <p:nvPr/>
        </p:nvSpPr>
        <p:spPr>
          <a:xfrm>
            <a:off x="4125527" y="2921056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D1AB14-EA15-4B46-8172-DF5114AA6F5A}"/>
              </a:ext>
            </a:extLst>
          </p:cNvPr>
          <p:cNvSpPr/>
          <p:nvPr/>
        </p:nvSpPr>
        <p:spPr>
          <a:xfrm>
            <a:off x="4125527" y="3326479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1D71CB-76E5-433B-8C79-42F2BE627975}"/>
              </a:ext>
            </a:extLst>
          </p:cNvPr>
          <p:cNvSpPr/>
          <p:nvPr/>
        </p:nvSpPr>
        <p:spPr>
          <a:xfrm>
            <a:off x="7915275" y="2932857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41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9749"/>
            <a:ext cx="4074559" cy="3431406"/>
          </a:xfrm>
        </p:spPr>
        <p:txBody>
          <a:bodyPr>
            <a:normAutofit/>
          </a:bodyPr>
          <a:lstStyle/>
          <a:p>
            <a:r>
              <a:rPr lang="fr-CA" dirty="0"/>
              <a:t>p.157 #1, 3 à 10</a:t>
            </a:r>
          </a:p>
          <a:p>
            <a:r>
              <a:rPr lang="fr-CA" dirty="0"/>
              <a:t>p.211 #1, 3 à 10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171 #5, 7 à 13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Aujourd’hui </a:t>
            </a:r>
          </a:p>
          <a:p>
            <a:pPr lvl="1"/>
            <a:r>
              <a:rPr lang="fr-CA" dirty="0"/>
              <a:t>p. 171 #15 à 22, 25</a:t>
            </a:r>
          </a:p>
          <a:p>
            <a:pPr lvl="1"/>
            <a:r>
              <a:rPr lang="fr-CA" dirty="0"/>
              <a:t>Quiz Moodle</a:t>
            </a:r>
          </a:p>
          <a:p>
            <a:pPr lvl="1"/>
            <a:endParaRPr lang="en-CA" dirty="0"/>
          </a:p>
          <a:p>
            <a:pPr lvl="1"/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645E33-02B3-4E15-AA89-8D5A9C4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2160848"/>
            <a:ext cx="4074559" cy="930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BBC43-ED91-4F07-B801-2BEE59735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6" y="2160848"/>
            <a:ext cx="4074559" cy="933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A33A4-E377-4533-A092-A7463AC0217E}"/>
              </a:ext>
            </a:extLst>
          </p:cNvPr>
          <p:cNvSpPr/>
          <p:nvPr/>
        </p:nvSpPr>
        <p:spPr>
          <a:xfrm>
            <a:off x="680321" y="2086954"/>
            <a:ext cx="11399384" cy="10809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550CB-8180-49BB-B6A0-17C3608D2138}"/>
              </a:ext>
            </a:extLst>
          </p:cNvPr>
          <p:cNvSpPr/>
          <p:nvPr/>
        </p:nvSpPr>
        <p:spPr>
          <a:xfrm>
            <a:off x="654653" y="3420680"/>
            <a:ext cx="11425051" cy="65080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AEC08-A312-4955-A998-A269F481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69" y="4275569"/>
            <a:ext cx="6223616" cy="1582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1DC-2BBF-4FC8-8ABB-4349481C18AD}"/>
              </a:ext>
            </a:extLst>
          </p:cNvPr>
          <p:cNvSpPr/>
          <p:nvPr/>
        </p:nvSpPr>
        <p:spPr>
          <a:xfrm>
            <a:off x="654653" y="4199184"/>
            <a:ext cx="11425050" cy="242953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4F73B6-F1D4-4BBA-81E8-9C2432EB3050}"/>
              </a:ext>
            </a:extLst>
          </p:cNvPr>
          <p:cNvSpPr txBox="1"/>
          <p:nvPr/>
        </p:nvSpPr>
        <p:spPr>
          <a:xfrm>
            <a:off x="747805" y="5529466"/>
            <a:ext cx="500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Excellents numéros représentatifs pour le test #1</a:t>
            </a:r>
          </a:p>
          <a:p>
            <a:r>
              <a:rPr lang="fr-CA" sz="1400" dirty="0"/>
              <a:t>Cible les exercices dont tu as le plus de difficulté</a:t>
            </a:r>
          </a:p>
          <a:p>
            <a:r>
              <a:rPr lang="fr-CA" sz="1400" dirty="0"/>
              <a:t>p. 194 #4, 6, 7, 9, 10, 12, 13</a:t>
            </a:r>
          </a:p>
          <a:p>
            <a:r>
              <a:rPr lang="fr-CA" sz="1400" dirty="0"/>
              <a:t>p. 199 #1, 2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362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Objectifs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7EF52BB-0810-4AD0-84D0-5BE225FC66DF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4 et 5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2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A29F2-DD3A-4DE8-94DF-9FFD9B79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 cours de chimie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AA0BA83-0958-41A6-A5DD-0E9C74C06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64402"/>
              </p:ext>
            </p:extLst>
          </p:nvPr>
        </p:nvGraphicFramePr>
        <p:xfrm>
          <a:off x="-4016" y="2026938"/>
          <a:ext cx="12196016" cy="456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FA18D61-94D2-43DB-9F6E-BA170385DE98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35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A29F2-DD3A-4DE8-94DF-9FFD9B79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Votre objectif pour le prochain test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2F9F010-132A-4D41-8FF0-29491A9DAE89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0103B-F61D-4CA0-963B-86C273DD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84" y="1990721"/>
            <a:ext cx="11649641" cy="4756587"/>
          </a:xfrm>
        </p:spPr>
        <p:txBody>
          <a:bodyPr anchor="ctr">
            <a:normAutofit fontScale="92500" lnSpcReduction="10000"/>
          </a:bodyPr>
          <a:lstStyle/>
          <a:p>
            <a:r>
              <a:rPr lang="fr-FR" sz="1800" b="1" dirty="0"/>
              <a:t>Chapitre 4, section 4.1</a:t>
            </a:r>
          </a:p>
          <a:p>
            <a:pPr lvl="1"/>
            <a:r>
              <a:rPr lang="fr-FR" sz="1600" dirty="0"/>
              <a:t>Identifier le type d'énergie présent dans une situation (révision 4e sec.)</a:t>
            </a:r>
          </a:p>
          <a:p>
            <a:pPr lvl="1"/>
            <a:r>
              <a:rPr lang="fr-FR" sz="1600" dirty="0"/>
              <a:t>Identifier le transfert ou la transformation d'énergie dans une situation (révision 4e sec.)</a:t>
            </a:r>
          </a:p>
          <a:p>
            <a:pPr lvl="1"/>
            <a:r>
              <a:rPr lang="fr-FR" sz="1600" dirty="0"/>
              <a:t>Résolution de problèmes avec Q=</a:t>
            </a:r>
            <a:r>
              <a:rPr lang="fr-FR" sz="1600" dirty="0" err="1"/>
              <a:t>mcΔT</a:t>
            </a:r>
            <a:r>
              <a:rPr lang="fr-FR" sz="1600" dirty="0"/>
              <a:t> (calcul de chaleur absorbée ou dégagée)</a:t>
            </a:r>
          </a:p>
          <a:p>
            <a:pPr lvl="1"/>
            <a:r>
              <a:rPr lang="fr-FR" sz="1600" dirty="0"/>
              <a:t>Analyse d’une courbe de chauffage</a:t>
            </a:r>
          </a:p>
          <a:p>
            <a:r>
              <a:rPr lang="fr-FR" sz="1800" b="1" dirty="0"/>
              <a:t>Chapitre 4, section 4.2</a:t>
            </a:r>
          </a:p>
          <a:p>
            <a:pPr lvl="1"/>
            <a:r>
              <a:rPr lang="fr-FR" sz="1600" dirty="0"/>
              <a:t>Identifier si la situation/réaction est endothermique ou exothermique</a:t>
            </a:r>
          </a:p>
          <a:p>
            <a:pPr lvl="1"/>
            <a:r>
              <a:rPr lang="fr-FR" sz="1600" dirty="0"/>
              <a:t>Analyser une équation thermique</a:t>
            </a:r>
          </a:p>
          <a:p>
            <a:pPr lvl="2"/>
            <a:r>
              <a:rPr lang="fr-FR" sz="1400" dirty="0"/>
              <a:t>Stœchiométrie</a:t>
            </a:r>
          </a:p>
          <a:p>
            <a:pPr lvl="2"/>
            <a:r>
              <a:rPr lang="fr-FR" sz="1400" dirty="0"/>
              <a:t>Endothermique/exothermique</a:t>
            </a:r>
          </a:p>
          <a:p>
            <a:pPr lvl="1"/>
            <a:r>
              <a:rPr lang="fr-FR" sz="1600" dirty="0"/>
              <a:t>Calcul et résolution de problèmes sur la chaleur molaire et chaleur massique de réaction</a:t>
            </a:r>
          </a:p>
          <a:p>
            <a:pPr lvl="1"/>
            <a:r>
              <a:rPr lang="fr-FR" sz="1600" dirty="0"/>
              <a:t>Calcul de variation d'enthalpie</a:t>
            </a:r>
          </a:p>
          <a:p>
            <a:pPr lvl="1"/>
            <a:r>
              <a:rPr lang="fr-FR" sz="1600" dirty="0"/>
              <a:t>Représentation graphique de la variation d'enthalpie</a:t>
            </a:r>
          </a:p>
          <a:p>
            <a:r>
              <a:rPr lang="fr-FR" sz="1800" b="1" dirty="0"/>
              <a:t>Chapitre 5, section 5.1</a:t>
            </a:r>
          </a:p>
          <a:p>
            <a:pPr lvl="1"/>
            <a:r>
              <a:rPr lang="fr-FR" sz="1600" dirty="0"/>
              <a:t>Identifier les types de systèmes (ouvert, fermé ou isolé)</a:t>
            </a:r>
          </a:p>
          <a:p>
            <a:pPr lvl="1"/>
            <a:r>
              <a:rPr lang="fr-FR" sz="1600" dirty="0"/>
              <a:t>Identifier le sens de l'échange d'énergie (</a:t>
            </a:r>
            <a:r>
              <a:rPr lang="fr-FR" sz="1600" dirty="0" err="1"/>
              <a:t>Qréaction</a:t>
            </a:r>
            <a:r>
              <a:rPr lang="fr-FR" sz="1600" dirty="0"/>
              <a:t> et </a:t>
            </a:r>
            <a:r>
              <a:rPr lang="fr-FR" sz="1600" dirty="0" err="1"/>
              <a:t>Qmilieu</a:t>
            </a:r>
            <a:r>
              <a:rPr lang="fr-FR" sz="1600" dirty="0"/>
              <a:t>)</a:t>
            </a:r>
          </a:p>
          <a:p>
            <a:pPr lvl="1"/>
            <a:r>
              <a:rPr lang="fr-FR" sz="1600" dirty="0"/>
              <a:t>Résolution de problèmes calorimétriques avec Q=</a:t>
            </a:r>
            <a:r>
              <a:rPr lang="fr-FR" sz="1600" dirty="0" err="1"/>
              <a:t>mcΔT</a:t>
            </a:r>
            <a:r>
              <a:rPr lang="fr-FR" sz="1600" dirty="0"/>
              <a:t> avec de l'eau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5C7E92-D0F7-4DCA-8E27-7CD24668F2A7}"/>
                  </a:ext>
                </a:extLst>
              </p:cNvPr>
              <p:cNvSpPr/>
              <p:nvPr/>
            </p:nvSpPr>
            <p:spPr>
              <a:xfrm>
                <a:off x="8779031" y="2901589"/>
                <a:ext cx="3412969" cy="293485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u="sng" dirty="0"/>
                  <a:t>Équations fournies à l’examen: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tx1"/>
                    </a:solidFill>
                  </a:rPr>
                  <a:t>Q = mc</a:t>
                </a:r>
                <a:r>
                  <a:rPr lang="el-GR" dirty="0">
                    <a:solidFill>
                      <a:schemeClr val="tx1"/>
                    </a:solidFill>
                  </a:rPr>
                  <a:t>Δ</a:t>
                </a:r>
                <a:r>
                  <a:rPr lang="fr-CA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 err="1">
                    <a:solidFill>
                      <a:schemeClr val="tx1"/>
                    </a:solidFill>
                  </a:rPr>
                  <a:t>C</a:t>
                </a:r>
                <a:r>
                  <a:rPr lang="fr-CA" baseline="-25000" dirty="0" err="1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b="0" i="1" baseline="30000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ρ</a:t>
                </a:r>
                <a:r>
                  <a:rPr lang="fr-CA" baseline="-25000" dirty="0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tx1"/>
                    </a:solidFill>
                  </a:rPr>
                  <a:t>N’importe quel autre capacité thermique massique ou températures de fusion et d'ébullition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5C7E92-D0F7-4DCA-8E27-7CD24668F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031" y="2901589"/>
                <a:ext cx="3412969" cy="2934850"/>
              </a:xfrm>
              <a:prstGeom prst="rect">
                <a:avLst/>
              </a:prstGeom>
              <a:blipFill>
                <a:blip r:embed="rId2"/>
                <a:stretch>
                  <a:fillRect l="-1246" b="-82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23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362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 err="1"/>
              <a:t>Exemple</a:t>
            </a:r>
            <a:r>
              <a:rPr lang="en-US" sz="4800" b="1" dirty="0"/>
              <a:t> de mise </a:t>
            </a:r>
            <a:r>
              <a:rPr lang="en-US" sz="4800" b="1" dirty="0" err="1"/>
              <a:t>en</a:t>
            </a:r>
            <a:r>
              <a:rPr lang="en-US" sz="4800" b="1" dirty="0"/>
              <a:t> situation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7EF52BB-0810-4AD0-84D0-5BE225FC66DF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4 et 5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1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223011" y="2425566"/>
            <a:ext cx="11745977" cy="359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dirty="0"/>
              <a:t>L’hydrazine (N</a:t>
            </a:r>
            <a:r>
              <a:rPr lang="fr-CA" baseline="-25000" dirty="0"/>
              <a:t>2</a:t>
            </a:r>
            <a:r>
              <a:rPr lang="fr-CA" dirty="0"/>
              <a:t>H</a:t>
            </a:r>
            <a:r>
              <a:rPr lang="fr-CA" baseline="-25000" dirty="0"/>
              <a:t>4(l)</a:t>
            </a:r>
            <a:r>
              <a:rPr lang="fr-CA" dirty="0"/>
              <a:t>) est un combustible utilisé dans des réacteurs de navettes spatiales de la NASA. Lorsque la combustion de l’hydrazine se produit avec du dioxygène (O</a:t>
            </a:r>
            <a:r>
              <a:rPr lang="fr-CA" baseline="-25000" dirty="0"/>
              <a:t>2(g)</a:t>
            </a:r>
            <a:r>
              <a:rPr lang="fr-CA" dirty="0"/>
              <a:t>), du diazote (N</a:t>
            </a:r>
            <a:r>
              <a:rPr lang="fr-CA" baseline="-25000" dirty="0"/>
              <a:t>2(g)</a:t>
            </a:r>
            <a:r>
              <a:rPr lang="fr-CA" dirty="0"/>
              <a:t>) et de la vapeur d’eau (H</a:t>
            </a:r>
            <a:r>
              <a:rPr lang="fr-CA" baseline="-25000" dirty="0"/>
              <a:t>2</a:t>
            </a:r>
            <a:r>
              <a:rPr lang="fr-CA" dirty="0"/>
              <a:t>O</a:t>
            </a:r>
            <a:r>
              <a:rPr lang="fr-CA" baseline="-25000" dirty="0"/>
              <a:t>(g)</a:t>
            </a:r>
            <a:r>
              <a:rPr lang="fr-CA" dirty="0"/>
              <a:t>) sont dégagées. ∆</a:t>
            </a:r>
            <a:r>
              <a:rPr lang="fr-CA" dirty="0" err="1"/>
              <a:t>H</a:t>
            </a:r>
            <a:r>
              <a:rPr lang="fr-CA" baseline="-25000" dirty="0" err="1"/>
              <a:t>combustion</a:t>
            </a:r>
            <a:r>
              <a:rPr lang="fr-CA" dirty="0"/>
              <a:t> = -589 kJ.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/>
          </a:p>
          <a:p>
            <a:pPr marL="0" indent="0">
              <a:lnSpc>
                <a:spcPct val="100000"/>
              </a:lnSpc>
              <a:buNone/>
            </a:pPr>
            <a:r>
              <a:rPr lang="fr-CA" dirty="0"/>
              <a:t>Si on combine 56.08 g d’hydrazine et 60.80 g de dioxygène, quel quantité d’énergie sera dégagée lors de la combustion?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AF42F6-3C7A-4F37-AEF1-A97A0200765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79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2877944" y="609599"/>
            <a:ext cx="7416238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L’hydrazine (N</a:t>
            </a:r>
            <a:r>
              <a:rPr lang="fr-CA" sz="1400" baseline="-25000" dirty="0"/>
              <a:t>2</a:t>
            </a:r>
            <a:r>
              <a:rPr lang="fr-CA" sz="1400" dirty="0"/>
              <a:t>H</a:t>
            </a:r>
            <a:r>
              <a:rPr lang="fr-CA" sz="1400" baseline="-25000" dirty="0"/>
              <a:t>4(l)</a:t>
            </a:r>
            <a:r>
              <a:rPr lang="fr-CA" sz="1400" dirty="0"/>
              <a:t>) est un combustible utilisé dans des réacteurs de navettes spatiales de la NASA. Lorsque la combustion de l’hydrazine se produit avec du dioxygène (O</a:t>
            </a:r>
            <a:r>
              <a:rPr lang="fr-CA" sz="1400" baseline="-25000" dirty="0"/>
              <a:t>2(g)</a:t>
            </a:r>
            <a:r>
              <a:rPr lang="fr-CA" sz="1400" dirty="0"/>
              <a:t>), du diazote (N</a:t>
            </a:r>
            <a:r>
              <a:rPr lang="fr-CA" sz="1400" baseline="-25000" dirty="0"/>
              <a:t>2(g)</a:t>
            </a:r>
            <a:r>
              <a:rPr lang="fr-CA" sz="1400" dirty="0"/>
              <a:t>) et de la vapeur d’eau (H</a:t>
            </a:r>
            <a:r>
              <a:rPr lang="fr-CA" sz="1400" baseline="-25000" dirty="0"/>
              <a:t>2</a:t>
            </a:r>
            <a:r>
              <a:rPr lang="fr-CA" sz="1400" dirty="0"/>
              <a:t>O</a:t>
            </a:r>
            <a:r>
              <a:rPr lang="fr-CA" sz="1400" baseline="-25000" dirty="0"/>
              <a:t>(g)</a:t>
            </a:r>
            <a:r>
              <a:rPr lang="fr-CA" sz="1400" dirty="0"/>
              <a:t>) sont dégagées. ∆</a:t>
            </a:r>
            <a:r>
              <a:rPr lang="fr-CA" sz="1400" dirty="0" err="1"/>
              <a:t>H</a:t>
            </a:r>
            <a:r>
              <a:rPr lang="fr-CA" sz="1400" baseline="-25000" dirty="0" err="1"/>
              <a:t>combustion</a:t>
            </a:r>
            <a:r>
              <a:rPr lang="fr-CA" sz="1400" dirty="0"/>
              <a:t> = -589 kJ.</a:t>
            </a:r>
          </a:p>
          <a:p>
            <a:pPr marL="0" indent="0">
              <a:lnSpc>
                <a:spcPct val="100000"/>
              </a:lnSpc>
              <a:buNone/>
            </a:pPr>
            <a:endParaRPr lang="fr-CA" sz="1400" dirty="0"/>
          </a:p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Si on combine 56.08 g d’hydrazine et 60.80 g de dioxygène, quel quantité d’énergie sera dégagée lors de la combustion?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AF42F6-3C7A-4F37-AEF1-A97A0200765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10A93A6-A61C-4ED1-9554-DC71078F567D}"/>
              </a:ext>
            </a:extLst>
          </p:cNvPr>
          <p:cNvSpPr txBox="1">
            <a:spLocks/>
          </p:cNvSpPr>
          <p:nvPr/>
        </p:nvSpPr>
        <p:spPr>
          <a:xfrm>
            <a:off x="228595" y="2062536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1800" b="1" u="sng" dirty="0"/>
              <a:t>Étape 1:</a:t>
            </a:r>
            <a:r>
              <a:rPr lang="fr-CA" sz="1800" dirty="0"/>
              <a:t> Trouver l’équation chimique et l’équilibrer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63D0E40-8F64-4FF8-98B3-F080D577EE0F}"/>
              </a:ext>
            </a:extLst>
          </p:cNvPr>
          <p:cNvSpPr txBox="1">
            <a:spLocks/>
          </p:cNvSpPr>
          <p:nvPr/>
        </p:nvSpPr>
        <p:spPr>
          <a:xfrm>
            <a:off x="228595" y="2553613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N</a:t>
            </a:r>
            <a:r>
              <a:rPr lang="fr-CA" sz="2800" b="1" baseline="-25000" dirty="0"/>
              <a:t>2</a:t>
            </a:r>
            <a:r>
              <a:rPr lang="fr-CA" sz="2800" b="1" dirty="0"/>
              <a:t>H</a:t>
            </a:r>
            <a:r>
              <a:rPr lang="fr-CA" sz="2800" b="1" baseline="-25000" dirty="0"/>
              <a:t>4(l)</a:t>
            </a:r>
            <a:r>
              <a:rPr lang="fr-CA" sz="2800" b="1" dirty="0"/>
              <a:t> + 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anose="05000000000000000000" pitchFamily="2" charset="2"/>
              </a:rPr>
              <a:t> </a:t>
            </a:r>
            <a:r>
              <a:rPr lang="fr-CA" sz="2800" b="1" dirty="0"/>
              <a:t>2 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(g)</a:t>
            </a:r>
            <a:r>
              <a:rPr lang="fr-CA" sz="2800" b="1" dirty="0"/>
              <a:t> + N</a:t>
            </a:r>
            <a:r>
              <a:rPr lang="fr-CA" sz="2800" b="1" baseline="-25000" dirty="0"/>
              <a:t>2(g)</a:t>
            </a:r>
            <a:r>
              <a:rPr lang="fr-CA" sz="2800" b="1" dirty="0"/>
              <a:t> + 589 kJ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4DC678-9A76-414D-AFEE-859A61432ACE}"/>
              </a:ext>
            </a:extLst>
          </p:cNvPr>
          <p:cNvSpPr txBox="1">
            <a:spLocks/>
          </p:cNvSpPr>
          <p:nvPr/>
        </p:nvSpPr>
        <p:spPr>
          <a:xfrm>
            <a:off x="228595" y="3132649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1800" b="1" u="sng" dirty="0"/>
              <a:t>Étape 2:</a:t>
            </a:r>
            <a:r>
              <a:rPr lang="fr-CA" sz="1800" dirty="0"/>
              <a:t> Trouver le réactif limitant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147A8CB-AAB7-4E80-9DBB-51127A158AF9}"/>
              </a:ext>
            </a:extLst>
          </p:cNvPr>
          <p:cNvSpPr txBox="1">
            <a:spLocks/>
          </p:cNvSpPr>
          <p:nvPr/>
        </p:nvSpPr>
        <p:spPr>
          <a:xfrm>
            <a:off x="228595" y="3711685"/>
            <a:ext cx="5257805" cy="41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N</a:t>
            </a:r>
            <a:r>
              <a:rPr lang="fr-CA" sz="2800" b="1" baseline="-25000" dirty="0"/>
              <a:t>2</a:t>
            </a:r>
            <a:r>
              <a:rPr lang="fr-CA" sz="2800" b="1" dirty="0"/>
              <a:t>H</a:t>
            </a:r>
            <a:r>
              <a:rPr lang="fr-CA" sz="2800" b="1" baseline="-25000" dirty="0"/>
              <a:t>4(l)</a:t>
            </a:r>
            <a:endParaRPr lang="fr-CA" sz="28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C81CFFC-150F-4AF1-AE38-A0DEC28BE8DD}"/>
              </a:ext>
            </a:extLst>
          </p:cNvPr>
          <p:cNvSpPr txBox="1">
            <a:spLocks/>
          </p:cNvSpPr>
          <p:nvPr/>
        </p:nvSpPr>
        <p:spPr>
          <a:xfrm>
            <a:off x="6586063" y="3711685"/>
            <a:ext cx="5257805" cy="41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O</a:t>
            </a:r>
            <a:r>
              <a:rPr lang="fr-CA" sz="2800" b="1" baseline="-25000" dirty="0"/>
              <a:t>2(g)</a:t>
            </a:r>
            <a:endParaRPr lang="fr-CA" sz="2800" b="1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8B35286-D5DD-427D-AC05-FA3019E0F234}"/>
              </a:ext>
            </a:extLst>
          </p:cNvPr>
          <p:cNvCxnSpPr>
            <a:stCxn id="7" idx="2"/>
          </p:cNvCxnSpPr>
          <p:nvPr/>
        </p:nvCxnSpPr>
        <p:spPr>
          <a:xfrm>
            <a:off x="6096000" y="3639870"/>
            <a:ext cx="0" cy="3218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E70AD18-FCA3-4507-B37B-7E11087E84F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303" y="4354409"/>
            <a:ext cx="22413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600" b="1" u="sng" dirty="0"/>
              <a:t>Données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79024A-23E1-4D3A-8A82-1E4B8851DDE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7303" y="4807915"/>
            <a:ext cx="225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M</a:t>
            </a:r>
            <a:r>
              <a:rPr lang="fr-CA" sz="1400" b="1" baseline="-25000" dirty="0"/>
              <a:t>N2H4</a:t>
            </a:r>
            <a:r>
              <a:rPr lang="fr-CA" sz="1400" b="1" dirty="0"/>
              <a:t> = 32,046 g/mol</a:t>
            </a:r>
          </a:p>
          <a:p>
            <a:r>
              <a:rPr lang="fr-CA" sz="1400" b="1" dirty="0"/>
              <a:t>m</a:t>
            </a:r>
            <a:r>
              <a:rPr lang="fr-CA" sz="1400" b="1" baseline="-25000" dirty="0"/>
              <a:t>N2H4</a:t>
            </a:r>
            <a:r>
              <a:rPr lang="fr-CA" sz="1400" b="1" dirty="0"/>
              <a:t> = 56,08 g</a:t>
            </a:r>
          </a:p>
          <a:p>
            <a:r>
              <a:rPr lang="fr-CA" sz="1400" b="1" dirty="0"/>
              <a:t>n = </a:t>
            </a:r>
          </a:p>
          <a:p>
            <a:r>
              <a:rPr lang="fr-CA" sz="1400" b="1" dirty="0"/>
              <a:t>	1 mol </a:t>
            </a:r>
            <a:r>
              <a:rPr lang="fr-CA" sz="1400" b="1" dirty="0">
                <a:sym typeface="Wingdings" panose="05000000000000000000" pitchFamily="2" charset="2"/>
              </a:rPr>
              <a:t> 32,046 g</a:t>
            </a:r>
          </a:p>
          <a:p>
            <a:r>
              <a:rPr lang="fr-CA" sz="1400" b="1" dirty="0">
                <a:sym typeface="Wingdings" panose="05000000000000000000" pitchFamily="2" charset="2"/>
              </a:rPr>
              <a:t>	x mol  56,08 g</a:t>
            </a:r>
          </a:p>
          <a:p>
            <a:r>
              <a:rPr lang="fr-CA" sz="1400" b="1" dirty="0">
                <a:sym typeface="Wingdings" panose="05000000000000000000" pitchFamily="2" charset="2"/>
              </a:rPr>
              <a:t>	x = 1,75 mol </a:t>
            </a:r>
            <a:endParaRPr lang="fr-CA" sz="1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B5246E-0A43-4EBF-A9E0-85FAD4440B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70944" y="4354409"/>
            <a:ext cx="26042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600" b="1" u="sng" dirty="0"/>
              <a:t>Calculs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7101160-B6E9-44D5-A30A-D61BE7FFE5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70946" y="4807915"/>
            <a:ext cx="2604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1 mol N</a:t>
            </a:r>
            <a:r>
              <a:rPr lang="fr-CA" sz="1400" b="1" baseline="-25000" dirty="0"/>
              <a:t>2</a:t>
            </a:r>
            <a:r>
              <a:rPr lang="fr-CA" sz="1400" b="1" dirty="0"/>
              <a:t>H</a:t>
            </a:r>
            <a:r>
              <a:rPr lang="fr-CA" sz="1400" b="1" baseline="-25000" dirty="0"/>
              <a:t>4(l) </a:t>
            </a:r>
            <a:r>
              <a:rPr lang="fr-CA" sz="1400" b="1" dirty="0">
                <a:sym typeface="Wingdings" panose="05000000000000000000" pitchFamily="2" charset="2"/>
              </a:rPr>
              <a:t></a:t>
            </a:r>
            <a:r>
              <a:rPr lang="fr-CA" sz="1400" b="1" dirty="0"/>
              <a:t> 1 mol N</a:t>
            </a:r>
            <a:r>
              <a:rPr lang="fr-CA" sz="1400" b="1" baseline="-25000" dirty="0"/>
              <a:t>2(g)</a:t>
            </a:r>
            <a:endParaRPr lang="fr-CA" sz="1400" b="1" dirty="0">
              <a:sym typeface="Wingdings" panose="05000000000000000000" pitchFamily="2" charset="2"/>
            </a:endParaRPr>
          </a:p>
          <a:p>
            <a:r>
              <a:rPr lang="fr-CA" sz="1400" b="1" dirty="0"/>
              <a:t>1,75 mol N</a:t>
            </a:r>
            <a:r>
              <a:rPr lang="fr-CA" sz="1400" b="1" baseline="-25000" dirty="0"/>
              <a:t>2</a:t>
            </a:r>
            <a:r>
              <a:rPr lang="fr-CA" sz="1400" b="1" dirty="0"/>
              <a:t>H</a:t>
            </a:r>
            <a:r>
              <a:rPr lang="fr-CA" sz="1400" b="1" baseline="-25000" dirty="0"/>
              <a:t>4(l) </a:t>
            </a:r>
            <a:r>
              <a:rPr lang="fr-CA" sz="1400" b="1" dirty="0">
                <a:sym typeface="Wingdings" panose="05000000000000000000" pitchFamily="2" charset="2"/>
              </a:rPr>
              <a:t> </a:t>
            </a:r>
            <a:r>
              <a:rPr lang="fr-CA" sz="1400" b="1" dirty="0"/>
              <a:t>1,75 mol N</a:t>
            </a:r>
            <a:r>
              <a:rPr lang="fr-CA" sz="1400" b="1" baseline="-25000" dirty="0"/>
              <a:t>2(g)</a:t>
            </a:r>
            <a:endParaRPr lang="fr-CA" sz="1400" b="1" dirty="0">
              <a:sym typeface="Wingdings" panose="05000000000000000000" pitchFamily="2" charset="2"/>
            </a:endParaRPr>
          </a:p>
          <a:p>
            <a:endParaRPr lang="fr-CA" sz="1400" b="1" dirty="0">
              <a:sym typeface="Wingdings" panose="05000000000000000000" pitchFamily="2" charset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015E56-9D41-4035-B295-760E55407C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91001" y="5492254"/>
            <a:ext cx="260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u="sng" dirty="0"/>
              <a:t>Réponse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74E5A48-97DE-4685-8BD6-647E0B5A810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091001" y="5814054"/>
            <a:ext cx="260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1,75 mol N</a:t>
            </a:r>
            <a:r>
              <a:rPr lang="fr-CA" sz="1600" b="1" baseline="-25000" dirty="0"/>
              <a:t>2(g)</a:t>
            </a:r>
            <a:endParaRPr lang="fr-CA" sz="1600" b="1" dirty="0">
              <a:sym typeface="Wingdings" panose="05000000000000000000" pitchFamily="2" charset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A19C7B-5ECC-4003-95CD-5D2AB8F5744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07570" y="4362046"/>
            <a:ext cx="22413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600" b="1" u="sng" dirty="0"/>
              <a:t>Données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154926E-A553-4014-A646-DD8623EF113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07570" y="4815552"/>
            <a:ext cx="225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M</a:t>
            </a:r>
            <a:r>
              <a:rPr lang="fr-CA" sz="1400" b="1" baseline="-25000" dirty="0"/>
              <a:t>O2</a:t>
            </a:r>
            <a:r>
              <a:rPr lang="fr-CA" sz="1400" b="1" dirty="0"/>
              <a:t> = 32 g/mol</a:t>
            </a:r>
          </a:p>
          <a:p>
            <a:r>
              <a:rPr lang="fr-CA" sz="1400" b="1" dirty="0"/>
              <a:t>m</a:t>
            </a:r>
            <a:r>
              <a:rPr lang="fr-CA" sz="1400" b="1" baseline="-25000" dirty="0"/>
              <a:t>O2</a:t>
            </a:r>
            <a:r>
              <a:rPr lang="fr-CA" sz="1400" b="1" dirty="0"/>
              <a:t> = 60,80 g</a:t>
            </a:r>
          </a:p>
          <a:p>
            <a:r>
              <a:rPr lang="fr-CA" sz="1400" b="1" dirty="0"/>
              <a:t>n = </a:t>
            </a:r>
          </a:p>
          <a:p>
            <a:r>
              <a:rPr lang="fr-CA" sz="1400" b="1" dirty="0"/>
              <a:t>	1 mol </a:t>
            </a:r>
            <a:r>
              <a:rPr lang="fr-CA" sz="1400" b="1" dirty="0">
                <a:sym typeface="Wingdings" panose="05000000000000000000" pitchFamily="2" charset="2"/>
              </a:rPr>
              <a:t> 32 g</a:t>
            </a:r>
          </a:p>
          <a:p>
            <a:r>
              <a:rPr lang="fr-CA" sz="1400" b="1" dirty="0">
                <a:sym typeface="Wingdings" panose="05000000000000000000" pitchFamily="2" charset="2"/>
              </a:rPr>
              <a:t>	x mol  60,80 g</a:t>
            </a:r>
          </a:p>
          <a:p>
            <a:r>
              <a:rPr lang="fr-CA" sz="1400" b="1" dirty="0">
                <a:sym typeface="Wingdings" panose="05000000000000000000" pitchFamily="2" charset="2"/>
              </a:rPr>
              <a:t>	x = 1,9 mol </a:t>
            </a:r>
            <a:endParaRPr lang="fr-CA" sz="14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6B8C663-04B1-4D18-8927-9B360D426A4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371211" y="4362046"/>
            <a:ext cx="26042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600" b="1" u="sng" dirty="0"/>
              <a:t>Calculs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BF6FB8-71B5-4F30-8FA6-E781CC96D0E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371213" y="4815552"/>
            <a:ext cx="260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1 mol O</a:t>
            </a:r>
            <a:r>
              <a:rPr lang="fr-CA" sz="1400" b="1" baseline="-25000" dirty="0"/>
              <a:t>2(g) </a:t>
            </a:r>
            <a:r>
              <a:rPr lang="fr-CA" sz="1400" b="1" dirty="0">
                <a:sym typeface="Wingdings" panose="05000000000000000000" pitchFamily="2" charset="2"/>
              </a:rPr>
              <a:t></a:t>
            </a:r>
            <a:r>
              <a:rPr lang="fr-CA" sz="1400" b="1" dirty="0"/>
              <a:t> 1 mol N</a:t>
            </a:r>
            <a:r>
              <a:rPr lang="fr-CA" sz="1400" b="1" baseline="-25000" dirty="0"/>
              <a:t>2(g)</a:t>
            </a:r>
          </a:p>
          <a:p>
            <a:r>
              <a:rPr lang="fr-CA" sz="1400" b="1" dirty="0"/>
              <a:t>1,9 mol O</a:t>
            </a:r>
            <a:r>
              <a:rPr lang="fr-CA" sz="1400" b="1" baseline="-25000" dirty="0"/>
              <a:t>2(g) </a:t>
            </a:r>
            <a:r>
              <a:rPr lang="fr-CA" sz="1400" b="1" dirty="0">
                <a:sym typeface="Wingdings" panose="05000000000000000000" pitchFamily="2" charset="2"/>
              </a:rPr>
              <a:t></a:t>
            </a:r>
            <a:r>
              <a:rPr lang="fr-CA" sz="1400" b="1" dirty="0"/>
              <a:t> 1,9 mol N</a:t>
            </a:r>
            <a:r>
              <a:rPr lang="fr-CA" sz="1400" b="1" baseline="-25000" dirty="0"/>
              <a:t>2(g)</a:t>
            </a:r>
            <a:endParaRPr lang="fr-CA" sz="1400" b="1" dirty="0">
              <a:sym typeface="Wingdings" panose="05000000000000000000" pitchFamily="2" charset="2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C05DA5-27C3-4F77-9498-C65CF46E778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391268" y="5499891"/>
            <a:ext cx="260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u="sng" dirty="0"/>
              <a:t>Réponse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FC8119B-E2A2-440E-9464-736A5846782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391268" y="5821691"/>
            <a:ext cx="260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1,9 mol N</a:t>
            </a:r>
            <a:r>
              <a:rPr lang="fr-CA" sz="1600" b="1" baseline="-25000" dirty="0"/>
              <a:t>2(g)</a:t>
            </a:r>
            <a:endParaRPr lang="fr-CA" sz="1600" b="1" dirty="0">
              <a:sym typeface="Wingdings" panose="05000000000000000000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E002E3-E7A9-47BB-A29E-3F891494307E}"/>
              </a:ext>
            </a:extLst>
          </p:cNvPr>
          <p:cNvSpPr/>
          <p:nvPr/>
        </p:nvSpPr>
        <p:spPr>
          <a:xfrm>
            <a:off x="2213811" y="3626455"/>
            <a:ext cx="1299399" cy="60242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C70C2-03B7-4316-9AE6-528ACF4ECDDD}"/>
              </a:ext>
            </a:extLst>
          </p:cNvPr>
          <p:cNvSpPr/>
          <p:nvPr/>
        </p:nvSpPr>
        <p:spPr>
          <a:xfrm>
            <a:off x="3513209" y="3626456"/>
            <a:ext cx="1299378" cy="6130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Réactif limitant</a:t>
            </a:r>
          </a:p>
        </p:txBody>
      </p:sp>
    </p:spTree>
    <p:extLst>
      <p:ext uri="{BB962C8B-B14F-4D97-AF65-F5344CB8AC3E}">
        <p14:creationId xmlns:p14="http://schemas.microsoft.com/office/powerpoint/2010/main" val="1651705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 uiExpand="1" build="p"/>
      <p:bldP spid="15" grpId="0"/>
      <p:bldP spid="16" grpId="0" uiExpand="1" build="p"/>
      <p:bldP spid="17" grpId="0"/>
      <p:bldP spid="18" grpId="0"/>
      <p:bldP spid="19" grpId="0"/>
      <p:bldP spid="20" grpId="0" uiExpand="1" build="p"/>
      <p:bldP spid="21" grpId="0"/>
      <p:bldP spid="22" grpId="0" uiExpand="1" build="p"/>
      <p:bldP spid="23" grpId="0"/>
      <p:bldP spid="24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2877944" y="609599"/>
            <a:ext cx="7416238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L’hydrazine (N</a:t>
            </a:r>
            <a:r>
              <a:rPr lang="fr-CA" sz="1400" baseline="-25000" dirty="0"/>
              <a:t>2</a:t>
            </a:r>
            <a:r>
              <a:rPr lang="fr-CA" sz="1400" dirty="0"/>
              <a:t>H</a:t>
            </a:r>
            <a:r>
              <a:rPr lang="fr-CA" sz="1400" baseline="-25000" dirty="0"/>
              <a:t>4(l)</a:t>
            </a:r>
            <a:r>
              <a:rPr lang="fr-CA" sz="1400" dirty="0"/>
              <a:t>) est un combustible utilisé dans des réacteurs de navettes spatiales de la NASA. Lorsque la combustion de l’hydrazine se produit avec du dioxygène (O</a:t>
            </a:r>
            <a:r>
              <a:rPr lang="fr-CA" sz="1400" baseline="-25000" dirty="0"/>
              <a:t>2(g)</a:t>
            </a:r>
            <a:r>
              <a:rPr lang="fr-CA" sz="1400" dirty="0"/>
              <a:t>), du diazote (N</a:t>
            </a:r>
            <a:r>
              <a:rPr lang="fr-CA" sz="1400" baseline="-25000" dirty="0"/>
              <a:t>2(g)</a:t>
            </a:r>
            <a:r>
              <a:rPr lang="fr-CA" sz="1400" dirty="0"/>
              <a:t>) et de la vapeur d’eau (H</a:t>
            </a:r>
            <a:r>
              <a:rPr lang="fr-CA" sz="1400" baseline="-25000" dirty="0"/>
              <a:t>2</a:t>
            </a:r>
            <a:r>
              <a:rPr lang="fr-CA" sz="1400" dirty="0"/>
              <a:t>O</a:t>
            </a:r>
            <a:r>
              <a:rPr lang="fr-CA" sz="1400" baseline="-25000" dirty="0"/>
              <a:t>(g)</a:t>
            </a:r>
            <a:r>
              <a:rPr lang="fr-CA" sz="1400" dirty="0"/>
              <a:t>) sont dégagées. ∆</a:t>
            </a:r>
            <a:r>
              <a:rPr lang="fr-CA" sz="1400" dirty="0" err="1"/>
              <a:t>H</a:t>
            </a:r>
            <a:r>
              <a:rPr lang="fr-CA" sz="1400" baseline="-25000" dirty="0" err="1"/>
              <a:t>combustion</a:t>
            </a:r>
            <a:r>
              <a:rPr lang="fr-CA" sz="1400" dirty="0"/>
              <a:t> = -589 kJ.</a:t>
            </a:r>
          </a:p>
          <a:p>
            <a:pPr marL="0" indent="0">
              <a:lnSpc>
                <a:spcPct val="100000"/>
              </a:lnSpc>
              <a:buNone/>
            </a:pPr>
            <a:endParaRPr lang="fr-CA" sz="1400" dirty="0"/>
          </a:p>
          <a:p>
            <a:pPr marL="0" indent="0">
              <a:lnSpc>
                <a:spcPct val="100000"/>
              </a:lnSpc>
              <a:buNone/>
            </a:pPr>
            <a:r>
              <a:rPr lang="fr-CA" sz="1400" dirty="0"/>
              <a:t>Si on combine 56.08 g d’hydrazine et 60.80 g de dioxygène, quel quantité d’énergie sera dégagée lors de la combustion?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AF42F6-3C7A-4F37-AEF1-A97A0200765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10A93A6-A61C-4ED1-9554-DC71078F567D}"/>
              </a:ext>
            </a:extLst>
          </p:cNvPr>
          <p:cNvSpPr txBox="1">
            <a:spLocks/>
          </p:cNvSpPr>
          <p:nvPr/>
        </p:nvSpPr>
        <p:spPr>
          <a:xfrm>
            <a:off x="228595" y="2062536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1800" b="1" u="sng" dirty="0"/>
              <a:t>Étape 1:</a:t>
            </a:r>
            <a:r>
              <a:rPr lang="fr-CA" sz="1800" dirty="0"/>
              <a:t> Trouver l’équation chimique et l’équilibrer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63D0E40-8F64-4FF8-98B3-F080D577EE0F}"/>
              </a:ext>
            </a:extLst>
          </p:cNvPr>
          <p:cNvSpPr txBox="1">
            <a:spLocks/>
          </p:cNvSpPr>
          <p:nvPr/>
        </p:nvSpPr>
        <p:spPr>
          <a:xfrm>
            <a:off x="228595" y="2553613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N</a:t>
            </a:r>
            <a:r>
              <a:rPr lang="fr-CA" sz="2800" b="1" baseline="-25000" dirty="0"/>
              <a:t>2</a:t>
            </a:r>
            <a:r>
              <a:rPr lang="fr-CA" sz="2800" b="1" dirty="0"/>
              <a:t>H</a:t>
            </a:r>
            <a:r>
              <a:rPr lang="fr-CA" sz="2800" b="1" baseline="-25000" dirty="0"/>
              <a:t>4(l)</a:t>
            </a:r>
            <a:r>
              <a:rPr lang="fr-CA" sz="2800" b="1" dirty="0"/>
              <a:t> + 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anose="05000000000000000000" pitchFamily="2" charset="2"/>
              </a:rPr>
              <a:t> </a:t>
            </a:r>
            <a:r>
              <a:rPr lang="fr-CA" sz="2800" b="1" dirty="0"/>
              <a:t>2 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(g)</a:t>
            </a:r>
            <a:r>
              <a:rPr lang="fr-CA" sz="2800" b="1" dirty="0"/>
              <a:t> + N</a:t>
            </a:r>
            <a:r>
              <a:rPr lang="fr-CA" sz="2800" b="1" baseline="-25000" dirty="0"/>
              <a:t>2(g)</a:t>
            </a:r>
            <a:r>
              <a:rPr lang="fr-CA" sz="2800" b="1" dirty="0"/>
              <a:t> + 589 kJ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4DC678-9A76-414D-AFEE-859A61432ACE}"/>
              </a:ext>
            </a:extLst>
          </p:cNvPr>
          <p:cNvSpPr txBox="1">
            <a:spLocks/>
          </p:cNvSpPr>
          <p:nvPr/>
        </p:nvSpPr>
        <p:spPr>
          <a:xfrm>
            <a:off x="228595" y="3132649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1800" b="1" u="sng" dirty="0"/>
              <a:t>Étape 2:</a:t>
            </a:r>
            <a:r>
              <a:rPr lang="fr-CA" sz="1800" dirty="0"/>
              <a:t> Trouver le réactif limitant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147A8CB-AAB7-4E80-9DBB-51127A158AF9}"/>
              </a:ext>
            </a:extLst>
          </p:cNvPr>
          <p:cNvSpPr txBox="1">
            <a:spLocks/>
          </p:cNvSpPr>
          <p:nvPr/>
        </p:nvSpPr>
        <p:spPr>
          <a:xfrm>
            <a:off x="4379497" y="3257901"/>
            <a:ext cx="1299378" cy="41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N</a:t>
            </a:r>
            <a:r>
              <a:rPr lang="fr-CA" sz="2800" b="1" baseline="-25000" dirty="0"/>
              <a:t>2</a:t>
            </a:r>
            <a:r>
              <a:rPr lang="fr-CA" sz="2800" b="1" dirty="0"/>
              <a:t>H</a:t>
            </a:r>
            <a:r>
              <a:rPr lang="fr-CA" sz="2800" b="1" baseline="-25000" dirty="0"/>
              <a:t>4(l)</a:t>
            </a:r>
            <a:endParaRPr lang="fr-CA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E002E3-E7A9-47BB-A29E-3F891494307E}"/>
              </a:ext>
            </a:extLst>
          </p:cNvPr>
          <p:cNvSpPr/>
          <p:nvPr/>
        </p:nvSpPr>
        <p:spPr>
          <a:xfrm>
            <a:off x="4379496" y="3172671"/>
            <a:ext cx="1299399" cy="60242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C70C2-03B7-4316-9AE6-528ACF4ECDDD}"/>
              </a:ext>
            </a:extLst>
          </p:cNvPr>
          <p:cNvSpPr/>
          <p:nvPr/>
        </p:nvSpPr>
        <p:spPr>
          <a:xfrm>
            <a:off x="5678894" y="3172672"/>
            <a:ext cx="1299378" cy="6130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Réactif limitant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2228B3F-A858-4B62-AE70-7B39DC894D2E}"/>
              </a:ext>
            </a:extLst>
          </p:cNvPr>
          <p:cNvSpPr txBox="1">
            <a:spLocks/>
          </p:cNvSpPr>
          <p:nvPr/>
        </p:nvSpPr>
        <p:spPr>
          <a:xfrm>
            <a:off x="228595" y="3874416"/>
            <a:ext cx="11734810" cy="5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1800" b="1" u="sng" dirty="0"/>
              <a:t>Étape 3:</a:t>
            </a:r>
            <a:r>
              <a:rPr lang="fr-CA" sz="1800" dirty="0"/>
              <a:t> Trouver la quantité d’énergie selon le réactif limitant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F281E0D-CB04-4F60-B8F6-CDA3ABB326E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8595" y="4578890"/>
            <a:ext cx="22413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600" b="1" u="sng" dirty="0"/>
              <a:t>Données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186EF2E-17E6-47DF-864F-F5E14DB0680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8595" y="5032396"/>
            <a:ext cx="2251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M</a:t>
            </a:r>
            <a:r>
              <a:rPr lang="fr-CA" sz="1400" b="1" baseline="-25000" dirty="0"/>
              <a:t>N2H4</a:t>
            </a:r>
            <a:r>
              <a:rPr lang="fr-CA" sz="1400" b="1" dirty="0"/>
              <a:t> = 32,046 g/mol</a:t>
            </a:r>
          </a:p>
          <a:p>
            <a:r>
              <a:rPr lang="fr-CA" sz="1400" b="1" dirty="0"/>
              <a:t>m</a:t>
            </a:r>
            <a:r>
              <a:rPr lang="fr-CA" sz="1400" b="1" baseline="-25000" dirty="0"/>
              <a:t>N2H4</a:t>
            </a:r>
            <a:r>
              <a:rPr lang="fr-CA" sz="1400" b="1" dirty="0"/>
              <a:t> = 56,08 g</a:t>
            </a:r>
          </a:p>
          <a:p>
            <a:r>
              <a:rPr lang="fr-CA" sz="1400" b="1" dirty="0"/>
              <a:t>n = </a:t>
            </a:r>
            <a:r>
              <a:rPr lang="fr-CA" sz="1400" b="1" dirty="0">
                <a:sym typeface="Wingdings" panose="05000000000000000000" pitchFamily="2" charset="2"/>
              </a:rPr>
              <a:t>1,75 mol </a:t>
            </a:r>
          </a:p>
          <a:p>
            <a:r>
              <a:rPr lang="fr-CA" sz="1400" dirty="0"/>
              <a:t>ΔH = -589 kJ</a:t>
            </a:r>
            <a:endParaRPr lang="fr-CA" sz="1400" b="1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7B6BAF3-ECD9-4A15-9443-F18D841AC7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79496" y="4578890"/>
            <a:ext cx="26042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16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8EE1C1E-71CD-4F94-A632-D631E06E8239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379498" y="5032396"/>
                <a:ext cx="2604274" cy="157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b="1" dirty="0"/>
                  <a:t>1 mol N</a:t>
                </a:r>
                <a:r>
                  <a:rPr lang="fr-CA" sz="1400" b="1" baseline="-25000" dirty="0"/>
                  <a:t>2</a:t>
                </a:r>
                <a:r>
                  <a:rPr lang="fr-CA" sz="1400" b="1" dirty="0"/>
                  <a:t>H</a:t>
                </a:r>
                <a:r>
                  <a:rPr lang="fr-CA" sz="1400" b="1" baseline="-25000" dirty="0"/>
                  <a:t>4(l) </a:t>
                </a:r>
                <a:r>
                  <a:rPr lang="fr-CA" sz="1400" b="1" dirty="0">
                    <a:sym typeface="Wingdings" panose="05000000000000000000" pitchFamily="2" charset="2"/>
                  </a:rPr>
                  <a:t></a:t>
                </a:r>
                <a:r>
                  <a:rPr lang="fr-CA" sz="1400" b="1" dirty="0"/>
                  <a:t> -589 kJ</a:t>
                </a:r>
                <a:endParaRPr lang="fr-CA" sz="1400" b="1" dirty="0">
                  <a:sym typeface="Wingdings" panose="05000000000000000000" pitchFamily="2" charset="2"/>
                </a:endParaRPr>
              </a:p>
              <a:p>
                <a:r>
                  <a:rPr lang="fr-CA" sz="1400" b="1" dirty="0"/>
                  <a:t>1,75 mol N</a:t>
                </a:r>
                <a:r>
                  <a:rPr lang="fr-CA" sz="1400" b="1" baseline="-25000" dirty="0"/>
                  <a:t>2</a:t>
                </a:r>
                <a:r>
                  <a:rPr lang="fr-CA" sz="1400" b="1" dirty="0"/>
                  <a:t>H</a:t>
                </a:r>
                <a:r>
                  <a:rPr lang="fr-CA" sz="1400" b="1" baseline="-25000" dirty="0"/>
                  <a:t>4(l) </a:t>
                </a:r>
                <a:r>
                  <a:rPr lang="fr-CA" sz="1400" b="1" dirty="0">
                    <a:sym typeface="Wingdings" panose="05000000000000000000" pitchFamily="2" charset="2"/>
                  </a:rPr>
                  <a:t> x kJ</a:t>
                </a:r>
              </a:p>
              <a:p>
                <a:endParaRPr lang="fr-CA" sz="1400" b="1" dirty="0">
                  <a:sym typeface="Wingdings" panose="05000000000000000000" pitchFamily="2" charset="2"/>
                </a:endParaRPr>
              </a:p>
              <a:p>
                <a:r>
                  <a:rPr lang="fr-CA" sz="1400" b="1" dirty="0">
                    <a:sym typeface="Wingdings" panose="05000000000000000000" pitchFamily="2" charset="2"/>
                  </a:rPr>
                  <a:t>x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𝟓𝟖𝟗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 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𝟕𝟓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</m:den>
                    </m:f>
                  </m:oMath>
                </a14:m>
                <a:endParaRPr lang="fr-CA" sz="1400" b="1" dirty="0">
                  <a:sym typeface="Wingdings" panose="05000000000000000000" pitchFamily="2" charset="2"/>
                </a:endParaRPr>
              </a:p>
              <a:p>
                <a:endParaRPr lang="fr-CA" sz="1400" b="1" dirty="0">
                  <a:sym typeface="Wingdings" panose="05000000000000000000" pitchFamily="2" charset="2"/>
                </a:endParaRPr>
              </a:p>
              <a:p>
                <a:r>
                  <a:rPr lang="fr-CA" sz="1400" b="1" dirty="0">
                    <a:sym typeface="Wingdings" panose="05000000000000000000" pitchFamily="2" charset="2"/>
                  </a:rPr>
                  <a:t>x kJ = -1030,75 kJ</a:t>
                </a: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8EE1C1E-71CD-4F94-A632-D631E06E8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379498" y="5032396"/>
                <a:ext cx="2604274" cy="1573892"/>
              </a:xfrm>
              <a:prstGeom prst="rect">
                <a:avLst/>
              </a:prstGeom>
              <a:blipFill>
                <a:blip r:embed="rId9"/>
                <a:stretch>
                  <a:fillRect l="-701" t="-1163" b="-271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6D66F77E-2024-46DF-9924-4E1C452E8D6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41455" y="4929825"/>
            <a:ext cx="260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ym typeface="Wingdings" panose="05000000000000000000" pitchFamily="2" charset="2"/>
              </a:rPr>
              <a:t>On dégage -1030,75 kJ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3890C89-71BE-4A44-8977-FBDCC7DAF68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121398" y="4616183"/>
            <a:ext cx="260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u="sng" dirty="0"/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101475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uiExpand="1" build="p"/>
      <p:bldP spid="29" grpId="0"/>
      <p:bldP spid="30" grpId="0" uiExpand="1" build="p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Exemple 2</a:t>
            </a:r>
            <a:endParaRPr lang="fr-CA" b="1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223011" y="2425566"/>
            <a:ext cx="11745977" cy="359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dirty="0"/>
              <a:t>La chaleur de réaction de la décomposition du peroxyde d’hydrogène (HOOH</a:t>
            </a:r>
            <a:r>
              <a:rPr lang="fr-CA" baseline="-25000" dirty="0"/>
              <a:t>(</a:t>
            </a:r>
            <a:r>
              <a:rPr lang="fr-CA" baseline="-25000" dirty="0" err="1"/>
              <a:t>aq</a:t>
            </a:r>
            <a:r>
              <a:rPr lang="fr-CA" baseline="-25000" dirty="0"/>
              <a:t>)</a:t>
            </a:r>
            <a:r>
              <a:rPr lang="fr-CA" dirty="0"/>
              <a:t>) a été évalué par calorimétrie. La décomposition de 18,21 g dans un calorimètre contenant 750 </a:t>
            </a:r>
            <a:r>
              <a:rPr lang="fr-CA" dirty="0" err="1"/>
              <a:t>mL</a:t>
            </a:r>
            <a:r>
              <a:rPr lang="fr-CA" dirty="0"/>
              <a:t> d’eau distillée a fait augmenter la température du calorimètre de 26,40˚C à 59,81˚C.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dirty="0"/>
              <a:t>Quelle est la chaleur molaire de réaction de la décomposition du peroxyde d’hydrogène?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AF42F6-3C7A-4F37-AEF1-A97A02007653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</a:rPr>
              <a:t>4 et 5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1338</Words>
  <Application>Microsoft Office PowerPoint</Application>
  <PresentationFormat>Grand écran</PresentationFormat>
  <Paragraphs>225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Trebuchet MS</vt:lpstr>
      <vt:lpstr>Berlin</vt:lpstr>
      <vt:lpstr>Préparation au test</vt:lpstr>
      <vt:lpstr>Objectifs</vt:lpstr>
      <vt:lpstr>Le cours de chimie</vt:lpstr>
      <vt:lpstr>Votre objectif pour le prochain test</vt:lpstr>
      <vt:lpstr>Exemple de mise en situation</vt:lpstr>
      <vt:lpstr>Exemple 1</vt:lpstr>
      <vt:lpstr>Exemple</vt:lpstr>
      <vt:lpstr>Exemple</vt:lpstr>
      <vt:lpstr>Exemple 2</vt:lpstr>
      <vt:lpstr>Exemple 2</vt:lpstr>
      <vt:lpstr>Exemple 2</vt:lpstr>
      <vt:lpstr>Devoir</vt:lpstr>
      <vt:lpstr>Mise à jour de la liste de concepts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Bacchi Jonathan</cp:lastModifiedBy>
  <cp:revision>262</cp:revision>
  <dcterms:created xsi:type="dcterms:W3CDTF">2020-11-03T17:55:48Z</dcterms:created>
  <dcterms:modified xsi:type="dcterms:W3CDTF">2020-11-16T17:42:31Z</dcterms:modified>
</cp:coreProperties>
</file>