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sldIdLst>
    <p:sldId id="256" r:id="rId2"/>
    <p:sldId id="257" r:id="rId3"/>
    <p:sldId id="270" r:id="rId4"/>
    <p:sldId id="271" r:id="rId5"/>
    <p:sldId id="272" r:id="rId6"/>
    <p:sldId id="273" r:id="rId7"/>
    <p:sldId id="260" r:id="rId8"/>
    <p:sldId id="258" r:id="rId9"/>
    <p:sldId id="259" r:id="rId10"/>
    <p:sldId id="261" r:id="rId11"/>
    <p:sldId id="262" r:id="rId12"/>
    <p:sldId id="263" r:id="rId13"/>
    <p:sldId id="264" r:id="rId14"/>
    <p:sldId id="265" r:id="rId15"/>
    <p:sldId id="266" r:id="rId16"/>
    <p:sldId id="274" r:id="rId17"/>
    <p:sldId id="275" r:id="rId18"/>
    <p:sldId id="276" r:id="rId19"/>
    <p:sldId id="277" r:id="rId20"/>
    <p:sldId id="279"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snapToGrid="0">
      <p:cViewPr varScale="1">
        <p:scale>
          <a:sx n="67" d="100"/>
          <a:sy n="67" d="100"/>
        </p:scale>
        <p:origin x="6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2020-09-27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9255346" y="2750337"/>
            <a:ext cx="1171888" cy="1356442"/>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94885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2020-09-27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11309"/>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230469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2020-09-27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1161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229612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2020-09-27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09925"/>
            <a:ext cx="1154151" cy="1090789"/>
          </a:xfrm>
        </p:spPr>
        <p:txBody>
          <a:bodyPr/>
          <a:lstStyle/>
          <a:p>
            <a:fld id="{E0CB7BCC-B2FE-4D98-9C01-F4353394252C}" type="slidenum">
              <a:rPr lang="fr-CA" smtClean="0"/>
              <a:t>‹N°›</a:t>
            </a:fld>
            <a:endParaRPr lang="fr-CA"/>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190622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2020-09-27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0992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721435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9A2640C-BE8C-4C25-8F57-602CDE1311D8}" type="datetimeFigureOut">
              <a:rPr lang="fr-CA" smtClean="0"/>
              <a:t>2020-09-27</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836687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9A2640C-BE8C-4C25-8F57-602CDE1311D8}" type="datetimeFigureOut">
              <a:rPr lang="fr-CA" smtClean="0"/>
              <a:t>2020-09-27</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504942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2020-09-27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329824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9A2640C-BE8C-4C25-8F57-602CDE1311D8}" type="datetimeFigureOut">
              <a:rPr lang="fr-CA" smtClean="0"/>
              <a:t>2020-09-27</a:t>
            </a:fld>
            <a:endParaRPr lang="fr-CA"/>
          </a:p>
        </p:txBody>
      </p:sp>
      <p:sp>
        <p:nvSpPr>
          <p:cNvPr id="5" name="Footer Placeholder 4"/>
          <p:cNvSpPr>
            <a:spLocks noGrp="1"/>
          </p:cNvSpPr>
          <p:nvPr>
            <p:ph type="ftr" sz="quarter" idx="11"/>
          </p:nvPr>
        </p:nvSpPr>
        <p:spPr>
          <a:xfrm>
            <a:off x="680321" y="5936188"/>
            <a:ext cx="6126805" cy="365125"/>
          </a:xfrm>
        </p:spPr>
        <p:txBody>
          <a:bodyPr/>
          <a:lstStyle/>
          <a:p>
            <a:endParaRPr lang="fr-CA"/>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0CB7BCC-B2FE-4D98-9C01-F4353394252C}" type="slidenum">
              <a:rPr lang="fr-CA" smtClean="0"/>
              <a:t>‹N°›</a:t>
            </a:fld>
            <a:endParaRPr lang="fr-CA"/>
          </a:p>
        </p:txBody>
      </p:sp>
    </p:spTree>
    <p:extLst>
      <p:ext uri="{BB962C8B-B14F-4D97-AF65-F5344CB8AC3E}">
        <p14:creationId xmlns:p14="http://schemas.microsoft.com/office/powerpoint/2010/main" val="1780775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2020-09-27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948036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9A2640C-BE8C-4C25-8F57-602CDE1311D8}" type="datetimeFigureOut">
              <a:rPr lang="fr-CA" smtClean="0"/>
              <a:t>2020-09-27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10729455" y="286989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478215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9A2640C-BE8C-4C25-8F57-602CDE1311D8}" type="datetimeFigureOut">
              <a:rPr lang="fr-CA" smtClean="0"/>
              <a:t>2020-09-27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049810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9A2640C-BE8C-4C25-8F57-602CDE1311D8}" type="datetimeFigureOut">
              <a:rPr lang="fr-CA" smtClean="0"/>
              <a:t>2020-09-27</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79652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9A2640C-BE8C-4C25-8F57-602CDE1311D8}" type="datetimeFigureOut">
              <a:rPr lang="fr-CA" smtClean="0"/>
              <a:t>2020-09-27</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555303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9A2640C-BE8C-4C25-8F57-602CDE1311D8}" type="datetimeFigureOut">
              <a:rPr lang="fr-CA" smtClean="0"/>
              <a:t>2020-09-27</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756306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2020-09-27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168920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2020-09-27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915833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31000">
              <a:schemeClr val="bg1"/>
            </a:gs>
            <a:gs pos="100000">
              <a:schemeClr val="bg1"/>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9A2640C-BE8C-4C25-8F57-602CDE1311D8}" type="datetimeFigureOut">
              <a:rPr lang="fr-CA" smtClean="0"/>
              <a:t>2020-09-27</a:t>
            </a:fld>
            <a:endParaRPr lang="fr-CA"/>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0CB7BCC-B2FE-4D98-9C01-F4353394252C}" type="slidenum">
              <a:rPr lang="fr-CA" smtClean="0"/>
              <a:t>‹N°›</a:t>
            </a:fld>
            <a:endParaRPr lang="fr-CA"/>
          </a:p>
        </p:txBody>
      </p:sp>
    </p:spTree>
    <p:extLst>
      <p:ext uri="{BB962C8B-B14F-4D97-AF65-F5344CB8AC3E}">
        <p14:creationId xmlns:p14="http://schemas.microsoft.com/office/powerpoint/2010/main" val="3662984420"/>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6.pn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Groupe Worldlab : équipements de laboratoires en Algérie">
            <a:extLst>
              <a:ext uri="{FF2B5EF4-FFF2-40B4-BE49-F238E27FC236}">
                <a16:creationId xmlns:a16="http://schemas.microsoft.com/office/drawing/2014/main" id="{1BEE9D35-319B-4903-A9E6-CD1CF89B30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91" r="9091"/>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custDataLst>
              <p:tags r:id="rId1"/>
            </p:custDataLst>
          </p:nvPr>
        </p:nvSpPr>
        <p:spPr>
          <a:xfrm>
            <a:off x="680322" y="4402667"/>
            <a:ext cx="8133478" cy="940240"/>
          </a:xfrm>
        </p:spPr>
        <p:txBody>
          <a:bodyPr>
            <a:normAutofit/>
          </a:bodyPr>
          <a:lstStyle/>
          <a:p>
            <a:r>
              <a:rPr lang="fr-CA" sz="4800" b="1"/>
              <a:t>Mesures </a:t>
            </a:r>
            <a:r>
              <a:rPr lang="fr-CA" sz="4800" b="1" dirty="0"/>
              <a:t>et précision</a:t>
            </a:r>
            <a:endParaRPr lang="fr-CA" sz="4800" b="1"/>
          </a:p>
        </p:txBody>
      </p:sp>
      <p:sp>
        <p:nvSpPr>
          <p:cNvPr id="81" name="Rectangle 80">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re 1">
            <a:extLst>
              <a:ext uri="{FF2B5EF4-FFF2-40B4-BE49-F238E27FC236}">
                <a16:creationId xmlns:a16="http://schemas.microsoft.com/office/drawing/2014/main" id="{90B94DDD-1A6E-4737-A6DD-729F8B08EEA8}"/>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3600" b="1" dirty="0">
                <a:solidFill>
                  <a:schemeClr val="bg1"/>
                </a:solidFill>
              </a:rPr>
              <a:t>Méthodologie</a:t>
            </a:r>
          </a:p>
          <a:p>
            <a:pPr algn="ctr">
              <a:spcAft>
                <a:spcPts val="600"/>
              </a:spcAft>
            </a:pPr>
            <a:r>
              <a:rPr lang="fr-CA" sz="3600" b="1" dirty="0">
                <a:solidFill>
                  <a:schemeClr val="bg1"/>
                </a:solidFill>
              </a:rPr>
              <a:t>p. 434 à 435</a:t>
            </a:r>
            <a:endParaRPr lang="fr-CA" sz="2000" b="1" dirty="0">
              <a:solidFill>
                <a:schemeClr val="bg1"/>
              </a:solidFill>
            </a:endParaRPr>
          </a:p>
        </p:txBody>
      </p:sp>
    </p:spTree>
    <p:extLst>
      <p:ext uri="{BB962C8B-B14F-4D97-AF65-F5344CB8AC3E}">
        <p14:creationId xmlns:p14="http://schemas.microsoft.com/office/powerpoint/2010/main" val="4173375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7E0BE-C388-4CE3-8E23-370769ED0507}"/>
              </a:ext>
            </a:extLst>
          </p:cNvPr>
          <p:cNvSpPr>
            <a:spLocks noGrp="1"/>
          </p:cNvSpPr>
          <p:nvPr>
            <p:ph type="title"/>
          </p:nvPr>
        </p:nvSpPr>
        <p:spPr/>
        <p:txBody>
          <a:bodyPr/>
          <a:lstStyle/>
          <a:p>
            <a:r>
              <a:rPr lang="fr-CA" b="1" dirty="0"/>
              <a:t>Règle 1</a:t>
            </a:r>
          </a:p>
        </p:txBody>
      </p:sp>
      <p:sp>
        <p:nvSpPr>
          <p:cNvPr id="3" name="Espace réservé du contenu 2">
            <a:extLst>
              <a:ext uri="{FF2B5EF4-FFF2-40B4-BE49-F238E27FC236}">
                <a16:creationId xmlns:a16="http://schemas.microsoft.com/office/drawing/2014/main" id="{0CA223BD-A9B6-4151-88BB-B52E34E50834}"/>
              </a:ext>
            </a:extLst>
          </p:cNvPr>
          <p:cNvSpPr>
            <a:spLocks noGrp="1"/>
          </p:cNvSpPr>
          <p:nvPr>
            <p:ph idx="1"/>
          </p:nvPr>
        </p:nvSpPr>
        <p:spPr>
          <a:xfrm>
            <a:off x="680320" y="1990722"/>
            <a:ext cx="11044955" cy="4867278"/>
          </a:xfrm>
        </p:spPr>
        <p:txBody>
          <a:bodyPr anchor="t">
            <a:normAutofit fontScale="92500" lnSpcReduction="10000"/>
          </a:bodyPr>
          <a:lstStyle/>
          <a:p>
            <a:pPr>
              <a:lnSpc>
                <a:spcPct val="100000"/>
              </a:lnSpc>
            </a:pPr>
            <a:r>
              <a:rPr lang="fr-CA" dirty="0"/>
              <a:t>​Tous les chiffres différents de zéro sont significatifs.</a:t>
            </a:r>
          </a:p>
          <a:p>
            <a:pPr>
              <a:lnSpc>
                <a:spcPct val="100000"/>
              </a:lnSpc>
            </a:pPr>
            <a:r>
              <a:rPr lang="fr-FR" dirty="0"/>
              <a:t>​Tous les zéros situés entre des chiffres différents de zéro sont significatifs.</a:t>
            </a:r>
          </a:p>
          <a:p>
            <a:pPr marL="0" indent="0">
              <a:lnSpc>
                <a:spcPct val="100000"/>
              </a:lnSpc>
              <a:buNone/>
            </a:pPr>
            <a:endParaRPr lang="fr-FR" dirty="0"/>
          </a:p>
          <a:p>
            <a:pPr marL="0" indent="0">
              <a:lnSpc>
                <a:spcPct val="100000"/>
              </a:lnSpc>
              <a:buNone/>
            </a:pPr>
            <a:r>
              <a:rPr lang="fr-FR" dirty="0"/>
              <a:t>Bref, ​pour déterminer le nombre de chiffres significatifs, il suffit de compter le nombre de chiffres que comporte le nombre.</a:t>
            </a:r>
          </a:p>
          <a:p>
            <a:pPr marL="0" indent="0">
              <a:lnSpc>
                <a:spcPct val="100000"/>
              </a:lnSpc>
              <a:buNone/>
            </a:pPr>
            <a:endParaRPr lang="fr-FR" dirty="0"/>
          </a:p>
          <a:p>
            <a:pPr marL="0" indent="0">
              <a:lnSpc>
                <a:spcPct val="100000"/>
              </a:lnSpc>
              <a:buNone/>
            </a:pPr>
            <a:r>
              <a:rPr lang="fr-FR" dirty="0"/>
              <a:t>Exemple: Combien de chiffres significatifs dans les valeurs suivantes?</a:t>
            </a:r>
          </a:p>
          <a:p>
            <a:pPr>
              <a:lnSpc>
                <a:spcPct val="100000"/>
              </a:lnSpc>
            </a:pPr>
            <a:r>
              <a:rPr lang="fr-FR" dirty="0"/>
              <a:t>9,56</a:t>
            </a:r>
          </a:p>
          <a:p>
            <a:pPr>
              <a:lnSpc>
                <a:spcPct val="100000"/>
              </a:lnSpc>
            </a:pPr>
            <a:r>
              <a:rPr lang="fr-FR" dirty="0"/>
              <a:t>456,5687</a:t>
            </a:r>
          </a:p>
          <a:p>
            <a:pPr>
              <a:lnSpc>
                <a:spcPct val="100000"/>
              </a:lnSpc>
            </a:pPr>
            <a:r>
              <a:rPr lang="fr-FR" dirty="0"/>
              <a:t>4507</a:t>
            </a:r>
          </a:p>
          <a:p>
            <a:pPr>
              <a:lnSpc>
                <a:spcPct val="100000"/>
              </a:lnSpc>
            </a:pPr>
            <a:r>
              <a:rPr lang="fr-FR" dirty="0"/>
              <a:t>40,56</a:t>
            </a:r>
          </a:p>
          <a:p>
            <a:pPr>
              <a:lnSpc>
                <a:spcPct val="100000"/>
              </a:lnSpc>
            </a:pPr>
            <a:endParaRPr lang="fr-FR" dirty="0"/>
          </a:p>
          <a:p>
            <a:pPr marL="0" indent="0">
              <a:lnSpc>
                <a:spcPct val="100000"/>
              </a:lnSpc>
              <a:buNone/>
            </a:pPr>
            <a:endParaRPr lang="fr-CA" dirty="0"/>
          </a:p>
        </p:txBody>
      </p:sp>
      <p:sp>
        <p:nvSpPr>
          <p:cNvPr id="8" name="ZoneTexte 7">
            <a:extLst>
              <a:ext uri="{FF2B5EF4-FFF2-40B4-BE49-F238E27FC236}">
                <a16:creationId xmlns:a16="http://schemas.microsoft.com/office/drawing/2014/main" id="{2D06B71F-C071-4EF2-B87C-619A79231BEA}"/>
              </a:ext>
            </a:extLst>
          </p:cNvPr>
          <p:cNvSpPr txBox="1"/>
          <p:nvPr/>
        </p:nvSpPr>
        <p:spPr>
          <a:xfrm>
            <a:off x="2809874" y="4829409"/>
            <a:ext cx="3590925" cy="369332"/>
          </a:xfrm>
          <a:prstGeom prst="rect">
            <a:avLst/>
          </a:prstGeom>
          <a:noFill/>
        </p:spPr>
        <p:txBody>
          <a:bodyPr wrap="square" rtlCol="0">
            <a:spAutoFit/>
          </a:bodyPr>
          <a:lstStyle/>
          <a:p>
            <a:r>
              <a:rPr lang="fr-CA" b="1" dirty="0">
                <a:solidFill>
                  <a:schemeClr val="accent2"/>
                </a:solidFill>
                <a:sym typeface="Wingdings" panose="05000000000000000000" pitchFamily="2" charset="2"/>
              </a:rPr>
              <a:t> 3 chiffres significatifs</a:t>
            </a:r>
            <a:endParaRPr lang="fr-CA" b="1" dirty="0">
              <a:solidFill>
                <a:schemeClr val="accent2"/>
              </a:solidFill>
            </a:endParaRPr>
          </a:p>
        </p:txBody>
      </p:sp>
      <p:sp>
        <p:nvSpPr>
          <p:cNvPr id="10" name="ZoneTexte 9">
            <a:extLst>
              <a:ext uri="{FF2B5EF4-FFF2-40B4-BE49-F238E27FC236}">
                <a16:creationId xmlns:a16="http://schemas.microsoft.com/office/drawing/2014/main" id="{DFD4415E-A317-471F-8135-9080DDD1CD13}"/>
              </a:ext>
            </a:extLst>
          </p:cNvPr>
          <p:cNvSpPr txBox="1"/>
          <p:nvPr/>
        </p:nvSpPr>
        <p:spPr>
          <a:xfrm>
            <a:off x="2809873" y="5311628"/>
            <a:ext cx="3590925" cy="369332"/>
          </a:xfrm>
          <a:prstGeom prst="rect">
            <a:avLst/>
          </a:prstGeom>
          <a:noFill/>
        </p:spPr>
        <p:txBody>
          <a:bodyPr wrap="square" rtlCol="0">
            <a:spAutoFit/>
          </a:bodyPr>
          <a:lstStyle/>
          <a:p>
            <a:r>
              <a:rPr lang="fr-CA" b="1" dirty="0">
                <a:solidFill>
                  <a:schemeClr val="accent2"/>
                </a:solidFill>
                <a:sym typeface="Wingdings" panose="05000000000000000000" pitchFamily="2" charset="2"/>
              </a:rPr>
              <a:t> 7 chiffres significatifs</a:t>
            </a:r>
            <a:endParaRPr lang="fr-CA" b="1" dirty="0">
              <a:solidFill>
                <a:schemeClr val="accent2"/>
              </a:solidFill>
            </a:endParaRPr>
          </a:p>
        </p:txBody>
      </p:sp>
      <p:sp>
        <p:nvSpPr>
          <p:cNvPr id="11" name="ZoneTexte 10">
            <a:extLst>
              <a:ext uri="{FF2B5EF4-FFF2-40B4-BE49-F238E27FC236}">
                <a16:creationId xmlns:a16="http://schemas.microsoft.com/office/drawing/2014/main" id="{9E6D7EB2-6517-46B0-9A92-DF50F1F5E80B}"/>
              </a:ext>
            </a:extLst>
          </p:cNvPr>
          <p:cNvSpPr txBox="1"/>
          <p:nvPr/>
        </p:nvSpPr>
        <p:spPr>
          <a:xfrm>
            <a:off x="2809873" y="5793847"/>
            <a:ext cx="3590925" cy="369332"/>
          </a:xfrm>
          <a:prstGeom prst="rect">
            <a:avLst/>
          </a:prstGeom>
          <a:noFill/>
        </p:spPr>
        <p:txBody>
          <a:bodyPr wrap="square" rtlCol="0">
            <a:spAutoFit/>
          </a:bodyPr>
          <a:lstStyle/>
          <a:p>
            <a:r>
              <a:rPr lang="fr-CA" b="1" dirty="0">
                <a:solidFill>
                  <a:schemeClr val="accent2"/>
                </a:solidFill>
                <a:sym typeface="Wingdings" panose="05000000000000000000" pitchFamily="2" charset="2"/>
              </a:rPr>
              <a:t> 4 chiffres significatifs</a:t>
            </a:r>
            <a:endParaRPr lang="fr-CA" b="1" dirty="0">
              <a:solidFill>
                <a:schemeClr val="accent2"/>
              </a:solidFill>
            </a:endParaRPr>
          </a:p>
        </p:txBody>
      </p:sp>
      <p:sp>
        <p:nvSpPr>
          <p:cNvPr id="12" name="ZoneTexte 11">
            <a:extLst>
              <a:ext uri="{FF2B5EF4-FFF2-40B4-BE49-F238E27FC236}">
                <a16:creationId xmlns:a16="http://schemas.microsoft.com/office/drawing/2014/main" id="{C10FC426-D44A-4E68-8337-2A67C6886F81}"/>
              </a:ext>
            </a:extLst>
          </p:cNvPr>
          <p:cNvSpPr txBox="1"/>
          <p:nvPr/>
        </p:nvSpPr>
        <p:spPr>
          <a:xfrm>
            <a:off x="2809873" y="6276066"/>
            <a:ext cx="3590925" cy="369332"/>
          </a:xfrm>
          <a:prstGeom prst="rect">
            <a:avLst/>
          </a:prstGeom>
          <a:noFill/>
        </p:spPr>
        <p:txBody>
          <a:bodyPr wrap="square" rtlCol="0">
            <a:spAutoFit/>
          </a:bodyPr>
          <a:lstStyle/>
          <a:p>
            <a:r>
              <a:rPr lang="fr-CA" b="1" dirty="0">
                <a:solidFill>
                  <a:schemeClr val="accent2"/>
                </a:solidFill>
                <a:sym typeface="Wingdings" panose="05000000000000000000" pitchFamily="2" charset="2"/>
              </a:rPr>
              <a:t> 4 chiffres significatifs</a:t>
            </a:r>
            <a:endParaRPr lang="fr-CA" b="1" dirty="0">
              <a:solidFill>
                <a:schemeClr val="accent2"/>
              </a:solidFill>
            </a:endParaRPr>
          </a:p>
        </p:txBody>
      </p:sp>
      <p:sp>
        <p:nvSpPr>
          <p:cNvPr id="9" name="Titre 1">
            <a:extLst>
              <a:ext uri="{FF2B5EF4-FFF2-40B4-BE49-F238E27FC236}">
                <a16:creationId xmlns:a16="http://schemas.microsoft.com/office/drawing/2014/main" id="{9A83C7BA-4F32-4996-A911-352A237C19DA}"/>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Méthodologie</a:t>
            </a:r>
          </a:p>
          <a:p>
            <a:pPr algn="ctr"/>
            <a:r>
              <a:rPr lang="fr-CA" sz="1800" b="1" dirty="0">
                <a:solidFill>
                  <a:schemeClr val="bg1"/>
                </a:solidFill>
              </a:rPr>
              <a:t>p. 434 à 435</a:t>
            </a:r>
            <a:endParaRPr lang="fr-CA" sz="1600" b="1" dirty="0">
              <a:solidFill>
                <a:schemeClr val="bg1"/>
              </a:solidFill>
            </a:endParaRPr>
          </a:p>
        </p:txBody>
      </p:sp>
    </p:spTree>
    <p:extLst>
      <p:ext uri="{BB962C8B-B14F-4D97-AF65-F5344CB8AC3E}">
        <p14:creationId xmlns:p14="http://schemas.microsoft.com/office/powerpoint/2010/main" val="1210961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7E0BE-C388-4CE3-8E23-370769ED0507}"/>
              </a:ext>
            </a:extLst>
          </p:cNvPr>
          <p:cNvSpPr>
            <a:spLocks noGrp="1"/>
          </p:cNvSpPr>
          <p:nvPr>
            <p:ph type="title"/>
          </p:nvPr>
        </p:nvSpPr>
        <p:spPr/>
        <p:txBody>
          <a:bodyPr/>
          <a:lstStyle/>
          <a:p>
            <a:r>
              <a:rPr lang="fr-CA" b="1" dirty="0"/>
              <a:t>Règle 2</a:t>
            </a:r>
          </a:p>
        </p:txBody>
      </p:sp>
      <p:sp>
        <p:nvSpPr>
          <p:cNvPr id="3" name="Espace réservé du contenu 2">
            <a:extLst>
              <a:ext uri="{FF2B5EF4-FFF2-40B4-BE49-F238E27FC236}">
                <a16:creationId xmlns:a16="http://schemas.microsoft.com/office/drawing/2014/main" id="{0CA223BD-A9B6-4151-88BB-B52E34E50834}"/>
              </a:ext>
            </a:extLst>
          </p:cNvPr>
          <p:cNvSpPr>
            <a:spLocks noGrp="1"/>
          </p:cNvSpPr>
          <p:nvPr>
            <p:ph idx="1"/>
          </p:nvPr>
        </p:nvSpPr>
        <p:spPr>
          <a:xfrm>
            <a:off x="680320" y="2171701"/>
            <a:ext cx="11350099" cy="4600574"/>
          </a:xfrm>
        </p:spPr>
        <p:txBody>
          <a:bodyPr anchor="t">
            <a:normAutofit/>
          </a:bodyPr>
          <a:lstStyle/>
          <a:p>
            <a:pPr>
              <a:lnSpc>
                <a:spcPct val="100000"/>
              </a:lnSpc>
            </a:pPr>
            <a:r>
              <a:rPr lang="fr-CA" dirty="0"/>
              <a:t>​Les zéros situés au début d'un nombre ne sont pas significatifs.</a:t>
            </a:r>
          </a:p>
          <a:p>
            <a:pPr marL="0" indent="0">
              <a:lnSpc>
                <a:spcPct val="100000"/>
              </a:lnSpc>
              <a:buNone/>
            </a:pPr>
            <a:endParaRPr lang="fr-FR" dirty="0"/>
          </a:p>
          <a:p>
            <a:pPr marL="0" indent="0">
              <a:lnSpc>
                <a:spcPct val="100000"/>
              </a:lnSpc>
              <a:buNone/>
            </a:pPr>
            <a:r>
              <a:rPr lang="fr-FR" dirty="0"/>
              <a:t>Ainsi, ​</a:t>
            </a:r>
            <a:r>
              <a:rPr lang="fr-CA" dirty="0"/>
              <a:t>pour déterminer le nombre de chiffres significatifs, il faut repérer le premier chiffre différent de 0 et compter le nombre de chiffres à droite de ce 0.</a:t>
            </a:r>
            <a:br>
              <a:rPr lang="fr-CA" dirty="0"/>
            </a:br>
            <a:endParaRPr lang="fr-CA" dirty="0"/>
          </a:p>
          <a:p>
            <a:pPr marL="0" indent="0">
              <a:lnSpc>
                <a:spcPct val="100000"/>
              </a:lnSpc>
              <a:buNone/>
            </a:pPr>
            <a:r>
              <a:rPr lang="fr-FR" dirty="0"/>
              <a:t>Exemple: Combien de chiffres significatifs dans les valeurs suivantes?</a:t>
            </a:r>
          </a:p>
          <a:p>
            <a:pPr>
              <a:lnSpc>
                <a:spcPct val="100000"/>
              </a:lnSpc>
            </a:pPr>
            <a:r>
              <a:rPr lang="fr-FR" dirty="0"/>
              <a:t>7,45</a:t>
            </a:r>
          </a:p>
          <a:p>
            <a:pPr>
              <a:lnSpc>
                <a:spcPct val="100000"/>
              </a:lnSpc>
            </a:pPr>
            <a:r>
              <a:rPr lang="fr-FR" dirty="0"/>
              <a:t>0,005 6</a:t>
            </a:r>
          </a:p>
          <a:p>
            <a:pPr>
              <a:lnSpc>
                <a:spcPct val="100000"/>
              </a:lnSpc>
            </a:pPr>
            <a:endParaRPr lang="fr-FR" dirty="0"/>
          </a:p>
          <a:p>
            <a:pPr marL="0" indent="0">
              <a:lnSpc>
                <a:spcPct val="100000"/>
              </a:lnSpc>
              <a:buNone/>
            </a:pPr>
            <a:endParaRPr lang="fr-CA" dirty="0"/>
          </a:p>
        </p:txBody>
      </p:sp>
      <p:sp>
        <p:nvSpPr>
          <p:cNvPr id="8" name="ZoneTexte 7">
            <a:extLst>
              <a:ext uri="{FF2B5EF4-FFF2-40B4-BE49-F238E27FC236}">
                <a16:creationId xmlns:a16="http://schemas.microsoft.com/office/drawing/2014/main" id="{2D06B71F-C071-4EF2-B87C-619A79231BEA}"/>
              </a:ext>
            </a:extLst>
          </p:cNvPr>
          <p:cNvSpPr txBox="1"/>
          <p:nvPr/>
        </p:nvSpPr>
        <p:spPr>
          <a:xfrm>
            <a:off x="2787841" y="4888161"/>
            <a:ext cx="3590925" cy="369332"/>
          </a:xfrm>
          <a:prstGeom prst="rect">
            <a:avLst/>
          </a:prstGeom>
          <a:noFill/>
        </p:spPr>
        <p:txBody>
          <a:bodyPr wrap="square" rtlCol="0">
            <a:spAutoFit/>
          </a:bodyPr>
          <a:lstStyle/>
          <a:p>
            <a:r>
              <a:rPr lang="fr-CA" b="1" dirty="0">
                <a:solidFill>
                  <a:schemeClr val="accent2"/>
                </a:solidFill>
                <a:sym typeface="Wingdings" panose="05000000000000000000" pitchFamily="2" charset="2"/>
              </a:rPr>
              <a:t> 3 chiffres significatifs</a:t>
            </a:r>
            <a:endParaRPr lang="fr-CA" b="1" dirty="0">
              <a:solidFill>
                <a:schemeClr val="accent2"/>
              </a:solidFill>
            </a:endParaRPr>
          </a:p>
        </p:txBody>
      </p:sp>
      <p:sp>
        <p:nvSpPr>
          <p:cNvPr id="10" name="ZoneTexte 9">
            <a:extLst>
              <a:ext uri="{FF2B5EF4-FFF2-40B4-BE49-F238E27FC236}">
                <a16:creationId xmlns:a16="http://schemas.microsoft.com/office/drawing/2014/main" id="{DFD4415E-A317-471F-8135-9080DDD1CD13}"/>
              </a:ext>
            </a:extLst>
          </p:cNvPr>
          <p:cNvSpPr txBox="1"/>
          <p:nvPr/>
        </p:nvSpPr>
        <p:spPr>
          <a:xfrm>
            <a:off x="2787841" y="5410362"/>
            <a:ext cx="3590925" cy="369332"/>
          </a:xfrm>
          <a:prstGeom prst="rect">
            <a:avLst/>
          </a:prstGeom>
          <a:noFill/>
        </p:spPr>
        <p:txBody>
          <a:bodyPr wrap="square" rtlCol="0">
            <a:spAutoFit/>
          </a:bodyPr>
          <a:lstStyle/>
          <a:p>
            <a:r>
              <a:rPr lang="fr-CA" b="1" dirty="0">
                <a:solidFill>
                  <a:schemeClr val="accent2"/>
                </a:solidFill>
                <a:sym typeface="Wingdings" panose="05000000000000000000" pitchFamily="2" charset="2"/>
              </a:rPr>
              <a:t> 2 chiffres significatifs</a:t>
            </a:r>
            <a:endParaRPr lang="fr-CA" b="1" dirty="0">
              <a:solidFill>
                <a:schemeClr val="accent2"/>
              </a:solidFill>
            </a:endParaRPr>
          </a:p>
        </p:txBody>
      </p:sp>
      <p:sp>
        <p:nvSpPr>
          <p:cNvPr id="7" name="Titre 1">
            <a:extLst>
              <a:ext uri="{FF2B5EF4-FFF2-40B4-BE49-F238E27FC236}">
                <a16:creationId xmlns:a16="http://schemas.microsoft.com/office/drawing/2014/main" id="{503A33EB-FA03-4E98-9773-7AB9BE5D8FC3}"/>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Méthodologie</a:t>
            </a:r>
          </a:p>
          <a:p>
            <a:pPr algn="ctr"/>
            <a:r>
              <a:rPr lang="fr-CA" sz="1800" b="1" dirty="0">
                <a:solidFill>
                  <a:schemeClr val="bg1"/>
                </a:solidFill>
              </a:rPr>
              <a:t>p. 434 à 435</a:t>
            </a:r>
            <a:endParaRPr lang="fr-CA" sz="1600" b="1" dirty="0">
              <a:solidFill>
                <a:schemeClr val="bg1"/>
              </a:solidFill>
            </a:endParaRPr>
          </a:p>
        </p:txBody>
      </p:sp>
    </p:spTree>
    <p:extLst>
      <p:ext uri="{BB962C8B-B14F-4D97-AF65-F5344CB8AC3E}">
        <p14:creationId xmlns:p14="http://schemas.microsoft.com/office/powerpoint/2010/main" val="1325209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7E0BE-C388-4CE3-8E23-370769ED0507}"/>
              </a:ext>
            </a:extLst>
          </p:cNvPr>
          <p:cNvSpPr>
            <a:spLocks noGrp="1"/>
          </p:cNvSpPr>
          <p:nvPr>
            <p:ph type="title"/>
          </p:nvPr>
        </p:nvSpPr>
        <p:spPr/>
        <p:txBody>
          <a:bodyPr/>
          <a:lstStyle/>
          <a:p>
            <a:r>
              <a:rPr lang="fr-CA" b="1" dirty="0"/>
              <a:t>Règle 3</a:t>
            </a:r>
          </a:p>
        </p:txBody>
      </p:sp>
      <p:sp>
        <p:nvSpPr>
          <p:cNvPr id="3" name="Espace réservé du contenu 2">
            <a:extLst>
              <a:ext uri="{FF2B5EF4-FFF2-40B4-BE49-F238E27FC236}">
                <a16:creationId xmlns:a16="http://schemas.microsoft.com/office/drawing/2014/main" id="{0CA223BD-A9B6-4151-88BB-B52E34E50834}"/>
              </a:ext>
            </a:extLst>
          </p:cNvPr>
          <p:cNvSpPr>
            <a:spLocks noGrp="1"/>
          </p:cNvSpPr>
          <p:nvPr>
            <p:ph idx="1"/>
          </p:nvPr>
        </p:nvSpPr>
        <p:spPr>
          <a:xfrm>
            <a:off x="680320" y="2171701"/>
            <a:ext cx="11350099" cy="4600574"/>
          </a:xfrm>
        </p:spPr>
        <p:txBody>
          <a:bodyPr anchor="t">
            <a:normAutofit/>
          </a:bodyPr>
          <a:lstStyle/>
          <a:p>
            <a:pPr>
              <a:lnSpc>
                <a:spcPct val="100000"/>
              </a:lnSpc>
            </a:pPr>
            <a:r>
              <a:rPr lang="fr-CA" dirty="0"/>
              <a:t>Les zéros situés à la fin d'un nombre sont significatifs.</a:t>
            </a:r>
          </a:p>
          <a:p>
            <a:pPr marL="0" indent="0">
              <a:lnSpc>
                <a:spcPct val="100000"/>
              </a:lnSpc>
              <a:buNone/>
            </a:pPr>
            <a:endParaRPr lang="fr-FR" dirty="0"/>
          </a:p>
          <a:p>
            <a:pPr marL="0" indent="0">
              <a:lnSpc>
                <a:spcPct val="100000"/>
              </a:lnSpc>
              <a:buNone/>
            </a:pPr>
            <a:r>
              <a:rPr lang="fr-CA" dirty="0"/>
              <a:t>Bref, ​pour déterminer le nombre de chiffres significatifs, il suffit de compter le nombre de chiffres que comporte le nombre.</a:t>
            </a:r>
            <a:br>
              <a:rPr lang="fr-CA" dirty="0"/>
            </a:br>
            <a:endParaRPr lang="fr-CA" dirty="0"/>
          </a:p>
          <a:p>
            <a:pPr marL="0" indent="0">
              <a:lnSpc>
                <a:spcPct val="100000"/>
              </a:lnSpc>
              <a:buNone/>
            </a:pPr>
            <a:r>
              <a:rPr lang="fr-FR" dirty="0"/>
              <a:t>Exemple: Combien de chiffres significatifs dans les valeurs suivantes?</a:t>
            </a:r>
          </a:p>
          <a:p>
            <a:pPr>
              <a:lnSpc>
                <a:spcPct val="100000"/>
              </a:lnSpc>
            </a:pPr>
            <a:r>
              <a:rPr lang="fr-FR" dirty="0"/>
              <a:t>23 700</a:t>
            </a:r>
          </a:p>
          <a:p>
            <a:pPr>
              <a:lnSpc>
                <a:spcPct val="100000"/>
              </a:lnSpc>
            </a:pPr>
            <a:r>
              <a:rPr lang="fr-FR" dirty="0"/>
              <a:t>0,0560</a:t>
            </a:r>
          </a:p>
          <a:p>
            <a:pPr>
              <a:lnSpc>
                <a:spcPct val="100000"/>
              </a:lnSpc>
            </a:pPr>
            <a:endParaRPr lang="fr-FR" dirty="0"/>
          </a:p>
          <a:p>
            <a:pPr marL="0" indent="0">
              <a:lnSpc>
                <a:spcPct val="100000"/>
              </a:lnSpc>
              <a:buNone/>
            </a:pPr>
            <a:endParaRPr lang="fr-CA" dirty="0"/>
          </a:p>
        </p:txBody>
      </p:sp>
      <p:sp>
        <p:nvSpPr>
          <p:cNvPr id="8" name="ZoneTexte 7">
            <a:extLst>
              <a:ext uri="{FF2B5EF4-FFF2-40B4-BE49-F238E27FC236}">
                <a16:creationId xmlns:a16="http://schemas.microsoft.com/office/drawing/2014/main" id="{2D06B71F-C071-4EF2-B87C-619A79231BEA}"/>
              </a:ext>
            </a:extLst>
          </p:cNvPr>
          <p:cNvSpPr txBox="1"/>
          <p:nvPr/>
        </p:nvSpPr>
        <p:spPr>
          <a:xfrm>
            <a:off x="2787841" y="4888161"/>
            <a:ext cx="3590925" cy="369332"/>
          </a:xfrm>
          <a:prstGeom prst="rect">
            <a:avLst/>
          </a:prstGeom>
          <a:noFill/>
        </p:spPr>
        <p:txBody>
          <a:bodyPr wrap="square" rtlCol="0">
            <a:spAutoFit/>
          </a:bodyPr>
          <a:lstStyle/>
          <a:p>
            <a:r>
              <a:rPr lang="fr-CA" b="1" dirty="0">
                <a:solidFill>
                  <a:schemeClr val="accent2"/>
                </a:solidFill>
                <a:sym typeface="Wingdings" panose="05000000000000000000" pitchFamily="2" charset="2"/>
              </a:rPr>
              <a:t> 5 chiffres significatifs</a:t>
            </a:r>
            <a:endParaRPr lang="fr-CA" b="1" dirty="0">
              <a:solidFill>
                <a:schemeClr val="accent2"/>
              </a:solidFill>
            </a:endParaRPr>
          </a:p>
        </p:txBody>
      </p:sp>
      <p:sp>
        <p:nvSpPr>
          <p:cNvPr id="10" name="ZoneTexte 9">
            <a:extLst>
              <a:ext uri="{FF2B5EF4-FFF2-40B4-BE49-F238E27FC236}">
                <a16:creationId xmlns:a16="http://schemas.microsoft.com/office/drawing/2014/main" id="{DFD4415E-A317-471F-8135-9080DDD1CD13}"/>
              </a:ext>
            </a:extLst>
          </p:cNvPr>
          <p:cNvSpPr txBox="1"/>
          <p:nvPr/>
        </p:nvSpPr>
        <p:spPr>
          <a:xfrm>
            <a:off x="2787841" y="5410362"/>
            <a:ext cx="3590925" cy="369332"/>
          </a:xfrm>
          <a:prstGeom prst="rect">
            <a:avLst/>
          </a:prstGeom>
          <a:noFill/>
        </p:spPr>
        <p:txBody>
          <a:bodyPr wrap="square" rtlCol="0">
            <a:spAutoFit/>
          </a:bodyPr>
          <a:lstStyle/>
          <a:p>
            <a:r>
              <a:rPr lang="fr-CA" b="1" dirty="0">
                <a:solidFill>
                  <a:schemeClr val="accent2"/>
                </a:solidFill>
                <a:sym typeface="Wingdings" panose="05000000000000000000" pitchFamily="2" charset="2"/>
              </a:rPr>
              <a:t> 3 chiffres significatifs</a:t>
            </a:r>
            <a:endParaRPr lang="fr-CA" b="1" dirty="0">
              <a:solidFill>
                <a:schemeClr val="accent2"/>
              </a:solidFill>
            </a:endParaRPr>
          </a:p>
        </p:txBody>
      </p:sp>
      <p:sp>
        <p:nvSpPr>
          <p:cNvPr id="7" name="Titre 1">
            <a:extLst>
              <a:ext uri="{FF2B5EF4-FFF2-40B4-BE49-F238E27FC236}">
                <a16:creationId xmlns:a16="http://schemas.microsoft.com/office/drawing/2014/main" id="{10AF59E6-1743-48C2-8B95-19931F907708}"/>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Méthodologie</a:t>
            </a:r>
          </a:p>
          <a:p>
            <a:pPr algn="ctr"/>
            <a:r>
              <a:rPr lang="fr-CA" sz="1800" b="1" dirty="0">
                <a:solidFill>
                  <a:schemeClr val="bg1"/>
                </a:solidFill>
              </a:rPr>
              <a:t>p. 434 à 435</a:t>
            </a:r>
            <a:endParaRPr lang="fr-CA" sz="1600" b="1" dirty="0">
              <a:solidFill>
                <a:schemeClr val="bg1"/>
              </a:solidFill>
            </a:endParaRPr>
          </a:p>
        </p:txBody>
      </p:sp>
    </p:spTree>
    <p:extLst>
      <p:ext uri="{BB962C8B-B14F-4D97-AF65-F5344CB8AC3E}">
        <p14:creationId xmlns:p14="http://schemas.microsoft.com/office/powerpoint/2010/main" val="351633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7E0BE-C388-4CE3-8E23-370769ED0507}"/>
              </a:ext>
            </a:extLst>
          </p:cNvPr>
          <p:cNvSpPr>
            <a:spLocks noGrp="1"/>
          </p:cNvSpPr>
          <p:nvPr>
            <p:ph type="title"/>
          </p:nvPr>
        </p:nvSpPr>
        <p:spPr/>
        <p:txBody>
          <a:bodyPr/>
          <a:lstStyle/>
          <a:p>
            <a:r>
              <a:rPr lang="fr-CA" b="1" dirty="0"/>
              <a:t>Règle 4</a:t>
            </a:r>
          </a:p>
        </p:txBody>
      </p:sp>
      <p:sp>
        <p:nvSpPr>
          <p:cNvPr id="3" name="Espace réservé du contenu 2">
            <a:extLst>
              <a:ext uri="{FF2B5EF4-FFF2-40B4-BE49-F238E27FC236}">
                <a16:creationId xmlns:a16="http://schemas.microsoft.com/office/drawing/2014/main" id="{0CA223BD-A9B6-4151-88BB-B52E34E50834}"/>
              </a:ext>
            </a:extLst>
          </p:cNvPr>
          <p:cNvSpPr>
            <a:spLocks noGrp="1"/>
          </p:cNvSpPr>
          <p:nvPr>
            <p:ph idx="1"/>
          </p:nvPr>
        </p:nvSpPr>
        <p:spPr>
          <a:xfrm>
            <a:off x="680320" y="2171701"/>
            <a:ext cx="11350099" cy="4600574"/>
          </a:xfrm>
        </p:spPr>
        <p:txBody>
          <a:bodyPr anchor="t">
            <a:normAutofit/>
          </a:bodyPr>
          <a:lstStyle/>
          <a:p>
            <a:pPr>
              <a:lnSpc>
                <a:spcPct val="100000"/>
              </a:lnSpc>
            </a:pPr>
            <a:r>
              <a:rPr lang="fr-CA" dirty="0"/>
              <a:t>Dans une notation scientifique, les chiffres devant la puissance de 10 sont significatifs.</a:t>
            </a:r>
          </a:p>
          <a:p>
            <a:pPr>
              <a:lnSpc>
                <a:spcPct val="100000"/>
              </a:lnSpc>
            </a:pPr>
            <a:endParaRPr lang="fr-FR" dirty="0"/>
          </a:p>
          <a:p>
            <a:pPr marL="0" indent="0">
              <a:lnSpc>
                <a:spcPct val="100000"/>
              </a:lnSpc>
              <a:buNone/>
            </a:pPr>
            <a:r>
              <a:rPr lang="fr-CA" dirty="0"/>
              <a:t>Donc, pour déterminer le nombre de chiffres significatifs, il faut compter le nombre de chiffres situés à gauche de la puissance de 10.</a:t>
            </a:r>
            <a:br>
              <a:rPr lang="fr-CA" dirty="0"/>
            </a:br>
            <a:endParaRPr lang="fr-CA" dirty="0"/>
          </a:p>
          <a:p>
            <a:pPr marL="0" indent="0">
              <a:lnSpc>
                <a:spcPct val="100000"/>
              </a:lnSpc>
              <a:buNone/>
            </a:pPr>
            <a:r>
              <a:rPr lang="fr-FR" dirty="0"/>
              <a:t>Exemple: Combien de chiffres significatifs dans les valeurs suivantes?</a:t>
            </a:r>
          </a:p>
          <a:p>
            <a:pPr>
              <a:lnSpc>
                <a:spcPct val="100000"/>
              </a:lnSpc>
            </a:pPr>
            <a:r>
              <a:rPr lang="fr-FR" dirty="0"/>
              <a:t>9,568 x 10</a:t>
            </a:r>
            <a:r>
              <a:rPr lang="fr-FR" baseline="30000" dirty="0"/>
              <a:t>3</a:t>
            </a:r>
          </a:p>
          <a:p>
            <a:pPr>
              <a:lnSpc>
                <a:spcPct val="100000"/>
              </a:lnSpc>
            </a:pPr>
            <a:r>
              <a:rPr lang="fr-FR" dirty="0"/>
              <a:t>2,5 x 10</a:t>
            </a:r>
            <a:r>
              <a:rPr lang="fr-FR" baseline="30000" dirty="0"/>
              <a:t>-2</a:t>
            </a:r>
          </a:p>
          <a:p>
            <a:pPr>
              <a:lnSpc>
                <a:spcPct val="100000"/>
              </a:lnSpc>
            </a:pPr>
            <a:endParaRPr lang="fr-FR" dirty="0"/>
          </a:p>
          <a:p>
            <a:pPr marL="0" indent="0">
              <a:lnSpc>
                <a:spcPct val="100000"/>
              </a:lnSpc>
              <a:buNone/>
            </a:pPr>
            <a:endParaRPr lang="fr-CA" dirty="0"/>
          </a:p>
        </p:txBody>
      </p:sp>
      <p:sp>
        <p:nvSpPr>
          <p:cNvPr id="8" name="ZoneTexte 7">
            <a:extLst>
              <a:ext uri="{FF2B5EF4-FFF2-40B4-BE49-F238E27FC236}">
                <a16:creationId xmlns:a16="http://schemas.microsoft.com/office/drawing/2014/main" id="{2D06B71F-C071-4EF2-B87C-619A79231BEA}"/>
              </a:ext>
            </a:extLst>
          </p:cNvPr>
          <p:cNvSpPr txBox="1"/>
          <p:nvPr/>
        </p:nvSpPr>
        <p:spPr>
          <a:xfrm>
            <a:off x="2754791" y="5295785"/>
            <a:ext cx="3590925" cy="369332"/>
          </a:xfrm>
          <a:prstGeom prst="rect">
            <a:avLst/>
          </a:prstGeom>
          <a:noFill/>
        </p:spPr>
        <p:txBody>
          <a:bodyPr wrap="square" rtlCol="0">
            <a:spAutoFit/>
          </a:bodyPr>
          <a:lstStyle/>
          <a:p>
            <a:r>
              <a:rPr lang="fr-CA" b="1" dirty="0">
                <a:solidFill>
                  <a:schemeClr val="accent2"/>
                </a:solidFill>
                <a:sym typeface="Wingdings" panose="05000000000000000000" pitchFamily="2" charset="2"/>
              </a:rPr>
              <a:t> 4 chiffres significatifs</a:t>
            </a:r>
            <a:endParaRPr lang="fr-CA" b="1" dirty="0">
              <a:solidFill>
                <a:schemeClr val="accent2"/>
              </a:solidFill>
            </a:endParaRPr>
          </a:p>
        </p:txBody>
      </p:sp>
      <p:sp>
        <p:nvSpPr>
          <p:cNvPr id="10" name="ZoneTexte 9">
            <a:extLst>
              <a:ext uri="{FF2B5EF4-FFF2-40B4-BE49-F238E27FC236}">
                <a16:creationId xmlns:a16="http://schemas.microsoft.com/office/drawing/2014/main" id="{DFD4415E-A317-471F-8135-9080DDD1CD13}"/>
              </a:ext>
            </a:extLst>
          </p:cNvPr>
          <p:cNvSpPr txBox="1"/>
          <p:nvPr/>
        </p:nvSpPr>
        <p:spPr>
          <a:xfrm>
            <a:off x="2754791" y="5817986"/>
            <a:ext cx="3590925" cy="369332"/>
          </a:xfrm>
          <a:prstGeom prst="rect">
            <a:avLst/>
          </a:prstGeom>
          <a:noFill/>
        </p:spPr>
        <p:txBody>
          <a:bodyPr wrap="square" rtlCol="0">
            <a:spAutoFit/>
          </a:bodyPr>
          <a:lstStyle/>
          <a:p>
            <a:r>
              <a:rPr lang="fr-CA" b="1" dirty="0">
                <a:solidFill>
                  <a:schemeClr val="accent2"/>
                </a:solidFill>
                <a:sym typeface="Wingdings" panose="05000000000000000000" pitchFamily="2" charset="2"/>
              </a:rPr>
              <a:t> 2 chiffres significatifs</a:t>
            </a:r>
            <a:endParaRPr lang="fr-CA" b="1" dirty="0">
              <a:solidFill>
                <a:schemeClr val="accent2"/>
              </a:solidFill>
            </a:endParaRPr>
          </a:p>
        </p:txBody>
      </p:sp>
      <p:sp>
        <p:nvSpPr>
          <p:cNvPr id="7" name="Titre 1">
            <a:extLst>
              <a:ext uri="{FF2B5EF4-FFF2-40B4-BE49-F238E27FC236}">
                <a16:creationId xmlns:a16="http://schemas.microsoft.com/office/drawing/2014/main" id="{9AD885BE-2375-45EA-92DD-2BAD11DCAE0E}"/>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Méthodologie</a:t>
            </a:r>
          </a:p>
          <a:p>
            <a:pPr algn="ctr"/>
            <a:r>
              <a:rPr lang="fr-CA" sz="1800" b="1" dirty="0">
                <a:solidFill>
                  <a:schemeClr val="bg1"/>
                </a:solidFill>
              </a:rPr>
              <a:t>p. 434 à 435</a:t>
            </a:r>
            <a:endParaRPr lang="fr-CA" sz="1600" b="1" dirty="0">
              <a:solidFill>
                <a:schemeClr val="bg1"/>
              </a:solidFill>
            </a:endParaRPr>
          </a:p>
        </p:txBody>
      </p:sp>
    </p:spTree>
    <p:extLst>
      <p:ext uri="{BB962C8B-B14F-4D97-AF65-F5344CB8AC3E}">
        <p14:creationId xmlns:p14="http://schemas.microsoft.com/office/powerpoint/2010/main" val="3886071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7E0BE-C388-4CE3-8E23-370769ED0507}"/>
              </a:ext>
            </a:extLst>
          </p:cNvPr>
          <p:cNvSpPr>
            <a:spLocks noGrp="1"/>
          </p:cNvSpPr>
          <p:nvPr>
            <p:ph type="title"/>
          </p:nvPr>
        </p:nvSpPr>
        <p:spPr/>
        <p:txBody>
          <a:bodyPr/>
          <a:lstStyle/>
          <a:p>
            <a:r>
              <a:rPr lang="fr-CA" b="1" dirty="0"/>
              <a:t>Résumé des règles</a:t>
            </a:r>
          </a:p>
        </p:txBody>
      </p:sp>
      <p:sp>
        <p:nvSpPr>
          <p:cNvPr id="7" name="Espace réservé du contenu 6">
            <a:extLst>
              <a:ext uri="{FF2B5EF4-FFF2-40B4-BE49-F238E27FC236}">
                <a16:creationId xmlns:a16="http://schemas.microsoft.com/office/drawing/2014/main" id="{B556AD18-F443-4314-B19C-1873CF9DC0D2}"/>
              </a:ext>
            </a:extLst>
          </p:cNvPr>
          <p:cNvSpPr>
            <a:spLocks noGrp="1"/>
          </p:cNvSpPr>
          <p:nvPr>
            <p:ph idx="1"/>
          </p:nvPr>
        </p:nvSpPr>
        <p:spPr/>
        <p:txBody>
          <a:bodyPr/>
          <a:lstStyle/>
          <a:p>
            <a:endParaRPr lang="fr-CA"/>
          </a:p>
        </p:txBody>
      </p:sp>
      <p:graphicFrame>
        <p:nvGraphicFramePr>
          <p:cNvPr id="12" name="Table 5">
            <a:extLst>
              <a:ext uri="{FF2B5EF4-FFF2-40B4-BE49-F238E27FC236}">
                <a16:creationId xmlns:a16="http://schemas.microsoft.com/office/drawing/2014/main" id="{8F583629-5AC3-4565-9E80-8C28CE8E2E65}"/>
              </a:ext>
            </a:extLst>
          </p:cNvPr>
          <p:cNvGraphicFramePr>
            <a:graphicFrameLocks noGrp="1"/>
          </p:cNvGraphicFramePr>
          <p:nvPr>
            <p:extLst>
              <p:ext uri="{D42A27DB-BD31-4B8C-83A1-F6EECF244321}">
                <p14:modId xmlns:p14="http://schemas.microsoft.com/office/powerpoint/2010/main" val="420700481"/>
              </p:ext>
            </p:extLst>
          </p:nvPr>
        </p:nvGraphicFramePr>
        <p:xfrm>
          <a:off x="330399" y="1643724"/>
          <a:ext cx="10809004" cy="5214276"/>
        </p:xfrm>
        <a:graphic>
          <a:graphicData uri="http://schemas.openxmlformats.org/drawingml/2006/table">
            <a:tbl>
              <a:tblPr>
                <a:tableStyleId>{3C2FFA5D-87B4-456A-9821-1D502468CF0F}</a:tableStyleId>
              </a:tblPr>
              <a:tblGrid>
                <a:gridCol w="3608623">
                  <a:extLst>
                    <a:ext uri="{9D8B030D-6E8A-4147-A177-3AD203B41FA5}">
                      <a16:colId xmlns:a16="http://schemas.microsoft.com/office/drawing/2014/main" val="4284251760"/>
                    </a:ext>
                  </a:extLst>
                </a:gridCol>
                <a:gridCol w="3608623">
                  <a:extLst>
                    <a:ext uri="{9D8B030D-6E8A-4147-A177-3AD203B41FA5}">
                      <a16:colId xmlns:a16="http://schemas.microsoft.com/office/drawing/2014/main" val="3639210294"/>
                    </a:ext>
                  </a:extLst>
                </a:gridCol>
                <a:gridCol w="3591758">
                  <a:extLst>
                    <a:ext uri="{9D8B030D-6E8A-4147-A177-3AD203B41FA5}">
                      <a16:colId xmlns:a16="http://schemas.microsoft.com/office/drawing/2014/main" val="848338445"/>
                    </a:ext>
                  </a:extLst>
                </a:gridCol>
              </a:tblGrid>
              <a:tr h="251231">
                <a:tc>
                  <a:txBody>
                    <a:bodyPr/>
                    <a:lstStyle/>
                    <a:p>
                      <a:pPr algn="ctr"/>
                      <a:r>
                        <a:rPr lang="en-CA" sz="1800" b="1" dirty="0">
                          <a:effectLst/>
                        </a:rPr>
                        <a:t>​</a:t>
                      </a:r>
                      <a:r>
                        <a:rPr lang="en-CA" sz="1800" b="1" dirty="0" err="1">
                          <a:effectLst/>
                        </a:rPr>
                        <a:t>Règle</a:t>
                      </a:r>
                      <a:endParaRPr lang="en-CA" sz="1800" b="1" dirty="0">
                        <a:solidFill>
                          <a:schemeClr val="bg1"/>
                        </a:solidFill>
                        <a:effectLst/>
                      </a:endParaRPr>
                    </a:p>
                  </a:txBody>
                  <a:tcPr marL="41006" marR="41006" marT="20503" marB="20503" anchor="ctr">
                    <a:solidFill>
                      <a:schemeClr val="accent1">
                        <a:lumMod val="60000"/>
                        <a:lumOff val="40000"/>
                      </a:schemeClr>
                    </a:solidFill>
                  </a:tcPr>
                </a:tc>
                <a:tc>
                  <a:txBody>
                    <a:bodyPr/>
                    <a:lstStyle/>
                    <a:p>
                      <a:pPr algn="ctr"/>
                      <a:r>
                        <a:rPr lang="en-CA" sz="1800" b="1" dirty="0">
                          <a:effectLst/>
                        </a:rPr>
                        <a:t>​</a:t>
                      </a:r>
                      <a:r>
                        <a:rPr lang="en-CA" sz="1800" b="1" dirty="0" err="1">
                          <a:effectLst/>
                        </a:rPr>
                        <a:t>Précision</a:t>
                      </a:r>
                      <a:endParaRPr lang="en-CA" sz="1800" b="1" dirty="0">
                        <a:solidFill>
                          <a:schemeClr val="bg1"/>
                        </a:solidFill>
                        <a:effectLst/>
                      </a:endParaRPr>
                    </a:p>
                  </a:txBody>
                  <a:tcPr marL="41006" marR="41006" marT="20503" marB="20503" anchor="ctr">
                    <a:solidFill>
                      <a:schemeClr val="accent1">
                        <a:lumMod val="60000"/>
                        <a:lumOff val="40000"/>
                      </a:schemeClr>
                    </a:solidFill>
                  </a:tcPr>
                </a:tc>
                <a:tc>
                  <a:txBody>
                    <a:bodyPr/>
                    <a:lstStyle/>
                    <a:p>
                      <a:pPr algn="ctr"/>
                      <a:r>
                        <a:rPr lang="en-CA" sz="1800" b="1" dirty="0">
                          <a:effectLst/>
                        </a:rPr>
                        <a:t>​</a:t>
                      </a:r>
                      <a:r>
                        <a:rPr lang="en-CA" sz="1800" b="1" dirty="0" err="1">
                          <a:effectLst/>
                        </a:rPr>
                        <a:t>Exemples</a:t>
                      </a:r>
                      <a:endParaRPr lang="en-CA" sz="1800" b="1" dirty="0">
                        <a:solidFill>
                          <a:schemeClr val="bg1"/>
                        </a:solidFill>
                        <a:effectLst/>
                      </a:endParaRPr>
                    </a:p>
                  </a:txBody>
                  <a:tcPr marL="41006" marR="41006" marT="20503" marB="20503" anchor="ctr">
                    <a:solidFill>
                      <a:schemeClr val="accent1">
                        <a:lumMod val="60000"/>
                        <a:lumOff val="40000"/>
                      </a:schemeClr>
                    </a:solidFill>
                  </a:tcPr>
                </a:tc>
                <a:extLst>
                  <a:ext uri="{0D108BD9-81ED-4DB2-BD59-A6C34878D82A}">
                    <a16:rowId xmlns:a16="http://schemas.microsoft.com/office/drawing/2014/main" val="2068767881"/>
                  </a:ext>
                </a:extLst>
              </a:tr>
              <a:tr h="891778">
                <a:tc>
                  <a:txBody>
                    <a:bodyPr/>
                    <a:lstStyle/>
                    <a:p>
                      <a:r>
                        <a:rPr lang="fr-FR" sz="1400" dirty="0">
                          <a:effectLst/>
                        </a:rPr>
                        <a:t>​Tous les chiffres différents de zéro sont significatifs.</a:t>
                      </a:r>
                      <a:endParaRPr lang="fr-FR" sz="1400" dirty="0">
                        <a:solidFill>
                          <a:schemeClr val="bg1"/>
                        </a:solidFill>
                        <a:effectLst/>
                      </a:endParaRPr>
                    </a:p>
                  </a:txBody>
                  <a:tcPr marL="41006" marR="41006" marT="20503" marB="20503" anchor="ctr"/>
                </a:tc>
                <a:tc rowSpan="2">
                  <a:txBody>
                    <a:bodyPr/>
                    <a:lstStyle/>
                    <a:p>
                      <a:r>
                        <a:rPr lang="fr-FR" sz="1400" dirty="0">
                          <a:effectLst/>
                        </a:rPr>
                        <a:t>​Pour déterminer le nombre de chiffres significatifs, il suffit de compter le nombre de chiffres que comporte le nombre.</a:t>
                      </a:r>
                      <a:endParaRPr lang="fr-FR" sz="1400" dirty="0">
                        <a:solidFill>
                          <a:schemeClr val="bg1"/>
                        </a:solidFill>
                        <a:effectLst/>
                      </a:endParaRPr>
                    </a:p>
                  </a:txBody>
                  <a:tcPr marL="87056" marR="87056" marT="43528" marB="43528" anchor="ctr"/>
                </a:tc>
                <a:tc>
                  <a:txBody>
                    <a:bodyPr/>
                    <a:lstStyle/>
                    <a:p>
                      <a:r>
                        <a:rPr lang="fr-FR" sz="1400" dirty="0">
                          <a:effectLst/>
                        </a:rPr>
                        <a:t>​Le nombre 9,56 possède 3 chiffres significatifs.</a:t>
                      </a:r>
                      <a:br>
                        <a:rPr lang="fr-FR" sz="1400" dirty="0">
                          <a:effectLst/>
                        </a:rPr>
                      </a:br>
                      <a:r>
                        <a:rPr lang="fr-FR" sz="1400" dirty="0">
                          <a:effectLst/>
                        </a:rPr>
                        <a:t>Le nombre 456,5687 possède 7 chiffres significatifs.</a:t>
                      </a:r>
                      <a:endParaRPr lang="fr-FR" sz="1400" dirty="0">
                        <a:solidFill>
                          <a:schemeClr val="bg1"/>
                        </a:solidFill>
                        <a:effectLst/>
                      </a:endParaRPr>
                    </a:p>
                  </a:txBody>
                  <a:tcPr marL="41006" marR="41006" marT="20503" marB="20503" anchor="ctr"/>
                </a:tc>
                <a:extLst>
                  <a:ext uri="{0D108BD9-81ED-4DB2-BD59-A6C34878D82A}">
                    <a16:rowId xmlns:a16="http://schemas.microsoft.com/office/drawing/2014/main" val="3738309694"/>
                  </a:ext>
                </a:extLst>
              </a:tr>
              <a:tr h="891778">
                <a:tc>
                  <a:txBody>
                    <a:bodyPr/>
                    <a:lstStyle/>
                    <a:p>
                      <a:r>
                        <a:rPr lang="fr-FR" sz="1400" dirty="0">
                          <a:effectLst/>
                        </a:rPr>
                        <a:t>​Tous les zéros situés entre des chiffres différents de zéro sont significatifs.</a:t>
                      </a:r>
                      <a:endParaRPr lang="fr-FR" sz="1400" dirty="0">
                        <a:solidFill>
                          <a:schemeClr val="bg1"/>
                        </a:solidFill>
                        <a:effectLst/>
                      </a:endParaRPr>
                    </a:p>
                  </a:txBody>
                  <a:tcPr marL="41006" marR="41006" marT="20503" marB="20503" anchor="ctr"/>
                </a:tc>
                <a:tc vMerge="1">
                  <a:txBody>
                    <a:bodyPr/>
                    <a:lstStyle/>
                    <a:p>
                      <a:endParaRPr lang="en-CA"/>
                    </a:p>
                  </a:txBody>
                  <a:tcPr/>
                </a:tc>
                <a:tc>
                  <a:txBody>
                    <a:bodyPr/>
                    <a:lstStyle/>
                    <a:p>
                      <a:r>
                        <a:rPr lang="fr-FR" sz="1400" dirty="0">
                          <a:effectLst/>
                        </a:rPr>
                        <a:t>Le nombre ​4507 possède 4 chiffres significatifs.</a:t>
                      </a:r>
                      <a:br>
                        <a:rPr lang="fr-FR" sz="1400" dirty="0">
                          <a:effectLst/>
                        </a:rPr>
                      </a:br>
                      <a:r>
                        <a:rPr lang="fr-FR" sz="1400" dirty="0">
                          <a:effectLst/>
                        </a:rPr>
                        <a:t>Le nombre 40,56 possède 4 chiffres significatifs.</a:t>
                      </a:r>
                      <a:endParaRPr lang="fr-FR" sz="1400" dirty="0">
                        <a:solidFill>
                          <a:schemeClr val="bg1"/>
                        </a:solidFill>
                        <a:effectLst/>
                      </a:endParaRPr>
                    </a:p>
                  </a:txBody>
                  <a:tcPr marL="41006" marR="41006" marT="20503" marB="20503" anchor="ctr"/>
                </a:tc>
                <a:extLst>
                  <a:ext uri="{0D108BD9-81ED-4DB2-BD59-A6C34878D82A}">
                    <a16:rowId xmlns:a16="http://schemas.microsoft.com/office/drawing/2014/main" val="592846799"/>
                  </a:ext>
                </a:extLst>
              </a:tr>
              <a:tr h="1105293">
                <a:tc>
                  <a:txBody>
                    <a:bodyPr/>
                    <a:lstStyle/>
                    <a:p>
                      <a:r>
                        <a:rPr lang="fr-FR" sz="1400" dirty="0">
                          <a:effectLst/>
                        </a:rPr>
                        <a:t>​Les zéros situés au début d'un nombre ne sont pas significatifs.</a:t>
                      </a:r>
                      <a:endParaRPr lang="fr-FR" sz="1400" dirty="0">
                        <a:solidFill>
                          <a:schemeClr val="bg1"/>
                        </a:solidFill>
                        <a:effectLst/>
                      </a:endParaRPr>
                    </a:p>
                  </a:txBody>
                  <a:tcPr marL="41006" marR="41006" marT="20503" marB="20503" anchor="ctr"/>
                </a:tc>
                <a:tc>
                  <a:txBody>
                    <a:bodyPr/>
                    <a:lstStyle/>
                    <a:p>
                      <a:r>
                        <a:rPr lang="fr-FR" sz="1400" dirty="0">
                          <a:effectLst/>
                        </a:rPr>
                        <a:t>​Pour déterminer le nombre de chiffres significatifs, il faut repérer le premier chiffre différent de 0 et compter le nombre de chiffres à droite de ce 0.</a:t>
                      </a:r>
                      <a:br>
                        <a:rPr lang="fr-FR" sz="1400" dirty="0">
                          <a:effectLst/>
                        </a:rPr>
                      </a:br>
                      <a:endParaRPr lang="fr-FR" sz="1400" dirty="0">
                        <a:solidFill>
                          <a:schemeClr val="bg1"/>
                        </a:solidFill>
                        <a:effectLst/>
                      </a:endParaRPr>
                    </a:p>
                  </a:txBody>
                  <a:tcPr marL="41006" marR="41006" marT="20503" marB="20503" anchor="ctr"/>
                </a:tc>
                <a:tc>
                  <a:txBody>
                    <a:bodyPr/>
                    <a:lstStyle/>
                    <a:p>
                      <a:r>
                        <a:rPr lang="fr-FR" sz="1400" dirty="0">
                          <a:effectLst/>
                        </a:rPr>
                        <a:t>​Le nombre 0,0056 possède 2 chiffres significatifs.</a:t>
                      </a:r>
                      <a:br>
                        <a:rPr lang="fr-FR" sz="1400" dirty="0">
                          <a:effectLst/>
                        </a:rPr>
                      </a:br>
                      <a:r>
                        <a:rPr lang="fr-FR" sz="1400" dirty="0">
                          <a:effectLst/>
                        </a:rPr>
                        <a:t>Le nombre 9,56 possède 3 chiffres significatifs.</a:t>
                      </a:r>
                      <a:endParaRPr lang="fr-FR" sz="1400" dirty="0">
                        <a:solidFill>
                          <a:schemeClr val="bg1"/>
                        </a:solidFill>
                        <a:effectLst/>
                      </a:endParaRPr>
                    </a:p>
                  </a:txBody>
                  <a:tcPr marL="41006" marR="41006" marT="20503" marB="20503" anchor="ctr"/>
                </a:tc>
                <a:extLst>
                  <a:ext uri="{0D108BD9-81ED-4DB2-BD59-A6C34878D82A}">
                    <a16:rowId xmlns:a16="http://schemas.microsoft.com/office/drawing/2014/main" val="1833184709"/>
                  </a:ext>
                </a:extLst>
              </a:tr>
              <a:tr h="1105293">
                <a:tc>
                  <a:txBody>
                    <a:bodyPr/>
                    <a:lstStyle/>
                    <a:p>
                      <a:r>
                        <a:rPr lang="fr-FR" sz="1400" dirty="0">
                          <a:effectLst/>
                        </a:rPr>
                        <a:t>​Les zéros situés à la fin d'un nombre sont significatifs.</a:t>
                      </a:r>
                      <a:endParaRPr lang="fr-FR" sz="1400" dirty="0">
                        <a:solidFill>
                          <a:schemeClr val="bg1"/>
                        </a:solidFill>
                        <a:effectLst/>
                      </a:endParaRPr>
                    </a:p>
                  </a:txBody>
                  <a:tcPr marL="41006" marR="41006" marT="20503" marB="20503" anchor="ctr"/>
                </a:tc>
                <a:tc>
                  <a:txBody>
                    <a:bodyPr/>
                    <a:lstStyle/>
                    <a:p>
                      <a:r>
                        <a:rPr lang="fr-FR" sz="1400" dirty="0">
                          <a:effectLst/>
                        </a:rPr>
                        <a:t>​​Pour déterminer le nombre de chiffres significatifs, il faut compter le nombre de chiffres que comporte le nombre.</a:t>
                      </a:r>
                      <a:endParaRPr lang="fr-FR" sz="1400" dirty="0">
                        <a:solidFill>
                          <a:schemeClr val="bg1"/>
                        </a:solidFill>
                        <a:effectLst/>
                      </a:endParaRPr>
                    </a:p>
                  </a:txBody>
                  <a:tcPr marL="41006" marR="41006" marT="20503" marB="20503" anchor="ctr"/>
                </a:tc>
                <a:tc>
                  <a:txBody>
                    <a:bodyPr/>
                    <a:lstStyle/>
                    <a:p>
                      <a:r>
                        <a:rPr lang="fr-FR" sz="1400" dirty="0">
                          <a:effectLst/>
                        </a:rPr>
                        <a:t>​Le nombre 23700 possède 5 chiffres significatifs.</a:t>
                      </a:r>
                      <a:br>
                        <a:rPr lang="fr-FR" sz="1400" dirty="0">
                          <a:effectLst/>
                        </a:rPr>
                      </a:br>
                      <a:r>
                        <a:rPr lang="fr-FR" sz="1400" dirty="0">
                          <a:effectLst/>
                        </a:rPr>
                        <a:t>Le nombre 0,560 possède 3 chiffres significatifs.</a:t>
                      </a:r>
                      <a:br>
                        <a:rPr lang="fr-FR" sz="1400" dirty="0">
                          <a:effectLst/>
                        </a:rPr>
                      </a:br>
                      <a:endParaRPr lang="fr-FR" sz="1400" dirty="0">
                        <a:solidFill>
                          <a:schemeClr val="bg1"/>
                        </a:solidFill>
                        <a:effectLst/>
                      </a:endParaRPr>
                    </a:p>
                  </a:txBody>
                  <a:tcPr marL="41006" marR="41006" marT="20503" marB="20503" anchor="ctr"/>
                </a:tc>
                <a:extLst>
                  <a:ext uri="{0D108BD9-81ED-4DB2-BD59-A6C34878D82A}">
                    <a16:rowId xmlns:a16="http://schemas.microsoft.com/office/drawing/2014/main" val="1478950826"/>
                  </a:ext>
                </a:extLst>
              </a:tr>
              <a:tr h="891778">
                <a:tc>
                  <a:txBody>
                    <a:bodyPr/>
                    <a:lstStyle/>
                    <a:p>
                      <a:r>
                        <a:rPr lang="fr-FR" sz="1400" dirty="0">
                          <a:effectLst/>
                        </a:rPr>
                        <a:t>Dans une notation scientifique, les chiffres devant la puissance de 10 sont significatifs.</a:t>
                      </a:r>
                      <a:br>
                        <a:rPr lang="fr-FR" sz="1400" dirty="0">
                          <a:effectLst/>
                        </a:rPr>
                      </a:br>
                      <a:endParaRPr lang="fr-FR" sz="1400" dirty="0">
                        <a:solidFill>
                          <a:schemeClr val="bg1"/>
                        </a:solidFill>
                        <a:effectLst/>
                      </a:endParaRPr>
                    </a:p>
                  </a:txBody>
                  <a:tcPr marL="41006" marR="41006" marT="20503" marB="20503" anchor="ctr"/>
                </a:tc>
                <a:tc>
                  <a:txBody>
                    <a:bodyPr/>
                    <a:lstStyle/>
                    <a:p>
                      <a:r>
                        <a:rPr lang="fr-FR" sz="1400" dirty="0">
                          <a:effectLst/>
                        </a:rPr>
                        <a:t>​Pour déterminer le nombre de chiffres significatifs, il faut compter le nombre de chiffres situés à gauche de la puissance de 10.</a:t>
                      </a:r>
                      <a:endParaRPr lang="fr-FR" sz="1400" dirty="0">
                        <a:solidFill>
                          <a:schemeClr val="bg1"/>
                        </a:solidFill>
                        <a:effectLst/>
                      </a:endParaRPr>
                    </a:p>
                  </a:txBody>
                  <a:tcPr marL="41006" marR="41006" marT="20503" marB="20503" anchor="ctr"/>
                </a:tc>
                <a:tc>
                  <a:txBody>
                    <a:bodyPr/>
                    <a:lstStyle/>
                    <a:p>
                      <a:r>
                        <a:rPr lang="fr-FR" sz="1400" dirty="0">
                          <a:effectLst/>
                        </a:rPr>
                        <a:t>​Le nombre 9,568×103 possèdent 4 chiffres significatifs.</a:t>
                      </a:r>
                      <a:br>
                        <a:rPr lang="fr-FR" sz="1400" dirty="0">
                          <a:effectLst/>
                        </a:rPr>
                      </a:br>
                      <a:r>
                        <a:rPr lang="fr-FR" sz="1400" dirty="0">
                          <a:effectLst/>
                        </a:rPr>
                        <a:t>Le nombre 2,5×10−2 possèdent 2 chiffres significatifs.</a:t>
                      </a:r>
                      <a:endParaRPr lang="fr-FR" sz="1400" dirty="0">
                        <a:solidFill>
                          <a:schemeClr val="bg1"/>
                        </a:solidFill>
                        <a:effectLst/>
                      </a:endParaRPr>
                    </a:p>
                  </a:txBody>
                  <a:tcPr marL="41006" marR="41006" marT="20503" marB="20503" anchor="ctr"/>
                </a:tc>
                <a:extLst>
                  <a:ext uri="{0D108BD9-81ED-4DB2-BD59-A6C34878D82A}">
                    <a16:rowId xmlns:a16="http://schemas.microsoft.com/office/drawing/2014/main" val="1257074210"/>
                  </a:ext>
                </a:extLst>
              </a:tr>
            </a:tbl>
          </a:graphicData>
        </a:graphic>
      </p:graphicFrame>
      <p:sp>
        <p:nvSpPr>
          <p:cNvPr id="6" name="Titre 1">
            <a:extLst>
              <a:ext uri="{FF2B5EF4-FFF2-40B4-BE49-F238E27FC236}">
                <a16:creationId xmlns:a16="http://schemas.microsoft.com/office/drawing/2014/main" id="{7CE8B832-57FF-4426-87B0-8AB63E14B27B}"/>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Méthodologie</a:t>
            </a:r>
          </a:p>
          <a:p>
            <a:pPr algn="ctr"/>
            <a:r>
              <a:rPr lang="fr-CA" sz="1800" b="1" dirty="0">
                <a:solidFill>
                  <a:schemeClr val="bg1"/>
                </a:solidFill>
              </a:rPr>
              <a:t>p. 434 à 435</a:t>
            </a:r>
            <a:endParaRPr lang="fr-CA" sz="1600" b="1" dirty="0">
              <a:solidFill>
                <a:schemeClr val="bg1"/>
              </a:solidFill>
            </a:endParaRPr>
          </a:p>
        </p:txBody>
      </p:sp>
    </p:spTree>
    <p:extLst>
      <p:ext uri="{BB962C8B-B14F-4D97-AF65-F5344CB8AC3E}">
        <p14:creationId xmlns:p14="http://schemas.microsoft.com/office/powerpoint/2010/main" val="261247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7E0BE-C388-4CE3-8E23-370769ED0507}"/>
              </a:ext>
            </a:extLst>
          </p:cNvPr>
          <p:cNvSpPr>
            <a:spLocks noGrp="1"/>
          </p:cNvSpPr>
          <p:nvPr>
            <p:ph type="title"/>
          </p:nvPr>
        </p:nvSpPr>
        <p:spPr/>
        <p:txBody>
          <a:bodyPr/>
          <a:lstStyle/>
          <a:p>
            <a:r>
              <a:rPr lang="fr-CA" b="1" dirty="0"/>
              <a:t>Exemples</a:t>
            </a:r>
          </a:p>
        </p:txBody>
      </p:sp>
      <p:sp>
        <p:nvSpPr>
          <p:cNvPr id="7" name="Espace réservé du contenu 6">
            <a:extLst>
              <a:ext uri="{FF2B5EF4-FFF2-40B4-BE49-F238E27FC236}">
                <a16:creationId xmlns:a16="http://schemas.microsoft.com/office/drawing/2014/main" id="{B556AD18-F443-4314-B19C-1873CF9DC0D2}"/>
              </a:ext>
            </a:extLst>
          </p:cNvPr>
          <p:cNvSpPr>
            <a:spLocks noGrp="1"/>
          </p:cNvSpPr>
          <p:nvPr>
            <p:ph idx="1"/>
          </p:nvPr>
        </p:nvSpPr>
        <p:spPr>
          <a:xfrm>
            <a:off x="680321" y="1990722"/>
            <a:ext cx="2386729" cy="4772028"/>
          </a:xfrm>
        </p:spPr>
        <p:txBody>
          <a:bodyPr anchor="ctr">
            <a:normAutofit fontScale="92500" lnSpcReduction="10000"/>
          </a:bodyPr>
          <a:lstStyle/>
          <a:p>
            <a:r>
              <a:rPr lang="fr-FR" dirty="0"/>
              <a:t>123 456 </a:t>
            </a:r>
          </a:p>
          <a:p>
            <a:r>
              <a:rPr lang="fr-FR" dirty="0"/>
              <a:t>123,00 </a:t>
            </a:r>
          </a:p>
          <a:p>
            <a:r>
              <a:rPr lang="fr-FR" dirty="0"/>
              <a:t>12300</a:t>
            </a:r>
          </a:p>
          <a:p>
            <a:r>
              <a:rPr lang="fr-FR" dirty="0"/>
              <a:t>120 007</a:t>
            </a:r>
          </a:p>
          <a:p>
            <a:r>
              <a:rPr lang="fr-FR" dirty="0"/>
              <a:t>0,004 </a:t>
            </a:r>
          </a:p>
          <a:p>
            <a:r>
              <a:rPr lang="fr-FR" dirty="0"/>
              <a:t>0,0040 </a:t>
            </a:r>
          </a:p>
          <a:p>
            <a:r>
              <a:rPr lang="fr-FR" dirty="0"/>
              <a:t>0,00401</a:t>
            </a:r>
          </a:p>
          <a:p>
            <a:r>
              <a:rPr lang="fr-FR" dirty="0"/>
              <a:t>5400 </a:t>
            </a:r>
          </a:p>
          <a:p>
            <a:r>
              <a:rPr lang="fr-FR" dirty="0"/>
              <a:t>5411 </a:t>
            </a:r>
          </a:p>
          <a:p>
            <a:r>
              <a:rPr lang="fr-FR" dirty="0"/>
              <a:t>5400,00</a:t>
            </a:r>
          </a:p>
          <a:p>
            <a:r>
              <a:rPr lang="fr-FR" dirty="0"/>
              <a:t>1,024 x 10</a:t>
            </a:r>
            <a:r>
              <a:rPr lang="fr-FR" baseline="30000" dirty="0"/>
              <a:t>5</a:t>
            </a:r>
            <a:endParaRPr lang="fr-CA" baseline="30000" dirty="0"/>
          </a:p>
          <a:p>
            <a:r>
              <a:rPr lang="fr-CA" dirty="0"/>
              <a:t>0,02350 x 10</a:t>
            </a:r>
            <a:r>
              <a:rPr lang="fr-CA" baseline="30000" dirty="0"/>
              <a:t>-3</a:t>
            </a:r>
            <a:endParaRPr lang="fr-FR" baseline="30000" dirty="0"/>
          </a:p>
        </p:txBody>
      </p:sp>
      <p:sp>
        <p:nvSpPr>
          <p:cNvPr id="6" name="Espace réservé du contenu 6">
            <a:extLst>
              <a:ext uri="{FF2B5EF4-FFF2-40B4-BE49-F238E27FC236}">
                <a16:creationId xmlns:a16="http://schemas.microsoft.com/office/drawing/2014/main" id="{74A46F3B-0C0C-467D-8623-45B21B88958C}"/>
              </a:ext>
            </a:extLst>
          </p:cNvPr>
          <p:cNvSpPr txBox="1">
            <a:spLocks/>
          </p:cNvSpPr>
          <p:nvPr/>
        </p:nvSpPr>
        <p:spPr>
          <a:xfrm>
            <a:off x="2839736" y="1990722"/>
            <a:ext cx="5008864" cy="4772028"/>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buFont typeface="Wingdings" panose="05000000000000000000" pitchFamily="2" charset="2"/>
              <a:buChar char="à"/>
            </a:pPr>
            <a:r>
              <a:rPr lang="fr-FR" dirty="0">
                <a:solidFill>
                  <a:schemeClr val="accent2"/>
                </a:solidFill>
              </a:rPr>
              <a:t> 6 chiffres significatifs</a:t>
            </a:r>
          </a:p>
          <a:p>
            <a:pPr>
              <a:buFont typeface="Wingdings" panose="05000000000000000000" pitchFamily="2" charset="2"/>
              <a:buChar char="à"/>
            </a:pPr>
            <a:r>
              <a:rPr lang="fr-FR" dirty="0">
                <a:solidFill>
                  <a:schemeClr val="accent2"/>
                </a:solidFill>
              </a:rPr>
              <a:t> 5 chiffres significatifs</a:t>
            </a:r>
          </a:p>
          <a:p>
            <a:pPr>
              <a:buFont typeface="Wingdings" panose="05000000000000000000" pitchFamily="2" charset="2"/>
              <a:buChar char="à"/>
            </a:pPr>
            <a:r>
              <a:rPr lang="fr-FR" dirty="0">
                <a:solidFill>
                  <a:schemeClr val="accent2"/>
                </a:solidFill>
              </a:rPr>
              <a:t> 5 chiffres significatifs </a:t>
            </a:r>
          </a:p>
          <a:p>
            <a:pPr>
              <a:buFont typeface="Wingdings" panose="05000000000000000000" pitchFamily="2" charset="2"/>
              <a:buChar char="à"/>
            </a:pPr>
            <a:r>
              <a:rPr lang="fr-FR" dirty="0">
                <a:solidFill>
                  <a:schemeClr val="accent2"/>
                </a:solidFill>
              </a:rPr>
              <a:t> 6 chiffres significatifs</a:t>
            </a:r>
          </a:p>
          <a:p>
            <a:pPr>
              <a:buFont typeface="Wingdings" panose="05000000000000000000" pitchFamily="2" charset="2"/>
              <a:buChar char="à"/>
            </a:pPr>
            <a:r>
              <a:rPr lang="fr-FR" dirty="0">
                <a:solidFill>
                  <a:schemeClr val="accent2"/>
                </a:solidFill>
              </a:rPr>
              <a:t> 1 chiffres significatifs</a:t>
            </a:r>
          </a:p>
          <a:p>
            <a:pPr>
              <a:buFont typeface="Wingdings" panose="05000000000000000000" pitchFamily="2" charset="2"/>
              <a:buChar char="à"/>
            </a:pPr>
            <a:r>
              <a:rPr lang="fr-FR" dirty="0">
                <a:solidFill>
                  <a:schemeClr val="accent2"/>
                </a:solidFill>
              </a:rPr>
              <a:t> 2 chiffres significatifs</a:t>
            </a:r>
          </a:p>
          <a:p>
            <a:pPr>
              <a:buFont typeface="Wingdings" panose="05000000000000000000" pitchFamily="2" charset="2"/>
              <a:buChar char="à"/>
            </a:pPr>
            <a:r>
              <a:rPr lang="fr-FR" dirty="0">
                <a:solidFill>
                  <a:schemeClr val="accent2"/>
                </a:solidFill>
              </a:rPr>
              <a:t> 3 chiffres significatifs</a:t>
            </a:r>
          </a:p>
          <a:p>
            <a:pPr>
              <a:buFont typeface="Wingdings" panose="05000000000000000000" pitchFamily="2" charset="2"/>
              <a:buChar char="à"/>
            </a:pPr>
            <a:r>
              <a:rPr lang="fr-FR" dirty="0">
                <a:solidFill>
                  <a:schemeClr val="accent2"/>
                </a:solidFill>
              </a:rPr>
              <a:t> 4 chiffres significatifs </a:t>
            </a:r>
          </a:p>
          <a:p>
            <a:pPr>
              <a:buFont typeface="Wingdings" panose="05000000000000000000" pitchFamily="2" charset="2"/>
              <a:buChar char="à"/>
            </a:pPr>
            <a:r>
              <a:rPr lang="fr-FR" dirty="0">
                <a:solidFill>
                  <a:schemeClr val="accent2"/>
                </a:solidFill>
              </a:rPr>
              <a:t> 4 chiffres significatifs</a:t>
            </a:r>
          </a:p>
          <a:p>
            <a:pPr>
              <a:buFont typeface="Wingdings" panose="05000000000000000000" pitchFamily="2" charset="2"/>
              <a:buChar char="à"/>
            </a:pPr>
            <a:r>
              <a:rPr lang="fr-FR" dirty="0">
                <a:solidFill>
                  <a:schemeClr val="accent2"/>
                </a:solidFill>
              </a:rPr>
              <a:t> 6 chiffres significatifs</a:t>
            </a:r>
          </a:p>
          <a:p>
            <a:pPr>
              <a:buFont typeface="Wingdings" panose="05000000000000000000" pitchFamily="2" charset="2"/>
              <a:buChar char="à"/>
            </a:pPr>
            <a:r>
              <a:rPr lang="fr-FR" dirty="0">
                <a:solidFill>
                  <a:schemeClr val="accent2"/>
                </a:solidFill>
              </a:rPr>
              <a:t> 4 chiffres significatifs</a:t>
            </a:r>
          </a:p>
          <a:p>
            <a:pPr>
              <a:buFont typeface="Wingdings" panose="05000000000000000000" pitchFamily="2" charset="2"/>
              <a:buChar char="à"/>
            </a:pPr>
            <a:r>
              <a:rPr lang="fr-FR" dirty="0">
                <a:solidFill>
                  <a:schemeClr val="accent2"/>
                </a:solidFill>
              </a:rPr>
              <a:t> 4 chiffres significatifs</a:t>
            </a:r>
          </a:p>
        </p:txBody>
      </p:sp>
      <p:sp>
        <p:nvSpPr>
          <p:cNvPr id="8" name="Titre 1">
            <a:extLst>
              <a:ext uri="{FF2B5EF4-FFF2-40B4-BE49-F238E27FC236}">
                <a16:creationId xmlns:a16="http://schemas.microsoft.com/office/drawing/2014/main" id="{880E0E26-4C4E-4384-8BA8-556AFA28045C}"/>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Méthodologie</a:t>
            </a:r>
          </a:p>
          <a:p>
            <a:pPr algn="ctr"/>
            <a:r>
              <a:rPr lang="fr-CA" sz="1800" b="1" dirty="0">
                <a:solidFill>
                  <a:schemeClr val="bg1"/>
                </a:solidFill>
              </a:rPr>
              <a:t>p. 434 à 435</a:t>
            </a:r>
            <a:endParaRPr lang="fr-CA" sz="1600" b="1" dirty="0">
              <a:solidFill>
                <a:schemeClr val="bg1"/>
              </a:solidFill>
            </a:endParaRPr>
          </a:p>
        </p:txBody>
      </p:sp>
    </p:spTree>
    <p:extLst>
      <p:ext uri="{BB962C8B-B14F-4D97-AF65-F5344CB8AC3E}">
        <p14:creationId xmlns:p14="http://schemas.microsoft.com/office/powerpoint/2010/main" val="3513865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left)">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wipe(left)">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wipe(left)">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wipe(left)">
                                      <p:cBhvr>
                                        <p:cTn id="6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Groupe Worldlab : équipements de laboratoires en Algérie">
            <a:extLst>
              <a:ext uri="{FF2B5EF4-FFF2-40B4-BE49-F238E27FC236}">
                <a16:creationId xmlns:a16="http://schemas.microsoft.com/office/drawing/2014/main" id="{1BEE9D35-319B-4903-A9E6-CD1CF89B30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91" r="9091"/>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custDataLst>
              <p:tags r:id="rId1"/>
            </p:custDataLst>
          </p:nvPr>
        </p:nvSpPr>
        <p:spPr>
          <a:xfrm>
            <a:off x="680322" y="4402666"/>
            <a:ext cx="8133478" cy="1317649"/>
          </a:xfrm>
        </p:spPr>
        <p:txBody>
          <a:bodyPr>
            <a:normAutofit fontScale="90000"/>
          </a:bodyPr>
          <a:lstStyle/>
          <a:p>
            <a:r>
              <a:rPr lang="fr-CA" sz="4800" b="1" dirty="0"/>
              <a:t>L’incertitude et l’erreur de mesure</a:t>
            </a:r>
          </a:p>
        </p:txBody>
      </p:sp>
      <p:sp>
        <p:nvSpPr>
          <p:cNvPr id="77" name="Rectangle 76">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89640A42-7BAE-4CF1-97A6-57385C4E8AD7}"/>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endParaRPr lang="fr-CA" sz="2400" b="1" dirty="0">
              <a:solidFill>
                <a:schemeClr val="bg1"/>
              </a:solidFill>
            </a:endParaRPr>
          </a:p>
        </p:txBody>
      </p:sp>
    </p:spTree>
    <p:extLst>
      <p:ext uri="{BB962C8B-B14F-4D97-AF65-F5344CB8AC3E}">
        <p14:creationId xmlns:p14="http://schemas.microsoft.com/office/powerpoint/2010/main" val="89748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7E0BE-C388-4CE3-8E23-370769ED0507}"/>
              </a:ext>
            </a:extLst>
          </p:cNvPr>
          <p:cNvSpPr>
            <a:spLocks noGrp="1"/>
          </p:cNvSpPr>
          <p:nvPr>
            <p:ph type="title"/>
          </p:nvPr>
        </p:nvSpPr>
        <p:spPr/>
        <p:txBody>
          <a:bodyPr/>
          <a:lstStyle/>
          <a:p>
            <a:r>
              <a:rPr lang="fr-CA" b="1" dirty="0"/>
              <a:t>L’incertitude et l’erreur de mesure</a:t>
            </a:r>
          </a:p>
        </p:txBody>
      </p:sp>
      <p:sp>
        <p:nvSpPr>
          <p:cNvPr id="9" name="Espace réservé du texte 8">
            <a:extLst>
              <a:ext uri="{FF2B5EF4-FFF2-40B4-BE49-F238E27FC236}">
                <a16:creationId xmlns:a16="http://schemas.microsoft.com/office/drawing/2014/main" id="{176A651E-A998-4E66-B44A-24D4DC72C016}"/>
              </a:ext>
            </a:extLst>
          </p:cNvPr>
          <p:cNvSpPr>
            <a:spLocks noGrp="1"/>
          </p:cNvSpPr>
          <p:nvPr>
            <p:ph type="body" idx="1"/>
          </p:nvPr>
        </p:nvSpPr>
        <p:spPr>
          <a:xfrm>
            <a:off x="678618" y="2991046"/>
            <a:ext cx="4700059" cy="500210"/>
          </a:xfrm>
        </p:spPr>
        <p:txBody>
          <a:bodyPr anchor="ctr"/>
          <a:lstStyle/>
          <a:p>
            <a:pPr algn="ctr"/>
            <a:r>
              <a:rPr lang="fr-CA" u="sng" dirty="0"/>
              <a:t>Mesures analogues</a:t>
            </a:r>
          </a:p>
        </p:txBody>
      </p:sp>
      <p:sp>
        <p:nvSpPr>
          <p:cNvPr id="10" name="Espace réservé du contenu 9">
            <a:extLst>
              <a:ext uri="{FF2B5EF4-FFF2-40B4-BE49-F238E27FC236}">
                <a16:creationId xmlns:a16="http://schemas.microsoft.com/office/drawing/2014/main" id="{5955D9D6-61A6-447B-852D-1533BED04105}"/>
              </a:ext>
            </a:extLst>
          </p:cNvPr>
          <p:cNvSpPr>
            <a:spLocks noGrp="1"/>
          </p:cNvSpPr>
          <p:nvPr>
            <p:ph sz="half" idx="2"/>
          </p:nvPr>
        </p:nvSpPr>
        <p:spPr>
          <a:xfrm>
            <a:off x="680322" y="3490492"/>
            <a:ext cx="4698355" cy="1102774"/>
          </a:xfrm>
        </p:spPr>
        <p:txBody>
          <a:bodyPr>
            <a:normAutofit/>
          </a:bodyPr>
          <a:lstStyle/>
          <a:p>
            <a:pPr marL="0" indent="0">
              <a:lnSpc>
                <a:spcPct val="100000"/>
              </a:lnSpc>
              <a:buNone/>
            </a:pPr>
            <a:r>
              <a:rPr lang="fr-CA" sz="2200" dirty="0"/>
              <a:t>Une mesure analogue est prise avec du matériels scientifiques gradués (tout matériel non électronique).</a:t>
            </a:r>
          </a:p>
        </p:txBody>
      </p:sp>
      <p:sp>
        <p:nvSpPr>
          <p:cNvPr id="11" name="Espace réservé du texte 10">
            <a:extLst>
              <a:ext uri="{FF2B5EF4-FFF2-40B4-BE49-F238E27FC236}">
                <a16:creationId xmlns:a16="http://schemas.microsoft.com/office/drawing/2014/main" id="{FFDD2306-6EA3-4E20-8A09-D0B1BE6A2FF0}"/>
              </a:ext>
            </a:extLst>
          </p:cNvPr>
          <p:cNvSpPr>
            <a:spLocks noGrp="1"/>
          </p:cNvSpPr>
          <p:nvPr>
            <p:ph type="body" sz="quarter" idx="3"/>
          </p:nvPr>
        </p:nvSpPr>
        <p:spPr>
          <a:xfrm>
            <a:off x="5592335" y="2991045"/>
            <a:ext cx="4701847" cy="499446"/>
          </a:xfrm>
        </p:spPr>
        <p:txBody>
          <a:bodyPr anchor="ctr"/>
          <a:lstStyle/>
          <a:p>
            <a:pPr algn="ctr"/>
            <a:r>
              <a:rPr lang="fr-CA" u="sng" dirty="0"/>
              <a:t>Mesures digitales</a:t>
            </a:r>
          </a:p>
        </p:txBody>
      </p:sp>
      <p:sp>
        <p:nvSpPr>
          <p:cNvPr id="12" name="Espace réservé du contenu 11">
            <a:extLst>
              <a:ext uri="{FF2B5EF4-FFF2-40B4-BE49-F238E27FC236}">
                <a16:creationId xmlns:a16="http://schemas.microsoft.com/office/drawing/2014/main" id="{4818DDAD-873D-483F-B116-4C492603DA73}"/>
              </a:ext>
            </a:extLst>
          </p:cNvPr>
          <p:cNvSpPr>
            <a:spLocks noGrp="1"/>
          </p:cNvSpPr>
          <p:nvPr>
            <p:ph sz="quarter" idx="4"/>
          </p:nvPr>
        </p:nvSpPr>
        <p:spPr>
          <a:xfrm>
            <a:off x="5594123" y="3490492"/>
            <a:ext cx="4700059" cy="1102774"/>
          </a:xfrm>
        </p:spPr>
        <p:txBody>
          <a:bodyPr>
            <a:normAutofit/>
          </a:bodyPr>
          <a:lstStyle/>
          <a:p>
            <a:pPr marL="0" indent="0">
              <a:lnSpc>
                <a:spcPct val="100000"/>
              </a:lnSpc>
              <a:buNone/>
            </a:pPr>
            <a:r>
              <a:rPr lang="fr-CA" sz="2200" dirty="0"/>
              <a:t>Il s’agit de la mesure donnée par tout le matériel scientifique électronique.</a:t>
            </a:r>
          </a:p>
          <a:p>
            <a:pPr marL="0" indent="0">
              <a:lnSpc>
                <a:spcPct val="100000"/>
              </a:lnSpc>
              <a:buNone/>
            </a:pPr>
            <a:endParaRPr lang="fr-CA" sz="2200" dirty="0"/>
          </a:p>
        </p:txBody>
      </p:sp>
      <p:pic>
        <p:nvPicPr>
          <p:cNvPr id="2052" name="Picture 4" descr="Cylindre gradué image stock. Image du verrerie, glace - 15208323">
            <a:extLst>
              <a:ext uri="{FF2B5EF4-FFF2-40B4-BE49-F238E27FC236}">
                <a16:creationId xmlns:a16="http://schemas.microsoft.com/office/drawing/2014/main" id="{FFAD6A8C-C464-479E-BE5A-B86CF7CFDF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915" r="7299"/>
          <a:stretch/>
        </p:blipFill>
        <p:spPr bwMode="auto">
          <a:xfrm>
            <a:off x="10572709" y="1990722"/>
            <a:ext cx="1619291" cy="4867278"/>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5FA82328-D99C-404E-9D9A-95F18D35B139}"/>
              </a:ext>
            </a:extLst>
          </p:cNvPr>
          <p:cNvSpPr txBox="1"/>
          <p:nvPr/>
        </p:nvSpPr>
        <p:spPr>
          <a:xfrm>
            <a:off x="680319" y="2111802"/>
            <a:ext cx="9613863" cy="830997"/>
          </a:xfrm>
          <a:prstGeom prst="rect">
            <a:avLst/>
          </a:prstGeom>
          <a:noFill/>
        </p:spPr>
        <p:txBody>
          <a:bodyPr wrap="square" rtlCol="0" anchor="ctr">
            <a:spAutoFit/>
          </a:bodyPr>
          <a:lstStyle/>
          <a:p>
            <a:r>
              <a:rPr lang="fr-CA" sz="2400" dirty="0"/>
              <a:t>L’incertitude est la marge d’erreur associée à toutes les valeurs mesurées ou déterminées lors d’une expérience.</a:t>
            </a:r>
          </a:p>
        </p:txBody>
      </p:sp>
      <p:sp>
        <p:nvSpPr>
          <p:cNvPr id="15" name="Espace réservé du texte 8">
            <a:extLst>
              <a:ext uri="{FF2B5EF4-FFF2-40B4-BE49-F238E27FC236}">
                <a16:creationId xmlns:a16="http://schemas.microsoft.com/office/drawing/2014/main" id="{74916B6F-4887-4E1B-9041-E0ECFEBF3A0B}"/>
              </a:ext>
            </a:extLst>
          </p:cNvPr>
          <p:cNvSpPr txBox="1">
            <a:spLocks/>
          </p:cNvSpPr>
          <p:nvPr/>
        </p:nvSpPr>
        <p:spPr>
          <a:xfrm>
            <a:off x="678618" y="4747389"/>
            <a:ext cx="4700059" cy="500210"/>
          </a:xfrm>
          <a:prstGeom prst="rect">
            <a:avLst/>
          </a:prstGeom>
        </p:spPr>
        <p:txBody>
          <a:bodyPr vert="horz" lIns="91440" tIns="45720" rIns="91440" bIns="45720" rtlCol="0" anchor="ctr">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CA" u="sng" dirty="0"/>
              <a:t>Incertitude des mesures analogues</a:t>
            </a:r>
          </a:p>
        </p:txBody>
      </p:sp>
      <p:sp>
        <p:nvSpPr>
          <p:cNvPr id="16" name="Espace réservé du texte 10">
            <a:extLst>
              <a:ext uri="{FF2B5EF4-FFF2-40B4-BE49-F238E27FC236}">
                <a16:creationId xmlns:a16="http://schemas.microsoft.com/office/drawing/2014/main" id="{ABBBC80C-B6E8-4F85-8E4B-BAD3C50194D8}"/>
              </a:ext>
            </a:extLst>
          </p:cNvPr>
          <p:cNvSpPr txBox="1">
            <a:spLocks/>
          </p:cNvSpPr>
          <p:nvPr/>
        </p:nvSpPr>
        <p:spPr>
          <a:xfrm>
            <a:off x="5592335" y="4747388"/>
            <a:ext cx="4701847" cy="499446"/>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CA" u="sng" dirty="0"/>
              <a:t>Incertitude des mesures digitales</a:t>
            </a:r>
          </a:p>
        </p:txBody>
      </p:sp>
      <p:cxnSp>
        <p:nvCxnSpPr>
          <p:cNvPr id="17" name="Connecteur droit 16">
            <a:extLst>
              <a:ext uri="{FF2B5EF4-FFF2-40B4-BE49-F238E27FC236}">
                <a16:creationId xmlns:a16="http://schemas.microsoft.com/office/drawing/2014/main" id="{AF73BF93-B7DE-40A6-BFEE-1748208AEE15}"/>
              </a:ext>
            </a:extLst>
          </p:cNvPr>
          <p:cNvCxnSpPr>
            <a:stCxn id="13" idx="2"/>
          </p:cNvCxnSpPr>
          <p:nvPr/>
        </p:nvCxnSpPr>
        <p:spPr>
          <a:xfrm>
            <a:off x="5487251" y="2942799"/>
            <a:ext cx="20414" cy="39152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4C70125E-9964-4CA7-AF26-3DAB593E06F0}"/>
              </a:ext>
            </a:extLst>
          </p:cNvPr>
          <p:cNvCxnSpPr>
            <a:cxnSpLocks/>
          </p:cNvCxnSpPr>
          <p:nvPr/>
        </p:nvCxnSpPr>
        <p:spPr>
          <a:xfrm>
            <a:off x="351948" y="4747388"/>
            <a:ext cx="50267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E80BB52D-9AFA-4A55-8015-4A35CDEBDE5E}"/>
              </a:ext>
            </a:extLst>
          </p:cNvPr>
          <p:cNvCxnSpPr>
            <a:cxnSpLocks/>
          </p:cNvCxnSpPr>
          <p:nvPr/>
        </p:nvCxnSpPr>
        <p:spPr>
          <a:xfrm>
            <a:off x="5592335" y="4747388"/>
            <a:ext cx="48807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space réservé du contenu 9">
            <a:extLst>
              <a:ext uri="{FF2B5EF4-FFF2-40B4-BE49-F238E27FC236}">
                <a16:creationId xmlns:a16="http://schemas.microsoft.com/office/drawing/2014/main" id="{2165A00F-6A89-4091-8B11-5893A2FEDDDB}"/>
              </a:ext>
            </a:extLst>
          </p:cNvPr>
          <p:cNvSpPr txBox="1">
            <a:spLocks/>
          </p:cNvSpPr>
          <p:nvPr/>
        </p:nvSpPr>
        <p:spPr>
          <a:xfrm>
            <a:off x="678618" y="5246834"/>
            <a:ext cx="4700059" cy="1472940"/>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CA" sz="2200" dirty="0"/>
              <a:t>Normalement, elle est donnée par le fabriquant et inscrite sur l’instrument.</a:t>
            </a:r>
          </a:p>
          <a:p>
            <a:pPr marL="0" indent="0">
              <a:lnSpc>
                <a:spcPct val="100000"/>
              </a:lnSpc>
              <a:buFont typeface="Arial" panose="020B0604020202020204" pitchFamily="34" charset="0"/>
              <a:buNone/>
            </a:pPr>
            <a:r>
              <a:rPr lang="fr-CA" sz="2200" dirty="0"/>
              <a:t>Sinon, vous prenez la plus petite graduation et vous la divisez par 2.</a:t>
            </a:r>
          </a:p>
        </p:txBody>
      </p:sp>
      <p:sp>
        <p:nvSpPr>
          <p:cNvPr id="25" name="Espace réservé du contenu 11">
            <a:extLst>
              <a:ext uri="{FF2B5EF4-FFF2-40B4-BE49-F238E27FC236}">
                <a16:creationId xmlns:a16="http://schemas.microsoft.com/office/drawing/2014/main" id="{30E4313F-0965-4AF2-97C6-59B1F8A6551E}"/>
              </a:ext>
            </a:extLst>
          </p:cNvPr>
          <p:cNvSpPr txBox="1">
            <a:spLocks/>
          </p:cNvSpPr>
          <p:nvPr/>
        </p:nvSpPr>
        <p:spPr>
          <a:xfrm>
            <a:off x="5594123" y="5367469"/>
            <a:ext cx="4700059" cy="1102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CA" sz="2200" dirty="0"/>
              <a:t>Le plus petit chiffre indiqué sur l’écran de l’instrument.</a:t>
            </a:r>
          </a:p>
        </p:txBody>
      </p:sp>
    </p:spTree>
    <p:extLst>
      <p:ext uri="{BB962C8B-B14F-4D97-AF65-F5344CB8AC3E}">
        <p14:creationId xmlns:p14="http://schemas.microsoft.com/office/powerpoint/2010/main" val="1914873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fade">
                                      <p:cBhvr>
                                        <p:cTn id="38" dur="500"/>
                                        <p:tgtEl>
                                          <p:spTgt spid="11">
                                            <p:txEl>
                                              <p:pRg st="0" end="0"/>
                                            </p:txEl>
                                          </p:spTgt>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500"/>
                                        <p:tgtEl>
                                          <p:spTgt spid="12">
                                            <p:txEl>
                                              <p:pRg st="0" end="0"/>
                                            </p:txEl>
                                          </p:spTgt>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build="p"/>
      <p:bldP spid="12" grpId="0" build="p"/>
      <p:bldP spid="13" grpId="0"/>
      <p:bldP spid="15" grpId="0"/>
      <p:bldP spid="16"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7E0BE-C388-4CE3-8E23-370769ED0507}"/>
              </a:ext>
            </a:extLst>
          </p:cNvPr>
          <p:cNvSpPr>
            <a:spLocks noGrp="1"/>
          </p:cNvSpPr>
          <p:nvPr>
            <p:ph type="title"/>
          </p:nvPr>
        </p:nvSpPr>
        <p:spPr/>
        <p:txBody>
          <a:bodyPr/>
          <a:lstStyle/>
          <a:p>
            <a:r>
              <a:rPr lang="fr-CA" b="1" dirty="0"/>
              <a:t>Exemple: Incertitude et erreur de mesure</a:t>
            </a:r>
          </a:p>
        </p:txBody>
      </p:sp>
      <p:pic>
        <p:nvPicPr>
          <p:cNvPr id="2050" name="Picture 2" descr="Mesurer le volume des liquides - LES FLUIDES">
            <a:extLst>
              <a:ext uri="{FF2B5EF4-FFF2-40B4-BE49-F238E27FC236}">
                <a16:creationId xmlns:a16="http://schemas.microsoft.com/office/drawing/2014/main" id="{9E1C1D6A-9A2C-4447-A668-05EDE8031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8135" y="3429000"/>
            <a:ext cx="1800225" cy="25336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Utilisation du cylindre gradué">
            <a:extLst>
              <a:ext uri="{FF2B5EF4-FFF2-40B4-BE49-F238E27FC236}">
                <a16:creationId xmlns:a16="http://schemas.microsoft.com/office/drawing/2014/main" id="{3DD786F7-A926-445A-B622-AC18789CB9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90" r="23390"/>
          <a:stretch/>
        </p:blipFill>
        <p:spPr bwMode="auto">
          <a:xfrm>
            <a:off x="538827" y="3429002"/>
            <a:ext cx="1800225" cy="25336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AOSHISHAN Balance de laboratoire de précision 0,001 g Balance ...">
            <a:extLst>
              <a:ext uri="{FF2B5EF4-FFF2-40B4-BE49-F238E27FC236}">
                <a16:creationId xmlns:a16="http://schemas.microsoft.com/office/drawing/2014/main" id="{5B86B81C-DE04-4AC7-A407-874D392DD9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234" y="3429001"/>
            <a:ext cx="2298126" cy="2533649"/>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829637B7-26DF-4BFC-A227-A5ED2821F147}"/>
              </a:ext>
            </a:extLst>
          </p:cNvPr>
          <p:cNvSpPr txBox="1"/>
          <p:nvPr/>
        </p:nvSpPr>
        <p:spPr>
          <a:xfrm>
            <a:off x="6365634" y="2870158"/>
            <a:ext cx="2913321" cy="400110"/>
          </a:xfrm>
          <a:prstGeom prst="rect">
            <a:avLst/>
          </a:prstGeom>
          <a:noFill/>
        </p:spPr>
        <p:txBody>
          <a:bodyPr wrap="square" rtlCol="0">
            <a:spAutoFit/>
          </a:bodyPr>
          <a:lstStyle/>
          <a:p>
            <a:r>
              <a:rPr lang="fr-CA" sz="2000" b="1" dirty="0"/>
              <a:t>20,00 </a:t>
            </a:r>
            <a:r>
              <a:rPr lang="fr-CA" sz="2000" b="1" dirty="0" err="1"/>
              <a:t>mL</a:t>
            </a:r>
            <a:r>
              <a:rPr lang="fr-CA" sz="2000" b="1" dirty="0"/>
              <a:t> </a:t>
            </a:r>
            <a:r>
              <a:rPr lang="el-GR" sz="2000" b="1" dirty="0"/>
              <a:t>±</a:t>
            </a:r>
            <a:r>
              <a:rPr lang="fr-CA" sz="2000" b="1" dirty="0"/>
              <a:t> </a:t>
            </a:r>
            <a:r>
              <a:rPr lang="el-GR" sz="2000" b="1" dirty="0"/>
              <a:t>Δ</a:t>
            </a:r>
            <a:r>
              <a:rPr lang="fr-CA" sz="2000" b="1" dirty="0"/>
              <a:t> 0,05 </a:t>
            </a:r>
            <a:r>
              <a:rPr lang="fr-CA" sz="2000" b="1" dirty="0" err="1"/>
              <a:t>mL</a:t>
            </a:r>
            <a:endParaRPr lang="fr-CA" sz="2000" b="1" dirty="0"/>
          </a:p>
        </p:txBody>
      </p:sp>
      <p:sp>
        <p:nvSpPr>
          <p:cNvPr id="26" name="ZoneTexte 25">
            <a:extLst>
              <a:ext uri="{FF2B5EF4-FFF2-40B4-BE49-F238E27FC236}">
                <a16:creationId xmlns:a16="http://schemas.microsoft.com/office/drawing/2014/main" id="{1E6CCD24-7C5E-44B9-AD99-E48C790EE9FD}"/>
              </a:ext>
            </a:extLst>
          </p:cNvPr>
          <p:cNvSpPr txBox="1"/>
          <p:nvPr/>
        </p:nvSpPr>
        <p:spPr>
          <a:xfrm>
            <a:off x="159326" y="2870158"/>
            <a:ext cx="2913321" cy="400110"/>
          </a:xfrm>
          <a:prstGeom prst="rect">
            <a:avLst/>
          </a:prstGeom>
          <a:noFill/>
        </p:spPr>
        <p:txBody>
          <a:bodyPr wrap="square" rtlCol="0">
            <a:spAutoFit/>
          </a:bodyPr>
          <a:lstStyle/>
          <a:p>
            <a:r>
              <a:rPr lang="fr-CA" sz="2000" b="1" dirty="0"/>
              <a:t>36,0 </a:t>
            </a:r>
            <a:r>
              <a:rPr lang="fr-CA" sz="2000" b="1" dirty="0" err="1"/>
              <a:t>mL</a:t>
            </a:r>
            <a:r>
              <a:rPr lang="fr-CA" sz="2000" b="1" dirty="0"/>
              <a:t> </a:t>
            </a:r>
            <a:r>
              <a:rPr lang="el-GR" sz="2000" b="1" dirty="0"/>
              <a:t>±</a:t>
            </a:r>
            <a:r>
              <a:rPr lang="fr-CA" sz="2000" b="1" dirty="0"/>
              <a:t> </a:t>
            </a:r>
            <a:r>
              <a:rPr lang="el-GR" sz="2000" b="1" dirty="0"/>
              <a:t>Δ</a:t>
            </a:r>
            <a:r>
              <a:rPr lang="fr-CA" sz="2000" b="1" dirty="0"/>
              <a:t> 0,5 </a:t>
            </a:r>
            <a:r>
              <a:rPr lang="fr-CA" sz="2000" b="1" dirty="0" err="1"/>
              <a:t>mL</a:t>
            </a:r>
            <a:endParaRPr lang="fr-CA" sz="2000" b="1" dirty="0"/>
          </a:p>
        </p:txBody>
      </p:sp>
      <p:pic>
        <p:nvPicPr>
          <p:cNvPr id="2056" name="Picture 8" descr="Cylindre gradué">
            <a:extLst>
              <a:ext uri="{FF2B5EF4-FFF2-40B4-BE49-F238E27FC236}">
                <a16:creationId xmlns:a16="http://schemas.microsoft.com/office/drawing/2014/main" id="{9C09677F-4FE1-4EDD-974A-2E883A0341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8475" y="3429001"/>
            <a:ext cx="1900237" cy="2533649"/>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a:extLst>
              <a:ext uri="{FF2B5EF4-FFF2-40B4-BE49-F238E27FC236}">
                <a16:creationId xmlns:a16="http://schemas.microsoft.com/office/drawing/2014/main" id="{E69FAA54-63AE-48FC-B5B6-553DE6268EAB}"/>
              </a:ext>
            </a:extLst>
          </p:cNvPr>
          <p:cNvSpPr txBox="1"/>
          <p:nvPr/>
        </p:nvSpPr>
        <p:spPr>
          <a:xfrm>
            <a:off x="3262480" y="2870157"/>
            <a:ext cx="2913321" cy="400110"/>
          </a:xfrm>
          <a:prstGeom prst="rect">
            <a:avLst/>
          </a:prstGeom>
          <a:noFill/>
        </p:spPr>
        <p:txBody>
          <a:bodyPr wrap="square" rtlCol="0">
            <a:spAutoFit/>
          </a:bodyPr>
          <a:lstStyle/>
          <a:p>
            <a:r>
              <a:rPr lang="fr-CA" sz="2000" b="1"/>
              <a:t>18,0 </a:t>
            </a:r>
            <a:r>
              <a:rPr lang="fr-CA" sz="2000" b="1" dirty="0" err="1"/>
              <a:t>mL</a:t>
            </a:r>
            <a:r>
              <a:rPr lang="fr-CA" sz="2000" b="1" dirty="0"/>
              <a:t> </a:t>
            </a:r>
            <a:r>
              <a:rPr lang="el-GR" sz="2000" b="1" dirty="0"/>
              <a:t>±</a:t>
            </a:r>
            <a:r>
              <a:rPr lang="fr-CA" sz="2000" b="1" dirty="0"/>
              <a:t> </a:t>
            </a:r>
            <a:r>
              <a:rPr lang="el-GR" sz="2000" b="1" dirty="0"/>
              <a:t>Δ</a:t>
            </a:r>
            <a:r>
              <a:rPr lang="fr-CA" sz="2000" b="1" dirty="0"/>
              <a:t> 0,1 </a:t>
            </a:r>
            <a:r>
              <a:rPr lang="fr-CA" sz="2000" b="1" dirty="0" err="1"/>
              <a:t>mL</a:t>
            </a:r>
            <a:endParaRPr lang="fr-CA" sz="2000" b="1" dirty="0"/>
          </a:p>
        </p:txBody>
      </p:sp>
      <p:sp>
        <p:nvSpPr>
          <p:cNvPr id="29" name="ZoneTexte 28">
            <a:extLst>
              <a:ext uri="{FF2B5EF4-FFF2-40B4-BE49-F238E27FC236}">
                <a16:creationId xmlns:a16="http://schemas.microsoft.com/office/drawing/2014/main" id="{214C2387-6906-4EA8-A341-F24AE7139C37}"/>
              </a:ext>
            </a:extLst>
          </p:cNvPr>
          <p:cNvSpPr txBox="1"/>
          <p:nvPr/>
        </p:nvSpPr>
        <p:spPr>
          <a:xfrm>
            <a:off x="9278955" y="2872335"/>
            <a:ext cx="2913321" cy="400110"/>
          </a:xfrm>
          <a:prstGeom prst="rect">
            <a:avLst/>
          </a:prstGeom>
          <a:noFill/>
        </p:spPr>
        <p:txBody>
          <a:bodyPr wrap="square" rtlCol="0">
            <a:spAutoFit/>
          </a:bodyPr>
          <a:lstStyle/>
          <a:p>
            <a:r>
              <a:rPr lang="fr-CA" sz="2000" b="1" dirty="0"/>
              <a:t>100,000g </a:t>
            </a:r>
            <a:r>
              <a:rPr lang="el-GR" sz="2000" b="1" dirty="0"/>
              <a:t>±</a:t>
            </a:r>
            <a:r>
              <a:rPr lang="fr-CA" sz="2000" b="1" dirty="0"/>
              <a:t> </a:t>
            </a:r>
            <a:r>
              <a:rPr lang="el-GR" sz="2000" b="1" dirty="0"/>
              <a:t>Δ</a:t>
            </a:r>
            <a:r>
              <a:rPr lang="fr-CA" sz="2000" b="1" dirty="0"/>
              <a:t> 0,001 g</a:t>
            </a:r>
          </a:p>
        </p:txBody>
      </p:sp>
    </p:spTree>
    <p:extLst>
      <p:ext uri="{BB962C8B-B14F-4D97-AF65-F5344CB8AC3E}">
        <p14:creationId xmlns:p14="http://schemas.microsoft.com/office/powerpoint/2010/main" val="1544355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fade">
                                      <p:cBhvr>
                                        <p:cTn id="17" dur="500"/>
                                        <p:tgtEl>
                                          <p:spTgt spid="20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4"/>
                                        </p:tgtEl>
                                        <p:attrNameLst>
                                          <p:attrName>style.visibility</p:attrName>
                                        </p:attrNameLst>
                                      </p:cBhvr>
                                      <p:to>
                                        <p:strVal val="visible"/>
                                      </p:to>
                                    </p:set>
                                    <p:animEffect transition="in" filter="fade">
                                      <p:cBhvr>
                                        <p:cTn id="37" dur="500"/>
                                        <p:tgtEl>
                                          <p:spTgt spid="205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7E0BE-C388-4CE3-8E23-370769ED0507}"/>
              </a:ext>
            </a:extLst>
          </p:cNvPr>
          <p:cNvSpPr>
            <a:spLocks noGrp="1"/>
          </p:cNvSpPr>
          <p:nvPr>
            <p:ph type="title"/>
          </p:nvPr>
        </p:nvSpPr>
        <p:spPr/>
        <p:txBody>
          <a:bodyPr/>
          <a:lstStyle/>
          <a:p>
            <a:r>
              <a:rPr lang="fr-CA" b="1" dirty="0"/>
              <a:t>L’incertitude absolue et relative</a:t>
            </a:r>
          </a:p>
        </p:txBody>
      </p:sp>
      <p:sp>
        <p:nvSpPr>
          <p:cNvPr id="9" name="Espace réservé du texte 8">
            <a:extLst>
              <a:ext uri="{FF2B5EF4-FFF2-40B4-BE49-F238E27FC236}">
                <a16:creationId xmlns:a16="http://schemas.microsoft.com/office/drawing/2014/main" id="{176A651E-A998-4E66-B44A-24D4DC72C016}"/>
              </a:ext>
            </a:extLst>
          </p:cNvPr>
          <p:cNvSpPr>
            <a:spLocks noGrp="1"/>
          </p:cNvSpPr>
          <p:nvPr>
            <p:ph type="body" idx="1"/>
          </p:nvPr>
        </p:nvSpPr>
        <p:spPr>
          <a:xfrm>
            <a:off x="680319" y="2132305"/>
            <a:ext cx="4700059" cy="500210"/>
          </a:xfrm>
        </p:spPr>
        <p:txBody>
          <a:bodyPr anchor="ctr"/>
          <a:lstStyle/>
          <a:p>
            <a:pPr algn="ctr"/>
            <a:r>
              <a:rPr lang="fr-CA" u="sng" dirty="0"/>
              <a:t>Incertitude absolue</a:t>
            </a:r>
          </a:p>
        </p:txBody>
      </p:sp>
      <p:sp>
        <p:nvSpPr>
          <p:cNvPr id="10" name="Espace réservé du contenu 9">
            <a:extLst>
              <a:ext uri="{FF2B5EF4-FFF2-40B4-BE49-F238E27FC236}">
                <a16:creationId xmlns:a16="http://schemas.microsoft.com/office/drawing/2014/main" id="{5955D9D6-61A6-447B-852D-1533BED04105}"/>
              </a:ext>
            </a:extLst>
          </p:cNvPr>
          <p:cNvSpPr>
            <a:spLocks noGrp="1"/>
          </p:cNvSpPr>
          <p:nvPr>
            <p:ph sz="half" idx="2"/>
          </p:nvPr>
        </p:nvSpPr>
        <p:spPr>
          <a:xfrm>
            <a:off x="682023" y="2631750"/>
            <a:ext cx="4698355" cy="1463171"/>
          </a:xfrm>
        </p:spPr>
        <p:txBody>
          <a:bodyPr>
            <a:normAutofit/>
          </a:bodyPr>
          <a:lstStyle/>
          <a:p>
            <a:pPr marL="0" indent="0">
              <a:lnSpc>
                <a:spcPct val="100000"/>
              </a:lnSpc>
              <a:buNone/>
            </a:pPr>
            <a:r>
              <a:rPr lang="fr-CA" sz="2200" dirty="0"/>
              <a:t>L’incertitude absolue est l’erreur maximale que l’on peut effectuer en déterminant une mesure sur un appareil.</a:t>
            </a:r>
          </a:p>
        </p:txBody>
      </p:sp>
      <p:sp>
        <p:nvSpPr>
          <p:cNvPr id="11" name="Espace réservé du texte 10">
            <a:extLst>
              <a:ext uri="{FF2B5EF4-FFF2-40B4-BE49-F238E27FC236}">
                <a16:creationId xmlns:a16="http://schemas.microsoft.com/office/drawing/2014/main" id="{FFDD2306-6EA3-4E20-8A09-D0B1BE6A2FF0}"/>
              </a:ext>
            </a:extLst>
          </p:cNvPr>
          <p:cNvSpPr>
            <a:spLocks noGrp="1"/>
          </p:cNvSpPr>
          <p:nvPr>
            <p:ph type="body" sz="quarter" idx="3"/>
          </p:nvPr>
        </p:nvSpPr>
        <p:spPr>
          <a:xfrm>
            <a:off x="5594036" y="2132304"/>
            <a:ext cx="4701847" cy="499446"/>
          </a:xfrm>
        </p:spPr>
        <p:txBody>
          <a:bodyPr anchor="ctr"/>
          <a:lstStyle/>
          <a:p>
            <a:pPr algn="ctr"/>
            <a:r>
              <a:rPr lang="fr-CA" u="sng" dirty="0"/>
              <a:t>Incertitudes relatives</a:t>
            </a:r>
          </a:p>
        </p:txBody>
      </p:sp>
      <p:sp>
        <p:nvSpPr>
          <p:cNvPr id="12" name="Espace réservé du contenu 11">
            <a:extLst>
              <a:ext uri="{FF2B5EF4-FFF2-40B4-BE49-F238E27FC236}">
                <a16:creationId xmlns:a16="http://schemas.microsoft.com/office/drawing/2014/main" id="{4818DDAD-873D-483F-B116-4C492603DA73}"/>
              </a:ext>
            </a:extLst>
          </p:cNvPr>
          <p:cNvSpPr>
            <a:spLocks noGrp="1"/>
          </p:cNvSpPr>
          <p:nvPr>
            <p:ph sz="quarter" idx="4"/>
          </p:nvPr>
        </p:nvSpPr>
        <p:spPr>
          <a:xfrm>
            <a:off x="5595824" y="2631751"/>
            <a:ext cx="4700059" cy="1463170"/>
          </a:xfrm>
        </p:spPr>
        <p:txBody>
          <a:bodyPr>
            <a:normAutofit/>
          </a:bodyPr>
          <a:lstStyle/>
          <a:p>
            <a:pPr marL="0" indent="0">
              <a:lnSpc>
                <a:spcPct val="100000"/>
              </a:lnSpc>
              <a:buNone/>
            </a:pPr>
            <a:r>
              <a:rPr lang="fr-CA" sz="2200" dirty="0"/>
              <a:t>L'incertitude relative est le rapport entre l'incertitude absolue et la mesure. Ce rapport est exprimé en pourcentage.</a:t>
            </a:r>
          </a:p>
          <a:p>
            <a:pPr marL="0" indent="0">
              <a:lnSpc>
                <a:spcPct val="100000"/>
              </a:lnSpc>
              <a:buNone/>
            </a:pPr>
            <a:endParaRPr lang="fr-CA" sz="2200" dirty="0"/>
          </a:p>
        </p:txBody>
      </p:sp>
      <p:pic>
        <p:nvPicPr>
          <p:cNvPr id="2052" name="Picture 4" descr="Cylindre gradué image stock. Image du verrerie, glace - 15208323">
            <a:extLst>
              <a:ext uri="{FF2B5EF4-FFF2-40B4-BE49-F238E27FC236}">
                <a16:creationId xmlns:a16="http://schemas.microsoft.com/office/drawing/2014/main" id="{FFAD6A8C-C464-479E-BE5A-B86CF7CFDF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915" r="7299"/>
          <a:stretch/>
        </p:blipFill>
        <p:spPr bwMode="auto">
          <a:xfrm>
            <a:off x="10572709" y="1990722"/>
            <a:ext cx="1619291" cy="486727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a:extLst>
              <a:ext uri="{FF2B5EF4-FFF2-40B4-BE49-F238E27FC236}">
                <a16:creationId xmlns:a16="http://schemas.microsoft.com/office/drawing/2014/main" id="{AF73BF93-B7DE-40A6-BFEE-1748208AEE15}"/>
              </a:ext>
            </a:extLst>
          </p:cNvPr>
          <p:cNvCxnSpPr>
            <a:cxnSpLocks/>
          </p:cNvCxnSpPr>
          <p:nvPr/>
        </p:nvCxnSpPr>
        <p:spPr>
          <a:xfrm>
            <a:off x="5507665" y="1990722"/>
            <a:ext cx="0" cy="48672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Espace réservé du contenu 11">
                <a:extLst>
                  <a:ext uri="{FF2B5EF4-FFF2-40B4-BE49-F238E27FC236}">
                    <a16:creationId xmlns:a16="http://schemas.microsoft.com/office/drawing/2014/main" id="{ED1A0A6F-C8E2-46D3-BEC7-5EAB0743D3C4}"/>
                  </a:ext>
                </a:extLst>
              </p:cNvPr>
              <p:cNvSpPr txBox="1">
                <a:spLocks/>
              </p:cNvSpPr>
              <p:nvPr/>
            </p:nvSpPr>
            <p:spPr>
              <a:xfrm>
                <a:off x="5594934" y="4373023"/>
                <a:ext cx="4977775" cy="65081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fr-CA" sz="1600" b="1" i="1" dirty="0" smtClean="0">
                          <a:latin typeface="Cambria Math" panose="02040503050406030204" pitchFamily="18" charset="0"/>
                        </a:rPr>
                        <m:t>𝑰𝒏𝒄𝒆𝒓𝒕𝒊𝒕𝒖𝒅𝒆</m:t>
                      </m:r>
                      <m:r>
                        <a:rPr lang="fr-CA" sz="1600" b="1" i="1" dirty="0" smtClean="0">
                          <a:latin typeface="Cambria Math" panose="02040503050406030204" pitchFamily="18" charset="0"/>
                        </a:rPr>
                        <m:t> </m:t>
                      </m:r>
                      <m:r>
                        <a:rPr lang="fr-CA" sz="1600" b="1" i="1" dirty="0" smtClean="0">
                          <a:latin typeface="Cambria Math" panose="02040503050406030204" pitchFamily="18" charset="0"/>
                        </a:rPr>
                        <m:t>𝒓𝒆𝒍𝒂𝒕𝒊𝒗𝒆</m:t>
                      </m:r>
                      <m:r>
                        <a:rPr lang="fr-CA" sz="1600" b="1" i="1" dirty="0" smtClean="0">
                          <a:latin typeface="Cambria Math" panose="02040503050406030204" pitchFamily="18" charset="0"/>
                        </a:rPr>
                        <m:t> =</m:t>
                      </m:r>
                      <m:f>
                        <m:fPr>
                          <m:ctrlPr>
                            <a:rPr lang="fr-CA" sz="1600" b="1" i="1" dirty="0" smtClean="0">
                              <a:latin typeface="Cambria Math" panose="02040503050406030204" pitchFamily="18" charset="0"/>
                            </a:rPr>
                          </m:ctrlPr>
                        </m:fPr>
                        <m:num>
                          <m:r>
                            <a:rPr lang="fr-CA" sz="1600" b="1" i="1" dirty="0" smtClean="0">
                              <a:latin typeface="Cambria Math" panose="02040503050406030204" pitchFamily="18" charset="0"/>
                            </a:rPr>
                            <m:t>𝑰𝒏𝒄𝒆𝒓𝒕𝒊𝒕𝒖𝒅𝒆</m:t>
                          </m:r>
                          <m:r>
                            <a:rPr lang="fr-CA" sz="1600" b="1" i="1" dirty="0" smtClean="0">
                              <a:latin typeface="Cambria Math" panose="02040503050406030204" pitchFamily="18" charset="0"/>
                            </a:rPr>
                            <m:t> </m:t>
                          </m:r>
                          <m:r>
                            <a:rPr lang="fr-CA" sz="1600" b="1" i="1" dirty="0" smtClean="0">
                              <a:latin typeface="Cambria Math" panose="02040503050406030204" pitchFamily="18" charset="0"/>
                            </a:rPr>
                            <m:t>𝒂𝒃𝒔𝒐𝒍𝒖𝒆</m:t>
                          </m:r>
                        </m:num>
                        <m:den>
                          <m:r>
                            <a:rPr lang="fr-CA" sz="1600" b="1" i="1" dirty="0" smtClean="0">
                              <a:latin typeface="Cambria Math" panose="02040503050406030204" pitchFamily="18" charset="0"/>
                            </a:rPr>
                            <m:t>𝑽𝒂𝒍𝒆𝒖𝒓</m:t>
                          </m:r>
                          <m:r>
                            <a:rPr lang="fr-CA" sz="1600" b="1" i="1" dirty="0" smtClean="0">
                              <a:latin typeface="Cambria Math" panose="02040503050406030204" pitchFamily="18" charset="0"/>
                            </a:rPr>
                            <m:t> </m:t>
                          </m:r>
                          <m:r>
                            <a:rPr lang="fr-CA" sz="1600" b="1" i="1" dirty="0" smtClean="0">
                              <a:latin typeface="Cambria Math" panose="02040503050406030204" pitchFamily="18" charset="0"/>
                            </a:rPr>
                            <m:t>𝒎𝒆𝒔𝒖𝒓</m:t>
                          </m:r>
                          <m:r>
                            <a:rPr lang="fr-CA" sz="1600" b="1" i="1" dirty="0" smtClean="0">
                              <a:latin typeface="Cambria Math" panose="02040503050406030204" pitchFamily="18" charset="0"/>
                            </a:rPr>
                            <m:t>é</m:t>
                          </m:r>
                          <m:r>
                            <a:rPr lang="fr-CA" sz="1600" b="1" i="1" dirty="0" smtClean="0">
                              <a:latin typeface="Cambria Math" panose="02040503050406030204" pitchFamily="18" charset="0"/>
                            </a:rPr>
                            <m:t>𝒆</m:t>
                          </m:r>
                        </m:den>
                      </m:f>
                      <m:r>
                        <a:rPr lang="fr-CA" sz="1600" b="1" i="1" dirty="0" smtClean="0">
                          <a:latin typeface="Cambria Math" panose="02040503050406030204" pitchFamily="18" charset="0"/>
                          <a:ea typeface="Cambria Math" panose="02040503050406030204" pitchFamily="18" charset="0"/>
                        </a:rPr>
                        <m:t>×</m:t>
                      </m:r>
                      <m:r>
                        <a:rPr lang="fr-CA" sz="1600" b="1" i="1" dirty="0" smtClean="0">
                          <a:latin typeface="Cambria Math" panose="02040503050406030204" pitchFamily="18" charset="0"/>
                          <a:ea typeface="Cambria Math" panose="02040503050406030204" pitchFamily="18" charset="0"/>
                        </a:rPr>
                        <m:t>𝟏𝟎𝟎</m:t>
                      </m:r>
                    </m:oMath>
                  </m:oMathPara>
                </a14:m>
                <a:endParaRPr lang="fr-CA" sz="1600" b="1" dirty="0"/>
              </a:p>
              <a:p>
                <a:pPr marL="0" indent="0" algn="ctr">
                  <a:lnSpc>
                    <a:spcPct val="100000"/>
                  </a:lnSpc>
                  <a:buFont typeface="Arial" panose="020B0604020202020204" pitchFamily="34" charset="0"/>
                  <a:buNone/>
                </a:pPr>
                <a:endParaRPr lang="fr-CA" sz="1600" b="1" dirty="0"/>
              </a:p>
            </p:txBody>
          </p:sp>
        </mc:Choice>
        <mc:Fallback xmlns="">
          <p:sp>
            <p:nvSpPr>
              <p:cNvPr id="20" name="Espace réservé du contenu 11">
                <a:extLst>
                  <a:ext uri="{FF2B5EF4-FFF2-40B4-BE49-F238E27FC236}">
                    <a16:creationId xmlns:a16="http://schemas.microsoft.com/office/drawing/2014/main" id="{ED1A0A6F-C8E2-46D3-BEC7-5EAB0743D3C4}"/>
                  </a:ext>
                </a:extLst>
              </p:cNvPr>
              <p:cNvSpPr txBox="1">
                <a:spLocks noRot="1" noChangeAspect="1" noMove="1" noResize="1" noEditPoints="1" noAdjustHandles="1" noChangeArrowheads="1" noChangeShapeType="1" noTextEdit="1"/>
              </p:cNvSpPr>
              <p:nvPr/>
            </p:nvSpPr>
            <p:spPr>
              <a:xfrm>
                <a:off x="5594934" y="4373023"/>
                <a:ext cx="4977775" cy="650812"/>
              </a:xfrm>
              <a:prstGeom prst="rect">
                <a:avLst/>
              </a:prstGeom>
              <a:blipFill>
                <a:blip r:embed="rId4"/>
                <a:stretch>
                  <a:fillRect/>
                </a:stretch>
              </a:blipFill>
            </p:spPr>
            <p:txBody>
              <a:bodyPr/>
              <a:lstStyle/>
              <a:p>
                <a:r>
                  <a:rPr lang="fr-CA">
                    <a:noFill/>
                  </a:rPr>
                  <a:t> </a:t>
                </a:r>
              </a:p>
            </p:txBody>
          </p:sp>
        </mc:Fallback>
      </mc:AlternateContent>
      <p:sp>
        <p:nvSpPr>
          <p:cNvPr id="21" name="Rectangle 20">
            <a:extLst>
              <a:ext uri="{FF2B5EF4-FFF2-40B4-BE49-F238E27FC236}">
                <a16:creationId xmlns:a16="http://schemas.microsoft.com/office/drawing/2014/main" id="{AFA9DE89-29EC-493E-8147-025333B3D113}"/>
              </a:ext>
            </a:extLst>
          </p:cNvPr>
          <p:cNvSpPr/>
          <p:nvPr/>
        </p:nvSpPr>
        <p:spPr>
          <a:xfrm>
            <a:off x="5705094" y="5023835"/>
            <a:ext cx="4589075" cy="81235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000" dirty="0"/>
              <a:t>On ne verra pas d’incertitude relative à la première étape</a:t>
            </a:r>
          </a:p>
        </p:txBody>
      </p:sp>
      <p:sp>
        <p:nvSpPr>
          <p:cNvPr id="23" name="Rectangle 22">
            <a:extLst>
              <a:ext uri="{FF2B5EF4-FFF2-40B4-BE49-F238E27FC236}">
                <a16:creationId xmlns:a16="http://schemas.microsoft.com/office/drawing/2014/main" id="{424DC0A3-531A-426F-93EF-613CCB6E6CEB}"/>
              </a:ext>
            </a:extLst>
          </p:cNvPr>
          <p:cNvSpPr/>
          <p:nvPr/>
        </p:nvSpPr>
        <p:spPr>
          <a:xfrm>
            <a:off x="680306" y="6045640"/>
            <a:ext cx="9613863" cy="812359"/>
          </a:xfrm>
          <a:prstGeom prst="rect">
            <a:avLst/>
          </a:prstGeom>
          <a:solidFill>
            <a:schemeClr val="bg1"/>
          </a:solidFill>
          <a:ln>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t>L’incertitude absolue et relative s’exprime avec un seul chiffre significatifs</a:t>
            </a:r>
          </a:p>
        </p:txBody>
      </p:sp>
    </p:spTree>
    <p:extLst>
      <p:ext uri="{BB962C8B-B14F-4D97-AF65-F5344CB8AC3E}">
        <p14:creationId xmlns:p14="http://schemas.microsoft.com/office/powerpoint/2010/main" val="769746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500"/>
                                        <p:tgtEl>
                                          <p:spTgt spid="11">
                                            <p:txEl>
                                              <p:pRg st="0" end="0"/>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fade">
                                      <p:cBhvr>
                                        <p:cTn id="28" dur="500"/>
                                        <p:tgtEl>
                                          <p:spTgt spid="2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build="p"/>
      <p:bldP spid="12" grpId="0" build="p"/>
      <p:bldP spid="20" grpId="0" build="p"/>
      <p:bldP spid="21"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7E0BE-C388-4CE3-8E23-370769ED0507}"/>
              </a:ext>
            </a:extLst>
          </p:cNvPr>
          <p:cNvSpPr>
            <a:spLocks noGrp="1"/>
          </p:cNvSpPr>
          <p:nvPr>
            <p:ph type="title"/>
          </p:nvPr>
        </p:nvSpPr>
        <p:spPr/>
        <p:txBody>
          <a:bodyPr/>
          <a:lstStyle/>
          <a:p>
            <a:r>
              <a:rPr lang="fr-CA" b="1" dirty="0"/>
              <a:t>Objectifs du cours</a:t>
            </a:r>
          </a:p>
        </p:txBody>
      </p:sp>
      <p:sp>
        <p:nvSpPr>
          <p:cNvPr id="3" name="Espace réservé du contenu 2">
            <a:extLst>
              <a:ext uri="{FF2B5EF4-FFF2-40B4-BE49-F238E27FC236}">
                <a16:creationId xmlns:a16="http://schemas.microsoft.com/office/drawing/2014/main" id="{0CA223BD-A9B6-4151-88BB-B52E34E50834}"/>
              </a:ext>
            </a:extLst>
          </p:cNvPr>
          <p:cNvSpPr>
            <a:spLocks noGrp="1"/>
          </p:cNvSpPr>
          <p:nvPr>
            <p:ph idx="1"/>
          </p:nvPr>
        </p:nvSpPr>
        <p:spPr/>
        <p:txBody>
          <a:bodyPr anchor="ctr">
            <a:normAutofit/>
          </a:bodyPr>
          <a:lstStyle/>
          <a:p>
            <a:pPr>
              <a:lnSpc>
                <a:spcPct val="100000"/>
              </a:lnSpc>
            </a:pPr>
            <a:r>
              <a:rPr lang="fr-CA" sz="2800" dirty="0"/>
              <a:t>Vous devrez comprendre les notions de ce cours avant le prochain laboratoire (Laboratoire #3):</a:t>
            </a:r>
          </a:p>
          <a:p>
            <a:pPr marL="0" indent="0">
              <a:lnSpc>
                <a:spcPct val="100000"/>
              </a:lnSpc>
              <a:buNone/>
            </a:pPr>
            <a:endParaRPr lang="fr-CA" sz="2800" dirty="0"/>
          </a:p>
          <a:p>
            <a:pPr lvl="1">
              <a:lnSpc>
                <a:spcPct val="100000"/>
              </a:lnSpc>
            </a:pPr>
            <a:r>
              <a:rPr lang="fr-CA" sz="2800" dirty="0"/>
              <a:t>Les chiffres significatifs</a:t>
            </a:r>
          </a:p>
          <a:p>
            <a:pPr lvl="1">
              <a:lnSpc>
                <a:spcPct val="100000"/>
              </a:lnSpc>
            </a:pPr>
            <a:r>
              <a:rPr lang="fr-CA" sz="2800" dirty="0"/>
              <a:t>L’incertitude reliée à la mesure</a:t>
            </a:r>
          </a:p>
        </p:txBody>
      </p:sp>
      <p:sp>
        <p:nvSpPr>
          <p:cNvPr id="4" name="Titre 1">
            <a:extLst>
              <a:ext uri="{FF2B5EF4-FFF2-40B4-BE49-F238E27FC236}">
                <a16:creationId xmlns:a16="http://schemas.microsoft.com/office/drawing/2014/main" id="{6352027F-B429-4E8B-AC4C-1B922670AF5B}"/>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Méthodologie</a:t>
            </a:r>
          </a:p>
          <a:p>
            <a:pPr algn="ctr"/>
            <a:r>
              <a:rPr lang="fr-CA" sz="1800" b="1" dirty="0">
                <a:solidFill>
                  <a:schemeClr val="bg1"/>
                </a:solidFill>
              </a:rPr>
              <a:t>p. 434 à 435</a:t>
            </a:r>
            <a:endParaRPr lang="fr-CA" sz="1600" b="1" dirty="0">
              <a:solidFill>
                <a:schemeClr val="bg1"/>
              </a:solidFill>
            </a:endParaRPr>
          </a:p>
        </p:txBody>
      </p:sp>
      <p:pic>
        <p:nvPicPr>
          <p:cNvPr id="2052" name="Picture 4" descr="Cylindre gradué image stock. Image du verrerie, glace - 15208323">
            <a:extLst>
              <a:ext uri="{FF2B5EF4-FFF2-40B4-BE49-F238E27FC236}">
                <a16:creationId xmlns:a16="http://schemas.microsoft.com/office/drawing/2014/main" id="{FFAD6A8C-C464-479E-BE5A-B86CF7CFDF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915" r="7299"/>
          <a:stretch/>
        </p:blipFill>
        <p:spPr bwMode="auto">
          <a:xfrm>
            <a:off x="10572709" y="1990722"/>
            <a:ext cx="1619291" cy="486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041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7E0BE-C388-4CE3-8E23-370769ED0507}"/>
              </a:ext>
            </a:extLst>
          </p:cNvPr>
          <p:cNvSpPr>
            <a:spLocks noGrp="1"/>
          </p:cNvSpPr>
          <p:nvPr>
            <p:ph type="title"/>
          </p:nvPr>
        </p:nvSpPr>
        <p:spPr/>
        <p:txBody>
          <a:bodyPr/>
          <a:lstStyle/>
          <a:p>
            <a:r>
              <a:rPr lang="fr-CA" b="1" dirty="0"/>
              <a:t>L’incertitude relative</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0CA223BD-A9B6-4151-88BB-B52E34E50834}"/>
                  </a:ext>
                </a:extLst>
              </p:cNvPr>
              <p:cNvSpPr>
                <a:spLocks noGrp="1"/>
              </p:cNvSpPr>
              <p:nvPr>
                <p:ph idx="1"/>
              </p:nvPr>
            </p:nvSpPr>
            <p:spPr>
              <a:xfrm>
                <a:off x="4891503" y="2076451"/>
                <a:ext cx="7138916" cy="4600574"/>
              </a:xfrm>
            </p:spPr>
            <p:txBody>
              <a:bodyPr anchor="t">
                <a:normAutofit lnSpcReduction="10000"/>
              </a:bodyPr>
              <a:lstStyle/>
              <a:p>
                <a:r>
                  <a:rPr lang="fr-CA" dirty="0"/>
                  <a:t>Mesure: 0,11 mm</a:t>
                </a:r>
              </a:p>
              <a:p>
                <a:r>
                  <a:rPr lang="fr-CA" dirty="0"/>
                  <a:t>Incertitude absolue: 0,005 mm</a:t>
                </a:r>
              </a:p>
              <a:p>
                <a:pPr>
                  <a:lnSpc>
                    <a:spcPct val="100000"/>
                  </a:lnSpc>
                </a:pPr>
                <a:endParaRPr lang="fr-FR" dirty="0"/>
              </a:p>
              <a:p>
                <a:pPr>
                  <a:lnSpc>
                    <a:spcPct val="100000"/>
                  </a:lnSpc>
                </a:pPr>
                <a14:m>
                  <m:oMath xmlns:m="http://schemas.openxmlformats.org/officeDocument/2006/math">
                    <m:r>
                      <m:rPr>
                        <m:sty m:val="p"/>
                      </m:rPr>
                      <a:rPr lang="fr-CA">
                        <a:latin typeface="Cambria Math" panose="02040503050406030204" pitchFamily="18" charset="0"/>
                      </a:rPr>
                      <m:t>Incertitude</m:t>
                    </m:r>
                    <m:r>
                      <a:rPr lang="fr-CA">
                        <a:latin typeface="Cambria Math" panose="02040503050406030204" pitchFamily="18" charset="0"/>
                      </a:rPr>
                      <m:t> </m:t>
                    </m:r>
                    <m:r>
                      <m:rPr>
                        <m:sty m:val="p"/>
                      </m:rPr>
                      <a:rPr lang="fr-CA">
                        <a:latin typeface="Cambria Math" panose="02040503050406030204" pitchFamily="18" charset="0"/>
                      </a:rPr>
                      <m:t>relative</m:t>
                    </m:r>
                    <m:r>
                      <a:rPr lang="fr-CA">
                        <a:latin typeface="Cambria Math" panose="02040503050406030204" pitchFamily="18" charset="0"/>
                      </a:rPr>
                      <m:t>=</m:t>
                    </m:r>
                    <m:f>
                      <m:fPr>
                        <m:ctrlPr>
                          <a:rPr lang="fr-CA" i="1">
                            <a:latin typeface="Cambria Math" panose="02040503050406030204" pitchFamily="18" charset="0"/>
                          </a:rPr>
                        </m:ctrlPr>
                      </m:fPr>
                      <m:num>
                        <m:r>
                          <a:rPr lang="fr-CA" i="1">
                            <a:latin typeface="Cambria Math" panose="02040503050406030204" pitchFamily="18" charset="0"/>
                          </a:rPr>
                          <m:t>𝐼𝑛𝑐𝑒𝑟𝑡𝑖𝑡𝑢𝑑𝑒</m:t>
                        </m:r>
                        <m:r>
                          <a:rPr lang="fr-CA" i="1">
                            <a:latin typeface="Cambria Math" panose="02040503050406030204" pitchFamily="18" charset="0"/>
                          </a:rPr>
                          <m:t> </m:t>
                        </m:r>
                        <m:r>
                          <a:rPr lang="fr-CA" i="1">
                            <a:latin typeface="Cambria Math" panose="02040503050406030204" pitchFamily="18" charset="0"/>
                          </a:rPr>
                          <m:t>𝑎𝑏𝑠𝑜𝑙𝑢𝑒</m:t>
                        </m:r>
                      </m:num>
                      <m:den>
                        <m:r>
                          <a:rPr lang="fr-CA" i="1">
                            <a:latin typeface="Cambria Math" panose="02040503050406030204" pitchFamily="18" charset="0"/>
                          </a:rPr>
                          <m:t>𝑀𝑒𝑠𝑢𝑟𝑒</m:t>
                        </m:r>
                      </m:den>
                    </m:f>
                    <m:r>
                      <a:rPr lang="fr-CA">
                        <a:latin typeface="Cambria Math" panose="02040503050406030204" pitchFamily="18" charset="0"/>
                      </a:rPr>
                      <m:t>×100</m:t>
                    </m:r>
                  </m:oMath>
                </a14:m>
                <a:endParaRPr lang="fr-CA" dirty="0"/>
              </a:p>
              <a:p>
                <a:pPr>
                  <a:lnSpc>
                    <a:spcPct val="100000"/>
                  </a:lnSpc>
                </a:pPr>
                <a:endParaRPr lang="fr-FR" dirty="0"/>
              </a:p>
              <a:p>
                <a:pPr>
                  <a:lnSpc>
                    <a:spcPct val="100000"/>
                  </a:lnSpc>
                </a:pPr>
                <a14:m>
                  <m:oMath xmlns:m="http://schemas.openxmlformats.org/officeDocument/2006/math">
                    <m:r>
                      <m:rPr>
                        <m:sty m:val="p"/>
                      </m:rPr>
                      <a:rPr lang="fr-CA">
                        <a:latin typeface="Cambria Math" panose="02040503050406030204" pitchFamily="18" charset="0"/>
                      </a:rPr>
                      <m:t>Incertitude</m:t>
                    </m:r>
                    <m:r>
                      <a:rPr lang="fr-CA">
                        <a:latin typeface="Cambria Math" panose="02040503050406030204" pitchFamily="18" charset="0"/>
                      </a:rPr>
                      <m:t> </m:t>
                    </m:r>
                    <m:r>
                      <m:rPr>
                        <m:sty m:val="p"/>
                      </m:rPr>
                      <a:rPr lang="fr-CA">
                        <a:latin typeface="Cambria Math" panose="02040503050406030204" pitchFamily="18" charset="0"/>
                      </a:rPr>
                      <m:t>relative</m:t>
                    </m:r>
                    <m:r>
                      <a:rPr lang="fr-CA">
                        <a:latin typeface="Cambria Math" panose="02040503050406030204" pitchFamily="18" charset="0"/>
                      </a:rPr>
                      <m:t>=</m:t>
                    </m:r>
                    <m:f>
                      <m:fPr>
                        <m:ctrlPr>
                          <a:rPr lang="fr-CA" i="1">
                            <a:latin typeface="Cambria Math" panose="02040503050406030204" pitchFamily="18" charset="0"/>
                          </a:rPr>
                        </m:ctrlPr>
                      </m:fPr>
                      <m:num>
                        <m:r>
                          <a:rPr lang="fr-CA" i="1">
                            <a:latin typeface="Cambria Math" panose="02040503050406030204" pitchFamily="18" charset="0"/>
                          </a:rPr>
                          <m:t>0,005</m:t>
                        </m:r>
                      </m:num>
                      <m:den>
                        <m:r>
                          <a:rPr lang="fr-CA" i="1">
                            <a:latin typeface="Cambria Math" panose="02040503050406030204" pitchFamily="18" charset="0"/>
                          </a:rPr>
                          <m:t>0,11</m:t>
                        </m:r>
                      </m:den>
                    </m:f>
                    <m:r>
                      <a:rPr lang="fr-CA">
                        <a:latin typeface="Cambria Math" panose="02040503050406030204" pitchFamily="18" charset="0"/>
                      </a:rPr>
                      <m:t>×100</m:t>
                    </m:r>
                  </m:oMath>
                </a14:m>
                <a:r>
                  <a:rPr lang="fr-CA" dirty="0"/>
                  <a:t> = 4,5%</a:t>
                </a:r>
              </a:p>
              <a:p>
                <a:pPr>
                  <a:lnSpc>
                    <a:spcPct val="100000"/>
                  </a:lnSpc>
                </a:pPr>
                <a:endParaRPr lang="fr-FR" dirty="0"/>
              </a:p>
              <a:p>
                <a:r>
                  <a:rPr lang="fr-CA" dirty="0"/>
                  <a:t>L’incertitude représente 4,5% de la mesure. Cette méthode de mesure est beaucoup plus fiable!</a:t>
                </a:r>
              </a:p>
              <a:p>
                <a:pPr>
                  <a:lnSpc>
                    <a:spcPct val="100000"/>
                  </a:lnSpc>
                </a:pPr>
                <a:endParaRPr lang="fr-FR" dirty="0"/>
              </a:p>
              <a:p>
                <a:pPr marL="0" indent="0">
                  <a:lnSpc>
                    <a:spcPct val="100000"/>
                  </a:lnSpc>
                  <a:buNone/>
                </a:pPr>
                <a:endParaRPr lang="fr-CA" dirty="0"/>
              </a:p>
            </p:txBody>
          </p:sp>
        </mc:Choice>
        <mc:Fallback xmlns="">
          <p:sp>
            <p:nvSpPr>
              <p:cNvPr id="3" name="Espace réservé du contenu 2">
                <a:extLst>
                  <a:ext uri="{FF2B5EF4-FFF2-40B4-BE49-F238E27FC236}">
                    <a16:creationId xmlns:a16="http://schemas.microsoft.com/office/drawing/2014/main" id="{0CA223BD-A9B6-4151-88BB-B52E34E50834}"/>
                  </a:ext>
                </a:extLst>
              </p:cNvPr>
              <p:cNvSpPr>
                <a:spLocks noGrp="1" noRot="1" noChangeAspect="1" noMove="1" noResize="1" noEditPoints="1" noAdjustHandles="1" noChangeArrowheads="1" noChangeShapeType="1" noTextEdit="1"/>
              </p:cNvSpPr>
              <p:nvPr>
                <p:ph idx="1"/>
              </p:nvPr>
            </p:nvSpPr>
            <p:spPr>
              <a:xfrm>
                <a:off x="4891503" y="2076451"/>
                <a:ext cx="7138916" cy="4600574"/>
              </a:xfrm>
              <a:blipFill>
                <a:blip r:embed="rId3"/>
                <a:stretch>
                  <a:fillRect l="-1110" t="-2653"/>
                </a:stretch>
              </a:blipFill>
            </p:spPr>
            <p:txBody>
              <a:bodyPr/>
              <a:lstStyle/>
              <a:p>
                <a:r>
                  <a:rPr lang="fr-CA">
                    <a:noFill/>
                  </a:rPr>
                  <a:t> </a:t>
                </a:r>
              </a:p>
            </p:txBody>
          </p:sp>
        </mc:Fallback>
      </mc:AlternateContent>
      <p:sp>
        <p:nvSpPr>
          <p:cNvPr id="7" name="Titre 1">
            <a:extLst>
              <a:ext uri="{FF2B5EF4-FFF2-40B4-BE49-F238E27FC236}">
                <a16:creationId xmlns:a16="http://schemas.microsoft.com/office/drawing/2014/main" id="{9AD885BE-2375-45EA-92DD-2BAD11DCAE0E}"/>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Méthodologie</a:t>
            </a:r>
          </a:p>
          <a:p>
            <a:pPr algn="ctr"/>
            <a:r>
              <a:rPr lang="fr-CA" sz="1800" b="1" dirty="0">
                <a:solidFill>
                  <a:schemeClr val="bg1"/>
                </a:solidFill>
              </a:rPr>
              <a:t>p. 434 à 435</a:t>
            </a:r>
            <a:endParaRPr lang="fr-CA" sz="1600" b="1" dirty="0">
              <a:solidFill>
                <a:schemeClr val="bg1"/>
              </a:solidFill>
            </a:endParaRPr>
          </a:p>
        </p:txBody>
      </p:sp>
      <p:pic>
        <p:nvPicPr>
          <p:cNvPr id="9" name="Picture 2" descr="Structure et composition du cheveu">
            <a:extLst>
              <a:ext uri="{FF2B5EF4-FFF2-40B4-BE49-F238E27FC236}">
                <a16:creationId xmlns:a16="http://schemas.microsoft.com/office/drawing/2014/main" id="{688498E0-29C4-4A31-9459-668BCC1B5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53" y="1990722"/>
            <a:ext cx="3662062" cy="35814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e 10">
            <a:extLst>
              <a:ext uri="{FF2B5EF4-FFF2-40B4-BE49-F238E27FC236}">
                <a16:creationId xmlns:a16="http://schemas.microsoft.com/office/drawing/2014/main" id="{70965EA7-21A8-4D0E-BD39-5C5F494AFD8E}"/>
              </a:ext>
            </a:extLst>
          </p:cNvPr>
          <p:cNvGrpSpPr/>
          <p:nvPr/>
        </p:nvGrpSpPr>
        <p:grpSpPr>
          <a:xfrm rot="2301394">
            <a:off x="-53295" y="5206247"/>
            <a:ext cx="4656438" cy="1447800"/>
            <a:chOff x="5373510" y="3729368"/>
            <a:chExt cx="4656438" cy="1447800"/>
          </a:xfrm>
        </p:grpSpPr>
        <p:pic>
          <p:nvPicPr>
            <p:cNvPr id="12" name="Picture 10" descr="Une règle en Pstricks - Mathématiques - Pédagogie - Académie de Poitiers">
              <a:extLst>
                <a:ext uri="{FF2B5EF4-FFF2-40B4-BE49-F238E27FC236}">
                  <a16:creationId xmlns:a16="http://schemas.microsoft.com/office/drawing/2014/main" id="{D447BA90-0BA3-400B-B8CB-0C03F851F1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3510" y="3729368"/>
              <a:ext cx="4656438" cy="144780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02F65074-ECBB-4B4C-8B57-10BEDFDC059A}"/>
                </a:ext>
              </a:extLst>
            </p:cNvPr>
            <p:cNvSpPr txBox="1"/>
            <p:nvPr/>
          </p:nvSpPr>
          <p:spPr>
            <a:xfrm>
              <a:off x="5948685" y="4268602"/>
              <a:ext cx="3506088" cy="369332"/>
            </a:xfrm>
            <a:prstGeom prst="rect">
              <a:avLst/>
            </a:prstGeom>
            <a:solidFill>
              <a:schemeClr val="bg1"/>
            </a:solidFill>
          </p:spPr>
          <p:txBody>
            <a:bodyPr wrap="none" rtlCol="0">
              <a:spAutoFit/>
            </a:bodyPr>
            <a:lstStyle/>
            <a:p>
              <a:r>
                <a:rPr lang="fr-CA" dirty="0"/>
                <a:t>0      0,1      0,2      0,3     0,4     0,5</a:t>
              </a:r>
            </a:p>
          </p:txBody>
        </p:sp>
      </p:grpSp>
    </p:spTree>
    <p:extLst>
      <p:ext uri="{BB962C8B-B14F-4D97-AF65-F5344CB8AC3E}">
        <p14:creationId xmlns:p14="http://schemas.microsoft.com/office/powerpoint/2010/main" val="3131403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7E0BE-C388-4CE3-8E23-370769ED0507}"/>
              </a:ext>
            </a:extLst>
          </p:cNvPr>
          <p:cNvSpPr>
            <a:spLocks noGrp="1"/>
          </p:cNvSpPr>
          <p:nvPr>
            <p:ph type="title"/>
          </p:nvPr>
        </p:nvSpPr>
        <p:spPr/>
        <p:txBody>
          <a:bodyPr/>
          <a:lstStyle/>
          <a:p>
            <a:r>
              <a:rPr lang="fr-CA" b="1" dirty="0"/>
              <a:t>Rédaction d’un rapport de laboratoire</a:t>
            </a:r>
          </a:p>
        </p:txBody>
      </p:sp>
      <p:sp>
        <p:nvSpPr>
          <p:cNvPr id="16" name="Espace réservé du contenu 15">
            <a:extLst>
              <a:ext uri="{FF2B5EF4-FFF2-40B4-BE49-F238E27FC236}">
                <a16:creationId xmlns:a16="http://schemas.microsoft.com/office/drawing/2014/main" id="{246128FA-0840-4D09-BC3E-9A61ADDFDCBE}"/>
              </a:ext>
            </a:extLst>
          </p:cNvPr>
          <p:cNvSpPr>
            <a:spLocks noGrp="1"/>
          </p:cNvSpPr>
          <p:nvPr>
            <p:ph idx="1"/>
          </p:nvPr>
        </p:nvSpPr>
        <p:spPr/>
        <p:txBody>
          <a:bodyPr anchor="ctr">
            <a:normAutofit/>
          </a:bodyPr>
          <a:lstStyle/>
          <a:p>
            <a:pPr>
              <a:lnSpc>
                <a:spcPct val="100000"/>
              </a:lnSpc>
            </a:pPr>
            <a:r>
              <a:rPr lang="fr-CA" sz="2800" dirty="0"/>
              <a:t>Vous devez consulter le guide de rédaction d’un rapport de laboratoire disponible sur Moodle.</a:t>
            </a:r>
          </a:p>
          <a:p>
            <a:pPr marL="0" indent="0">
              <a:lnSpc>
                <a:spcPct val="100000"/>
              </a:lnSpc>
              <a:buNone/>
            </a:pPr>
            <a:endParaRPr lang="fr-CA" sz="2800" dirty="0"/>
          </a:p>
          <a:p>
            <a:pPr>
              <a:lnSpc>
                <a:spcPct val="100000"/>
              </a:lnSpc>
            </a:pPr>
            <a:r>
              <a:rPr lang="fr-CA" sz="2800" dirty="0"/>
              <a:t>Les tableaux des données doivent contenir l’incertitude et respecter les chiffres significatifs.</a:t>
            </a:r>
          </a:p>
          <a:p>
            <a:pPr marL="0" indent="0">
              <a:lnSpc>
                <a:spcPct val="100000"/>
              </a:lnSpc>
              <a:buNone/>
            </a:pPr>
            <a:endParaRPr lang="fr-CA" sz="2800" dirty="0"/>
          </a:p>
        </p:txBody>
      </p:sp>
      <p:pic>
        <p:nvPicPr>
          <p:cNvPr id="2052" name="Picture 4" descr="Cylindre gradué image stock. Image du verrerie, glace - 15208323">
            <a:extLst>
              <a:ext uri="{FF2B5EF4-FFF2-40B4-BE49-F238E27FC236}">
                <a16:creationId xmlns:a16="http://schemas.microsoft.com/office/drawing/2014/main" id="{FFAD6A8C-C464-479E-BE5A-B86CF7CFDF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915" r="7299"/>
          <a:stretch/>
        </p:blipFill>
        <p:spPr bwMode="auto">
          <a:xfrm>
            <a:off x="10572709" y="1990722"/>
            <a:ext cx="1619291" cy="486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24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Groupe Worldlab : équipements de laboratoires en Algérie">
            <a:extLst>
              <a:ext uri="{FF2B5EF4-FFF2-40B4-BE49-F238E27FC236}">
                <a16:creationId xmlns:a16="http://schemas.microsoft.com/office/drawing/2014/main" id="{1BEE9D35-319B-4903-A9E6-CD1CF89B30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91" r="9091"/>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custDataLst>
              <p:tags r:id="rId1"/>
            </p:custDataLst>
          </p:nvPr>
        </p:nvSpPr>
        <p:spPr>
          <a:xfrm>
            <a:off x="680322" y="4402667"/>
            <a:ext cx="8133478" cy="940240"/>
          </a:xfrm>
        </p:spPr>
        <p:txBody>
          <a:bodyPr>
            <a:normAutofit/>
          </a:bodyPr>
          <a:lstStyle/>
          <a:p>
            <a:r>
              <a:rPr lang="fr-CA" sz="4800" b="1"/>
              <a:t>Précision et exactitude</a:t>
            </a:r>
          </a:p>
        </p:txBody>
      </p:sp>
      <p:sp>
        <p:nvSpPr>
          <p:cNvPr id="141" name="Rectangle 140">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359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7E0BE-C388-4CE3-8E23-370769ED0507}"/>
              </a:ext>
            </a:extLst>
          </p:cNvPr>
          <p:cNvSpPr>
            <a:spLocks noGrp="1"/>
          </p:cNvSpPr>
          <p:nvPr>
            <p:ph type="title"/>
          </p:nvPr>
        </p:nvSpPr>
        <p:spPr/>
        <p:txBody>
          <a:bodyPr/>
          <a:lstStyle/>
          <a:p>
            <a:r>
              <a:rPr lang="fr-CA" b="1" dirty="0"/>
              <a:t>Exactitude et Précision</a:t>
            </a:r>
          </a:p>
        </p:txBody>
      </p:sp>
      <p:sp>
        <p:nvSpPr>
          <p:cNvPr id="7" name="Espace réservé du texte 6">
            <a:extLst>
              <a:ext uri="{FF2B5EF4-FFF2-40B4-BE49-F238E27FC236}">
                <a16:creationId xmlns:a16="http://schemas.microsoft.com/office/drawing/2014/main" id="{2192196F-3120-446E-BD45-09C6F0CAE94C}"/>
              </a:ext>
            </a:extLst>
          </p:cNvPr>
          <p:cNvSpPr>
            <a:spLocks noGrp="1"/>
          </p:cNvSpPr>
          <p:nvPr>
            <p:ph type="body" idx="1"/>
          </p:nvPr>
        </p:nvSpPr>
        <p:spPr>
          <a:xfrm>
            <a:off x="1518594" y="1990722"/>
            <a:ext cx="4700058" cy="693135"/>
          </a:xfrm>
        </p:spPr>
        <p:txBody>
          <a:bodyPr anchor="ctr">
            <a:normAutofit/>
          </a:bodyPr>
          <a:lstStyle/>
          <a:p>
            <a:pPr algn="ctr">
              <a:lnSpc>
                <a:spcPct val="100000"/>
              </a:lnSpc>
            </a:pPr>
            <a:r>
              <a:rPr lang="fr-CA" sz="3200" dirty="0"/>
              <a:t>Exactitude</a:t>
            </a:r>
          </a:p>
        </p:txBody>
      </p:sp>
      <p:sp>
        <p:nvSpPr>
          <p:cNvPr id="8" name="Espace réservé du contenu 7">
            <a:extLst>
              <a:ext uri="{FF2B5EF4-FFF2-40B4-BE49-F238E27FC236}">
                <a16:creationId xmlns:a16="http://schemas.microsoft.com/office/drawing/2014/main" id="{EC3DAB9C-5951-4195-85AB-CEFEB92C93B3}"/>
              </a:ext>
            </a:extLst>
          </p:cNvPr>
          <p:cNvSpPr>
            <a:spLocks noGrp="1"/>
          </p:cNvSpPr>
          <p:nvPr>
            <p:ph sz="half" idx="2"/>
          </p:nvPr>
        </p:nvSpPr>
        <p:spPr>
          <a:xfrm>
            <a:off x="1520296" y="2683858"/>
            <a:ext cx="4698355" cy="1491346"/>
          </a:xfrm>
        </p:spPr>
        <p:txBody>
          <a:bodyPr/>
          <a:lstStyle/>
          <a:p>
            <a:pPr marL="0" indent="0">
              <a:buNone/>
            </a:pPr>
            <a:r>
              <a:rPr lang="fr-CA" dirty="0"/>
              <a:t>L’exactitude se définit comme étant la justesse données.</a:t>
            </a:r>
          </a:p>
        </p:txBody>
      </p:sp>
      <p:sp>
        <p:nvSpPr>
          <p:cNvPr id="9" name="Espace réservé du texte 8">
            <a:extLst>
              <a:ext uri="{FF2B5EF4-FFF2-40B4-BE49-F238E27FC236}">
                <a16:creationId xmlns:a16="http://schemas.microsoft.com/office/drawing/2014/main" id="{122F512D-3749-48E7-BFA7-32F4EAB38FDC}"/>
              </a:ext>
            </a:extLst>
          </p:cNvPr>
          <p:cNvSpPr>
            <a:spLocks noGrp="1"/>
          </p:cNvSpPr>
          <p:nvPr>
            <p:ph type="body" sz="quarter" idx="3"/>
          </p:nvPr>
        </p:nvSpPr>
        <p:spPr>
          <a:xfrm>
            <a:off x="6432310" y="1990722"/>
            <a:ext cx="4701846" cy="692076"/>
          </a:xfrm>
        </p:spPr>
        <p:txBody>
          <a:bodyPr anchor="ctr">
            <a:normAutofit/>
          </a:bodyPr>
          <a:lstStyle/>
          <a:p>
            <a:pPr algn="ctr">
              <a:lnSpc>
                <a:spcPct val="100000"/>
              </a:lnSpc>
            </a:pPr>
            <a:r>
              <a:rPr lang="fr-CA" sz="3200" dirty="0"/>
              <a:t>Précision</a:t>
            </a:r>
          </a:p>
        </p:txBody>
      </p:sp>
      <p:sp>
        <p:nvSpPr>
          <p:cNvPr id="10" name="Espace réservé du contenu 9">
            <a:extLst>
              <a:ext uri="{FF2B5EF4-FFF2-40B4-BE49-F238E27FC236}">
                <a16:creationId xmlns:a16="http://schemas.microsoft.com/office/drawing/2014/main" id="{C932A109-0B95-4A51-8BD6-BDBDD3A3B352}"/>
              </a:ext>
            </a:extLst>
          </p:cNvPr>
          <p:cNvSpPr>
            <a:spLocks noGrp="1"/>
          </p:cNvSpPr>
          <p:nvPr>
            <p:ph sz="quarter" idx="4"/>
          </p:nvPr>
        </p:nvSpPr>
        <p:spPr>
          <a:xfrm>
            <a:off x="6434097" y="2683858"/>
            <a:ext cx="4700059" cy="1491346"/>
          </a:xfrm>
        </p:spPr>
        <p:txBody>
          <a:bodyPr/>
          <a:lstStyle/>
          <a:p>
            <a:pPr marL="0" indent="0">
              <a:buNone/>
            </a:pPr>
            <a:r>
              <a:rPr lang="fr-CA" dirty="0"/>
              <a:t>L’exactitude quant à elle est la capacité à reproduire un résultat à plusieurs reprises (reproductibles).</a:t>
            </a:r>
          </a:p>
        </p:txBody>
      </p:sp>
      <p:pic>
        <p:nvPicPr>
          <p:cNvPr id="1026" name="Picture 2" descr="Icones Cible, images Jeu cible png et ico">
            <a:extLst>
              <a:ext uri="{FF2B5EF4-FFF2-40B4-BE49-F238E27FC236}">
                <a16:creationId xmlns:a16="http://schemas.microsoft.com/office/drawing/2014/main" id="{B3870400-F426-4B9D-B77E-5ECE587F1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882" y="4190922"/>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cones Cible, images Jeu cible png et ico">
            <a:extLst>
              <a:ext uri="{FF2B5EF4-FFF2-40B4-BE49-F238E27FC236}">
                <a16:creationId xmlns:a16="http://schemas.microsoft.com/office/drawing/2014/main" id="{AD616D49-0E1D-4058-A7E3-15D833235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033" y="4190922"/>
            <a:ext cx="2438400" cy="24384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e 13">
            <a:extLst>
              <a:ext uri="{FF2B5EF4-FFF2-40B4-BE49-F238E27FC236}">
                <a16:creationId xmlns:a16="http://schemas.microsoft.com/office/drawing/2014/main" id="{ABA57368-27E5-4829-A0C7-859BA59D67A9}"/>
              </a:ext>
            </a:extLst>
          </p:cNvPr>
          <p:cNvGrpSpPr/>
          <p:nvPr/>
        </p:nvGrpSpPr>
        <p:grpSpPr>
          <a:xfrm>
            <a:off x="2624709" y="4197749"/>
            <a:ext cx="2431573" cy="2431573"/>
            <a:chOff x="1777907" y="4197749"/>
            <a:chExt cx="2431573" cy="2431573"/>
          </a:xfrm>
        </p:grpSpPr>
        <p:sp>
          <p:nvSpPr>
            <p:cNvPr id="11" name="Ellipse 10">
              <a:extLst>
                <a:ext uri="{FF2B5EF4-FFF2-40B4-BE49-F238E27FC236}">
                  <a16:creationId xmlns:a16="http://schemas.microsoft.com/office/drawing/2014/main" id="{B842D635-EB06-4C02-8DAF-21CC916A792D}"/>
                </a:ext>
              </a:extLst>
            </p:cNvPr>
            <p:cNvSpPr/>
            <p:nvPr/>
          </p:nvSpPr>
          <p:spPr>
            <a:xfrm>
              <a:off x="2809875" y="5219700"/>
              <a:ext cx="360811" cy="360811"/>
            </a:xfrm>
            <a:prstGeom prst="ellipse">
              <a:avLst/>
            </a:prstGeom>
            <a:noFill/>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Ellipse 16">
              <a:extLst>
                <a:ext uri="{FF2B5EF4-FFF2-40B4-BE49-F238E27FC236}">
                  <a16:creationId xmlns:a16="http://schemas.microsoft.com/office/drawing/2014/main" id="{88B9DD8D-5429-4CC2-9054-BEFFA6976AB0}"/>
                </a:ext>
              </a:extLst>
            </p:cNvPr>
            <p:cNvSpPr/>
            <p:nvPr/>
          </p:nvSpPr>
          <p:spPr>
            <a:xfrm>
              <a:off x="2524126" y="4924426"/>
              <a:ext cx="942974" cy="942974"/>
            </a:xfrm>
            <a:prstGeom prst="ellipse">
              <a:avLst/>
            </a:prstGeom>
            <a:noFill/>
            <a:ln>
              <a:solidFill>
                <a:schemeClr val="tx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Ellipse 17">
              <a:extLst>
                <a:ext uri="{FF2B5EF4-FFF2-40B4-BE49-F238E27FC236}">
                  <a16:creationId xmlns:a16="http://schemas.microsoft.com/office/drawing/2014/main" id="{3DAE3FEA-7BD7-47BE-95DE-4C095718FBA2}"/>
                </a:ext>
              </a:extLst>
            </p:cNvPr>
            <p:cNvSpPr/>
            <p:nvPr/>
          </p:nvSpPr>
          <p:spPr>
            <a:xfrm>
              <a:off x="2337817" y="4757659"/>
              <a:ext cx="1304925" cy="1304925"/>
            </a:xfrm>
            <a:prstGeom prst="ellipse">
              <a:avLst/>
            </a:prstGeom>
            <a:noFill/>
            <a:ln>
              <a:solidFill>
                <a:schemeClr val="tx1"/>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Ellipse 22">
              <a:extLst>
                <a:ext uri="{FF2B5EF4-FFF2-40B4-BE49-F238E27FC236}">
                  <a16:creationId xmlns:a16="http://schemas.microsoft.com/office/drawing/2014/main" id="{66390C36-E076-4AE1-866F-0CF0593B7FC7}"/>
                </a:ext>
              </a:extLst>
            </p:cNvPr>
            <p:cNvSpPr/>
            <p:nvPr/>
          </p:nvSpPr>
          <p:spPr>
            <a:xfrm>
              <a:off x="2075958" y="4495800"/>
              <a:ext cx="1829292" cy="1829292"/>
            </a:xfrm>
            <a:prstGeom prst="ellipse">
              <a:avLst/>
            </a:prstGeom>
            <a:noFill/>
            <a:ln>
              <a:solidFill>
                <a:schemeClr val="tx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Ellipse 23">
              <a:extLst>
                <a:ext uri="{FF2B5EF4-FFF2-40B4-BE49-F238E27FC236}">
                  <a16:creationId xmlns:a16="http://schemas.microsoft.com/office/drawing/2014/main" id="{1D8BED94-7E56-45BA-8016-545D466B1171}"/>
                </a:ext>
              </a:extLst>
            </p:cNvPr>
            <p:cNvSpPr/>
            <p:nvPr/>
          </p:nvSpPr>
          <p:spPr>
            <a:xfrm>
              <a:off x="1777907" y="4197749"/>
              <a:ext cx="2431573" cy="2431573"/>
            </a:xfrm>
            <a:prstGeom prst="ellipse">
              <a:avLst/>
            </a:prstGeom>
            <a:noFill/>
            <a:ln>
              <a:solidFill>
                <a:schemeClr val="tx1"/>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cxnSp>
        <p:nvCxnSpPr>
          <p:cNvPr id="25" name="Connecteur droit 24">
            <a:extLst>
              <a:ext uri="{FF2B5EF4-FFF2-40B4-BE49-F238E27FC236}">
                <a16:creationId xmlns:a16="http://schemas.microsoft.com/office/drawing/2014/main" id="{293B8967-C319-4100-B147-B3D0302A078B}"/>
              </a:ext>
            </a:extLst>
          </p:cNvPr>
          <p:cNvCxnSpPr/>
          <p:nvPr/>
        </p:nvCxnSpPr>
        <p:spPr>
          <a:xfrm>
            <a:off x="6307324" y="1990722"/>
            <a:ext cx="0" cy="4805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8" name="Picture 4" descr="Kabal(Mortal Kombat) vs Raiden(Metal Gear) - Battles - Comic Vine">
            <a:extLst>
              <a:ext uri="{FF2B5EF4-FFF2-40B4-BE49-F238E27FC236}">
                <a16:creationId xmlns:a16="http://schemas.microsoft.com/office/drawing/2014/main" id="{73CF3DFE-F870-47D4-ACAF-4C4E39BD631C}"/>
              </a:ext>
            </a:extLst>
          </p:cNvPr>
          <p:cNvPicPr>
            <a:picLocks noChangeAspect="1" noChangeArrowheads="1"/>
          </p:cNvPicPr>
          <p:nvPr/>
        </p:nvPicPr>
        <p:blipFill>
          <a:blip r:embed="rId3">
            <a:duotone>
              <a:schemeClr val="accent3">
                <a:shade val="45000"/>
                <a:satMod val="135000"/>
              </a:schemeClr>
              <a:prstClr val="white"/>
            </a:duotone>
            <a:alphaModFix amt="70000"/>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354333" y="3844898"/>
            <a:ext cx="1619292" cy="2159056"/>
          </a:xfrm>
          <a:prstGeom prst="rect">
            <a:avLst/>
          </a:prstGeom>
          <a:noFill/>
          <a:extLst>
            <a:ext uri="{909E8E84-426E-40DD-AFC4-6F175D3DCCD1}">
              <a14:hiddenFill xmlns:a14="http://schemas.microsoft.com/office/drawing/2010/main">
                <a:solidFill>
                  <a:srgbClr val="FFFFFF"/>
                </a:solidFill>
              </a14:hiddenFill>
            </a:ext>
          </a:extLst>
        </p:spPr>
      </p:pic>
      <p:sp>
        <p:nvSpPr>
          <p:cNvPr id="26" name="Ellipse 25">
            <a:extLst>
              <a:ext uri="{FF2B5EF4-FFF2-40B4-BE49-F238E27FC236}">
                <a16:creationId xmlns:a16="http://schemas.microsoft.com/office/drawing/2014/main" id="{8C25EA76-5AF5-45E9-B73E-7DA4E7B9A59B}"/>
              </a:ext>
            </a:extLst>
          </p:cNvPr>
          <p:cNvSpPr/>
          <p:nvPr/>
        </p:nvSpPr>
        <p:spPr>
          <a:xfrm>
            <a:off x="9288221" y="4612468"/>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1" name="Ellipse 30">
            <a:extLst>
              <a:ext uri="{FF2B5EF4-FFF2-40B4-BE49-F238E27FC236}">
                <a16:creationId xmlns:a16="http://schemas.microsoft.com/office/drawing/2014/main" id="{B7DD237C-07D9-48D0-B3B4-882FCEE90841}"/>
              </a:ext>
            </a:extLst>
          </p:cNvPr>
          <p:cNvSpPr/>
          <p:nvPr/>
        </p:nvSpPr>
        <p:spPr>
          <a:xfrm>
            <a:off x="9215625" y="4680555"/>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2" name="Ellipse 31">
            <a:extLst>
              <a:ext uri="{FF2B5EF4-FFF2-40B4-BE49-F238E27FC236}">
                <a16:creationId xmlns:a16="http://schemas.microsoft.com/office/drawing/2014/main" id="{23C30F91-0B3B-4F7E-A57C-6C4E657CBD65}"/>
              </a:ext>
            </a:extLst>
          </p:cNvPr>
          <p:cNvSpPr/>
          <p:nvPr/>
        </p:nvSpPr>
        <p:spPr>
          <a:xfrm>
            <a:off x="9324800" y="4767211"/>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3" name="Ellipse 32">
            <a:extLst>
              <a:ext uri="{FF2B5EF4-FFF2-40B4-BE49-F238E27FC236}">
                <a16:creationId xmlns:a16="http://schemas.microsoft.com/office/drawing/2014/main" id="{EDAF1215-3A39-413C-AA74-8C63CB59545E}"/>
              </a:ext>
            </a:extLst>
          </p:cNvPr>
          <p:cNvSpPr/>
          <p:nvPr/>
        </p:nvSpPr>
        <p:spPr>
          <a:xfrm>
            <a:off x="9143029" y="4558963"/>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4" name="Ellipse 33">
            <a:extLst>
              <a:ext uri="{FF2B5EF4-FFF2-40B4-BE49-F238E27FC236}">
                <a16:creationId xmlns:a16="http://schemas.microsoft.com/office/drawing/2014/main" id="{5E4203EE-4B14-4A59-B0DF-A72F19179E65}"/>
              </a:ext>
            </a:extLst>
          </p:cNvPr>
          <p:cNvSpPr/>
          <p:nvPr/>
        </p:nvSpPr>
        <p:spPr>
          <a:xfrm>
            <a:off x="9147965" y="4765732"/>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5" name="Ellipse 34">
            <a:extLst>
              <a:ext uri="{FF2B5EF4-FFF2-40B4-BE49-F238E27FC236}">
                <a16:creationId xmlns:a16="http://schemas.microsoft.com/office/drawing/2014/main" id="{D987F4E6-D469-457B-B925-E958CD9B829E}"/>
              </a:ext>
            </a:extLst>
          </p:cNvPr>
          <p:cNvSpPr/>
          <p:nvPr/>
        </p:nvSpPr>
        <p:spPr>
          <a:xfrm>
            <a:off x="9094003" y="4664837"/>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978972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out)">
                                      <p:cBhvr>
                                        <p:cTn id="15" dur="2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out)">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up)">
                                      <p:cBhvr>
                                        <p:cTn id="25" dur="500"/>
                                        <p:tgtEl>
                                          <p:spTgt spid="25"/>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500"/>
                                        <p:tgtEl>
                                          <p:spTgt spid="10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fade">
                                      <p:cBhvr>
                                        <p:cTn id="34" dur="500"/>
                                        <p:tgtEl>
                                          <p:spTgt spid="9">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out)">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149"/>
                                          </p:stCondLst>
                                        </p:cTn>
                                        <p:tgtEl>
                                          <p:spTgt spid="26"/>
                                        </p:tgtEl>
                                        <p:attrNameLst>
                                          <p:attrName>style.visibility</p:attrName>
                                        </p:attrNameLst>
                                      </p:cBhvr>
                                      <p:to>
                                        <p:strVal val="visible"/>
                                      </p:to>
                                    </p:set>
                                  </p:childTnLst>
                                </p:cTn>
                              </p:par>
                            </p:childTnLst>
                          </p:cTn>
                        </p:par>
                        <p:par>
                          <p:cTn id="47" fill="hold">
                            <p:stCondLst>
                              <p:cond delay="150"/>
                            </p:stCondLst>
                            <p:childTnLst>
                              <p:par>
                                <p:cTn id="48" presetID="1" presetClass="entr" presetSubtype="0" fill="hold" grpId="0" nodeType="afterEffect">
                                  <p:stCondLst>
                                    <p:cond delay="0"/>
                                  </p:stCondLst>
                                  <p:childTnLst>
                                    <p:set>
                                      <p:cBhvr>
                                        <p:cTn id="49" dur="1" fill="hold">
                                          <p:stCondLst>
                                            <p:cond delay="149"/>
                                          </p:stCondLst>
                                        </p:cTn>
                                        <p:tgtEl>
                                          <p:spTgt spid="31"/>
                                        </p:tgtEl>
                                        <p:attrNameLst>
                                          <p:attrName>style.visibility</p:attrName>
                                        </p:attrNameLst>
                                      </p:cBhvr>
                                      <p:to>
                                        <p:strVal val="visible"/>
                                      </p:to>
                                    </p:set>
                                  </p:childTnLst>
                                </p:cTn>
                              </p:par>
                            </p:childTnLst>
                          </p:cTn>
                        </p:par>
                        <p:par>
                          <p:cTn id="50" fill="hold">
                            <p:stCondLst>
                              <p:cond delay="300"/>
                            </p:stCondLst>
                            <p:childTnLst>
                              <p:par>
                                <p:cTn id="51" presetID="1" presetClass="entr" presetSubtype="0" fill="hold" grpId="0" nodeType="afterEffect">
                                  <p:stCondLst>
                                    <p:cond delay="0"/>
                                  </p:stCondLst>
                                  <p:childTnLst>
                                    <p:set>
                                      <p:cBhvr>
                                        <p:cTn id="52" dur="1" fill="hold">
                                          <p:stCondLst>
                                            <p:cond delay="149"/>
                                          </p:stCondLst>
                                        </p:cTn>
                                        <p:tgtEl>
                                          <p:spTgt spid="32"/>
                                        </p:tgtEl>
                                        <p:attrNameLst>
                                          <p:attrName>style.visibility</p:attrName>
                                        </p:attrNameLst>
                                      </p:cBhvr>
                                      <p:to>
                                        <p:strVal val="visible"/>
                                      </p:to>
                                    </p:set>
                                  </p:childTnLst>
                                </p:cTn>
                              </p:par>
                            </p:childTnLst>
                          </p:cTn>
                        </p:par>
                        <p:par>
                          <p:cTn id="53" fill="hold">
                            <p:stCondLst>
                              <p:cond delay="450"/>
                            </p:stCondLst>
                            <p:childTnLst>
                              <p:par>
                                <p:cTn id="54" presetID="1" presetClass="entr" presetSubtype="0" fill="hold" grpId="0" nodeType="afterEffect">
                                  <p:stCondLst>
                                    <p:cond delay="0"/>
                                  </p:stCondLst>
                                  <p:childTnLst>
                                    <p:set>
                                      <p:cBhvr>
                                        <p:cTn id="55" dur="1" fill="hold">
                                          <p:stCondLst>
                                            <p:cond delay="149"/>
                                          </p:stCondLst>
                                        </p:cTn>
                                        <p:tgtEl>
                                          <p:spTgt spid="33"/>
                                        </p:tgtEl>
                                        <p:attrNameLst>
                                          <p:attrName>style.visibility</p:attrName>
                                        </p:attrNameLst>
                                      </p:cBhvr>
                                      <p:to>
                                        <p:strVal val="visible"/>
                                      </p:to>
                                    </p:set>
                                  </p:childTnLst>
                                </p:cTn>
                              </p:par>
                            </p:childTnLst>
                          </p:cTn>
                        </p:par>
                        <p:par>
                          <p:cTn id="56" fill="hold">
                            <p:stCondLst>
                              <p:cond delay="600"/>
                            </p:stCondLst>
                            <p:childTnLst>
                              <p:par>
                                <p:cTn id="57" presetID="1" presetClass="entr" presetSubtype="0" fill="hold" grpId="0" nodeType="afterEffect">
                                  <p:stCondLst>
                                    <p:cond delay="0"/>
                                  </p:stCondLst>
                                  <p:childTnLst>
                                    <p:set>
                                      <p:cBhvr>
                                        <p:cTn id="58" dur="1" fill="hold">
                                          <p:stCondLst>
                                            <p:cond delay="149"/>
                                          </p:stCondLst>
                                        </p:cTn>
                                        <p:tgtEl>
                                          <p:spTgt spid="34"/>
                                        </p:tgtEl>
                                        <p:attrNameLst>
                                          <p:attrName>style.visibility</p:attrName>
                                        </p:attrNameLst>
                                      </p:cBhvr>
                                      <p:to>
                                        <p:strVal val="visible"/>
                                      </p:to>
                                    </p:set>
                                  </p:childTnLst>
                                </p:cTn>
                              </p:par>
                            </p:childTnLst>
                          </p:cTn>
                        </p:par>
                        <p:par>
                          <p:cTn id="59" fill="hold">
                            <p:stCondLst>
                              <p:cond delay="750"/>
                            </p:stCondLst>
                            <p:childTnLst>
                              <p:par>
                                <p:cTn id="60" presetID="1" presetClass="entr" presetSubtype="0" fill="hold" grpId="0" nodeType="afterEffect">
                                  <p:stCondLst>
                                    <p:cond delay="0"/>
                                  </p:stCondLst>
                                  <p:childTnLst>
                                    <p:set>
                                      <p:cBhvr>
                                        <p:cTn id="61" dur="1" fill="hold">
                                          <p:stCondLst>
                                            <p:cond delay="149"/>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P spid="26" grpId="0" animBg="1"/>
      <p:bldP spid="31" grpId="0" animBg="1"/>
      <p:bldP spid="32" grpId="0" animBg="1"/>
      <p:bldP spid="33"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377AB0D-B625-48C8-8ABF-482C682234E6}"/>
              </a:ext>
            </a:extLst>
          </p:cNvPr>
          <p:cNvSpPr/>
          <p:nvPr/>
        </p:nvSpPr>
        <p:spPr>
          <a:xfrm>
            <a:off x="809645" y="3142497"/>
            <a:ext cx="10572709" cy="2962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C827E0BE-C388-4CE3-8E23-370769ED0507}"/>
              </a:ext>
            </a:extLst>
          </p:cNvPr>
          <p:cNvSpPr>
            <a:spLocks noGrp="1"/>
          </p:cNvSpPr>
          <p:nvPr>
            <p:ph type="title"/>
          </p:nvPr>
        </p:nvSpPr>
        <p:spPr/>
        <p:txBody>
          <a:bodyPr/>
          <a:lstStyle/>
          <a:p>
            <a:r>
              <a:rPr lang="fr-CA" b="1" dirty="0"/>
              <a:t>Exactitude et Précision</a:t>
            </a:r>
          </a:p>
        </p:txBody>
      </p:sp>
      <p:pic>
        <p:nvPicPr>
          <p:cNvPr id="1026" name="Picture 2" descr="Icones Cible, images Jeu cible png et ico">
            <a:extLst>
              <a:ext uri="{FF2B5EF4-FFF2-40B4-BE49-F238E27FC236}">
                <a16:creationId xmlns:a16="http://schemas.microsoft.com/office/drawing/2014/main" id="{B3870400-F426-4B9D-B77E-5ECE587F1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063" y="338339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cones Cible, images Jeu cible png et ico">
            <a:extLst>
              <a:ext uri="{FF2B5EF4-FFF2-40B4-BE49-F238E27FC236}">
                <a16:creationId xmlns:a16="http://schemas.microsoft.com/office/drawing/2014/main" id="{AD616D49-0E1D-4058-A7E3-15D833235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404" y="3383398"/>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6" name="Ellipse 25">
            <a:extLst>
              <a:ext uri="{FF2B5EF4-FFF2-40B4-BE49-F238E27FC236}">
                <a16:creationId xmlns:a16="http://schemas.microsoft.com/office/drawing/2014/main" id="{8C25EA76-5AF5-45E9-B73E-7DA4E7B9A59B}"/>
              </a:ext>
            </a:extLst>
          </p:cNvPr>
          <p:cNvSpPr/>
          <p:nvPr/>
        </p:nvSpPr>
        <p:spPr>
          <a:xfrm>
            <a:off x="2502170" y="3534001"/>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1" name="Ellipse 30">
            <a:extLst>
              <a:ext uri="{FF2B5EF4-FFF2-40B4-BE49-F238E27FC236}">
                <a16:creationId xmlns:a16="http://schemas.microsoft.com/office/drawing/2014/main" id="{B7DD237C-07D9-48D0-B3B4-882FCEE90841}"/>
              </a:ext>
            </a:extLst>
          </p:cNvPr>
          <p:cNvSpPr/>
          <p:nvPr/>
        </p:nvSpPr>
        <p:spPr>
          <a:xfrm>
            <a:off x="2405927" y="5102904"/>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2" name="Ellipse 31">
            <a:extLst>
              <a:ext uri="{FF2B5EF4-FFF2-40B4-BE49-F238E27FC236}">
                <a16:creationId xmlns:a16="http://schemas.microsoft.com/office/drawing/2014/main" id="{23C30F91-0B3B-4F7E-A57C-6C4E657CBD65}"/>
              </a:ext>
            </a:extLst>
          </p:cNvPr>
          <p:cNvSpPr/>
          <p:nvPr/>
        </p:nvSpPr>
        <p:spPr>
          <a:xfrm>
            <a:off x="2862325" y="4256110"/>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3" name="Ellipse 32">
            <a:extLst>
              <a:ext uri="{FF2B5EF4-FFF2-40B4-BE49-F238E27FC236}">
                <a16:creationId xmlns:a16="http://schemas.microsoft.com/office/drawing/2014/main" id="{EDAF1215-3A39-413C-AA74-8C63CB59545E}"/>
              </a:ext>
            </a:extLst>
          </p:cNvPr>
          <p:cNvSpPr/>
          <p:nvPr/>
        </p:nvSpPr>
        <p:spPr>
          <a:xfrm>
            <a:off x="1591391" y="5536123"/>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4" name="Ellipse 33">
            <a:extLst>
              <a:ext uri="{FF2B5EF4-FFF2-40B4-BE49-F238E27FC236}">
                <a16:creationId xmlns:a16="http://schemas.microsoft.com/office/drawing/2014/main" id="{5E4203EE-4B14-4A59-B0DF-A72F19179E65}"/>
              </a:ext>
            </a:extLst>
          </p:cNvPr>
          <p:cNvSpPr/>
          <p:nvPr/>
        </p:nvSpPr>
        <p:spPr>
          <a:xfrm>
            <a:off x="1085290" y="4401301"/>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5" name="Ellipse 34">
            <a:extLst>
              <a:ext uri="{FF2B5EF4-FFF2-40B4-BE49-F238E27FC236}">
                <a16:creationId xmlns:a16="http://schemas.microsoft.com/office/drawing/2014/main" id="{D987F4E6-D469-457B-B925-E958CD9B829E}"/>
              </a:ext>
            </a:extLst>
          </p:cNvPr>
          <p:cNvSpPr/>
          <p:nvPr/>
        </p:nvSpPr>
        <p:spPr>
          <a:xfrm>
            <a:off x="1736178" y="3794140"/>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6" name="Picture 2" descr="Icones Cible, images Jeu cible png et ico">
            <a:extLst>
              <a:ext uri="{FF2B5EF4-FFF2-40B4-BE49-F238E27FC236}">
                <a16:creationId xmlns:a16="http://schemas.microsoft.com/office/drawing/2014/main" id="{56F43FA0-409A-4F83-B876-44770958F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708" y="338339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Icones Cible, images Jeu cible png et ico">
            <a:extLst>
              <a:ext uri="{FF2B5EF4-FFF2-40B4-BE49-F238E27FC236}">
                <a16:creationId xmlns:a16="http://schemas.microsoft.com/office/drawing/2014/main" id="{C421FFA3-CE3E-4F86-9197-58A490631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049" y="3383398"/>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4" name="Ellipse 43">
            <a:extLst>
              <a:ext uri="{FF2B5EF4-FFF2-40B4-BE49-F238E27FC236}">
                <a16:creationId xmlns:a16="http://schemas.microsoft.com/office/drawing/2014/main" id="{8EBA68C3-6589-410F-813E-02AF8ED88A91}"/>
              </a:ext>
            </a:extLst>
          </p:cNvPr>
          <p:cNvSpPr/>
          <p:nvPr/>
        </p:nvSpPr>
        <p:spPr>
          <a:xfrm>
            <a:off x="3086816" y="4884289"/>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Ellipse 44">
            <a:extLst>
              <a:ext uri="{FF2B5EF4-FFF2-40B4-BE49-F238E27FC236}">
                <a16:creationId xmlns:a16="http://schemas.microsoft.com/office/drawing/2014/main" id="{D4BADC80-6F3C-45CA-81ED-36BB0B40AFA9}"/>
              </a:ext>
            </a:extLst>
          </p:cNvPr>
          <p:cNvSpPr/>
          <p:nvPr/>
        </p:nvSpPr>
        <p:spPr>
          <a:xfrm>
            <a:off x="1094183" y="3388810"/>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 name="ZoneTexte 26">
            <a:extLst>
              <a:ext uri="{FF2B5EF4-FFF2-40B4-BE49-F238E27FC236}">
                <a16:creationId xmlns:a16="http://schemas.microsoft.com/office/drawing/2014/main" id="{5A01369D-8E75-4C5F-AFAC-940CDF7FE25D}"/>
              </a:ext>
            </a:extLst>
          </p:cNvPr>
          <p:cNvSpPr txBox="1"/>
          <p:nvPr/>
        </p:nvSpPr>
        <p:spPr>
          <a:xfrm>
            <a:off x="975063" y="2236198"/>
            <a:ext cx="2438400" cy="830997"/>
          </a:xfrm>
          <a:prstGeom prst="rect">
            <a:avLst/>
          </a:prstGeom>
          <a:noFill/>
        </p:spPr>
        <p:txBody>
          <a:bodyPr wrap="square" rtlCol="0" anchor="ctr">
            <a:spAutoFit/>
          </a:bodyPr>
          <a:lstStyle/>
          <a:p>
            <a:pPr algn="ctr"/>
            <a:r>
              <a:rPr lang="fr-CA" sz="2400" b="1" dirty="0"/>
              <a:t>Pas précis</a:t>
            </a:r>
          </a:p>
          <a:p>
            <a:pPr algn="ctr"/>
            <a:r>
              <a:rPr lang="fr-CA" sz="2400" b="1" dirty="0"/>
              <a:t>Pas exact</a:t>
            </a:r>
          </a:p>
        </p:txBody>
      </p:sp>
      <p:sp>
        <p:nvSpPr>
          <p:cNvPr id="48" name="ZoneTexte 47">
            <a:extLst>
              <a:ext uri="{FF2B5EF4-FFF2-40B4-BE49-F238E27FC236}">
                <a16:creationId xmlns:a16="http://schemas.microsoft.com/office/drawing/2014/main" id="{39BBBB9E-5832-439C-86D8-D63117BE8112}"/>
              </a:ext>
            </a:extLst>
          </p:cNvPr>
          <p:cNvSpPr txBox="1"/>
          <p:nvPr/>
        </p:nvSpPr>
        <p:spPr>
          <a:xfrm>
            <a:off x="3609404" y="2241162"/>
            <a:ext cx="2438400" cy="830997"/>
          </a:xfrm>
          <a:prstGeom prst="rect">
            <a:avLst/>
          </a:prstGeom>
          <a:noFill/>
        </p:spPr>
        <p:txBody>
          <a:bodyPr wrap="square" rtlCol="0" anchor="ctr">
            <a:spAutoFit/>
          </a:bodyPr>
          <a:lstStyle/>
          <a:p>
            <a:pPr algn="ctr"/>
            <a:r>
              <a:rPr lang="fr-CA" sz="2400" b="1" dirty="0"/>
              <a:t>Précis</a:t>
            </a:r>
          </a:p>
          <a:p>
            <a:pPr algn="ctr"/>
            <a:r>
              <a:rPr lang="fr-CA" sz="2400" b="1" dirty="0"/>
              <a:t>Pas exact</a:t>
            </a:r>
          </a:p>
        </p:txBody>
      </p:sp>
      <p:sp>
        <p:nvSpPr>
          <p:cNvPr id="49" name="ZoneTexte 48">
            <a:extLst>
              <a:ext uri="{FF2B5EF4-FFF2-40B4-BE49-F238E27FC236}">
                <a16:creationId xmlns:a16="http://schemas.microsoft.com/office/drawing/2014/main" id="{78F97FAE-8F9A-40CD-8347-3D708C66C8C6}"/>
              </a:ext>
            </a:extLst>
          </p:cNvPr>
          <p:cNvSpPr txBox="1"/>
          <p:nvPr/>
        </p:nvSpPr>
        <p:spPr>
          <a:xfrm>
            <a:off x="6178708" y="2241162"/>
            <a:ext cx="2438400" cy="830997"/>
          </a:xfrm>
          <a:prstGeom prst="rect">
            <a:avLst/>
          </a:prstGeom>
          <a:noFill/>
        </p:spPr>
        <p:txBody>
          <a:bodyPr wrap="square" rtlCol="0" anchor="ctr">
            <a:spAutoFit/>
          </a:bodyPr>
          <a:lstStyle/>
          <a:p>
            <a:pPr algn="ctr"/>
            <a:r>
              <a:rPr lang="fr-CA" sz="2400" b="1" dirty="0"/>
              <a:t>Pas précis</a:t>
            </a:r>
          </a:p>
          <a:p>
            <a:pPr algn="ctr"/>
            <a:r>
              <a:rPr lang="fr-CA" sz="2400" b="1" dirty="0"/>
              <a:t>Exact</a:t>
            </a:r>
          </a:p>
        </p:txBody>
      </p:sp>
      <p:sp>
        <p:nvSpPr>
          <p:cNvPr id="50" name="ZoneTexte 49">
            <a:extLst>
              <a:ext uri="{FF2B5EF4-FFF2-40B4-BE49-F238E27FC236}">
                <a16:creationId xmlns:a16="http://schemas.microsoft.com/office/drawing/2014/main" id="{A7ABCF3E-10E0-4053-AF9F-B4A2E08A61C5}"/>
              </a:ext>
            </a:extLst>
          </p:cNvPr>
          <p:cNvSpPr txBox="1"/>
          <p:nvPr/>
        </p:nvSpPr>
        <p:spPr>
          <a:xfrm>
            <a:off x="8813900" y="2236198"/>
            <a:ext cx="2438400" cy="830997"/>
          </a:xfrm>
          <a:prstGeom prst="rect">
            <a:avLst/>
          </a:prstGeom>
          <a:noFill/>
        </p:spPr>
        <p:txBody>
          <a:bodyPr wrap="square" rtlCol="0" anchor="ctr">
            <a:spAutoFit/>
          </a:bodyPr>
          <a:lstStyle/>
          <a:p>
            <a:pPr algn="ctr"/>
            <a:r>
              <a:rPr lang="fr-CA" sz="2400" b="1" dirty="0"/>
              <a:t>Précis</a:t>
            </a:r>
          </a:p>
          <a:p>
            <a:pPr algn="ctr"/>
            <a:r>
              <a:rPr lang="fr-CA" sz="2400" b="1" dirty="0"/>
              <a:t>Exact</a:t>
            </a:r>
          </a:p>
        </p:txBody>
      </p:sp>
      <p:sp>
        <p:nvSpPr>
          <p:cNvPr id="51" name="Ellipse 50">
            <a:extLst>
              <a:ext uri="{FF2B5EF4-FFF2-40B4-BE49-F238E27FC236}">
                <a16:creationId xmlns:a16="http://schemas.microsoft.com/office/drawing/2014/main" id="{5BF0A3DE-1649-454A-9269-FBF20C10141B}"/>
              </a:ext>
            </a:extLst>
          </p:cNvPr>
          <p:cNvSpPr/>
          <p:nvPr/>
        </p:nvSpPr>
        <p:spPr>
          <a:xfrm>
            <a:off x="3985447" y="4144346"/>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2" name="Ellipse 51">
            <a:extLst>
              <a:ext uri="{FF2B5EF4-FFF2-40B4-BE49-F238E27FC236}">
                <a16:creationId xmlns:a16="http://schemas.microsoft.com/office/drawing/2014/main" id="{CF221E7D-7FB4-4561-8F54-DBC211797BC2}"/>
              </a:ext>
            </a:extLst>
          </p:cNvPr>
          <p:cNvSpPr/>
          <p:nvPr/>
        </p:nvSpPr>
        <p:spPr>
          <a:xfrm>
            <a:off x="3953856" y="4322130"/>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3" name="Ellipse 52">
            <a:extLst>
              <a:ext uri="{FF2B5EF4-FFF2-40B4-BE49-F238E27FC236}">
                <a16:creationId xmlns:a16="http://schemas.microsoft.com/office/drawing/2014/main" id="{05CCD1A8-F15F-4340-A341-3440B074BDD8}"/>
              </a:ext>
            </a:extLst>
          </p:cNvPr>
          <p:cNvSpPr/>
          <p:nvPr/>
        </p:nvSpPr>
        <p:spPr>
          <a:xfrm>
            <a:off x="3993221" y="4278841"/>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4" name="Ellipse 53">
            <a:extLst>
              <a:ext uri="{FF2B5EF4-FFF2-40B4-BE49-F238E27FC236}">
                <a16:creationId xmlns:a16="http://schemas.microsoft.com/office/drawing/2014/main" id="{C7BC2AF7-95C5-4754-B1FD-E94C6F8A1AE3}"/>
              </a:ext>
            </a:extLst>
          </p:cNvPr>
          <p:cNvSpPr/>
          <p:nvPr/>
        </p:nvSpPr>
        <p:spPr>
          <a:xfrm>
            <a:off x="3832519" y="4384763"/>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5" name="Ellipse 54">
            <a:extLst>
              <a:ext uri="{FF2B5EF4-FFF2-40B4-BE49-F238E27FC236}">
                <a16:creationId xmlns:a16="http://schemas.microsoft.com/office/drawing/2014/main" id="{2D3EEA26-6A34-4F75-B4FD-9901DCDC3C29}"/>
              </a:ext>
            </a:extLst>
          </p:cNvPr>
          <p:cNvSpPr/>
          <p:nvPr/>
        </p:nvSpPr>
        <p:spPr>
          <a:xfrm>
            <a:off x="3823802" y="4253239"/>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6" name="Ellipse 55">
            <a:extLst>
              <a:ext uri="{FF2B5EF4-FFF2-40B4-BE49-F238E27FC236}">
                <a16:creationId xmlns:a16="http://schemas.microsoft.com/office/drawing/2014/main" id="{70CE8B2A-B2F8-4C89-9C0C-8B5AEA2E324F}"/>
              </a:ext>
            </a:extLst>
          </p:cNvPr>
          <p:cNvSpPr/>
          <p:nvPr/>
        </p:nvSpPr>
        <p:spPr>
          <a:xfrm>
            <a:off x="3896397" y="4180644"/>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7" name="Ellipse 56">
            <a:extLst>
              <a:ext uri="{FF2B5EF4-FFF2-40B4-BE49-F238E27FC236}">
                <a16:creationId xmlns:a16="http://schemas.microsoft.com/office/drawing/2014/main" id="{73083411-07D4-4F55-8A0E-E77283091536}"/>
              </a:ext>
            </a:extLst>
          </p:cNvPr>
          <p:cNvSpPr/>
          <p:nvPr/>
        </p:nvSpPr>
        <p:spPr>
          <a:xfrm>
            <a:off x="3806449" y="4133600"/>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8" name="Ellipse 57">
            <a:extLst>
              <a:ext uri="{FF2B5EF4-FFF2-40B4-BE49-F238E27FC236}">
                <a16:creationId xmlns:a16="http://schemas.microsoft.com/office/drawing/2014/main" id="{477E10E6-570D-422E-98F8-7ED97AD5438D}"/>
              </a:ext>
            </a:extLst>
          </p:cNvPr>
          <p:cNvSpPr/>
          <p:nvPr/>
        </p:nvSpPr>
        <p:spPr>
          <a:xfrm>
            <a:off x="3931955" y="4078742"/>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9" name="Ellipse 58">
            <a:extLst>
              <a:ext uri="{FF2B5EF4-FFF2-40B4-BE49-F238E27FC236}">
                <a16:creationId xmlns:a16="http://schemas.microsoft.com/office/drawing/2014/main" id="{A07B869C-BCD9-4ADB-BF1A-2B3FEA46AF79}"/>
              </a:ext>
            </a:extLst>
          </p:cNvPr>
          <p:cNvSpPr/>
          <p:nvPr/>
        </p:nvSpPr>
        <p:spPr>
          <a:xfrm>
            <a:off x="7268993" y="4216208"/>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0" name="Ellipse 59">
            <a:extLst>
              <a:ext uri="{FF2B5EF4-FFF2-40B4-BE49-F238E27FC236}">
                <a16:creationId xmlns:a16="http://schemas.microsoft.com/office/drawing/2014/main" id="{17B2F870-77D4-4B1C-B5A1-507945E8B5AF}"/>
              </a:ext>
            </a:extLst>
          </p:cNvPr>
          <p:cNvSpPr/>
          <p:nvPr/>
        </p:nvSpPr>
        <p:spPr>
          <a:xfrm>
            <a:off x="7333977" y="4546492"/>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1" name="Ellipse 60">
            <a:extLst>
              <a:ext uri="{FF2B5EF4-FFF2-40B4-BE49-F238E27FC236}">
                <a16:creationId xmlns:a16="http://schemas.microsoft.com/office/drawing/2014/main" id="{B98C4943-AD2B-44C8-958B-2BE81213B83D}"/>
              </a:ext>
            </a:extLst>
          </p:cNvPr>
          <p:cNvSpPr/>
          <p:nvPr/>
        </p:nvSpPr>
        <p:spPr>
          <a:xfrm>
            <a:off x="7617216" y="4695318"/>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2" name="Ellipse 61">
            <a:extLst>
              <a:ext uri="{FF2B5EF4-FFF2-40B4-BE49-F238E27FC236}">
                <a16:creationId xmlns:a16="http://schemas.microsoft.com/office/drawing/2014/main" id="{8DB7A3CD-DA9F-47D4-9433-26DD1E4E8FA7}"/>
              </a:ext>
            </a:extLst>
          </p:cNvPr>
          <p:cNvSpPr/>
          <p:nvPr/>
        </p:nvSpPr>
        <p:spPr>
          <a:xfrm>
            <a:off x="7156291" y="4862495"/>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3" name="Ellipse 62">
            <a:extLst>
              <a:ext uri="{FF2B5EF4-FFF2-40B4-BE49-F238E27FC236}">
                <a16:creationId xmlns:a16="http://schemas.microsoft.com/office/drawing/2014/main" id="{7FFCE9F5-6353-4E2F-AC33-8B153C200592}"/>
              </a:ext>
            </a:extLst>
          </p:cNvPr>
          <p:cNvSpPr/>
          <p:nvPr/>
        </p:nvSpPr>
        <p:spPr>
          <a:xfrm>
            <a:off x="6985269" y="4496627"/>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4" name="Ellipse 63">
            <a:extLst>
              <a:ext uri="{FF2B5EF4-FFF2-40B4-BE49-F238E27FC236}">
                <a16:creationId xmlns:a16="http://schemas.microsoft.com/office/drawing/2014/main" id="{DCE99C90-E3D2-4CD9-B3ED-E123657A77CC}"/>
              </a:ext>
            </a:extLst>
          </p:cNvPr>
          <p:cNvSpPr/>
          <p:nvPr/>
        </p:nvSpPr>
        <p:spPr>
          <a:xfrm>
            <a:off x="7429021" y="4739098"/>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5" name="Ellipse 64">
            <a:extLst>
              <a:ext uri="{FF2B5EF4-FFF2-40B4-BE49-F238E27FC236}">
                <a16:creationId xmlns:a16="http://schemas.microsoft.com/office/drawing/2014/main" id="{95ACF77D-EA96-4DB1-A771-6EE657347D32}"/>
              </a:ext>
            </a:extLst>
          </p:cNvPr>
          <p:cNvSpPr/>
          <p:nvPr/>
        </p:nvSpPr>
        <p:spPr>
          <a:xfrm>
            <a:off x="7167284" y="4579521"/>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6" name="Ellipse 65">
            <a:extLst>
              <a:ext uri="{FF2B5EF4-FFF2-40B4-BE49-F238E27FC236}">
                <a16:creationId xmlns:a16="http://schemas.microsoft.com/office/drawing/2014/main" id="{7C5EE554-0189-4463-8D82-63386FCE3007}"/>
              </a:ext>
            </a:extLst>
          </p:cNvPr>
          <p:cNvSpPr/>
          <p:nvPr/>
        </p:nvSpPr>
        <p:spPr>
          <a:xfrm>
            <a:off x="7520586" y="4289537"/>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7" name="Ellipse 66">
            <a:extLst>
              <a:ext uri="{FF2B5EF4-FFF2-40B4-BE49-F238E27FC236}">
                <a16:creationId xmlns:a16="http://schemas.microsoft.com/office/drawing/2014/main" id="{C4AB7C20-3306-430F-A803-C276FFF0A111}"/>
              </a:ext>
            </a:extLst>
          </p:cNvPr>
          <p:cNvSpPr/>
          <p:nvPr/>
        </p:nvSpPr>
        <p:spPr>
          <a:xfrm>
            <a:off x="10032263" y="4437419"/>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8" name="Ellipse 67">
            <a:extLst>
              <a:ext uri="{FF2B5EF4-FFF2-40B4-BE49-F238E27FC236}">
                <a16:creationId xmlns:a16="http://schemas.microsoft.com/office/drawing/2014/main" id="{4F352AAE-5B5E-42A6-B0D4-7FBBB0019A7D}"/>
              </a:ext>
            </a:extLst>
          </p:cNvPr>
          <p:cNvSpPr/>
          <p:nvPr/>
        </p:nvSpPr>
        <p:spPr>
          <a:xfrm>
            <a:off x="10000672" y="4615203"/>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9" name="Ellipse 68">
            <a:extLst>
              <a:ext uri="{FF2B5EF4-FFF2-40B4-BE49-F238E27FC236}">
                <a16:creationId xmlns:a16="http://schemas.microsoft.com/office/drawing/2014/main" id="{0880A4CE-2C39-4B9A-9407-D8D352C2B504}"/>
              </a:ext>
            </a:extLst>
          </p:cNvPr>
          <p:cNvSpPr/>
          <p:nvPr/>
        </p:nvSpPr>
        <p:spPr>
          <a:xfrm>
            <a:off x="10040037" y="4571914"/>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0" name="Ellipse 69">
            <a:extLst>
              <a:ext uri="{FF2B5EF4-FFF2-40B4-BE49-F238E27FC236}">
                <a16:creationId xmlns:a16="http://schemas.microsoft.com/office/drawing/2014/main" id="{6CCB3477-FE22-4CDB-ACDD-EAAD9DA186C7}"/>
              </a:ext>
            </a:extLst>
          </p:cNvPr>
          <p:cNvSpPr/>
          <p:nvPr/>
        </p:nvSpPr>
        <p:spPr>
          <a:xfrm>
            <a:off x="9879335" y="4677836"/>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1" name="Ellipse 70">
            <a:extLst>
              <a:ext uri="{FF2B5EF4-FFF2-40B4-BE49-F238E27FC236}">
                <a16:creationId xmlns:a16="http://schemas.microsoft.com/office/drawing/2014/main" id="{A1E02621-C9F6-4C5C-AC64-555176CEB4C0}"/>
              </a:ext>
            </a:extLst>
          </p:cNvPr>
          <p:cNvSpPr/>
          <p:nvPr/>
        </p:nvSpPr>
        <p:spPr>
          <a:xfrm>
            <a:off x="9870618" y="4546312"/>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2" name="Ellipse 71">
            <a:extLst>
              <a:ext uri="{FF2B5EF4-FFF2-40B4-BE49-F238E27FC236}">
                <a16:creationId xmlns:a16="http://schemas.microsoft.com/office/drawing/2014/main" id="{50D27881-DF2D-4AE8-94DA-66949061A523}"/>
              </a:ext>
            </a:extLst>
          </p:cNvPr>
          <p:cNvSpPr/>
          <p:nvPr/>
        </p:nvSpPr>
        <p:spPr>
          <a:xfrm>
            <a:off x="9943213" y="4473717"/>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3" name="Ellipse 72">
            <a:extLst>
              <a:ext uri="{FF2B5EF4-FFF2-40B4-BE49-F238E27FC236}">
                <a16:creationId xmlns:a16="http://schemas.microsoft.com/office/drawing/2014/main" id="{A47CE67C-57C1-4F57-9F5A-A8E9809D39D6}"/>
              </a:ext>
            </a:extLst>
          </p:cNvPr>
          <p:cNvSpPr/>
          <p:nvPr/>
        </p:nvSpPr>
        <p:spPr>
          <a:xfrm>
            <a:off x="9853265" y="4426673"/>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4" name="Ellipse 73">
            <a:extLst>
              <a:ext uri="{FF2B5EF4-FFF2-40B4-BE49-F238E27FC236}">
                <a16:creationId xmlns:a16="http://schemas.microsoft.com/office/drawing/2014/main" id="{B19A7759-62E2-4A2B-8B55-2C33D2B2B530}"/>
              </a:ext>
            </a:extLst>
          </p:cNvPr>
          <p:cNvSpPr/>
          <p:nvPr/>
        </p:nvSpPr>
        <p:spPr>
          <a:xfrm>
            <a:off x="9978771" y="4371815"/>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488465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out)">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149"/>
                                          </p:stCondLst>
                                        </p:cTn>
                                        <p:tgtEl>
                                          <p:spTgt spid="26"/>
                                        </p:tgtEl>
                                        <p:attrNameLst>
                                          <p:attrName>style.visibility</p:attrName>
                                        </p:attrNameLst>
                                      </p:cBhvr>
                                      <p:to>
                                        <p:strVal val="visible"/>
                                      </p:to>
                                    </p:set>
                                  </p:childTnLst>
                                </p:cTn>
                              </p:par>
                            </p:childTnLst>
                          </p:cTn>
                        </p:par>
                        <p:par>
                          <p:cTn id="17" fill="hold">
                            <p:stCondLst>
                              <p:cond delay="150"/>
                            </p:stCondLst>
                            <p:childTnLst>
                              <p:par>
                                <p:cTn id="18" presetID="1" presetClass="entr" presetSubtype="0" fill="hold" grpId="0" nodeType="afterEffect">
                                  <p:stCondLst>
                                    <p:cond delay="0"/>
                                  </p:stCondLst>
                                  <p:childTnLst>
                                    <p:set>
                                      <p:cBhvr>
                                        <p:cTn id="19" dur="1" fill="hold">
                                          <p:stCondLst>
                                            <p:cond delay="149"/>
                                          </p:stCondLst>
                                        </p:cTn>
                                        <p:tgtEl>
                                          <p:spTgt spid="31"/>
                                        </p:tgtEl>
                                        <p:attrNameLst>
                                          <p:attrName>style.visibility</p:attrName>
                                        </p:attrNameLst>
                                      </p:cBhvr>
                                      <p:to>
                                        <p:strVal val="visible"/>
                                      </p:to>
                                    </p:set>
                                  </p:childTnLst>
                                </p:cTn>
                              </p:par>
                            </p:childTnLst>
                          </p:cTn>
                        </p:par>
                        <p:par>
                          <p:cTn id="20" fill="hold">
                            <p:stCondLst>
                              <p:cond delay="300"/>
                            </p:stCondLst>
                            <p:childTnLst>
                              <p:par>
                                <p:cTn id="21" presetID="1" presetClass="entr" presetSubtype="0" fill="hold" grpId="0" nodeType="afterEffect">
                                  <p:stCondLst>
                                    <p:cond delay="0"/>
                                  </p:stCondLst>
                                  <p:childTnLst>
                                    <p:set>
                                      <p:cBhvr>
                                        <p:cTn id="22" dur="1" fill="hold">
                                          <p:stCondLst>
                                            <p:cond delay="149"/>
                                          </p:stCondLst>
                                        </p:cTn>
                                        <p:tgtEl>
                                          <p:spTgt spid="32"/>
                                        </p:tgtEl>
                                        <p:attrNameLst>
                                          <p:attrName>style.visibility</p:attrName>
                                        </p:attrNameLst>
                                      </p:cBhvr>
                                      <p:to>
                                        <p:strVal val="visible"/>
                                      </p:to>
                                    </p:set>
                                  </p:childTnLst>
                                </p:cTn>
                              </p:par>
                            </p:childTnLst>
                          </p:cTn>
                        </p:par>
                        <p:par>
                          <p:cTn id="23" fill="hold">
                            <p:stCondLst>
                              <p:cond delay="450"/>
                            </p:stCondLst>
                            <p:childTnLst>
                              <p:par>
                                <p:cTn id="24" presetID="1" presetClass="entr" presetSubtype="0" fill="hold" grpId="0" nodeType="afterEffect">
                                  <p:stCondLst>
                                    <p:cond delay="0"/>
                                  </p:stCondLst>
                                  <p:childTnLst>
                                    <p:set>
                                      <p:cBhvr>
                                        <p:cTn id="25" dur="1" fill="hold">
                                          <p:stCondLst>
                                            <p:cond delay="149"/>
                                          </p:stCondLst>
                                        </p:cTn>
                                        <p:tgtEl>
                                          <p:spTgt spid="33"/>
                                        </p:tgtEl>
                                        <p:attrNameLst>
                                          <p:attrName>style.visibility</p:attrName>
                                        </p:attrNameLst>
                                      </p:cBhvr>
                                      <p:to>
                                        <p:strVal val="visible"/>
                                      </p:to>
                                    </p:set>
                                  </p:childTnLst>
                                </p:cTn>
                              </p:par>
                            </p:childTnLst>
                          </p:cTn>
                        </p:par>
                        <p:par>
                          <p:cTn id="26" fill="hold">
                            <p:stCondLst>
                              <p:cond delay="600"/>
                            </p:stCondLst>
                            <p:childTnLst>
                              <p:par>
                                <p:cTn id="27" presetID="1" presetClass="entr" presetSubtype="0" fill="hold" grpId="0" nodeType="afterEffect">
                                  <p:stCondLst>
                                    <p:cond delay="0"/>
                                  </p:stCondLst>
                                  <p:childTnLst>
                                    <p:set>
                                      <p:cBhvr>
                                        <p:cTn id="28" dur="1" fill="hold">
                                          <p:stCondLst>
                                            <p:cond delay="149"/>
                                          </p:stCondLst>
                                        </p:cTn>
                                        <p:tgtEl>
                                          <p:spTgt spid="34"/>
                                        </p:tgtEl>
                                        <p:attrNameLst>
                                          <p:attrName>style.visibility</p:attrName>
                                        </p:attrNameLst>
                                      </p:cBhvr>
                                      <p:to>
                                        <p:strVal val="visible"/>
                                      </p:to>
                                    </p:set>
                                  </p:childTnLst>
                                </p:cTn>
                              </p:par>
                            </p:childTnLst>
                          </p:cTn>
                        </p:par>
                        <p:par>
                          <p:cTn id="29" fill="hold">
                            <p:stCondLst>
                              <p:cond delay="750"/>
                            </p:stCondLst>
                            <p:childTnLst>
                              <p:par>
                                <p:cTn id="30" presetID="1" presetClass="entr" presetSubtype="0" fill="hold" grpId="0" nodeType="afterEffect">
                                  <p:stCondLst>
                                    <p:cond delay="0"/>
                                  </p:stCondLst>
                                  <p:childTnLst>
                                    <p:set>
                                      <p:cBhvr>
                                        <p:cTn id="31" dur="1" fill="hold">
                                          <p:stCondLst>
                                            <p:cond delay="149"/>
                                          </p:stCondLst>
                                        </p:cTn>
                                        <p:tgtEl>
                                          <p:spTgt spid="35"/>
                                        </p:tgtEl>
                                        <p:attrNameLst>
                                          <p:attrName>style.visibility</p:attrName>
                                        </p:attrNameLst>
                                      </p:cBhvr>
                                      <p:to>
                                        <p:strVal val="visible"/>
                                      </p:to>
                                    </p:set>
                                  </p:childTnLst>
                                </p:cTn>
                              </p:par>
                            </p:childTnLst>
                          </p:cTn>
                        </p:par>
                        <p:par>
                          <p:cTn id="32" fill="hold">
                            <p:stCondLst>
                              <p:cond delay="900"/>
                            </p:stCondLst>
                            <p:childTnLst>
                              <p:par>
                                <p:cTn id="33" presetID="1" presetClass="entr" presetSubtype="0" fill="hold" grpId="0" nodeType="afterEffect">
                                  <p:stCondLst>
                                    <p:cond delay="0"/>
                                  </p:stCondLst>
                                  <p:childTnLst>
                                    <p:set>
                                      <p:cBhvr>
                                        <p:cTn id="34" dur="1" fill="hold">
                                          <p:stCondLst>
                                            <p:cond delay="149"/>
                                          </p:stCondLst>
                                        </p:cTn>
                                        <p:tgtEl>
                                          <p:spTgt spid="44"/>
                                        </p:tgtEl>
                                        <p:attrNameLst>
                                          <p:attrName>style.visibility</p:attrName>
                                        </p:attrNameLst>
                                      </p:cBhvr>
                                      <p:to>
                                        <p:strVal val="visible"/>
                                      </p:to>
                                    </p:set>
                                  </p:childTnLst>
                                </p:cTn>
                              </p:par>
                            </p:childTnLst>
                          </p:cTn>
                        </p:par>
                        <p:par>
                          <p:cTn id="35" fill="hold">
                            <p:stCondLst>
                              <p:cond delay="1050"/>
                            </p:stCondLst>
                            <p:childTnLst>
                              <p:par>
                                <p:cTn id="36" presetID="1" presetClass="entr" presetSubtype="0" fill="hold" grpId="0" nodeType="afterEffect">
                                  <p:stCondLst>
                                    <p:cond delay="0"/>
                                  </p:stCondLst>
                                  <p:childTnLst>
                                    <p:set>
                                      <p:cBhvr>
                                        <p:cTn id="37" dur="1" fill="hold">
                                          <p:stCondLst>
                                            <p:cond delay="149"/>
                                          </p:stCondLst>
                                        </p:cTn>
                                        <p:tgtEl>
                                          <p:spTgt spid="4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out)">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149"/>
                                          </p:stCondLst>
                                        </p:cTn>
                                        <p:tgtEl>
                                          <p:spTgt spid="51"/>
                                        </p:tgtEl>
                                        <p:attrNameLst>
                                          <p:attrName>style.visibility</p:attrName>
                                        </p:attrNameLst>
                                      </p:cBhvr>
                                      <p:to>
                                        <p:strVal val="visible"/>
                                      </p:to>
                                    </p:set>
                                  </p:childTnLst>
                                </p:cTn>
                              </p:par>
                            </p:childTnLst>
                          </p:cTn>
                        </p:par>
                        <p:par>
                          <p:cTn id="52" fill="hold">
                            <p:stCondLst>
                              <p:cond delay="150"/>
                            </p:stCondLst>
                            <p:childTnLst>
                              <p:par>
                                <p:cTn id="53" presetID="1" presetClass="entr" presetSubtype="0" fill="hold" grpId="0" nodeType="afterEffect">
                                  <p:stCondLst>
                                    <p:cond delay="0"/>
                                  </p:stCondLst>
                                  <p:childTnLst>
                                    <p:set>
                                      <p:cBhvr>
                                        <p:cTn id="54" dur="1" fill="hold">
                                          <p:stCondLst>
                                            <p:cond delay="149"/>
                                          </p:stCondLst>
                                        </p:cTn>
                                        <p:tgtEl>
                                          <p:spTgt spid="52"/>
                                        </p:tgtEl>
                                        <p:attrNameLst>
                                          <p:attrName>style.visibility</p:attrName>
                                        </p:attrNameLst>
                                      </p:cBhvr>
                                      <p:to>
                                        <p:strVal val="visible"/>
                                      </p:to>
                                    </p:set>
                                  </p:childTnLst>
                                </p:cTn>
                              </p:par>
                            </p:childTnLst>
                          </p:cTn>
                        </p:par>
                        <p:par>
                          <p:cTn id="55" fill="hold">
                            <p:stCondLst>
                              <p:cond delay="300"/>
                            </p:stCondLst>
                            <p:childTnLst>
                              <p:par>
                                <p:cTn id="56" presetID="1" presetClass="entr" presetSubtype="0" fill="hold" grpId="0" nodeType="afterEffect">
                                  <p:stCondLst>
                                    <p:cond delay="0"/>
                                  </p:stCondLst>
                                  <p:childTnLst>
                                    <p:set>
                                      <p:cBhvr>
                                        <p:cTn id="57" dur="1" fill="hold">
                                          <p:stCondLst>
                                            <p:cond delay="149"/>
                                          </p:stCondLst>
                                        </p:cTn>
                                        <p:tgtEl>
                                          <p:spTgt spid="53"/>
                                        </p:tgtEl>
                                        <p:attrNameLst>
                                          <p:attrName>style.visibility</p:attrName>
                                        </p:attrNameLst>
                                      </p:cBhvr>
                                      <p:to>
                                        <p:strVal val="visible"/>
                                      </p:to>
                                    </p:set>
                                  </p:childTnLst>
                                </p:cTn>
                              </p:par>
                            </p:childTnLst>
                          </p:cTn>
                        </p:par>
                        <p:par>
                          <p:cTn id="58" fill="hold">
                            <p:stCondLst>
                              <p:cond delay="450"/>
                            </p:stCondLst>
                            <p:childTnLst>
                              <p:par>
                                <p:cTn id="59" presetID="1" presetClass="entr" presetSubtype="0" fill="hold" grpId="0" nodeType="afterEffect">
                                  <p:stCondLst>
                                    <p:cond delay="0"/>
                                  </p:stCondLst>
                                  <p:childTnLst>
                                    <p:set>
                                      <p:cBhvr>
                                        <p:cTn id="60" dur="1" fill="hold">
                                          <p:stCondLst>
                                            <p:cond delay="149"/>
                                          </p:stCondLst>
                                        </p:cTn>
                                        <p:tgtEl>
                                          <p:spTgt spid="54"/>
                                        </p:tgtEl>
                                        <p:attrNameLst>
                                          <p:attrName>style.visibility</p:attrName>
                                        </p:attrNameLst>
                                      </p:cBhvr>
                                      <p:to>
                                        <p:strVal val="visible"/>
                                      </p:to>
                                    </p:set>
                                  </p:childTnLst>
                                </p:cTn>
                              </p:par>
                            </p:childTnLst>
                          </p:cTn>
                        </p:par>
                        <p:par>
                          <p:cTn id="61" fill="hold">
                            <p:stCondLst>
                              <p:cond delay="600"/>
                            </p:stCondLst>
                            <p:childTnLst>
                              <p:par>
                                <p:cTn id="62" presetID="1" presetClass="entr" presetSubtype="0" fill="hold" grpId="0" nodeType="afterEffect">
                                  <p:stCondLst>
                                    <p:cond delay="0"/>
                                  </p:stCondLst>
                                  <p:childTnLst>
                                    <p:set>
                                      <p:cBhvr>
                                        <p:cTn id="63" dur="1" fill="hold">
                                          <p:stCondLst>
                                            <p:cond delay="149"/>
                                          </p:stCondLst>
                                        </p:cTn>
                                        <p:tgtEl>
                                          <p:spTgt spid="55"/>
                                        </p:tgtEl>
                                        <p:attrNameLst>
                                          <p:attrName>style.visibility</p:attrName>
                                        </p:attrNameLst>
                                      </p:cBhvr>
                                      <p:to>
                                        <p:strVal val="visible"/>
                                      </p:to>
                                    </p:set>
                                  </p:childTnLst>
                                </p:cTn>
                              </p:par>
                            </p:childTnLst>
                          </p:cTn>
                        </p:par>
                        <p:par>
                          <p:cTn id="64" fill="hold">
                            <p:stCondLst>
                              <p:cond delay="750"/>
                            </p:stCondLst>
                            <p:childTnLst>
                              <p:par>
                                <p:cTn id="65" presetID="1" presetClass="entr" presetSubtype="0" fill="hold" grpId="0" nodeType="afterEffect">
                                  <p:stCondLst>
                                    <p:cond delay="0"/>
                                  </p:stCondLst>
                                  <p:childTnLst>
                                    <p:set>
                                      <p:cBhvr>
                                        <p:cTn id="66" dur="1" fill="hold">
                                          <p:stCondLst>
                                            <p:cond delay="149"/>
                                          </p:stCondLst>
                                        </p:cTn>
                                        <p:tgtEl>
                                          <p:spTgt spid="56"/>
                                        </p:tgtEl>
                                        <p:attrNameLst>
                                          <p:attrName>style.visibility</p:attrName>
                                        </p:attrNameLst>
                                      </p:cBhvr>
                                      <p:to>
                                        <p:strVal val="visible"/>
                                      </p:to>
                                    </p:set>
                                  </p:childTnLst>
                                </p:cTn>
                              </p:par>
                            </p:childTnLst>
                          </p:cTn>
                        </p:par>
                        <p:par>
                          <p:cTn id="67" fill="hold">
                            <p:stCondLst>
                              <p:cond delay="900"/>
                            </p:stCondLst>
                            <p:childTnLst>
                              <p:par>
                                <p:cTn id="68" presetID="1" presetClass="entr" presetSubtype="0" fill="hold" grpId="0" nodeType="afterEffect">
                                  <p:stCondLst>
                                    <p:cond delay="0"/>
                                  </p:stCondLst>
                                  <p:childTnLst>
                                    <p:set>
                                      <p:cBhvr>
                                        <p:cTn id="69" dur="1" fill="hold">
                                          <p:stCondLst>
                                            <p:cond delay="149"/>
                                          </p:stCondLst>
                                        </p:cTn>
                                        <p:tgtEl>
                                          <p:spTgt spid="57"/>
                                        </p:tgtEl>
                                        <p:attrNameLst>
                                          <p:attrName>style.visibility</p:attrName>
                                        </p:attrNameLst>
                                      </p:cBhvr>
                                      <p:to>
                                        <p:strVal val="visible"/>
                                      </p:to>
                                    </p:set>
                                  </p:childTnLst>
                                </p:cTn>
                              </p:par>
                            </p:childTnLst>
                          </p:cTn>
                        </p:par>
                        <p:par>
                          <p:cTn id="70" fill="hold">
                            <p:stCondLst>
                              <p:cond delay="1050"/>
                            </p:stCondLst>
                            <p:childTnLst>
                              <p:par>
                                <p:cTn id="71" presetID="1" presetClass="entr" presetSubtype="0" fill="hold" grpId="0" nodeType="afterEffect">
                                  <p:stCondLst>
                                    <p:cond delay="0"/>
                                  </p:stCondLst>
                                  <p:childTnLst>
                                    <p:set>
                                      <p:cBhvr>
                                        <p:cTn id="72" dur="1" fill="hold">
                                          <p:stCondLst>
                                            <p:cond delay="149"/>
                                          </p:stCondLst>
                                        </p:cTn>
                                        <p:tgtEl>
                                          <p:spTgt spid="5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32" fill="hold"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circle(out)">
                                      <p:cBhvr>
                                        <p:cTn id="82" dur="20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149"/>
                                          </p:stCondLst>
                                        </p:cTn>
                                        <p:tgtEl>
                                          <p:spTgt spid="59"/>
                                        </p:tgtEl>
                                        <p:attrNameLst>
                                          <p:attrName>style.visibility</p:attrName>
                                        </p:attrNameLst>
                                      </p:cBhvr>
                                      <p:to>
                                        <p:strVal val="visible"/>
                                      </p:to>
                                    </p:set>
                                  </p:childTnLst>
                                </p:cTn>
                              </p:par>
                            </p:childTnLst>
                          </p:cTn>
                        </p:par>
                        <p:par>
                          <p:cTn id="87" fill="hold">
                            <p:stCondLst>
                              <p:cond delay="150"/>
                            </p:stCondLst>
                            <p:childTnLst>
                              <p:par>
                                <p:cTn id="88" presetID="1" presetClass="entr" presetSubtype="0" fill="hold" grpId="0" nodeType="afterEffect">
                                  <p:stCondLst>
                                    <p:cond delay="0"/>
                                  </p:stCondLst>
                                  <p:childTnLst>
                                    <p:set>
                                      <p:cBhvr>
                                        <p:cTn id="89" dur="1" fill="hold">
                                          <p:stCondLst>
                                            <p:cond delay="149"/>
                                          </p:stCondLst>
                                        </p:cTn>
                                        <p:tgtEl>
                                          <p:spTgt spid="60"/>
                                        </p:tgtEl>
                                        <p:attrNameLst>
                                          <p:attrName>style.visibility</p:attrName>
                                        </p:attrNameLst>
                                      </p:cBhvr>
                                      <p:to>
                                        <p:strVal val="visible"/>
                                      </p:to>
                                    </p:set>
                                  </p:childTnLst>
                                </p:cTn>
                              </p:par>
                            </p:childTnLst>
                          </p:cTn>
                        </p:par>
                        <p:par>
                          <p:cTn id="90" fill="hold">
                            <p:stCondLst>
                              <p:cond delay="300"/>
                            </p:stCondLst>
                            <p:childTnLst>
                              <p:par>
                                <p:cTn id="91" presetID="1" presetClass="entr" presetSubtype="0" fill="hold" grpId="0" nodeType="afterEffect">
                                  <p:stCondLst>
                                    <p:cond delay="0"/>
                                  </p:stCondLst>
                                  <p:childTnLst>
                                    <p:set>
                                      <p:cBhvr>
                                        <p:cTn id="92" dur="1" fill="hold">
                                          <p:stCondLst>
                                            <p:cond delay="149"/>
                                          </p:stCondLst>
                                        </p:cTn>
                                        <p:tgtEl>
                                          <p:spTgt spid="61"/>
                                        </p:tgtEl>
                                        <p:attrNameLst>
                                          <p:attrName>style.visibility</p:attrName>
                                        </p:attrNameLst>
                                      </p:cBhvr>
                                      <p:to>
                                        <p:strVal val="visible"/>
                                      </p:to>
                                    </p:set>
                                  </p:childTnLst>
                                </p:cTn>
                              </p:par>
                            </p:childTnLst>
                          </p:cTn>
                        </p:par>
                        <p:par>
                          <p:cTn id="93" fill="hold">
                            <p:stCondLst>
                              <p:cond delay="450"/>
                            </p:stCondLst>
                            <p:childTnLst>
                              <p:par>
                                <p:cTn id="94" presetID="1" presetClass="entr" presetSubtype="0" fill="hold" grpId="0" nodeType="afterEffect">
                                  <p:stCondLst>
                                    <p:cond delay="0"/>
                                  </p:stCondLst>
                                  <p:childTnLst>
                                    <p:set>
                                      <p:cBhvr>
                                        <p:cTn id="95" dur="1" fill="hold">
                                          <p:stCondLst>
                                            <p:cond delay="149"/>
                                          </p:stCondLst>
                                        </p:cTn>
                                        <p:tgtEl>
                                          <p:spTgt spid="62"/>
                                        </p:tgtEl>
                                        <p:attrNameLst>
                                          <p:attrName>style.visibility</p:attrName>
                                        </p:attrNameLst>
                                      </p:cBhvr>
                                      <p:to>
                                        <p:strVal val="visible"/>
                                      </p:to>
                                    </p:set>
                                  </p:childTnLst>
                                </p:cTn>
                              </p:par>
                            </p:childTnLst>
                          </p:cTn>
                        </p:par>
                        <p:par>
                          <p:cTn id="96" fill="hold">
                            <p:stCondLst>
                              <p:cond delay="600"/>
                            </p:stCondLst>
                            <p:childTnLst>
                              <p:par>
                                <p:cTn id="97" presetID="1" presetClass="entr" presetSubtype="0" fill="hold" grpId="0" nodeType="afterEffect">
                                  <p:stCondLst>
                                    <p:cond delay="0"/>
                                  </p:stCondLst>
                                  <p:childTnLst>
                                    <p:set>
                                      <p:cBhvr>
                                        <p:cTn id="98" dur="1" fill="hold">
                                          <p:stCondLst>
                                            <p:cond delay="149"/>
                                          </p:stCondLst>
                                        </p:cTn>
                                        <p:tgtEl>
                                          <p:spTgt spid="63"/>
                                        </p:tgtEl>
                                        <p:attrNameLst>
                                          <p:attrName>style.visibility</p:attrName>
                                        </p:attrNameLst>
                                      </p:cBhvr>
                                      <p:to>
                                        <p:strVal val="visible"/>
                                      </p:to>
                                    </p:set>
                                  </p:childTnLst>
                                </p:cTn>
                              </p:par>
                            </p:childTnLst>
                          </p:cTn>
                        </p:par>
                        <p:par>
                          <p:cTn id="99" fill="hold">
                            <p:stCondLst>
                              <p:cond delay="750"/>
                            </p:stCondLst>
                            <p:childTnLst>
                              <p:par>
                                <p:cTn id="100" presetID="1" presetClass="entr" presetSubtype="0" fill="hold" grpId="0" nodeType="afterEffect">
                                  <p:stCondLst>
                                    <p:cond delay="0"/>
                                  </p:stCondLst>
                                  <p:childTnLst>
                                    <p:set>
                                      <p:cBhvr>
                                        <p:cTn id="101" dur="1" fill="hold">
                                          <p:stCondLst>
                                            <p:cond delay="149"/>
                                          </p:stCondLst>
                                        </p:cTn>
                                        <p:tgtEl>
                                          <p:spTgt spid="64"/>
                                        </p:tgtEl>
                                        <p:attrNameLst>
                                          <p:attrName>style.visibility</p:attrName>
                                        </p:attrNameLst>
                                      </p:cBhvr>
                                      <p:to>
                                        <p:strVal val="visible"/>
                                      </p:to>
                                    </p:set>
                                  </p:childTnLst>
                                </p:cTn>
                              </p:par>
                            </p:childTnLst>
                          </p:cTn>
                        </p:par>
                        <p:par>
                          <p:cTn id="102" fill="hold">
                            <p:stCondLst>
                              <p:cond delay="900"/>
                            </p:stCondLst>
                            <p:childTnLst>
                              <p:par>
                                <p:cTn id="103" presetID="1" presetClass="entr" presetSubtype="0" fill="hold" grpId="0" nodeType="afterEffect">
                                  <p:stCondLst>
                                    <p:cond delay="0"/>
                                  </p:stCondLst>
                                  <p:childTnLst>
                                    <p:set>
                                      <p:cBhvr>
                                        <p:cTn id="104" dur="1" fill="hold">
                                          <p:stCondLst>
                                            <p:cond delay="149"/>
                                          </p:stCondLst>
                                        </p:cTn>
                                        <p:tgtEl>
                                          <p:spTgt spid="65"/>
                                        </p:tgtEl>
                                        <p:attrNameLst>
                                          <p:attrName>style.visibility</p:attrName>
                                        </p:attrNameLst>
                                      </p:cBhvr>
                                      <p:to>
                                        <p:strVal val="visible"/>
                                      </p:to>
                                    </p:set>
                                  </p:childTnLst>
                                </p:cTn>
                              </p:par>
                            </p:childTnLst>
                          </p:cTn>
                        </p:par>
                        <p:par>
                          <p:cTn id="105" fill="hold">
                            <p:stCondLst>
                              <p:cond delay="1050"/>
                            </p:stCondLst>
                            <p:childTnLst>
                              <p:par>
                                <p:cTn id="106" presetID="1" presetClass="entr" presetSubtype="0" fill="hold" grpId="0" nodeType="afterEffect">
                                  <p:stCondLst>
                                    <p:cond delay="0"/>
                                  </p:stCondLst>
                                  <p:childTnLst>
                                    <p:set>
                                      <p:cBhvr>
                                        <p:cTn id="107" dur="1" fill="hold">
                                          <p:stCondLst>
                                            <p:cond delay="149"/>
                                          </p:stCondLst>
                                        </p:cTn>
                                        <p:tgtEl>
                                          <p:spTgt spid="6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50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32" fill="hold" nodeType="click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circle(out)">
                                      <p:cBhvr>
                                        <p:cTn id="117" dur="2000"/>
                                        <p:tgtEl>
                                          <p:spTgt spid="37"/>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149"/>
                                          </p:stCondLst>
                                        </p:cTn>
                                        <p:tgtEl>
                                          <p:spTgt spid="67"/>
                                        </p:tgtEl>
                                        <p:attrNameLst>
                                          <p:attrName>style.visibility</p:attrName>
                                        </p:attrNameLst>
                                      </p:cBhvr>
                                      <p:to>
                                        <p:strVal val="visible"/>
                                      </p:to>
                                    </p:set>
                                  </p:childTnLst>
                                </p:cTn>
                              </p:par>
                            </p:childTnLst>
                          </p:cTn>
                        </p:par>
                        <p:par>
                          <p:cTn id="122" fill="hold">
                            <p:stCondLst>
                              <p:cond delay="150"/>
                            </p:stCondLst>
                            <p:childTnLst>
                              <p:par>
                                <p:cTn id="123" presetID="1" presetClass="entr" presetSubtype="0" fill="hold" grpId="0" nodeType="afterEffect">
                                  <p:stCondLst>
                                    <p:cond delay="0"/>
                                  </p:stCondLst>
                                  <p:childTnLst>
                                    <p:set>
                                      <p:cBhvr>
                                        <p:cTn id="124" dur="1" fill="hold">
                                          <p:stCondLst>
                                            <p:cond delay="149"/>
                                          </p:stCondLst>
                                        </p:cTn>
                                        <p:tgtEl>
                                          <p:spTgt spid="68"/>
                                        </p:tgtEl>
                                        <p:attrNameLst>
                                          <p:attrName>style.visibility</p:attrName>
                                        </p:attrNameLst>
                                      </p:cBhvr>
                                      <p:to>
                                        <p:strVal val="visible"/>
                                      </p:to>
                                    </p:set>
                                  </p:childTnLst>
                                </p:cTn>
                              </p:par>
                            </p:childTnLst>
                          </p:cTn>
                        </p:par>
                        <p:par>
                          <p:cTn id="125" fill="hold">
                            <p:stCondLst>
                              <p:cond delay="300"/>
                            </p:stCondLst>
                            <p:childTnLst>
                              <p:par>
                                <p:cTn id="126" presetID="1" presetClass="entr" presetSubtype="0" fill="hold" grpId="0" nodeType="afterEffect">
                                  <p:stCondLst>
                                    <p:cond delay="0"/>
                                  </p:stCondLst>
                                  <p:childTnLst>
                                    <p:set>
                                      <p:cBhvr>
                                        <p:cTn id="127" dur="1" fill="hold">
                                          <p:stCondLst>
                                            <p:cond delay="149"/>
                                          </p:stCondLst>
                                        </p:cTn>
                                        <p:tgtEl>
                                          <p:spTgt spid="69"/>
                                        </p:tgtEl>
                                        <p:attrNameLst>
                                          <p:attrName>style.visibility</p:attrName>
                                        </p:attrNameLst>
                                      </p:cBhvr>
                                      <p:to>
                                        <p:strVal val="visible"/>
                                      </p:to>
                                    </p:set>
                                  </p:childTnLst>
                                </p:cTn>
                              </p:par>
                            </p:childTnLst>
                          </p:cTn>
                        </p:par>
                        <p:par>
                          <p:cTn id="128" fill="hold">
                            <p:stCondLst>
                              <p:cond delay="450"/>
                            </p:stCondLst>
                            <p:childTnLst>
                              <p:par>
                                <p:cTn id="129" presetID="1" presetClass="entr" presetSubtype="0" fill="hold" grpId="0" nodeType="afterEffect">
                                  <p:stCondLst>
                                    <p:cond delay="0"/>
                                  </p:stCondLst>
                                  <p:childTnLst>
                                    <p:set>
                                      <p:cBhvr>
                                        <p:cTn id="130" dur="1" fill="hold">
                                          <p:stCondLst>
                                            <p:cond delay="149"/>
                                          </p:stCondLst>
                                        </p:cTn>
                                        <p:tgtEl>
                                          <p:spTgt spid="70"/>
                                        </p:tgtEl>
                                        <p:attrNameLst>
                                          <p:attrName>style.visibility</p:attrName>
                                        </p:attrNameLst>
                                      </p:cBhvr>
                                      <p:to>
                                        <p:strVal val="visible"/>
                                      </p:to>
                                    </p:set>
                                  </p:childTnLst>
                                </p:cTn>
                              </p:par>
                            </p:childTnLst>
                          </p:cTn>
                        </p:par>
                        <p:par>
                          <p:cTn id="131" fill="hold">
                            <p:stCondLst>
                              <p:cond delay="600"/>
                            </p:stCondLst>
                            <p:childTnLst>
                              <p:par>
                                <p:cTn id="132" presetID="1" presetClass="entr" presetSubtype="0" fill="hold" grpId="0" nodeType="afterEffect">
                                  <p:stCondLst>
                                    <p:cond delay="0"/>
                                  </p:stCondLst>
                                  <p:childTnLst>
                                    <p:set>
                                      <p:cBhvr>
                                        <p:cTn id="133" dur="1" fill="hold">
                                          <p:stCondLst>
                                            <p:cond delay="149"/>
                                          </p:stCondLst>
                                        </p:cTn>
                                        <p:tgtEl>
                                          <p:spTgt spid="71"/>
                                        </p:tgtEl>
                                        <p:attrNameLst>
                                          <p:attrName>style.visibility</p:attrName>
                                        </p:attrNameLst>
                                      </p:cBhvr>
                                      <p:to>
                                        <p:strVal val="visible"/>
                                      </p:to>
                                    </p:set>
                                  </p:childTnLst>
                                </p:cTn>
                              </p:par>
                            </p:childTnLst>
                          </p:cTn>
                        </p:par>
                        <p:par>
                          <p:cTn id="134" fill="hold">
                            <p:stCondLst>
                              <p:cond delay="750"/>
                            </p:stCondLst>
                            <p:childTnLst>
                              <p:par>
                                <p:cTn id="135" presetID="1" presetClass="entr" presetSubtype="0" fill="hold" grpId="0" nodeType="afterEffect">
                                  <p:stCondLst>
                                    <p:cond delay="0"/>
                                  </p:stCondLst>
                                  <p:childTnLst>
                                    <p:set>
                                      <p:cBhvr>
                                        <p:cTn id="136" dur="1" fill="hold">
                                          <p:stCondLst>
                                            <p:cond delay="149"/>
                                          </p:stCondLst>
                                        </p:cTn>
                                        <p:tgtEl>
                                          <p:spTgt spid="72"/>
                                        </p:tgtEl>
                                        <p:attrNameLst>
                                          <p:attrName>style.visibility</p:attrName>
                                        </p:attrNameLst>
                                      </p:cBhvr>
                                      <p:to>
                                        <p:strVal val="visible"/>
                                      </p:to>
                                    </p:set>
                                  </p:childTnLst>
                                </p:cTn>
                              </p:par>
                            </p:childTnLst>
                          </p:cTn>
                        </p:par>
                        <p:par>
                          <p:cTn id="137" fill="hold">
                            <p:stCondLst>
                              <p:cond delay="900"/>
                            </p:stCondLst>
                            <p:childTnLst>
                              <p:par>
                                <p:cTn id="138" presetID="1" presetClass="entr" presetSubtype="0" fill="hold" grpId="0" nodeType="afterEffect">
                                  <p:stCondLst>
                                    <p:cond delay="0"/>
                                  </p:stCondLst>
                                  <p:childTnLst>
                                    <p:set>
                                      <p:cBhvr>
                                        <p:cTn id="139" dur="1" fill="hold">
                                          <p:stCondLst>
                                            <p:cond delay="149"/>
                                          </p:stCondLst>
                                        </p:cTn>
                                        <p:tgtEl>
                                          <p:spTgt spid="73"/>
                                        </p:tgtEl>
                                        <p:attrNameLst>
                                          <p:attrName>style.visibility</p:attrName>
                                        </p:attrNameLst>
                                      </p:cBhvr>
                                      <p:to>
                                        <p:strVal val="visible"/>
                                      </p:to>
                                    </p:set>
                                  </p:childTnLst>
                                </p:cTn>
                              </p:par>
                            </p:childTnLst>
                          </p:cTn>
                        </p:par>
                        <p:par>
                          <p:cTn id="140" fill="hold">
                            <p:stCondLst>
                              <p:cond delay="1050"/>
                            </p:stCondLst>
                            <p:childTnLst>
                              <p:par>
                                <p:cTn id="141" presetID="1" presetClass="entr" presetSubtype="0" fill="hold" grpId="0" nodeType="afterEffect">
                                  <p:stCondLst>
                                    <p:cond delay="0"/>
                                  </p:stCondLst>
                                  <p:childTnLst>
                                    <p:set>
                                      <p:cBhvr>
                                        <p:cTn id="142" dur="1" fill="hold">
                                          <p:stCondLst>
                                            <p:cond delay="149"/>
                                          </p:stCondLst>
                                        </p:cTn>
                                        <p:tgtEl>
                                          <p:spTgt spid="7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fade">
                                      <p:cBhvr>
                                        <p:cTn id="14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31" grpId="0" animBg="1"/>
      <p:bldP spid="32" grpId="0" animBg="1"/>
      <p:bldP spid="33" grpId="0" animBg="1"/>
      <p:bldP spid="34" grpId="0" animBg="1"/>
      <p:bldP spid="35" grpId="0" animBg="1"/>
      <p:bldP spid="44" grpId="0" animBg="1"/>
      <p:bldP spid="45" grpId="0" animBg="1"/>
      <p:bldP spid="27" grpId="0"/>
      <p:bldP spid="48" grpId="0"/>
      <p:bldP spid="49" grpId="0"/>
      <p:bldP spid="50" grpId="0"/>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icture 2" descr="Icones Cible, images Jeu cible png et ico">
            <a:extLst>
              <a:ext uri="{FF2B5EF4-FFF2-40B4-BE49-F238E27FC236}">
                <a16:creationId xmlns:a16="http://schemas.microsoft.com/office/drawing/2014/main" id="{0DBA62E7-6559-49DD-B11B-BBFC24AFDB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3586" y="4424361"/>
            <a:ext cx="1941442" cy="1941442"/>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 descr="Icones Cible, images Jeu cible png et ico">
            <a:extLst>
              <a:ext uri="{FF2B5EF4-FFF2-40B4-BE49-F238E27FC236}">
                <a16:creationId xmlns:a16="http://schemas.microsoft.com/office/drawing/2014/main" id="{2C69F24D-9B27-4C19-97CB-F0FEFFEA83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4092" y="4424361"/>
            <a:ext cx="1941442" cy="1941442"/>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 descr="Icones Cible, images Jeu cible png et ico">
            <a:extLst>
              <a:ext uri="{FF2B5EF4-FFF2-40B4-BE49-F238E27FC236}">
                <a16:creationId xmlns:a16="http://schemas.microsoft.com/office/drawing/2014/main" id="{2E34F0E4-C8FB-47F3-A053-2A56B5B19D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3586" y="2239411"/>
            <a:ext cx="1941442" cy="194144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C827E0BE-C388-4CE3-8E23-370769ED0507}"/>
              </a:ext>
            </a:extLst>
          </p:cNvPr>
          <p:cNvSpPr>
            <a:spLocks noGrp="1"/>
          </p:cNvSpPr>
          <p:nvPr>
            <p:ph type="title"/>
          </p:nvPr>
        </p:nvSpPr>
        <p:spPr/>
        <p:txBody>
          <a:bodyPr/>
          <a:lstStyle/>
          <a:p>
            <a:r>
              <a:rPr lang="fr-CA" b="1" dirty="0"/>
              <a:t>Exactitude et Précision</a:t>
            </a:r>
          </a:p>
        </p:txBody>
      </p:sp>
      <p:grpSp>
        <p:nvGrpSpPr>
          <p:cNvPr id="46" name="Groupe 45">
            <a:extLst>
              <a:ext uri="{FF2B5EF4-FFF2-40B4-BE49-F238E27FC236}">
                <a16:creationId xmlns:a16="http://schemas.microsoft.com/office/drawing/2014/main" id="{0F07547D-2350-4A2C-8E98-ACA23DE0D1AD}"/>
              </a:ext>
            </a:extLst>
          </p:cNvPr>
          <p:cNvGrpSpPr/>
          <p:nvPr>
            <p:custDataLst>
              <p:tags r:id="rId1"/>
            </p:custDataLst>
          </p:nvPr>
        </p:nvGrpSpPr>
        <p:grpSpPr>
          <a:xfrm>
            <a:off x="131057" y="2234369"/>
            <a:ext cx="10163125" cy="4379984"/>
            <a:chOff x="5756690" y="4202745"/>
            <a:chExt cx="5741901" cy="2474577"/>
          </a:xfrm>
        </p:grpSpPr>
        <p:cxnSp>
          <p:nvCxnSpPr>
            <p:cNvPr id="47" name="Connecteur droit avec flèche 46">
              <a:extLst>
                <a:ext uri="{FF2B5EF4-FFF2-40B4-BE49-F238E27FC236}">
                  <a16:creationId xmlns:a16="http://schemas.microsoft.com/office/drawing/2014/main" id="{2F083163-D9CD-4B8D-99BB-FD27CEA33D35}"/>
                </a:ext>
              </a:extLst>
            </p:cNvPr>
            <p:cNvCxnSpPr>
              <a:cxnSpLocks/>
            </p:cNvCxnSpPr>
            <p:nvPr/>
          </p:nvCxnSpPr>
          <p:spPr>
            <a:xfrm flipV="1">
              <a:off x="7229475" y="4226516"/>
              <a:ext cx="0" cy="24235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74">
              <a:extLst>
                <a:ext uri="{FF2B5EF4-FFF2-40B4-BE49-F238E27FC236}">
                  <a16:creationId xmlns:a16="http://schemas.microsoft.com/office/drawing/2014/main" id="{7E69C059-22B5-4640-80C1-77CE2C0F79DF}"/>
                </a:ext>
              </a:extLst>
            </p:cNvPr>
            <p:cNvCxnSpPr>
              <a:cxnSpLocks/>
            </p:cNvCxnSpPr>
            <p:nvPr/>
          </p:nvCxnSpPr>
          <p:spPr>
            <a:xfrm>
              <a:off x="7229475" y="6643171"/>
              <a:ext cx="285334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ZoneTexte 75">
              <a:extLst>
                <a:ext uri="{FF2B5EF4-FFF2-40B4-BE49-F238E27FC236}">
                  <a16:creationId xmlns:a16="http://schemas.microsoft.com/office/drawing/2014/main" id="{3B49EE7E-96FA-42ED-B0EE-1B0F6A8A7E48}"/>
                </a:ext>
              </a:extLst>
            </p:cNvPr>
            <p:cNvSpPr txBox="1"/>
            <p:nvPr>
              <p:custDataLst>
                <p:tags r:id="rId2"/>
              </p:custDataLst>
            </p:nvPr>
          </p:nvSpPr>
          <p:spPr>
            <a:xfrm>
              <a:off x="5756690" y="4202745"/>
              <a:ext cx="1614124" cy="330383"/>
            </a:xfrm>
            <a:prstGeom prst="rect">
              <a:avLst/>
            </a:prstGeom>
            <a:noFill/>
          </p:spPr>
          <p:txBody>
            <a:bodyPr wrap="square" rtlCol="0">
              <a:spAutoFit/>
            </a:bodyPr>
            <a:lstStyle/>
            <a:p>
              <a:pPr algn="ctr"/>
              <a:r>
                <a:rPr lang="fr-CA" sz="3200" b="1" dirty="0"/>
                <a:t>Précision</a:t>
              </a:r>
            </a:p>
          </p:txBody>
        </p:sp>
        <p:sp>
          <p:nvSpPr>
            <p:cNvPr id="77" name="ZoneTexte 76">
              <a:extLst>
                <a:ext uri="{FF2B5EF4-FFF2-40B4-BE49-F238E27FC236}">
                  <a16:creationId xmlns:a16="http://schemas.microsoft.com/office/drawing/2014/main" id="{C7B3FD29-8C0F-4709-8869-5484D5F6C918}"/>
                </a:ext>
              </a:extLst>
            </p:cNvPr>
            <p:cNvSpPr txBox="1"/>
            <p:nvPr>
              <p:custDataLst>
                <p:tags r:id="rId3"/>
              </p:custDataLst>
            </p:nvPr>
          </p:nvSpPr>
          <p:spPr>
            <a:xfrm>
              <a:off x="10167367" y="6346939"/>
              <a:ext cx="1331224" cy="330383"/>
            </a:xfrm>
            <a:prstGeom prst="rect">
              <a:avLst/>
            </a:prstGeom>
            <a:noFill/>
          </p:spPr>
          <p:txBody>
            <a:bodyPr wrap="square" rtlCol="0">
              <a:spAutoFit/>
            </a:bodyPr>
            <a:lstStyle/>
            <a:p>
              <a:pPr algn="ctr"/>
              <a:r>
                <a:rPr lang="fr-CA" sz="3200" b="1" dirty="0"/>
                <a:t>Exactitude</a:t>
              </a:r>
            </a:p>
          </p:txBody>
        </p:sp>
      </p:grpSp>
      <p:sp>
        <p:nvSpPr>
          <p:cNvPr id="121" name="Ellipse 120">
            <a:extLst>
              <a:ext uri="{FF2B5EF4-FFF2-40B4-BE49-F238E27FC236}">
                <a16:creationId xmlns:a16="http://schemas.microsoft.com/office/drawing/2014/main" id="{A27E86FE-FF60-4A68-BA7E-5475A1F85D47}"/>
              </a:ext>
            </a:extLst>
          </p:cNvPr>
          <p:cNvSpPr/>
          <p:nvPr/>
        </p:nvSpPr>
        <p:spPr>
          <a:xfrm>
            <a:off x="4126625" y="4610007"/>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2" name="Ellipse 121">
            <a:extLst>
              <a:ext uri="{FF2B5EF4-FFF2-40B4-BE49-F238E27FC236}">
                <a16:creationId xmlns:a16="http://schemas.microsoft.com/office/drawing/2014/main" id="{A5E5F3BE-54DB-484E-A773-6C1F61ACE442}"/>
              </a:ext>
            </a:extLst>
          </p:cNvPr>
          <p:cNvSpPr/>
          <p:nvPr/>
        </p:nvSpPr>
        <p:spPr>
          <a:xfrm>
            <a:off x="4337895" y="5804614"/>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3" name="Ellipse 122">
            <a:extLst>
              <a:ext uri="{FF2B5EF4-FFF2-40B4-BE49-F238E27FC236}">
                <a16:creationId xmlns:a16="http://schemas.microsoft.com/office/drawing/2014/main" id="{B286D44E-3E40-4150-A785-5091ABC9C926}"/>
              </a:ext>
            </a:extLst>
          </p:cNvPr>
          <p:cNvSpPr/>
          <p:nvPr/>
        </p:nvSpPr>
        <p:spPr>
          <a:xfrm>
            <a:off x="4794293" y="4957820"/>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4" name="Ellipse 123">
            <a:extLst>
              <a:ext uri="{FF2B5EF4-FFF2-40B4-BE49-F238E27FC236}">
                <a16:creationId xmlns:a16="http://schemas.microsoft.com/office/drawing/2014/main" id="{B8173A3E-1BF8-4DBB-8716-A8C2B8559706}"/>
              </a:ext>
            </a:extLst>
          </p:cNvPr>
          <p:cNvSpPr/>
          <p:nvPr/>
        </p:nvSpPr>
        <p:spPr>
          <a:xfrm>
            <a:off x="3522955" y="5979561"/>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5" name="Ellipse 124">
            <a:extLst>
              <a:ext uri="{FF2B5EF4-FFF2-40B4-BE49-F238E27FC236}">
                <a16:creationId xmlns:a16="http://schemas.microsoft.com/office/drawing/2014/main" id="{585635FC-6A55-480A-B53F-D16012333598}"/>
              </a:ext>
            </a:extLst>
          </p:cNvPr>
          <p:cNvSpPr/>
          <p:nvPr/>
        </p:nvSpPr>
        <p:spPr>
          <a:xfrm>
            <a:off x="3255092" y="5249891"/>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6" name="Ellipse 125">
            <a:extLst>
              <a:ext uri="{FF2B5EF4-FFF2-40B4-BE49-F238E27FC236}">
                <a16:creationId xmlns:a16="http://schemas.microsoft.com/office/drawing/2014/main" id="{810D45C6-E569-476F-AB3B-4538E7F5D630}"/>
              </a:ext>
            </a:extLst>
          </p:cNvPr>
          <p:cNvSpPr/>
          <p:nvPr/>
        </p:nvSpPr>
        <p:spPr>
          <a:xfrm>
            <a:off x="3668146" y="4495850"/>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28" name="Picture 2" descr="Icones Cible, images Jeu cible png et ico">
            <a:extLst>
              <a:ext uri="{FF2B5EF4-FFF2-40B4-BE49-F238E27FC236}">
                <a16:creationId xmlns:a16="http://schemas.microsoft.com/office/drawing/2014/main" id="{D349AE2B-E7F6-419C-B174-009163C32B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9000" y="2234369"/>
            <a:ext cx="1941442" cy="1941442"/>
          </a:xfrm>
          <a:prstGeom prst="rect">
            <a:avLst/>
          </a:prstGeom>
          <a:noFill/>
          <a:extLst>
            <a:ext uri="{909E8E84-426E-40DD-AFC4-6F175D3DCCD1}">
              <a14:hiddenFill xmlns:a14="http://schemas.microsoft.com/office/drawing/2010/main">
                <a:solidFill>
                  <a:srgbClr val="FFFFFF"/>
                </a:solidFill>
              </a14:hiddenFill>
            </a:ext>
          </a:extLst>
        </p:spPr>
      </p:pic>
      <p:sp>
        <p:nvSpPr>
          <p:cNvPr id="129" name="Ellipse 128">
            <a:extLst>
              <a:ext uri="{FF2B5EF4-FFF2-40B4-BE49-F238E27FC236}">
                <a16:creationId xmlns:a16="http://schemas.microsoft.com/office/drawing/2014/main" id="{7412A87E-CAC6-4F87-8AFA-53DCD5C8A547}"/>
              </a:ext>
            </a:extLst>
          </p:cNvPr>
          <p:cNvSpPr/>
          <p:nvPr/>
        </p:nvSpPr>
        <p:spPr>
          <a:xfrm>
            <a:off x="4362942" y="5334193"/>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0" name="Ellipse 129">
            <a:extLst>
              <a:ext uri="{FF2B5EF4-FFF2-40B4-BE49-F238E27FC236}">
                <a16:creationId xmlns:a16="http://schemas.microsoft.com/office/drawing/2014/main" id="{09FCC96E-4B42-4271-8761-A9F8FE59F667}"/>
              </a:ext>
            </a:extLst>
          </p:cNvPr>
          <p:cNvSpPr/>
          <p:nvPr/>
        </p:nvSpPr>
        <p:spPr>
          <a:xfrm>
            <a:off x="3083586" y="4610007"/>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1" name="Ellipse 130">
            <a:extLst>
              <a:ext uri="{FF2B5EF4-FFF2-40B4-BE49-F238E27FC236}">
                <a16:creationId xmlns:a16="http://schemas.microsoft.com/office/drawing/2014/main" id="{9E8429A2-4E95-418D-A457-1C71B3BFD22E}"/>
              </a:ext>
            </a:extLst>
          </p:cNvPr>
          <p:cNvSpPr/>
          <p:nvPr/>
        </p:nvSpPr>
        <p:spPr>
          <a:xfrm>
            <a:off x="3624057" y="2474380"/>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2" name="Ellipse 131">
            <a:extLst>
              <a:ext uri="{FF2B5EF4-FFF2-40B4-BE49-F238E27FC236}">
                <a16:creationId xmlns:a16="http://schemas.microsoft.com/office/drawing/2014/main" id="{182076CC-798D-45CF-A189-E2F21A17AA05}"/>
              </a:ext>
            </a:extLst>
          </p:cNvPr>
          <p:cNvSpPr/>
          <p:nvPr/>
        </p:nvSpPr>
        <p:spPr>
          <a:xfrm>
            <a:off x="3553943" y="2733813"/>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3" name="Ellipse 132">
            <a:extLst>
              <a:ext uri="{FF2B5EF4-FFF2-40B4-BE49-F238E27FC236}">
                <a16:creationId xmlns:a16="http://schemas.microsoft.com/office/drawing/2014/main" id="{25976333-AF8C-47AF-9A30-9DF72EE18C85}"/>
              </a:ext>
            </a:extLst>
          </p:cNvPr>
          <p:cNvSpPr/>
          <p:nvPr/>
        </p:nvSpPr>
        <p:spPr>
          <a:xfrm>
            <a:off x="3631831" y="2608875"/>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4" name="Ellipse 133">
            <a:extLst>
              <a:ext uri="{FF2B5EF4-FFF2-40B4-BE49-F238E27FC236}">
                <a16:creationId xmlns:a16="http://schemas.microsoft.com/office/drawing/2014/main" id="{4F3B537C-68B8-400F-96FF-35174C253F73}"/>
              </a:ext>
            </a:extLst>
          </p:cNvPr>
          <p:cNvSpPr/>
          <p:nvPr/>
        </p:nvSpPr>
        <p:spPr>
          <a:xfrm>
            <a:off x="3432606" y="2796446"/>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5" name="Ellipse 134">
            <a:extLst>
              <a:ext uri="{FF2B5EF4-FFF2-40B4-BE49-F238E27FC236}">
                <a16:creationId xmlns:a16="http://schemas.microsoft.com/office/drawing/2014/main" id="{6A8218F9-1621-4669-BFE2-72E4CB9C90AC}"/>
              </a:ext>
            </a:extLst>
          </p:cNvPr>
          <p:cNvSpPr/>
          <p:nvPr/>
        </p:nvSpPr>
        <p:spPr>
          <a:xfrm>
            <a:off x="3423889" y="2664922"/>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6" name="Ellipse 135">
            <a:extLst>
              <a:ext uri="{FF2B5EF4-FFF2-40B4-BE49-F238E27FC236}">
                <a16:creationId xmlns:a16="http://schemas.microsoft.com/office/drawing/2014/main" id="{22B33211-E92A-4361-8122-BA6540843A6A}"/>
              </a:ext>
            </a:extLst>
          </p:cNvPr>
          <p:cNvSpPr/>
          <p:nvPr/>
        </p:nvSpPr>
        <p:spPr>
          <a:xfrm>
            <a:off x="3496484" y="2592327"/>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7" name="Ellipse 136">
            <a:extLst>
              <a:ext uri="{FF2B5EF4-FFF2-40B4-BE49-F238E27FC236}">
                <a16:creationId xmlns:a16="http://schemas.microsoft.com/office/drawing/2014/main" id="{C96D6E09-2AE7-44CB-9E52-0985D5A70855}"/>
              </a:ext>
            </a:extLst>
          </p:cNvPr>
          <p:cNvSpPr/>
          <p:nvPr/>
        </p:nvSpPr>
        <p:spPr>
          <a:xfrm>
            <a:off x="3406536" y="2545283"/>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8" name="Ellipse 137">
            <a:extLst>
              <a:ext uri="{FF2B5EF4-FFF2-40B4-BE49-F238E27FC236}">
                <a16:creationId xmlns:a16="http://schemas.microsoft.com/office/drawing/2014/main" id="{271810BF-EFB4-47E0-90D7-88C105A9EADA}"/>
              </a:ext>
            </a:extLst>
          </p:cNvPr>
          <p:cNvSpPr/>
          <p:nvPr/>
        </p:nvSpPr>
        <p:spPr>
          <a:xfrm>
            <a:off x="3532042" y="2490425"/>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9" name="Ellipse 138">
            <a:extLst>
              <a:ext uri="{FF2B5EF4-FFF2-40B4-BE49-F238E27FC236}">
                <a16:creationId xmlns:a16="http://schemas.microsoft.com/office/drawing/2014/main" id="{FEE637DB-7629-4D77-BEEA-5D6371E32DB6}"/>
              </a:ext>
            </a:extLst>
          </p:cNvPr>
          <p:cNvSpPr/>
          <p:nvPr/>
        </p:nvSpPr>
        <p:spPr>
          <a:xfrm>
            <a:off x="6730273" y="4984858"/>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0" name="Ellipse 139">
            <a:extLst>
              <a:ext uri="{FF2B5EF4-FFF2-40B4-BE49-F238E27FC236}">
                <a16:creationId xmlns:a16="http://schemas.microsoft.com/office/drawing/2014/main" id="{6FCB0C83-7CD9-4314-9F52-DC6E01A020AE}"/>
              </a:ext>
            </a:extLst>
          </p:cNvPr>
          <p:cNvSpPr/>
          <p:nvPr/>
        </p:nvSpPr>
        <p:spPr>
          <a:xfrm>
            <a:off x="6795257" y="5315142"/>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1" name="Ellipse 140">
            <a:extLst>
              <a:ext uri="{FF2B5EF4-FFF2-40B4-BE49-F238E27FC236}">
                <a16:creationId xmlns:a16="http://schemas.microsoft.com/office/drawing/2014/main" id="{E70CC2DB-C23C-486E-8D42-8F8F2EF4E4AA}"/>
              </a:ext>
            </a:extLst>
          </p:cNvPr>
          <p:cNvSpPr/>
          <p:nvPr/>
        </p:nvSpPr>
        <p:spPr>
          <a:xfrm>
            <a:off x="7078496" y="5463968"/>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2" name="Ellipse 141">
            <a:extLst>
              <a:ext uri="{FF2B5EF4-FFF2-40B4-BE49-F238E27FC236}">
                <a16:creationId xmlns:a16="http://schemas.microsoft.com/office/drawing/2014/main" id="{7E6277CB-FDBD-4DAB-A22C-771516F66F70}"/>
              </a:ext>
            </a:extLst>
          </p:cNvPr>
          <p:cNvSpPr/>
          <p:nvPr/>
        </p:nvSpPr>
        <p:spPr>
          <a:xfrm>
            <a:off x="6617571" y="5631145"/>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3" name="Ellipse 142">
            <a:extLst>
              <a:ext uri="{FF2B5EF4-FFF2-40B4-BE49-F238E27FC236}">
                <a16:creationId xmlns:a16="http://schemas.microsoft.com/office/drawing/2014/main" id="{5F14BCF8-E602-48F6-B027-DE876C3535D6}"/>
              </a:ext>
            </a:extLst>
          </p:cNvPr>
          <p:cNvSpPr/>
          <p:nvPr/>
        </p:nvSpPr>
        <p:spPr>
          <a:xfrm>
            <a:off x="6446549" y="5265277"/>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4" name="Ellipse 143">
            <a:extLst>
              <a:ext uri="{FF2B5EF4-FFF2-40B4-BE49-F238E27FC236}">
                <a16:creationId xmlns:a16="http://schemas.microsoft.com/office/drawing/2014/main" id="{2E749E4B-A78C-4477-B739-3A7DE1B025B4}"/>
              </a:ext>
            </a:extLst>
          </p:cNvPr>
          <p:cNvSpPr/>
          <p:nvPr/>
        </p:nvSpPr>
        <p:spPr>
          <a:xfrm>
            <a:off x="6890301" y="5507748"/>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5" name="Ellipse 144">
            <a:extLst>
              <a:ext uri="{FF2B5EF4-FFF2-40B4-BE49-F238E27FC236}">
                <a16:creationId xmlns:a16="http://schemas.microsoft.com/office/drawing/2014/main" id="{9CD5CA1D-45A9-48BC-A903-1E5A8BF79F8A}"/>
              </a:ext>
            </a:extLst>
          </p:cNvPr>
          <p:cNvSpPr/>
          <p:nvPr/>
        </p:nvSpPr>
        <p:spPr>
          <a:xfrm>
            <a:off x="6628564" y="5348171"/>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6" name="Ellipse 145">
            <a:extLst>
              <a:ext uri="{FF2B5EF4-FFF2-40B4-BE49-F238E27FC236}">
                <a16:creationId xmlns:a16="http://schemas.microsoft.com/office/drawing/2014/main" id="{C269ED6D-A934-4F9B-870C-07A4F57ED51D}"/>
              </a:ext>
            </a:extLst>
          </p:cNvPr>
          <p:cNvSpPr/>
          <p:nvPr/>
        </p:nvSpPr>
        <p:spPr>
          <a:xfrm>
            <a:off x="6981866" y="5058187"/>
            <a:ext cx="145191" cy="145191"/>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7" name="Ellipse 146">
            <a:extLst>
              <a:ext uri="{FF2B5EF4-FFF2-40B4-BE49-F238E27FC236}">
                <a16:creationId xmlns:a16="http://schemas.microsoft.com/office/drawing/2014/main" id="{406FD78C-BCDF-4C2A-89C7-B8064FB58823}"/>
              </a:ext>
            </a:extLst>
          </p:cNvPr>
          <p:cNvSpPr/>
          <p:nvPr/>
        </p:nvSpPr>
        <p:spPr>
          <a:xfrm>
            <a:off x="6835381" y="3054706"/>
            <a:ext cx="113900" cy="115602"/>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8" name="Ellipse 147">
            <a:extLst>
              <a:ext uri="{FF2B5EF4-FFF2-40B4-BE49-F238E27FC236}">
                <a16:creationId xmlns:a16="http://schemas.microsoft.com/office/drawing/2014/main" id="{08904DE6-6FE5-4C76-930F-ACFD6369C2DC}"/>
              </a:ext>
            </a:extLst>
          </p:cNvPr>
          <p:cNvSpPr/>
          <p:nvPr/>
        </p:nvSpPr>
        <p:spPr>
          <a:xfrm>
            <a:off x="6803790" y="3232490"/>
            <a:ext cx="113900" cy="115602"/>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9" name="Ellipse 148">
            <a:extLst>
              <a:ext uri="{FF2B5EF4-FFF2-40B4-BE49-F238E27FC236}">
                <a16:creationId xmlns:a16="http://schemas.microsoft.com/office/drawing/2014/main" id="{8494386B-8502-4F8E-8626-23BE34A34DBE}"/>
              </a:ext>
            </a:extLst>
          </p:cNvPr>
          <p:cNvSpPr/>
          <p:nvPr/>
        </p:nvSpPr>
        <p:spPr>
          <a:xfrm>
            <a:off x="6843155" y="3189201"/>
            <a:ext cx="113900" cy="115602"/>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0" name="Ellipse 149">
            <a:extLst>
              <a:ext uri="{FF2B5EF4-FFF2-40B4-BE49-F238E27FC236}">
                <a16:creationId xmlns:a16="http://schemas.microsoft.com/office/drawing/2014/main" id="{58E8057B-772C-4C94-92A1-DFE11B490243}"/>
              </a:ext>
            </a:extLst>
          </p:cNvPr>
          <p:cNvSpPr/>
          <p:nvPr/>
        </p:nvSpPr>
        <p:spPr>
          <a:xfrm>
            <a:off x="6682453" y="3295123"/>
            <a:ext cx="113900" cy="115602"/>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1" name="Ellipse 150">
            <a:extLst>
              <a:ext uri="{FF2B5EF4-FFF2-40B4-BE49-F238E27FC236}">
                <a16:creationId xmlns:a16="http://schemas.microsoft.com/office/drawing/2014/main" id="{285468A3-C022-453A-B8FB-66D62D44051B}"/>
              </a:ext>
            </a:extLst>
          </p:cNvPr>
          <p:cNvSpPr/>
          <p:nvPr/>
        </p:nvSpPr>
        <p:spPr>
          <a:xfrm>
            <a:off x="6673736" y="3163599"/>
            <a:ext cx="113900" cy="115602"/>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2" name="Ellipse 151">
            <a:extLst>
              <a:ext uri="{FF2B5EF4-FFF2-40B4-BE49-F238E27FC236}">
                <a16:creationId xmlns:a16="http://schemas.microsoft.com/office/drawing/2014/main" id="{AE8411A8-4627-4FEE-83C5-BDA1DA927AAC}"/>
              </a:ext>
            </a:extLst>
          </p:cNvPr>
          <p:cNvSpPr/>
          <p:nvPr/>
        </p:nvSpPr>
        <p:spPr>
          <a:xfrm>
            <a:off x="6746331" y="3091004"/>
            <a:ext cx="113900" cy="115602"/>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3" name="Ellipse 152">
            <a:extLst>
              <a:ext uri="{FF2B5EF4-FFF2-40B4-BE49-F238E27FC236}">
                <a16:creationId xmlns:a16="http://schemas.microsoft.com/office/drawing/2014/main" id="{D10C8BDA-7D32-4402-9EC0-D0B328B0B5CD}"/>
              </a:ext>
            </a:extLst>
          </p:cNvPr>
          <p:cNvSpPr/>
          <p:nvPr/>
        </p:nvSpPr>
        <p:spPr>
          <a:xfrm>
            <a:off x="6656383" y="3043960"/>
            <a:ext cx="113900" cy="115602"/>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4" name="Ellipse 153">
            <a:extLst>
              <a:ext uri="{FF2B5EF4-FFF2-40B4-BE49-F238E27FC236}">
                <a16:creationId xmlns:a16="http://schemas.microsoft.com/office/drawing/2014/main" id="{97986D70-4EEE-4D99-8B67-5A2A4B84C177}"/>
              </a:ext>
            </a:extLst>
          </p:cNvPr>
          <p:cNvSpPr/>
          <p:nvPr/>
        </p:nvSpPr>
        <p:spPr>
          <a:xfrm>
            <a:off x="6781889" y="2989102"/>
            <a:ext cx="113900" cy="115602"/>
          </a:xfrm>
          <a:prstGeom prst="ellipse">
            <a:avLst/>
          </a:prstGeom>
          <a:gradFill flip="none" rotWithShape="1">
            <a:gsLst>
              <a:gs pos="0">
                <a:schemeClr val="bg1"/>
              </a:gs>
              <a:gs pos="82000">
                <a:schemeClr val="bg1">
                  <a:lumMod val="50000"/>
                  <a:lumOff val="50000"/>
                </a:schemeClr>
              </a:gs>
              <a:gs pos="100000">
                <a:schemeClr val="bg1">
                  <a:tint val="23500"/>
                  <a:satMod val="16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a:extLst>
              <a:ext uri="{FF2B5EF4-FFF2-40B4-BE49-F238E27FC236}">
                <a16:creationId xmlns:a16="http://schemas.microsoft.com/office/drawing/2014/main" id="{AFD7DFB9-0DF5-4388-8D88-08E5D8C9EF81}"/>
              </a:ext>
            </a:extLst>
          </p:cNvPr>
          <p:cNvSpPr/>
          <p:nvPr/>
        </p:nvSpPr>
        <p:spPr>
          <a:xfrm>
            <a:off x="8472152" y="2806408"/>
            <a:ext cx="3588791" cy="240998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800" b="1" u="sng" dirty="0"/>
              <a:t>Légende</a:t>
            </a:r>
          </a:p>
          <a:p>
            <a:pPr marL="285750" indent="-285750">
              <a:buFont typeface="Arial" panose="020B0604020202020204" pitchFamily="34" charset="0"/>
              <a:buChar char="•"/>
            </a:pPr>
            <a:r>
              <a:rPr lang="fr-CA" sz="2400" dirty="0"/>
              <a:t>Centre de la cible: valeur réelle à obtenir</a:t>
            </a:r>
          </a:p>
          <a:p>
            <a:pPr marL="285750" indent="-285750">
              <a:buFont typeface="Arial" panose="020B0604020202020204" pitchFamily="34" charset="0"/>
              <a:buChar char="•"/>
            </a:pPr>
            <a:r>
              <a:rPr lang="fr-CA" sz="2400" dirty="0"/>
              <a:t>Points noirs: valeur obtenue en laboratoire</a:t>
            </a:r>
          </a:p>
        </p:txBody>
      </p:sp>
    </p:spTree>
    <p:extLst>
      <p:ext uri="{BB962C8B-B14F-4D97-AF65-F5344CB8AC3E}">
        <p14:creationId xmlns:p14="http://schemas.microsoft.com/office/powerpoint/2010/main" val="1384553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Groupe Worldlab : équipements de laboratoires en Algérie">
            <a:extLst>
              <a:ext uri="{FF2B5EF4-FFF2-40B4-BE49-F238E27FC236}">
                <a16:creationId xmlns:a16="http://schemas.microsoft.com/office/drawing/2014/main" id="{1BEE9D35-319B-4903-A9E6-CD1CF89B30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91" r="9091"/>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custDataLst>
              <p:tags r:id="rId1"/>
            </p:custDataLst>
          </p:nvPr>
        </p:nvSpPr>
        <p:spPr>
          <a:xfrm>
            <a:off x="680322" y="4402667"/>
            <a:ext cx="8133478" cy="940240"/>
          </a:xfrm>
        </p:spPr>
        <p:txBody>
          <a:bodyPr>
            <a:normAutofit/>
          </a:bodyPr>
          <a:lstStyle/>
          <a:p>
            <a:r>
              <a:rPr lang="fr-CA" sz="3700" b="1"/>
              <a:t>Règle pour les chiffres significatifs</a:t>
            </a:r>
          </a:p>
        </p:txBody>
      </p:sp>
      <p:sp>
        <p:nvSpPr>
          <p:cNvPr id="141" name="Rectangle 140">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re 1">
            <a:extLst>
              <a:ext uri="{FF2B5EF4-FFF2-40B4-BE49-F238E27FC236}">
                <a16:creationId xmlns:a16="http://schemas.microsoft.com/office/drawing/2014/main" id="{2BFF3120-DEF7-4A8A-8B9F-524815A07536}"/>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3600" b="1" dirty="0">
                <a:solidFill>
                  <a:schemeClr val="bg1"/>
                </a:solidFill>
              </a:rPr>
              <a:t>Méthodologie</a:t>
            </a:r>
          </a:p>
          <a:p>
            <a:pPr algn="ctr">
              <a:spcAft>
                <a:spcPts val="600"/>
              </a:spcAft>
            </a:pPr>
            <a:r>
              <a:rPr lang="fr-CA" sz="3600" b="1" dirty="0">
                <a:solidFill>
                  <a:schemeClr val="bg1"/>
                </a:solidFill>
              </a:rPr>
              <a:t>p. 434 à 435</a:t>
            </a:r>
            <a:endParaRPr lang="fr-CA" sz="2000" b="1" dirty="0">
              <a:solidFill>
                <a:schemeClr val="bg1"/>
              </a:solidFill>
            </a:endParaRPr>
          </a:p>
        </p:txBody>
      </p:sp>
    </p:spTree>
    <p:extLst>
      <p:ext uri="{BB962C8B-B14F-4D97-AF65-F5344CB8AC3E}">
        <p14:creationId xmlns:p14="http://schemas.microsoft.com/office/powerpoint/2010/main" val="3306234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7E0BE-C388-4CE3-8E23-370769ED0507}"/>
              </a:ext>
            </a:extLst>
          </p:cNvPr>
          <p:cNvSpPr>
            <a:spLocks noGrp="1"/>
          </p:cNvSpPr>
          <p:nvPr>
            <p:ph type="title"/>
          </p:nvPr>
        </p:nvSpPr>
        <p:spPr/>
        <p:txBody>
          <a:bodyPr/>
          <a:lstStyle/>
          <a:p>
            <a:r>
              <a:rPr lang="fr-CA" b="1" dirty="0"/>
              <a:t>Chiffres significatifs</a:t>
            </a:r>
          </a:p>
        </p:txBody>
      </p:sp>
      <p:sp>
        <p:nvSpPr>
          <p:cNvPr id="3" name="Espace réservé du contenu 2">
            <a:extLst>
              <a:ext uri="{FF2B5EF4-FFF2-40B4-BE49-F238E27FC236}">
                <a16:creationId xmlns:a16="http://schemas.microsoft.com/office/drawing/2014/main" id="{0CA223BD-A9B6-4151-88BB-B52E34E50834}"/>
              </a:ext>
            </a:extLst>
          </p:cNvPr>
          <p:cNvSpPr>
            <a:spLocks noGrp="1"/>
          </p:cNvSpPr>
          <p:nvPr>
            <p:ph idx="1"/>
          </p:nvPr>
        </p:nvSpPr>
        <p:spPr>
          <a:xfrm>
            <a:off x="680321" y="2100256"/>
            <a:ext cx="9613861" cy="1662119"/>
          </a:xfrm>
        </p:spPr>
        <p:txBody>
          <a:bodyPr anchor="ctr">
            <a:normAutofit fontScale="85000" lnSpcReduction="20000"/>
          </a:bodyPr>
          <a:lstStyle/>
          <a:p>
            <a:pPr>
              <a:lnSpc>
                <a:spcPct val="120000"/>
              </a:lnSpc>
            </a:pPr>
            <a:r>
              <a:rPr lang="fr-CA" sz="2800" dirty="0"/>
              <a:t>Définition: Le concept des chiffres significatifs permet de représenter, pour une valeur numérique, les chiffres pour lesquels nous sommes certains et ceux pour lesquels nous le sommes pas (normalement le plus petit chiffre).</a:t>
            </a:r>
          </a:p>
        </p:txBody>
      </p:sp>
      <p:pic>
        <p:nvPicPr>
          <p:cNvPr id="2052" name="Picture 4" descr="Cylindre gradué image stock. Image du verrerie, glace - 15208323">
            <a:extLst>
              <a:ext uri="{FF2B5EF4-FFF2-40B4-BE49-F238E27FC236}">
                <a16:creationId xmlns:a16="http://schemas.microsoft.com/office/drawing/2014/main" id="{FFAD6A8C-C464-479E-BE5A-B86CF7CFDF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915" r="7299"/>
          <a:stretch/>
        </p:blipFill>
        <p:spPr bwMode="auto">
          <a:xfrm>
            <a:off x="10572709" y="1990722"/>
            <a:ext cx="1619291" cy="4867278"/>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a:extLst>
              <a:ext uri="{FF2B5EF4-FFF2-40B4-BE49-F238E27FC236}">
                <a16:creationId xmlns:a16="http://schemas.microsoft.com/office/drawing/2014/main" id="{3111FA68-4183-498F-9B63-91F621F9E8AC}"/>
              </a:ext>
            </a:extLst>
          </p:cNvPr>
          <p:cNvSpPr txBox="1">
            <a:spLocks/>
          </p:cNvSpPr>
          <p:nvPr/>
        </p:nvSpPr>
        <p:spPr>
          <a:xfrm>
            <a:off x="680321" y="3762375"/>
            <a:ext cx="9613861" cy="6191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r>
              <a:rPr lang="fr-CA" sz="2800" dirty="0"/>
              <a:t>Exemple:</a:t>
            </a:r>
          </a:p>
          <a:p>
            <a:pPr marL="0" indent="0">
              <a:lnSpc>
                <a:spcPct val="100000"/>
              </a:lnSpc>
              <a:buNone/>
            </a:pPr>
            <a:endParaRPr lang="fr-CA" sz="2800" dirty="0"/>
          </a:p>
        </p:txBody>
      </p:sp>
      <p:sp>
        <p:nvSpPr>
          <p:cNvPr id="7" name="Espace réservé du contenu 2">
            <a:extLst>
              <a:ext uri="{FF2B5EF4-FFF2-40B4-BE49-F238E27FC236}">
                <a16:creationId xmlns:a16="http://schemas.microsoft.com/office/drawing/2014/main" id="{CF16FF35-5715-47CC-89D7-BBE93B0634CF}"/>
              </a:ext>
            </a:extLst>
          </p:cNvPr>
          <p:cNvSpPr txBox="1">
            <a:spLocks/>
          </p:cNvSpPr>
          <p:nvPr/>
        </p:nvSpPr>
        <p:spPr>
          <a:xfrm>
            <a:off x="680320" y="4424361"/>
            <a:ext cx="9613861" cy="6191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buNone/>
            </a:pPr>
            <a:r>
              <a:rPr lang="fr-CA" sz="2800" b="1" dirty="0"/>
              <a:t>178 638 mm</a:t>
            </a:r>
          </a:p>
        </p:txBody>
      </p:sp>
      <p:sp>
        <p:nvSpPr>
          <p:cNvPr id="8" name="Espace réservé du contenu 2">
            <a:extLst>
              <a:ext uri="{FF2B5EF4-FFF2-40B4-BE49-F238E27FC236}">
                <a16:creationId xmlns:a16="http://schemas.microsoft.com/office/drawing/2014/main" id="{813E90E6-D49F-4679-BD64-945F67A7B475}"/>
              </a:ext>
            </a:extLst>
          </p:cNvPr>
          <p:cNvSpPr txBox="1">
            <a:spLocks/>
          </p:cNvSpPr>
          <p:nvPr/>
        </p:nvSpPr>
        <p:spPr>
          <a:xfrm>
            <a:off x="680320" y="4424361"/>
            <a:ext cx="9613861" cy="6191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buNone/>
            </a:pPr>
            <a:r>
              <a:rPr lang="fr-CA" sz="2800" b="1" dirty="0">
                <a:solidFill>
                  <a:schemeClr val="accent2"/>
                </a:solidFill>
              </a:rPr>
              <a:t>178 63</a:t>
            </a:r>
            <a:r>
              <a:rPr lang="fr-CA" sz="2800" b="1" dirty="0">
                <a:solidFill>
                  <a:srgbClr val="FF0000"/>
                </a:solidFill>
              </a:rPr>
              <a:t>8</a:t>
            </a:r>
            <a:r>
              <a:rPr lang="fr-CA" sz="2800" b="1" dirty="0"/>
              <a:t> mm</a:t>
            </a:r>
          </a:p>
        </p:txBody>
      </p:sp>
      <p:sp>
        <p:nvSpPr>
          <p:cNvPr id="5" name="Accolade ouvrante 4">
            <a:extLst>
              <a:ext uri="{FF2B5EF4-FFF2-40B4-BE49-F238E27FC236}">
                <a16:creationId xmlns:a16="http://schemas.microsoft.com/office/drawing/2014/main" id="{C031CC44-2822-49FE-BFBF-1D362B4C76D1}"/>
              </a:ext>
            </a:extLst>
          </p:cNvPr>
          <p:cNvSpPr/>
          <p:nvPr/>
        </p:nvSpPr>
        <p:spPr>
          <a:xfrm rot="16200000">
            <a:off x="4800601" y="4362447"/>
            <a:ext cx="323850" cy="1228727"/>
          </a:xfrm>
          <a:prstGeom prst="lef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0" name="Accolade ouvrante 9">
            <a:extLst>
              <a:ext uri="{FF2B5EF4-FFF2-40B4-BE49-F238E27FC236}">
                <a16:creationId xmlns:a16="http://schemas.microsoft.com/office/drawing/2014/main" id="{868D4824-27C5-4A86-B40A-6AF54A0A9DCC}"/>
              </a:ext>
            </a:extLst>
          </p:cNvPr>
          <p:cNvSpPr/>
          <p:nvPr/>
        </p:nvSpPr>
        <p:spPr>
          <a:xfrm rot="16200000">
            <a:off x="5566138" y="4849454"/>
            <a:ext cx="323850" cy="254713"/>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9" name="ZoneTexte 8">
            <a:extLst>
              <a:ext uri="{FF2B5EF4-FFF2-40B4-BE49-F238E27FC236}">
                <a16:creationId xmlns:a16="http://schemas.microsoft.com/office/drawing/2014/main" id="{477D621C-3290-41C9-B0A8-60F81AEF8319}"/>
              </a:ext>
            </a:extLst>
          </p:cNvPr>
          <p:cNvSpPr txBox="1"/>
          <p:nvPr/>
        </p:nvSpPr>
        <p:spPr>
          <a:xfrm>
            <a:off x="4224339" y="5110166"/>
            <a:ext cx="1376368" cy="369332"/>
          </a:xfrm>
          <a:prstGeom prst="rect">
            <a:avLst/>
          </a:prstGeom>
          <a:noFill/>
        </p:spPr>
        <p:txBody>
          <a:bodyPr wrap="square" rtlCol="0">
            <a:spAutoFit/>
          </a:bodyPr>
          <a:lstStyle/>
          <a:p>
            <a:pPr algn="ctr"/>
            <a:r>
              <a:rPr lang="fr-CA" b="1" dirty="0">
                <a:solidFill>
                  <a:schemeClr val="accent2"/>
                </a:solidFill>
              </a:rPr>
              <a:t>certain</a:t>
            </a:r>
          </a:p>
        </p:txBody>
      </p:sp>
      <p:sp>
        <p:nvSpPr>
          <p:cNvPr id="12" name="ZoneTexte 11">
            <a:extLst>
              <a:ext uri="{FF2B5EF4-FFF2-40B4-BE49-F238E27FC236}">
                <a16:creationId xmlns:a16="http://schemas.microsoft.com/office/drawing/2014/main" id="{69CA254B-9312-4CB0-B337-6DC2A428BDFF}"/>
              </a:ext>
            </a:extLst>
          </p:cNvPr>
          <p:cNvSpPr txBox="1"/>
          <p:nvPr/>
        </p:nvSpPr>
        <p:spPr>
          <a:xfrm>
            <a:off x="5487250" y="5110166"/>
            <a:ext cx="1376368" cy="369332"/>
          </a:xfrm>
          <a:prstGeom prst="rect">
            <a:avLst/>
          </a:prstGeom>
          <a:noFill/>
        </p:spPr>
        <p:txBody>
          <a:bodyPr wrap="square" rtlCol="0">
            <a:spAutoFit/>
          </a:bodyPr>
          <a:lstStyle/>
          <a:p>
            <a:pPr algn="ctr"/>
            <a:r>
              <a:rPr lang="fr-CA" b="1" dirty="0">
                <a:solidFill>
                  <a:srgbClr val="FF0000"/>
                </a:solidFill>
              </a:rPr>
              <a:t>incertain</a:t>
            </a:r>
          </a:p>
        </p:txBody>
      </p:sp>
      <p:sp>
        <p:nvSpPr>
          <p:cNvPr id="13" name="Espace réservé du contenu 2">
            <a:extLst>
              <a:ext uri="{FF2B5EF4-FFF2-40B4-BE49-F238E27FC236}">
                <a16:creationId xmlns:a16="http://schemas.microsoft.com/office/drawing/2014/main" id="{01DF4686-822D-43D1-B7FA-C028EC393A8E}"/>
              </a:ext>
            </a:extLst>
          </p:cNvPr>
          <p:cNvSpPr txBox="1">
            <a:spLocks/>
          </p:cNvSpPr>
          <p:nvPr/>
        </p:nvSpPr>
        <p:spPr>
          <a:xfrm>
            <a:off x="680320" y="5682444"/>
            <a:ext cx="9613861" cy="6191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buNone/>
            </a:pPr>
            <a:r>
              <a:rPr lang="fr-CA" sz="2800" b="1" dirty="0"/>
              <a:t>0,2 km</a:t>
            </a:r>
          </a:p>
        </p:txBody>
      </p:sp>
      <p:sp>
        <p:nvSpPr>
          <p:cNvPr id="15" name="Accolade ouvrante 14">
            <a:extLst>
              <a:ext uri="{FF2B5EF4-FFF2-40B4-BE49-F238E27FC236}">
                <a16:creationId xmlns:a16="http://schemas.microsoft.com/office/drawing/2014/main" id="{C3779E41-F301-4593-A7B4-737BFA986A8D}"/>
              </a:ext>
            </a:extLst>
          </p:cNvPr>
          <p:cNvSpPr/>
          <p:nvPr/>
        </p:nvSpPr>
        <p:spPr>
          <a:xfrm rot="16200000">
            <a:off x="4857027" y="6045120"/>
            <a:ext cx="323850" cy="379547"/>
          </a:xfrm>
          <a:prstGeom prst="lef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6" name="Accolade ouvrante 15">
            <a:extLst>
              <a:ext uri="{FF2B5EF4-FFF2-40B4-BE49-F238E27FC236}">
                <a16:creationId xmlns:a16="http://schemas.microsoft.com/office/drawing/2014/main" id="{B7327517-D4C7-4B32-A637-EAC191115132}"/>
              </a:ext>
            </a:extLst>
          </p:cNvPr>
          <p:cNvSpPr/>
          <p:nvPr/>
        </p:nvSpPr>
        <p:spPr>
          <a:xfrm rot="16200000">
            <a:off x="5242792" y="6119208"/>
            <a:ext cx="323850" cy="254713"/>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7" name="ZoneTexte 16">
            <a:extLst>
              <a:ext uri="{FF2B5EF4-FFF2-40B4-BE49-F238E27FC236}">
                <a16:creationId xmlns:a16="http://schemas.microsoft.com/office/drawing/2014/main" id="{9C2C8CA4-6A91-4025-ACB9-BEF424B71D61}"/>
              </a:ext>
            </a:extLst>
          </p:cNvPr>
          <p:cNvSpPr txBox="1"/>
          <p:nvPr/>
        </p:nvSpPr>
        <p:spPr>
          <a:xfrm>
            <a:off x="4076565" y="6376699"/>
            <a:ext cx="1376368" cy="369332"/>
          </a:xfrm>
          <a:prstGeom prst="rect">
            <a:avLst/>
          </a:prstGeom>
          <a:noFill/>
        </p:spPr>
        <p:txBody>
          <a:bodyPr wrap="square" rtlCol="0">
            <a:spAutoFit/>
          </a:bodyPr>
          <a:lstStyle/>
          <a:p>
            <a:pPr algn="ctr"/>
            <a:r>
              <a:rPr lang="fr-CA" b="1" dirty="0">
                <a:solidFill>
                  <a:schemeClr val="accent2"/>
                </a:solidFill>
              </a:rPr>
              <a:t>certain</a:t>
            </a:r>
          </a:p>
        </p:txBody>
      </p:sp>
      <p:sp>
        <p:nvSpPr>
          <p:cNvPr id="18" name="ZoneTexte 17">
            <a:extLst>
              <a:ext uri="{FF2B5EF4-FFF2-40B4-BE49-F238E27FC236}">
                <a16:creationId xmlns:a16="http://schemas.microsoft.com/office/drawing/2014/main" id="{71D94CA0-8989-47CD-B46B-77C70532185F}"/>
              </a:ext>
            </a:extLst>
          </p:cNvPr>
          <p:cNvSpPr txBox="1"/>
          <p:nvPr/>
        </p:nvSpPr>
        <p:spPr>
          <a:xfrm>
            <a:off x="5167236" y="6376699"/>
            <a:ext cx="1376368" cy="369332"/>
          </a:xfrm>
          <a:prstGeom prst="rect">
            <a:avLst/>
          </a:prstGeom>
          <a:noFill/>
        </p:spPr>
        <p:txBody>
          <a:bodyPr wrap="square" rtlCol="0">
            <a:spAutoFit/>
          </a:bodyPr>
          <a:lstStyle/>
          <a:p>
            <a:pPr algn="ctr"/>
            <a:r>
              <a:rPr lang="fr-CA" b="1" dirty="0">
                <a:solidFill>
                  <a:srgbClr val="FF0000"/>
                </a:solidFill>
              </a:rPr>
              <a:t>incertain</a:t>
            </a:r>
          </a:p>
        </p:txBody>
      </p:sp>
      <p:sp>
        <p:nvSpPr>
          <p:cNvPr id="19" name="Espace réservé du contenu 2">
            <a:extLst>
              <a:ext uri="{FF2B5EF4-FFF2-40B4-BE49-F238E27FC236}">
                <a16:creationId xmlns:a16="http://schemas.microsoft.com/office/drawing/2014/main" id="{AE93682A-3502-401F-9E0C-D9947CE37697}"/>
              </a:ext>
            </a:extLst>
          </p:cNvPr>
          <p:cNvSpPr txBox="1">
            <a:spLocks/>
          </p:cNvSpPr>
          <p:nvPr/>
        </p:nvSpPr>
        <p:spPr>
          <a:xfrm>
            <a:off x="680319" y="5683359"/>
            <a:ext cx="9613861" cy="6191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buNone/>
            </a:pPr>
            <a:r>
              <a:rPr lang="fr-CA" sz="2800" b="1" dirty="0">
                <a:solidFill>
                  <a:schemeClr val="accent2"/>
                </a:solidFill>
              </a:rPr>
              <a:t>0</a:t>
            </a:r>
            <a:r>
              <a:rPr lang="fr-CA" sz="2800" b="1" dirty="0"/>
              <a:t>,</a:t>
            </a:r>
            <a:r>
              <a:rPr lang="fr-CA" sz="2800" b="1" dirty="0">
                <a:solidFill>
                  <a:srgbClr val="FF0000"/>
                </a:solidFill>
              </a:rPr>
              <a:t>2</a:t>
            </a:r>
            <a:r>
              <a:rPr lang="fr-CA" sz="2800" b="1" dirty="0"/>
              <a:t> km</a:t>
            </a:r>
          </a:p>
        </p:txBody>
      </p:sp>
      <p:sp>
        <p:nvSpPr>
          <p:cNvPr id="20" name="Titre 1">
            <a:extLst>
              <a:ext uri="{FF2B5EF4-FFF2-40B4-BE49-F238E27FC236}">
                <a16:creationId xmlns:a16="http://schemas.microsoft.com/office/drawing/2014/main" id="{FBE0B99E-B3C8-486E-83B5-F40FB217B45C}"/>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Méthodologie</a:t>
            </a:r>
          </a:p>
          <a:p>
            <a:pPr algn="ctr"/>
            <a:r>
              <a:rPr lang="fr-CA" sz="1800" b="1" dirty="0">
                <a:solidFill>
                  <a:schemeClr val="bg1"/>
                </a:solidFill>
              </a:rPr>
              <a:t>p. 434 à 435</a:t>
            </a:r>
            <a:endParaRPr lang="fr-CA" sz="1600" b="1" dirty="0">
              <a:solidFill>
                <a:schemeClr val="bg1"/>
              </a:solidFill>
            </a:endParaRPr>
          </a:p>
        </p:txBody>
      </p:sp>
    </p:spTree>
    <p:extLst>
      <p:ext uri="{BB962C8B-B14F-4D97-AF65-F5344CB8AC3E}">
        <p14:creationId xmlns:p14="http://schemas.microsoft.com/office/powerpoint/2010/main" val="333579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5" grpId="0" animBg="1"/>
      <p:bldP spid="10" grpId="0" animBg="1"/>
      <p:bldP spid="9" grpId="0"/>
      <p:bldP spid="12" grpId="0"/>
      <p:bldP spid="13" grpId="0"/>
      <p:bldP spid="15" grpId="0" animBg="1"/>
      <p:bldP spid="16"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7E0BE-C388-4CE3-8E23-370769ED0507}"/>
              </a:ext>
            </a:extLst>
          </p:cNvPr>
          <p:cNvSpPr>
            <a:spLocks noGrp="1"/>
          </p:cNvSpPr>
          <p:nvPr>
            <p:ph type="title"/>
          </p:nvPr>
        </p:nvSpPr>
        <p:spPr/>
        <p:txBody>
          <a:bodyPr/>
          <a:lstStyle/>
          <a:p>
            <a:r>
              <a:rPr lang="fr-CA" b="1" dirty="0"/>
              <a:t>Chiffres significatifs</a:t>
            </a:r>
          </a:p>
        </p:txBody>
      </p:sp>
      <p:sp>
        <p:nvSpPr>
          <p:cNvPr id="3" name="Espace réservé du contenu 2">
            <a:extLst>
              <a:ext uri="{FF2B5EF4-FFF2-40B4-BE49-F238E27FC236}">
                <a16:creationId xmlns:a16="http://schemas.microsoft.com/office/drawing/2014/main" id="{0CA223BD-A9B6-4151-88BB-B52E34E50834}"/>
              </a:ext>
            </a:extLst>
          </p:cNvPr>
          <p:cNvSpPr>
            <a:spLocks noGrp="1"/>
          </p:cNvSpPr>
          <p:nvPr>
            <p:ph idx="1"/>
          </p:nvPr>
        </p:nvSpPr>
        <p:spPr>
          <a:xfrm>
            <a:off x="680321" y="2582086"/>
            <a:ext cx="9613861" cy="846914"/>
          </a:xfrm>
        </p:spPr>
        <p:txBody>
          <a:bodyPr anchor="ctr">
            <a:normAutofit fontScale="85000" lnSpcReduction="20000"/>
          </a:bodyPr>
          <a:lstStyle/>
          <a:p>
            <a:pPr marL="0" indent="0">
              <a:lnSpc>
                <a:spcPct val="120000"/>
              </a:lnSpc>
              <a:buNone/>
            </a:pPr>
            <a:r>
              <a:rPr lang="fr-CA" sz="2800" dirty="0"/>
              <a:t>Si nous prenons une mesure et nous changeons l’unité de mesure (tout en arrondissant la valeur),</a:t>
            </a:r>
          </a:p>
        </p:txBody>
      </p:sp>
      <p:pic>
        <p:nvPicPr>
          <p:cNvPr id="2052" name="Picture 4" descr="Cylindre gradué image stock. Image du verrerie, glace - 15208323">
            <a:extLst>
              <a:ext uri="{FF2B5EF4-FFF2-40B4-BE49-F238E27FC236}">
                <a16:creationId xmlns:a16="http://schemas.microsoft.com/office/drawing/2014/main" id="{FFAD6A8C-C464-479E-BE5A-B86CF7CFDF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915" r="7299"/>
          <a:stretch/>
        </p:blipFill>
        <p:spPr bwMode="auto">
          <a:xfrm>
            <a:off x="10572709" y="1990722"/>
            <a:ext cx="1619291" cy="4867278"/>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9EC94CBD-10C4-4B67-B0A0-DB1382C411F3}"/>
              </a:ext>
            </a:extLst>
          </p:cNvPr>
          <p:cNvSpPr txBox="1"/>
          <p:nvPr/>
        </p:nvSpPr>
        <p:spPr>
          <a:xfrm>
            <a:off x="249429" y="3846679"/>
            <a:ext cx="2135074" cy="461665"/>
          </a:xfrm>
          <a:prstGeom prst="rect">
            <a:avLst/>
          </a:prstGeom>
          <a:noFill/>
        </p:spPr>
        <p:txBody>
          <a:bodyPr wrap="square" rtlCol="0">
            <a:spAutoFit/>
          </a:bodyPr>
          <a:lstStyle/>
          <a:p>
            <a:pPr algn="ctr"/>
            <a:r>
              <a:rPr lang="fr-CA" sz="2400" b="1" dirty="0"/>
              <a:t>178 638 mm</a:t>
            </a:r>
          </a:p>
        </p:txBody>
      </p:sp>
      <p:sp>
        <p:nvSpPr>
          <p:cNvPr id="22" name="ZoneTexte 21">
            <a:extLst>
              <a:ext uri="{FF2B5EF4-FFF2-40B4-BE49-F238E27FC236}">
                <a16:creationId xmlns:a16="http://schemas.microsoft.com/office/drawing/2014/main" id="{45C33454-AB29-4892-BC4F-5D679E973157}"/>
              </a:ext>
            </a:extLst>
          </p:cNvPr>
          <p:cNvSpPr txBox="1"/>
          <p:nvPr/>
        </p:nvSpPr>
        <p:spPr>
          <a:xfrm>
            <a:off x="3087832" y="3846679"/>
            <a:ext cx="2135074" cy="461665"/>
          </a:xfrm>
          <a:prstGeom prst="rect">
            <a:avLst/>
          </a:prstGeom>
          <a:noFill/>
        </p:spPr>
        <p:txBody>
          <a:bodyPr wrap="square" rtlCol="0">
            <a:spAutoFit/>
          </a:bodyPr>
          <a:lstStyle/>
          <a:p>
            <a:pPr algn="ctr"/>
            <a:r>
              <a:rPr lang="fr-CA" sz="2400" b="1" dirty="0"/>
              <a:t>17 864 cm</a:t>
            </a:r>
          </a:p>
        </p:txBody>
      </p:sp>
      <p:sp>
        <p:nvSpPr>
          <p:cNvPr id="23" name="ZoneTexte 22">
            <a:extLst>
              <a:ext uri="{FF2B5EF4-FFF2-40B4-BE49-F238E27FC236}">
                <a16:creationId xmlns:a16="http://schemas.microsoft.com/office/drawing/2014/main" id="{F33BF1FB-2B38-4F33-910B-8E65CD4D0981}"/>
              </a:ext>
            </a:extLst>
          </p:cNvPr>
          <p:cNvSpPr txBox="1"/>
          <p:nvPr/>
        </p:nvSpPr>
        <p:spPr>
          <a:xfrm>
            <a:off x="5738074" y="3846677"/>
            <a:ext cx="2135074" cy="461665"/>
          </a:xfrm>
          <a:prstGeom prst="rect">
            <a:avLst/>
          </a:prstGeom>
          <a:noFill/>
        </p:spPr>
        <p:txBody>
          <a:bodyPr wrap="square" rtlCol="0">
            <a:spAutoFit/>
          </a:bodyPr>
          <a:lstStyle/>
          <a:p>
            <a:pPr algn="ctr"/>
            <a:r>
              <a:rPr lang="fr-CA" sz="2400" b="1" dirty="0"/>
              <a:t>179 m</a:t>
            </a:r>
          </a:p>
        </p:txBody>
      </p:sp>
      <p:sp>
        <p:nvSpPr>
          <p:cNvPr id="24" name="ZoneTexte 23">
            <a:extLst>
              <a:ext uri="{FF2B5EF4-FFF2-40B4-BE49-F238E27FC236}">
                <a16:creationId xmlns:a16="http://schemas.microsoft.com/office/drawing/2014/main" id="{71257688-E4E2-4412-8BE2-FA184E4B4A1D}"/>
              </a:ext>
            </a:extLst>
          </p:cNvPr>
          <p:cNvSpPr txBox="1"/>
          <p:nvPr/>
        </p:nvSpPr>
        <p:spPr>
          <a:xfrm>
            <a:off x="8061310" y="3846678"/>
            <a:ext cx="2135074" cy="461665"/>
          </a:xfrm>
          <a:prstGeom prst="rect">
            <a:avLst/>
          </a:prstGeom>
          <a:noFill/>
        </p:spPr>
        <p:txBody>
          <a:bodyPr wrap="square" rtlCol="0">
            <a:spAutoFit/>
          </a:bodyPr>
          <a:lstStyle/>
          <a:p>
            <a:pPr algn="ctr"/>
            <a:r>
              <a:rPr lang="fr-CA" sz="2400" b="1" dirty="0"/>
              <a:t>0,2 km</a:t>
            </a:r>
          </a:p>
        </p:txBody>
      </p:sp>
      <p:sp>
        <p:nvSpPr>
          <p:cNvPr id="25" name="Espace réservé du contenu 2">
            <a:extLst>
              <a:ext uri="{FF2B5EF4-FFF2-40B4-BE49-F238E27FC236}">
                <a16:creationId xmlns:a16="http://schemas.microsoft.com/office/drawing/2014/main" id="{73DD505F-747A-4457-A223-EF4930605FA8}"/>
              </a:ext>
            </a:extLst>
          </p:cNvPr>
          <p:cNvSpPr txBox="1">
            <a:spLocks/>
          </p:cNvSpPr>
          <p:nvPr/>
        </p:nvSpPr>
        <p:spPr>
          <a:xfrm>
            <a:off x="680321" y="4726021"/>
            <a:ext cx="9613861" cy="846914"/>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fr-CA" sz="2800" dirty="0"/>
              <a:t>nous perdons de la précision même si nous savons qu’on représente la même valeur.</a:t>
            </a:r>
          </a:p>
        </p:txBody>
      </p:sp>
      <p:sp>
        <p:nvSpPr>
          <p:cNvPr id="11" name="Titre 1">
            <a:extLst>
              <a:ext uri="{FF2B5EF4-FFF2-40B4-BE49-F238E27FC236}">
                <a16:creationId xmlns:a16="http://schemas.microsoft.com/office/drawing/2014/main" id="{7B6F4575-7BCD-481F-94DD-F83CEA491C1E}"/>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Méthodologie</a:t>
            </a:r>
          </a:p>
          <a:p>
            <a:pPr algn="ctr"/>
            <a:r>
              <a:rPr lang="fr-CA" sz="1800" b="1" dirty="0">
                <a:solidFill>
                  <a:schemeClr val="bg1"/>
                </a:solidFill>
              </a:rPr>
              <a:t>p. 434 à 435</a:t>
            </a:r>
            <a:endParaRPr lang="fr-CA" sz="1600" b="1" dirty="0">
              <a:solidFill>
                <a:schemeClr val="bg1"/>
              </a:solidFill>
            </a:endParaRPr>
          </a:p>
        </p:txBody>
      </p:sp>
    </p:spTree>
    <p:extLst>
      <p:ext uri="{BB962C8B-B14F-4D97-AF65-F5344CB8AC3E}">
        <p14:creationId xmlns:p14="http://schemas.microsoft.com/office/powerpoint/2010/main" val="114816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6"/>
</p:tagLst>
</file>

<file path=ppt/tags/tag5.xml><?xml version="1.0" encoding="utf-8"?>
<p:tagLst xmlns:a="http://schemas.openxmlformats.org/drawingml/2006/main" xmlns:r="http://schemas.openxmlformats.org/officeDocument/2006/relationships" xmlns:p="http://schemas.openxmlformats.org/presentationml/2006/main">
  <p:tag name="NUM" val="12"/>
</p:tagLst>
</file>

<file path=ppt/tags/tag6.xml><?xml version="1.0" encoding="utf-8"?>
<p:tagLst xmlns:a="http://schemas.openxmlformats.org/drawingml/2006/main" xmlns:r="http://schemas.openxmlformats.org/officeDocument/2006/relationships" xmlns:p="http://schemas.openxmlformats.org/presentationml/2006/main">
  <p:tag name="NUM" val="20"/>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otalTime>112</TotalTime>
  <Words>1181</Words>
  <Application>Microsoft Office PowerPoint</Application>
  <PresentationFormat>Grand écran</PresentationFormat>
  <Paragraphs>194</Paragraphs>
  <Slides>21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Cambria Math</vt:lpstr>
      <vt:lpstr>Trebuchet MS</vt:lpstr>
      <vt:lpstr>Wingdings</vt:lpstr>
      <vt:lpstr>Berlin</vt:lpstr>
      <vt:lpstr>Mesures et précision</vt:lpstr>
      <vt:lpstr>Objectifs du cours</vt:lpstr>
      <vt:lpstr>Précision et exactitude</vt:lpstr>
      <vt:lpstr>Exactitude et Précision</vt:lpstr>
      <vt:lpstr>Exactitude et Précision</vt:lpstr>
      <vt:lpstr>Exactitude et Précision</vt:lpstr>
      <vt:lpstr>Règle pour les chiffres significatifs</vt:lpstr>
      <vt:lpstr>Chiffres significatifs</vt:lpstr>
      <vt:lpstr>Chiffres significatifs</vt:lpstr>
      <vt:lpstr>Règle 1</vt:lpstr>
      <vt:lpstr>Règle 2</vt:lpstr>
      <vt:lpstr>Règle 3</vt:lpstr>
      <vt:lpstr>Règle 4</vt:lpstr>
      <vt:lpstr>Résumé des règles</vt:lpstr>
      <vt:lpstr>Exemples</vt:lpstr>
      <vt:lpstr>L’incertitude et l’erreur de mesure</vt:lpstr>
      <vt:lpstr>L’incertitude et l’erreur de mesure</vt:lpstr>
      <vt:lpstr>Exemple: Incertitude et erreur de mesure</vt:lpstr>
      <vt:lpstr>L’incertitude absolue et relative</vt:lpstr>
      <vt:lpstr>L’incertitude relative</vt:lpstr>
      <vt:lpstr>Rédaction d’un rapport de laboratoire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Mesures et précision</dc:title>
  <dc:creator>Bacchi Jonathan</dc:creator>
  <cp:lastModifiedBy>Bacchi Jonathan</cp:lastModifiedBy>
  <cp:revision>26</cp:revision>
  <dcterms:created xsi:type="dcterms:W3CDTF">2020-08-17T14:55:07Z</dcterms:created>
  <dcterms:modified xsi:type="dcterms:W3CDTF">2020-09-27T18:29:24Z</dcterms:modified>
</cp:coreProperties>
</file>