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sldIdLst>
    <p:sldId id="256" r:id="rId2"/>
    <p:sldId id="557" r:id="rId3"/>
    <p:sldId id="540" r:id="rId4"/>
    <p:sldId id="541" r:id="rId5"/>
    <p:sldId id="545" r:id="rId6"/>
    <p:sldId id="547" r:id="rId7"/>
    <p:sldId id="555" r:id="rId8"/>
    <p:sldId id="558" r:id="rId9"/>
    <p:sldId id="551" r:id="rId10"/>
    <p:sldId id="553" r:id="rId11"/>
    <p:sldId id="559" r:id="rId12"/>
    <p:sldId id="560" r:id="rId13"/>
    <p:sldId id="562" r:id="rId14"/>
    <p:sldId id="556" r:id="rId15"/>
    <p:sldId id="563" r:id="rId16"/>
    <p:sldId id="561" r:id="rId17"/>
    <p:sldId id="484" r:id="rId18"/>
    <p:sldId id="48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58" d="100"/>
          <a:sy n="58" d="100"/>
        </p:scale>
        <p:origin x="72" y="2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3022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1987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6991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5557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7084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9558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6589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832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9A2640C-BE8C-4C25-8F57-602CDE1311D8}" type="datetimeFigureOut">
              <a:rPr lang="fr-CA" smtClean="0"/>
              <a:t>2020-12-15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4638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429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7057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9567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0755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1068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467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7151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7055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bg1"/>
            </a:gs>
            <a:gs pos="100000">
              <a:schemeClr val="bg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640C-BE8C-4C25-8F57-602CDE1311D8}" type="datetimeFigureOut">
              <a:rPr lang="fr-CA" smtClean="0"/>
              <a:t>2020-12-15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9349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83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, intérieur, assis, alimentation&#10;&#10;Description générée automatiquement">
            <a:extLst>
              <a:ext uri="{FF2B5EF4-FFF2-40B4-BE49-F238E27FC236}">
                <a16:creationId xmlns:a16="http://schemas.microsoft.com/office/drawing/2014/main" id="{2E8BA64F-EF21-4100-9C1F-9BE174B83E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82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10E786A-DD02-44AC-9218-565211732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800" b="1" dirty="0"/>
              <a:t>Loi de Hess partie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ABB181-BF29-4726-A569-41FB54271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A9E3A6-35E7-4115-89D6-D709B45B5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D62601-9D93-4783-B635-F799A354B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5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217 à 221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75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Annexe 10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C262753-4D2A-4B36-B2A0-2D7699AF144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Annexe 10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 422 à 425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46E6CD9-0157-4C62-8B5B-77B5C55C9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BC60385-2E9C-49A3-A66A-1D048FB9C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45" y="2336873"/>
            <a:ext cx="8870212" cy="415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69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Enthalpie standard de formation (∆</a:t>
            </a:r>
            <a:r>
              <a:rPr lang="fr-CA" b="1" dirty="0" err="1"/>
              <a:t>H°</a:t>
            </a:r>
            <a:r>
              <a:rPr lang="fr-CA" b="1" baseline="-25000" dirty="0" err="1"/>
              <a:t>f</a:t>
            </a:r>
            <a:r>
              <a:rPr lang="fr-CA" b="1" dirty="0"/>
              <a:t>)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C262753-4D2A-4B36-B2A0-2D7699AF144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Annexe 10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 422 à 425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46E6CD9-0157-4C62-8B5B-77B5C55C9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60565"/>
            <a:ext cx="10760312" cy="253687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fr-CA" i="1" dirty="0"/>
              <a:t>L'enthalpie standard de formation à la température T d'un composé chimique (∆</a:t>
            </a:r>
            <a:r>
              <a:rPr lang="fr-CA" i="1" dirty="0" err="1"/>
              <a:t>H°</a:t>
            </a:r>
            <a:r>
              <a:rPr lang="fr-CA" i="1" baseline="-25000" dirty="0" err="1"/>
              <a:t>f</a:t>
            </a:r>
            <a:r>
              <a:rPr lang="fr-CA" i="1" dirty="0"/>
              <a:t>) est la différence d'enthalpie mise en jeu lors de la formation d'une mole de ce composé à partir des corps simples, purs, pris dans l'état standard et stables à la température considérée T.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Bref, l’enthalpie de formation (à TAPN), est l’énergie nécessaire pour former une substance à partir de réactifs simples stables (un seul élément)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BC60385-2E9C-49A3-A66A-1D048FB9C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038" y="603135"/>
            <a:ext cx="2944962" cy="138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contenu 6">
            <a:extLst>
              <a:ext uri="{FF2B5EF4-FFF2-40B4-BE49-F238E27FC236}">
                <a16:creationId xmlns:a16="http://schemas.microsoft.com/office/drawing/2014/main" id="{D3C2333A-98F7-4841-881E-158BF058DE12}"/>
              </a:ext>
            </a:extLst>
          </p:cNvPr>
          <p:cNvSpPr txBox="1">
            <a:spLocks/>
          </p:cNvSpPr>
          <p:nvPr/>
        </p:nvSpPr>
        <p:spPr>
          <a:xfrm>
            <a:off x="680321" y="4833225"/>
            <a:ext cx="10829375" cy="155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Exemple:</a:t>
            </a:r>
          </a:p>
          <a:p>
            <a:pPr marL="0" indent="0">
              <a:buNone/>
            </a:pPr>
            <a:r>
              <a:rPr lang="fr-CA" dirty="0" err="1"/>
              <a:t>C</a:t>
            </a:r>
            <a:r>
              <a:rPr lang="fr-CA" baseline="-25000" dirty="0" err="1"/>
              <a:t>graphite</a:t>
            </a:r>
            <a:r>
              <a:rPr lang="fr-CA" dirty="0"/>
              <a:t> + O</a:t>
            </a:r>
            <a:r>
              <a:rPr lang="fr-CA" baseline="-25000" dirty="0"/>
              <a:t>2(g)</a:t>
            </a:r>
            <a:r>
              <a:rPr lang="fr-CA" dirty="0"/>
              <a:t> </a:t>
            </a:r>
            <a:r>
              <a:rPr lang="fr-CA" dirty="0">
                <a:sym typeface="Wingdings" panose="05000000000000000000" pitchFamily="2" charset="2"/>
              </a:rPr>
              <a:t> CO</a:t>
            </a:r>
            <a:r>
              <a:rPr lang="fr-CA" baseline="-25000" dirty="0">
                <a:sym typeface="Wingdings" panose="05000000000000000000" pitchFamily="2" charset="2"/>
              </a:rPr>
              <a:t>2(g)</a:t>
            </a:r>
            <a:endParaRPr lang="fr-CA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CA" dirty="0">
                <a:sym typeface="Wingdings" panose="05000000000000000000" pitchFamily="2" charset="2"/>
              </a:rPr>
              <a:t>Donc, </a:t>
            </a:r>
            <a:r>
              <a:rPr lang="fr-CA" dirty="0"/>
              <a:t>∆</a:t>
            </a:r>
            <a:r>
              <a:rPr lang="fr-CA" dirty="0" err="1"/>
              <a:t>H°</a:t>
            </a:r>
            <a:r>
              <a:rPr lang="fr-CA" baseline="-25000" dirty="0" err="1"/>
              <a:t>f</a:t>
            </a:r>
            <a:r>
              <a:rPr lang="fr-CA" dirty="0"/>
              <a:t> de CO</a:t>
            </a:r>
            <a:r>
              <a:rPr lang="fr-CA" baseline="-25000" dirty="0"/>
              <a:t>2</a:t>
            </a:r>
            <a:r>
              <a:rPr lang="fr-CA" dirty="0"/>
              <a:t> = -393,53 kJ/mol de CO</a:t>
            </a:r>
            <a:r>
              <a:rPr lang="fr-CA" baseline="-25000" dirty="0"/>
              <a:t>2(g)</a:t>
            </a:r>
          </a:p>
        </p:txBody>
      </p:sp>
    </p:spTree>
    <p:extLst>
      <p:ext uri="{BB962C8B-B14F-4D97-AF65-F5344CB8AC3E}">
        <p14:creationId xmlns:p14="http://schemas.microsoft.com/office/powerpoint/2010/main" val="2230890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Annexe 10 (explications)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C262753-4D2A-4B36-B2A0-2D7699AF144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Annexe 10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 422 à 425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BC60385-2E9C-49A3-A66A-1D048FB9C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493157"/>
            <a:ext cx="7905750" cy="370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B597CBA-4936-406B-AD3C-11E8BE8BA5BE}"/>
              </a:ext>
            </a:extLst>
          </p:cNvPr>
          <p:cNvSpPr/>
          <p:nvPr/>
        </p:nvSpPr>
        <p:spPr>
          <a:xfrm>
            <a:off x="6242921" y="3019493"/>
            <a:ext cx="1558054" cy="504757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6B2D770-BADD-4D9A-BF33-D929EE92C972}"/>
              </a:ext>
            </a:extLst>
          </p:cNvPr>
          <p:cNvCxnSpPr>
            <a:cxnSpLocks/>
            <a:stCxn id="8" idx="1"/>
            <a:endCxn id="10" idx="3"/>
          </p:cNvCxnSpPr>
          <p:nvPr/>
        </p:nvCxnSpPr>
        <p:spPr>
          <a:xfrm flipH="1" flipV="1">
            <a:off x="4076239" y="2661242"/>
            <a:ext cx="2166682" cy="610630"/>
          </a:xfrm>
          <a:prstGeom prst="line">
            <a:avLst/>
          </a:prstGeom>
          <a:ln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4F87A69-4AA7-4D50-B1CE-440B5F8B2D30}"/>
              </a:ext>
            </a:extLst>
          </p:cNvPr>
          <p:cNvSpPr/>
          <p:nvPr/>
        </p:nvSpPr>
        <p:spPr>
          <a:xfrm>
            <a:off x="275420" y="1994584"/>
            <a:ext cx="3800819" cy="1333316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000" dirty="0"/>
              <a:t>Une réaction de formation est celle où nous produisons la substance dans le tableau.</a:t>
            </a:r>
          </a:p>
          <a:p>
            <a:pPr algn="ctr"/>
            <a:r>
              <a:rPr lang="fr-CA" sz="2000" dirty="0"/>
              <a:t>A + B </a:t>
            </a:r>
            <a:r>
              <a:rPr lang="fr-CA" sz="2000" dirty="0">
                <a:sym typeface="Wingdings" panose="05000000000000000000" pitchFamily="2" charset="2"/>
              </a:rPr>
              <a:t> AB</a:t>
            </a:r>
            <a:endParaRPr lang="fr-CA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87A765-9C90-4DD6-B419-F0AC2D88D639}"/>
              </a:ext>
            </a:extLst>
          </p:cNvPr>
          <p:cNvSpPr/>
          <p:nvPr/>
        </p:nvSpPr>
        <p:spPr>
          <a:xfrm>
            <a:off x="6173893" y="4803775"/>
            <a:ext cx="1893782" cy="1968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66124806-DC11-474A-B6C1-662DF9747084}"/>
              </a:ext>
            </a:extLst>
          </p:cNvPr>
          <p:cNvCxnSpPr>
            <a:cxnSpLocks/>
            <a:stCxn id="14" idx="1"/>
            <a:endCxn id="16" idx="3"/>
          </p:cNvCxnSpPr>
          <p:nvPr/>
        </p:nvCxnSpPr>
        <p:spPr>
          <a:xfrm flipH="1" flipV="1">
            <a:off x="4076238" y="4528004"/>
            <a:ext cx="2097655" cy="374196"/>
          </a:xfrm>
          <a:prstGeom prst="line">
            <a:avLst/>
          </a:prstGeom>
          <a:ln>
            <a:solidFill>
              <a:schemeClr val="accent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27987AB-F1AE-4149-8506-C953FAD935A8}"/>
              </a:ext>
            </a:extLst>
          </p:cNvPr>
          <p:cNvSpPr/>
          <p:nvPr/>
        </p:nvSpPr>
        <p:spPr>
          <a:xfrm>
            <a:off x="275419" y="3531508"/>
            <a:ext cx="3800819" cy="199299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000" dirty="0"/>
              <a:t>Certaines substances n’ont aucune chaleur de formation. Elles existent déjà et ne doivent pas être formées. Elles sont utilisées pour former les autres composés.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77AD02-052F-4CF5-926E-D2ECE6ADED4A}"/>
              </a:ext>
            </a:extLst>
          </p:cNvPr>
          <p:cNvSpPr/>
          <p:nvPr/>
        </p:nvSpPr>
        <p:spPr>
          <a:xfrm>
            <a:off x="10294182" y="4556579"/>
            <a:ext cx="1821618" cy="463096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93710BD1-D113-4761-8912-632E47FBE898}"/>
              </a:ext>
            </a:extLst>
          </p:cNvPr>
          <p:cNvCxnSpPr>
            <a:cxnSpLocks/>
            <a:stCxn id="26" idx="1"/>
            <a:endCxn id="28" idx="3"/>
          </p:cNvCxnSpPr>
          <p:nvPr/>
        </p:nvCxnSpPr>
        <p:spPr>
          <a:xfrm flipH="1">
            <a:off x="4076237" y="4788127"/>
            <a:ext cx="6217945" cy="1406530"/>
          </a:xfrm>
          <a:prstGeom prst="line">
            <a:avLst/>
          </a:prstGeom>
          <a:ln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506B5944-3DC0-406D-97D0-4E90F7F34AF9}"/>
              </a:ext>
            </a:extLst>
          </p:cNvPr>
          <p:cNvSpPr/>
          <p:nvPr/>
        </p:nvSpPr>
        <p:spPr>
          <a:xfrm>
            <a:off x="275418" y="5684066"/>
            <a:ext cx="3800819" cy="1021182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000" dirty="0"/>
              <a:t>Les autres substances ont soit une énergie dégagée (-) soit une énergie absorbée (+). </a:t>
            </a:r>
          </a:p>
        </p:txBody>
      </p:sp>
    </p:spTree>
    <p:extLst>
      <p:ext uri="{BB962C8B-B14F-4D97-AF65-F5344CB8AC3E}">
        <p14:creationId xmlns:p14="http://schemas.microsoft.com/office/powerpoint/2010/main" val="97179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4" grpId="0" animBg="1"/>
      <p:bldP spid="14" grpId="1" animBg="1"/>
      <p:bldP spid="16" grpId="0" animBg="1"/>
      <p:bldP spid="26" grpId="0" animBg="1"/>
      <p:bldP spid="26" grpId="1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Annexe 10: Exemple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C645D8-213C-4C7C-B913-6976934FB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33061"/>
            <a:ext cx="10898871" cy="3103238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fr-CA" dirty="0"/>
              <a:t>Comment trouver la réaction de formation du </a:t>
            </a:r>
            <a:r>
              <a:rPr lang="fr-CA" b="1" u="sng" dirty="0">
                <a:solidFill>
                  <a:srgbClr val="92D050"/>
                </a:solidFill>
              </a:rPr>
              <a:t>trichlorure d’aluminium</a:t>
            </a:r>
            <a:r>
              <a:rPr lang="fr-CA" dirty="0"/>
              <a:t> (AlCl</a:t>
            </a:r>
            <a:r>
              <a:rPr lang="fr-CA" baseline="-25000" dirty="0"/>
              <a:t>3(s)</a:t>
            </a:r>
            <a:r>
              <a:rPr lang="fr-CA" dirty="0"/>
              <a:t>)?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Trouver la substance dans le tableau.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Placer cette substance du côté droit de la flèche de réaction.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Inscrire la valeur de la chaleur associée à cette substance. N’oubliez pas son signe!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Écrire les substances de base que nous pouvons utiliser pour former cette substance. Vous devez trouvez les substances ayant des chaleurs de 0 kJ dans le tableau.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Utiliser des coefficients qui permettront de donner une mole de produit.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C262753-4D2A-4B36-B2A0-2D7699AF144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Annexe 10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 422 à 425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BC60385-2E9C-49A3-A66A-1D048FB9C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453" y="0"/>
            <a:ext cx="4761547" cy="223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FCD2EA3-909E-45B8-B8EB-5C2297EA204E}"/>
              </a:ext>
            </a:extLst>
          </p:cNvPr>
          <p:cNvSpPr txBox="1"/>
          <p:nvPr/>
        </p:nvSpPr>
        <p:spPr>
          <a:xfrm>
            <a:off x="6268130" y="5578638"/>
            <a:ext cx="1803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/>
              <a:t>AlCl</a:t>
            </a:r>
            <a:r>
              <a:rPr lang="fr-CA" sz="4000" baseline="-25000" dirty="0"/>
              <a:t>3(s)</a:t>
            </a:r>
            <a:endParaRPr lang="fr-CA" sz="4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A558CAD-E317-4AFF-91FF-7EA130148FD4}"/>
              </a:ext>
            </a:extLst>
          </p:cNvPr>
          <p:cNvSpPr txBox="1"/>
          <p:nvPr/>
        </p:nvSpPr>
        <p:spPr>
          <a:xfrm>
            <a:off x="5409397" y="5578639"/>
            <a:ext cx="858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sym typeface="Wingdings" panose="05000000000000000000" pitchFamily="2" charset="2"/>
              </a:rPr>
              <a:t></a:t>
            </a:r>
            <a:endParaRPr lang="fr-CA" sz="4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72ECAB-2346-4F95-8107-F854B57B8E27}"/>
              </a:ext>
            </a:extLst>
          </p:cNvPr>
          <p:cNvSpPr/>
          <p:nvPr/>
        </p:nvSpPr>
        <p:spPr>
          <a:xfrm>
            <a:off x="8071897" y="5578638"/>
            <a:ext cx="3587354" cy="707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4000" dirty="0"/>
              <a:t>Δ</a:t>
            </a:r>
            <a:r>
              <a:rPr lang="fr-CA" sz="4000" dirty="0"/>
              <a:t>H = -705,6 kJ </a:t>
            </a:r>
            <a:endParaRPr lang="fr-CA" sz="4000" baseline="-250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1A060F6-21E4-481B-8FDA-3AF886C97B72}"/>
              </a:ext>
            </a:extLst>
          </p:cNvPr>
          <p:cNvSpPr txBox="1"/>
          <p:nvPr/>
        </p:nvSpPr>
        <p:spPr>
          <a:xfrm>
            <a:off x="324185" y="5578637"/>
            <a:ext cx="1803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/>
              <a:t>Al</a:t>
            </a:r>
            <a:r>
              <a:rPr lang="fr-CA" sz="4000" baseline="-25000" dirty="0"/>
              <a:t>(s)</a:t>
            </a:r>
            <a:endParaRPr lang="fr-CA" sz="4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1F01BF1-DF77-4F08-92A1-CED3BF4ECF33}"/>
              </a:ext>
            </a:extLst>
          </p:cNvPr>
          <p:cNvSpPr txBox="1"/>
          <p:nvPr/>
        </p:nvSpPr>
        <p:spPr>
          <a:xfrm>
            <a:off x="3605630" y="5578637"/>
            <a:ext cx="1803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/>
              <a:t>Cl</a:t>
            </a:r>
            <a:r>
              <a:rPr lang="fr-CA" sz="4000" baseline="-25000" dirty="0"/>
              <a:t>2(s)</a:t>
            </a:r>
            <a:endParaRPr lang="fr-CA" sz="4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1A249B6-A72F-4989-BC23-AE8A1B16ADFA}"/>
              </a:ext>
            </a:extLst>
          </p:cNvPr>
          <p:cNvSpPr txBox="1"/>
          <p:nvPr/>
        </p:nvSpPr>
        <p:spPr>
          <a:xfrm>
            <a:off x="2437424" y="5578637"/>
            <a:ext cx="858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sym typeface="Wingdings" panose="05000000000000000000" pitchFamily="2" charset="2"/>
              </a:rPr>
              <a:t>+</a:t>
            </a:r>
            <a:endParaRPr lang="fr-CA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26B7BD02-604C-480F-A8B6-03CC30FD61CC}"/>
                  </a:ext>
                </a:extLst>
              </p:cNvPr>
              <p:cNvSpPr txBox="1"/>
              <p:nvPr/>
            </p:nvSpPr>
            <p:spPr>
              <a:xfrm>
                <a:off x="3387803" y="5483098"/>
                <a:ext cx="635562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CA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CA" sz="2800" b="1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26B7BD02-604C-480F-A8B6-03CC30FD6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803" y="5483098"/>
                <a:ext cx="635562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400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9" grpId="0"/>
      <p:bldP spid="10" grpId="0"/>
      <p:bldP spid="11" grpId="0"/>
      <p:bldP spid="1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Mise en garde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75C9994-E00C-4E47-AB69-B7203B473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115880"/>
            <a:ext cx="9613860" cy="4253022"/>
          </a:xfrm>
        </p:spPr>
        <p:txBody>
          <a:bodyPr anchor="ctr">
            <a:normAutofit/>
          </a:bodyPr>
          <a:lstStyle/>
          <a:p>
            <a:r>
              <a:rPr lang="fr-CA" dirty="0"/>
              <a:t>Notez que ∆</a:t>
            </a:r>
            <a:r>
              <a:rPr lang="fr-CA" dirty="0" err="1"/>
              <a:t>H°</a:t>
            </a:r>
            <a:r>
              <a:rPr lang="fr-CA" baseline="-25000" dirty="0" err="1"/>
              <a:t>f</a:t>
            </a:r>
            <a:r>
              <a:rPr lang="fr-CA" dirty="0"/>
              <a:t>  d’une substance pure, simple et stable est égal à 0 kJ/mol</a:t>
            </a:r>
          </a:p>
          <a:p>
            <a:pPr lvl="1"/>
            <a:r>
              <a:rPr lang="fr-CA" dirty="0"/>
              <a:t>Bref, il ne faut aucune énergie pour former cette substance. Elle est présente aux conditions standards de TAPN</a:t>
            </a:r>
          </a:p>
          <a:p>
            <a:r>
              <a:rPr lang="fr-CA" dirty="0"/>
              <a:t>Dans certains cas, plusieurs formes de la même substance peut être présente.</a:t>
            </a:r>
          </a:p>
          <a:p>
            <a:pPr lvl="1"/>
            <a:r>
              <a:rPr lang="fr-CA" dirty="0"/>
              <a:t>Par exemple, le carbone:</a:t>
            </a:r>
          </a:p>
          <a:p>
            <a:pPr lvl="2"/>
            <a:r>
              <a:rPr lang="fr-CA" dirty="0"/>
              <a:t>∆</a:t>
            </a:r>
            <a:r>
              <a:rPr lang="fr-CA" dirty="0" err="1"/>
              <a:t>H°</a:t>
            </a:r>
            <a:r>
              <a:rPr lang="fr-CA" baseline="-25000" dirty="0" err="1"/>
              <a:t>f</a:t>
            </a:r>
            <a:r>
              <a:rPr lang="fr-CA" dirty="0"/>
              <a:t>  du graphite = 0</a:t>
            </a:r>
          </a:p>
          <a:p>
            <a:pPr lvl="2"/>
            <a:r>
              <a:rPr lang="fr-CA" dirty="0"/>
              <a:t>∆</a:t>
            </a:r>
            <a:r>
              <a:rPr lang="fr-CA" dirty="0" err="1"/>
              <a:t>H°</a:t>
            </a:r>
            <a:r>
              <a:rPr lang="fr-CA" baseline="-25000" dirty="0" err="1"/>
              <a:t>f</a:t>
            </a:r>
            <a:r>
              <a:rPr lang="fr-CA" dirty="0"/>
              <a:t>  du diamant = 1.9 kJ/mol</a:t>
            </a:r>
          </a:p>
          <a:p>
            <a:r>
              <a:rPr lang="fr-CA" dirty="0"/>
              <a:t>Tu peux utiliser des coefficients fractionnaires. Dans certains cas, tu seras obligés!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C262753-4D2A-4B36-B2A0-2D7699AF144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3B6A68D-86DC-452E-A8B5-D328F401B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843" y="324173"/>
            <a:ext cx="3842157" cy="18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308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Mise en garde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C262753-4D2A-4B36-B2A0-2D7699AF144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3B6A68D-86DC-452E-A8B5-D328F401B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86" y="2569040"/>
            <a:ext cx="6792027" cy="318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2801EC3-AC97-4741-96E4-E7B3F6DAC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537" y="2569040"/>
            <a:ext cx="3917659" cy="3185313"/>
          </a:xfrm>
          <a:ln>
            <a:solidFill>
              <a:schemeClr val="accent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 lnSpcReduction="10000"/>
          </a:bodyPr>
          <a:lstStyle/>
          <a:p>
            <a:r>
              <a:rPr lang="fr-CA" b="1" u="sng" dirty="0"/>
              <a:t>Toujours diatomiques</a:t>
            </a:r>
            <a:r>
              <a:rPr lang="fr-CA" dirty="0"/>
              <a:t>:</a:t>
            </a:r>
          </a:p>
          <a:p>
            <a:pPr lvl="1"/>
            <a:r>
              <a:rPr lang="fr-CA" dirty="0"/>
              <a:t>Halogènes</a:t>
            </a:r>
          </a:p>
          <a:p>
            <a:pPr lvl="1"/>
            <a:r>
              <a:rPr lang="fr-CA" dirty="0"/>
              <a:t>H</a:t>
            </a:r>
            <a:r>
              <a:rPr lang="fr-CA" baseline="-25000" dirty="0"/>
              <a:t>2</a:t>
            </a:r>
            <a:endParaRPr lang="fr-CA" dirty="0"/>
          </a:p>
          <a:p>
            <a:pPr lvl="1"/>
            <a:r>
              <a:rPr lang="fr-CA" dirty="0"/>
              <a:t>N</a:t>
            </a:r>
            <a:r>
              <a:rPr lang="fr-CA" baseline="-25000" dirty="0"/>
              <a:t>2</a:t>
            </a:r>
          </a:p>
          <a:p>
            <a:pPr lvl="1"/>
            <a:r>
              <a:rPr lang="fr-CA" dirty="0"/>
              <a:t>O</a:t>
            </a:r>
            <a:r>
              <a:rPr lang="fr-CA" baseline="-25000" dirty="0"/>
              <a:t>2</a:t>
            </a:r>
            <a:endParaRPr lang="fr-CA" dirty="0"/>
          </a:p>
          <a:p>
            <a:pPr lvl="1"/>
            <a:endParaRPr lang="fr-CA" dirty="0"/>
          </a:p>
          <a:p>
            <a:r>
              <a:rPr lang="fr-CA" b="1" u="sng" dirty="0"/>
              <a:t>Monoatomiques:</a:t>
            </a:r>
          </a:p>
          <a:p>
            <a:pPr lvl="1"/>
            <a:r>
              <a:rPr lang="fr-CA" dirty="0"/>
              <a:t>C</a:t>
            </a:r>
          </a:p>
          <a:p>
            <a:pPr lvl="1"/>
            <a:r>
              <a:rPr lang="fr-CA" dirty="0"/>
              <a:t>Métaux (Mg, Al…)</a:t>
            </a:r>
          </a:p>
        </p:txBody>
      </p:sp>
    </p:spTree>
    <p:extLst>
      <p:ext uri="{BB962C8B-B14F-4D97-AF65-F5344CB8AC3E}">
        <p14:creationId xmlns:p14="http://schemas.microsoft.com/office/powerpoint/2010/main" val="2804070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Résolution de problème: loi de Hess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C262753-4D2A-4B36-B2A0-2D7699AF144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p.220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2654F16-BAAE-4724-A49C-3BD692379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194561"/>
            <a:ext cx="10829375" cy="429286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dirty="0"/>
              <a:t>Étapes à suivre pour calculer la chaleur d’une réaction à l’aide de la loi de Hess: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Écrire l’équation globale balancée.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Choisir les équations intermédiaires pertinentes permettant d’arriver à l’équation globale (Annexe p.422 à 425)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Réorganiser les équations: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CA" dirty="0"/>
              <a:t>Soit en les multipliant;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CA" dirty="0"/>
              <a:t>Soit en les inversant (attention, vous devez inverser le signe de l’enthalpie)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Additionner les équations ainsi que les chaleurs associées.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Convertir la valeur obtenue selon les exigences du problème à résoudre.</a:t>
            </a:r>
          </a:p>
        </p:txBody>
      </p:sp>
      <p:sp>
        <p:nvSpPr>
          <p:cNvPr id="18" name="Espace réservé du contenu 6">
            <a:extLst>
              <a:ext uri="{FF2B5EF4-FFF2-40B4-BE49-F238E27FC236}">
                <a16:creationId xmlns:a16="http://schemas.microsoft.com/office/drawing/2014/main" id="{4A7A8376-864F-4527-837B-E2C81D8EC7D0}"/>
              </a:ext>
            </a:extLst>
          </p:cNvPr>
          <p:cNvSpPr txBox="1">
            <a:spLocks/>
          </p:cNvSpPr>
          <p:nvPr/>
        </p:nvSpPr>
        <p:spPr>
          <a:xfrm>
            <a:off x="680320" y="5428649"/>
            <a:ext cx="10829375" cy="529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fr-CA"/>
              <a:t>Additionner les équations ainsi que les chaleurs associées.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90880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09C3D3C-5E00-40BE-B0F8-64783FF1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17EFAC-8EE6-49FB-ABD6-B079F6FEE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0ECCF49-019C-491E-8A0B-828E9FA65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A42845B-CC95-4485-9D3A-D96B6EE04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637838-C48E-4126-9469-4A003CAAF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Image 13" descr="Une image contenant table, intérieur, assis, alimentation&#10;&#10;Description générée automatiquement">
            <a:extLst>
              <a:ext uri="{FF2B5EF4-FFF2-40B4-BE49-F238E27FC236}">
                <a16:creationId xmlns:a16="http://schemas.microsoft.com/office/drawing/2014/main" id="{1D710B5E-1FC1-458A-9F8E-632D56D60F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182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10E786A-DD02-44AC-9218-565211732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Devoir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ABB181-BF29-4726-A569-41FB54271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A9E3A6-35E7-4115-89D6-D709B45B5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AD62601-9D93-4783-B635-F799A354B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5</a:t>
            </a:r>
          </a:p>
        </p:txBody>
      </p:sp>
    </p:spTree>
    <p:extLst>
      <p:ext uri="{BB962C8B-B14F-4D97-AF65-F5344CB8AC3E}">
        <p14:creationId xmlns:p14="http://schemas.microsoft.com/office/powerpoint/2010/main" val="1440848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5A79800-2270-4ED2-8E64-FA681917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Devoir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B9D37D5-1182-4801-8201-3A419D6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1453074"/>
          </a:xfrm>
        </p:spPr>
        <p:txBody>
          <a:bodyPr anchor="ctr"/>
          <a:lstStyle/>
          <a:p>
            <a:pPr lvl="0"/>
            <a:r>
              <a:rPr lang="fr-CA" dirty="0"/>
              <a:t>Prochain cours: P. 222 10, 11, 13 – loi de Hess facile</a:t>
            </a:r>
          </a:p>
          <a:p>
            <a:r>
              <a:rPr lang="fr-FR" dirty="0"/>
              <a:t>p. 226 #8, 12 – </a:t>
            </a:r>
            <a:r>
              <a:rPr lang="fr-CA" dirty="0"/>
              <a:t>loi de Hess </a:t>
            </a:r>
            <a:r>
              <a:rPr lang="fr-FR" dirty="0"/>
              <a:t>difficile</a:t>
            </a:r>
          </a:p>
          <a:p>
            <a:r>
              <a:rPr lang="fr-FR" dirty="0"/>
              <a:t>p. 234 #5 – </a:t>
            </a:r>
            <a:r>
              <a:rPr lang="fr-CA" dirty="0"/>
              <a:t>loi de Hess </a:t>
            </a:r>
            <a:r>
              <a:rPr lang="fr-FR" dirty="0"/>
              <a:t>difficile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A789F19-64F0-428A-9D9E-F8EE4BF8C41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</p:txBody>
      </p:sp>
      <p:pic>
        <p:nvPicPr>
          <p:cNvPr id="9" name="Picture 3" descr="C:\Users\Dave\Dropbox\CSA\Classification exercices V-B-N-NN\M5 hess.PNG">
            <a:extLst>
              <a:ext uri="{FF2B5EF4-FFF2-40B4-BE49-F238E27FC236}">
                <a16:creationId xmlns:a16="http://schemas.microsoft.com/office/drawing/2014/main" id="{3C7E10CA-6D01-4AF8-B6BF-7FB3D34FB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25" y="3992115"/>
            <a:ext cx="8111769" cy="211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785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, intérieur, assis, alimentation&#10;&#10;Description générée automatiquement">
            <a:extLst>
              <a:ext uri="{FF2B5EF4-FFF2-40B4-BE49-F238E27FC236}">
                <a16:creationId xmlns:a16="http://schemas.microsoft.com/office/drawing/2014/main" id="{2E8BA64F-EF21-4100-9C1F-9BE174B83E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t="18182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10E786A-DD02-44AC-9218-565211732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800" b="1" dirty="0"/>
              <a:t>Rappel du dernier cours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ABB181-BF29-4726-A569-41FB54271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A9E3A6-35E7-4115-89D6-D709B45B5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D62601-9D93-4783-B635-F799A354B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5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217 à 221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04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Loi de Hess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CC94D05-26A4-412D-8300-2CEE1262AB0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p.217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3347FA7-50DF-4DBD-8FAE-850A18CF9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5931" y="753228"/>
            <a:ext cx="6910011" cy="10809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1400" i="1" dirty="0"/>
              <a:t>L’énoncé de la loi de Hess stipule que lorsqu’une réaction est la somme algébrique de deux ou plusieurs réactions, la chaleur de cette réaction est équivalente à la somme algébrique des chaleurs des réactions qui ont servi à établir cette somme.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70BCB-1289-4030-A751-FA1977CE1596}"/>
              </a:ext>
            </a:extLst>
          </p:cNvPr>
          <p:cNvSpPr/>
          <p:nvPr/>
        </p:nvSpPr>
        <p:spPr>
          <a:xfrm>
            <a:off x="2397184" y="3429000"/>
            <a:ext cx="8705536" cy="1265274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1D0D02-39D8-4F29-8C53-A8F594B26C09}"/>
              </a:ext>
            </a:extLst>
          </p:cNvPr>
          <p:cNvSpPr/>
          <p:nvPr/>
        </p:nvSpPr>
        <p:spPr>
          <a:xfrm>
            <a:off x="150821" y="3429000"/>
            <a:ext cx="2246363" cy="126527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800" b="1" dirty="0"/>
              <a:t>Équation globale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AD47881-4250-4C18-BF83-0C21DF90313B}"/>
              </a:ext>
            </a:extLst>
          </p:cNvPr>
          <p:cNvSpPr txBox="1"/>
          <p:nvPr/>
        </p:nvSpPr>
        <p:spPr>
          <a:xfrm>
            <a:off x="2848703" y="3646138"/>
            <a:ext cx="7836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/>
              <a:t>2 NO</a:t>
            </a:r>
            <a:r>
              <a:rPr lang="fr-CA" sz="4800" b="1" baseline="-25000" dirty="0"/>
              <a:t>(g)</a:t>
            </a:r>
            <a:r>
              <a:rPr lang="fr-CA" sz="4800" b="1" dirty="0"/>
              <a:t>  +  O</a:t>
            </a:r>
            <a:r>
              <a:rPr lang="fr-CA" sz="4800" b="1" baseline="-25000" dirty="0"/>
              <a:t>2(g)</a:t>
            </a:r>
            <a:r>
              <a:rPr lang="fr-CA" sz="4800" b="1" dirty="0"/>
              <a:t>  </a:t>
            </a:r>
            <a:r>
              <a:rPr lang="fr-CA" sz="4800" b="1" dirty="0">
                <a:sym typeface="Wingdings" panose="05000000000000000000" pitchFamily="2" charset="2"/>
              </a:rPr>
              <a:t>  2 NO</a:t>
            </a:r>
            <a:r>
              <a:rPr lang="fr-CA" sz="4800" b="1" baseline="-25000" dirty="0">
                <a:sym typeface="Wingdings" panose="05000000000000000000" pitchFamily="2" charset="2"/>
              </a:rPr>
              <a:t>2(g)</a:t>
            </a:r>
            <a:endParaRPr lang="fr-CA" sz="4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898949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Loi de Hess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CC94D05-26A4-412D-8300-2CEE1262AB0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p.217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3347FA7-50DF-4DBD-8FAE-850A18CF9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5931" y="753228"/>
            <a:ext cx="6910011" cy="10809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1400" i="1" dirty="0"/>
              <a:t>L’énoncé de la loi de Hess stipule que lorsqu’une réaction est la somme algébrique de deux ou plusieurs réactions, la chaleur de cette réaction est équivalente à la somme algébrique des chaleurs des réactions qui ont servi à établir cette somme.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65E36D-98CF-4030-9A5E-F1E9D643E0AA}"/>
              </a:ext>
            </a:extLst>
          </p:cNvPr>
          <p:cNvSpPr/>
          <p:nvPr/>
        </p:nvSpPr>
        <p:spPr>
          <a:xfrm>
            <a:off x="2008873" y="5114260"/>
            <a:ext cx="10059301" cy="1265274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15C6C3-A093-4EC2-9EF9-8A3A6BFA53E7}"/>
              </a:ext>
            </a:extLst>
          </p:cNvPr>
          <p:cNvSpPr/>
          <p:nvPr/>
        </p:nvSpPr>
        <p:spPr>
          <a:xfrm>
            <a:off x="219711" y="5114260"/>
            <a:ext cx="2246363" cy="126527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800" b="1" dirty="0"/>
              <a:t>Équation globale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6349B66-4E62-43B1-B525-05749A341944}"/>
              </a:ext>
            </a:extLst>
          </p:cNvPr>
          <p:cNvCxnSpPr>
            <a:cxnSpLocks/>
          </p:cNvCxnSpPr>
          <p:nvPr/>
        </p:nvCxnSpPr>
        <p:spPr>
          <a:xfrm>
            <a:off x="122053" y="4720856"/>
            <a:ext cx="1192279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6DF2C84E-487B-4D56-8865-A728272AC790}"/>
              </a:ext>
            </a:extLst>
          </p:cNvPr>
          <p:cNvSpPr txBox="1"/>
          <p:nvPr/>
        </p:nvSpPr>
        <p:spPr>
          <a:xfrm>
            <a:off x="2460393" y="5331398"/>
            <a:ext cx="7836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/>
              <a:t>2 NO</a:t>
            </a:r>
            <a:r>
              <a:rPr lang="fr-CA" sz="4800" b="1" baseline="-25000" dirty="0"/>
              <a:t>(g)</a:t>
            </a:r>
            <a:r>
              <a:rPr lang="fr-CA" sz="4800" b="1" dirty="0"/>
              <a:t>  +  O</a:t>
            </a:r>
            <a:r>
              <a:rPr lang="fr-CA" sz="4800" b="1" baseline="-25000" dirty="0"/>
              <a:t>2(g)</a:t>
            </a:r>
            <a:r>
              <a:rPr lang="fr-CA" sz="4800" b="1" dirty="0"/>
              <a:t>  </a:t>
            </a:r>
            <a:r>
              <a:rPr lang="fr-CA" sz="4800" b="1" dirty="0">
                <a:sym typeface="Wingdings" panose="05000000000000000000" pitchFamily="2" charset="2"/>
              </a:rPr>
              <a:t>  2 NO</a:t>
            </a:r>
            <a:r>
              <a:rPr lang="fr-CA" sz="4800" b="1" baseline="-25000" dirty="0">
                <a:sym typeface="Wingdings" panose="05000000000000000000" pitchFamily="2" charset="2"/>
              </a:rPr>
              <a:t>2(g)</a:t>
            </a:r>
            <a:endParaRPr lang="fr-CA" sz="4800" b="1" baseline="-250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BEFCEC2-AA6D-4562-A1AD-4AA2A34F15A5}"/>
              </a:ext>
            </a:extLst>
          </p:cNvPr>
          <p:cNvSpPr txBox="1"/>
          <p:nvPr/>
        </p:nvSpPr>
        <p:spPr>
          <a:xfrm>
            <a:off x="4102272" y="2173554"/>
            <a:ext cx="6612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/>
              <a:t>2 NO</a:t>
            </a:r>
            <a:r>
              <a:rPr lang="fr-CA" sz="4800" b="1" baseline="-25000" dirty="0"/>
              <a:t>(g)</a:t>
            </a:r>
            <a:r>
              <a:rPr lang="fr-CA" sz="4800" b="1" dirty="0"/>
              <a:t> </a:t>
            </a:r>
            <a:r>
              <a:rPr lang="fr-CA" sz="4800" b="1" dirty="0">
                <a:sym typeface="Wingdings" panose="05000000000000000000" pitchFamily="2" charset="2"/>
              </a:rPr>
              <a:t>  N</a:t>
            </a:r>
            <a:r>
              <a:rPr lang="fr-CA" sz="4800" b="1" baseline="-25000" dirty="0">
                <a:sym typeface="Wingdings" panose="05000000000000000000" pitchFamily="2" charset="2"/>
              </a:rPr>
              <a:t>2</a:t>
            </a:r>
            <a:r>
              <a:rPr lang="fr-CA" sz="4800" b="1" dirty="0">
                <a:sym typeface="Wingdings" panose="05000000000000000000" pitchFamily="2" charset="2"/>
              </a:rPr>
              <a:t>O</a:t>
            </a:r>
            <a:r>
              <a:rPr lang="fr-CA" sz="4800" b="1" baseline="-25000" dirty="0">
                <a:sym typeface="Wingdings" panose="05000000000000000000" pitchFamily="2" charset="2"/>
              </a:rPr>
              <a:t>2(g)</a:t>
            </a:r>
            <a:endParaRPr lang="fr-CA" sz="4800" b="1" baseline="-250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B4F284E-FCE0-4B13-85FA-5C8D1912644C}"/>
              </a:ext>
            </a:extLst>
          </p:cNvPr>
          <p:cNvSpPr txBox="1"/>
          <p:nvPr/>
        </p:nvSpPr>
        <p:spPr>
          <a:xfrm>
            <a:off x="2460393" y="3429000"/>
            <a:ext cx="7836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>
                <a:sym typeface="Wingdings" panose="05000000000000000000" pitchFamily="2" charset="2"/>
              </a:rPr>
              <a:t>N</a:t>
            </a:r>
            <a:r>
              <a:rPr lang="fr-CA" sz="4800" b="1" baseline="-25000" dirty="0">
                <a:sym typeface="Wingdings" panose="05000000000000000000" pitchFamily="2" charset="2"/>
              </a:rPr>
              <a:t>2</a:t>
            </a:r>
            <a:r>
              <a:rPr lang="fr-CA" sz="4800" b="1" dirty="0">
                <a:sym typeface="Wingdings" panose="05000000000000000000" pitchFamily="2" charset="2"/>
              </a:rPr>
              <a:t>O</a:t>
            </a:r>
            <a:r>
              <a:rPr lang="fr-CA" sz="4800" b="1" baseline="-25000" dirty="0">
                <a:sym typeface="Wingdings" panose="05000000000000000000" pitchFamily="2" charset="2"/>
              </a:rPr>
              <a:t>2(g) </a:t>
            </a:r>
            <a:r>
              <a:rPr lang="fr-CA" sz="4800" b="1" dirty="0"/>
              <a:t> +  O</a:t>
            </a:r>
            <a:r>
              <a:rPr lang="fr-CA" sz="4800" b="1" baseline="-25000" dirty="0"/>
              <a:t>2(g)</a:t>
            </a:r>
            <a:r>
              <a:rPr lang="fr-CA" sz="4800" b="1" dirty="0"/>
              <a:t>  </a:t>
            </a:r>
            <a:r>
              <a:rPr lang="fr-CA" sz="4800" b="1" dirty="0">
                <a:sym typeface="Wingdings" panose="05000000000000000000" pitchFamily="2" charset="2"/>
              </a:rPr>
              <a:t>  2 NO</a:t>
            </a:r>
            <a:r>
              <a:rPr lang="fr-CA" sz="4800" b="1" baseline="-25000" dirty="0">
                <a:sym typeface="Wingdings" panose="05000000000000000000" pitchFamily="2" charset="2"/>
              </a:rPr>
              <a:t>2(g)</a:t>
            </a:r>
            <a:endParaRPr lang="fr-CA" sz="4800" b="1" baseline="-25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D46E6F-F2D9-4486-956E-4F7D2E705159}"/>
              </a:ext>
            </a:extLst>
          </p:cNvPr>
          <p:cNvSpPr/>
          <p:nvPr/>
        </p:nvSpPr>
        <p:spPr>
          <a:xfrm>
            <a:off x="1945077" y="2173554"/>
            <a:ext cx="10099773" cy="2398446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76EC2EC-0B61-49D9-8910-DA965B169C7F}"/>
              </a:ext>
            </a:extLst>
          </p:cNvPr>
          <p:cNvSpPr/>
          <p:nvPr/>
        </p:nvSpPr>
        <p:spPr>
          <a:xfrm>
            <a:off x="147149" y="2723152"/>
            <a:ext cx="2246363" cy="126527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800" b="1" dirty="0"/>
              <a:t>Mécanisme de réaction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07E57554-D8EF-4176-AE21-D144BE6F9775}"/>
              </a:ext>
            </a:extLst>
          </p:cNvPr>
          <p:cNvCxnSpPr>
            <a:cxnSpLocks/>
          </p:cNvCxnSpPr>
          <p:nvPr/>
        </p:nvCxnSpPr>
        <p:spPr>
          <a:xfrm>
            <a:off x="7789107" y="2619093"/>
            <a:ext cx="2095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7FADD937-FB68-40CE-A3DB-0C1BA186A5EE}"/>
              </a:ext>
            </a:extLst>
          </p:cNvPr>
          <p:cNvCxnSpPr>
            <a:cxnSpLocks/>
          </p:cNvCxnSpPr>
          <p:nvPr/>
        </p:nvCxnSpPr>
        <p:spPr>
          <a:xfrm>
            <a:off x="2378907" y="3844498"/>
            <a:ext cx="2095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2800192-F851-419E-BCD7-5C27F9E19921}"/>
              </a:ext>
            </a:extLst>
          </p:cNvPr>
          <p:cNvSpPr/>
          <p:nvPr/>
        </p:nvSpPr>
        <p:spPr>
          <a:xfrm>
            <a:off x="9796367" y="2261805"/>
            <a:ext cx="199340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Δ</a:t>
            </a:r>
            <a:r>
              <a:rPr lang="fr-CA" sz="4800" b="1" dirty="0"/>
              <a:t>H</a:t>
            </a:r>
            <a:r>
              <a:rPr lang="fr-CA" sz="4800" b="1" baseline="-25000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AD7DD9-F678-4E67-BB30-5CEE49B55222}"/>
              </a:ext>
            </a:extLst>
          </p:cNvPr>
          <p:cNvSpPr/>
          <p:nvPr/>
        </p:nvSpPr>
        <p:spPr>
          <a:xfrm>
            <a:off x="9815201" y="3467806"/>
            <a:ext cx="1993404" cy="830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Δ</a:t>
            </a:r>
            <a:r>
              <a:rPr lang="fr-CA" sz="4800" b="1" dirty="0"/>
              <a:t>H</a:t>
            </a:r>
            <a:r>
              <a:rPr lang="fr-CA" sz="4800" b="1" baseline="-25000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301886-24D4-4CF7-AA6C-1A38DBFBDDCC}"/>
              </a:ext>
            </a:extLst>
          </p:cNvPr>
          <p:cNvSpPr/>
          <p:nvPr/>
        </p:nvSpPr>
        <p:spPr>
          <a:xfrm>
            <a:off x="10169227" y="5258521"/>
            <a:ext cx="1993404" cy="91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Δ</a:t>
            </a:r>
            <a:r>
              <a:rPr lang="fr-CA" sz="4800" b="1" dirty="0" err="1"/>
              <a:t>H</a:t>
            </a:r>
            <a:r>
              <a:rPr lang="fr-CA" sz="4800" b="1" baseline="-25000" dirty="0" err="1"/>
              <a:t>total</a:t>
            </a:r>
            <a:endParaRPr lang="fr-CA" sz="4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974860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Résumé: loi de Hess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D6257C2-8A03-4063-B32F-45E303C18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45487"/>
            <a:ext cx="10962330" cy="1416420"/>
          </a:xfrm>
        </p:spPr>
        <p:txBody>
          <a:bodyPr/>
          <a:lstStyle/>
          <a:p>
            <a:pPr marL="0" indent="0">
              <a:buNone/>
            </a:pPr>
            <a:r>
              <a:rPr lang="fr-CA" i="1" dirty="0"/>
              <a:t>L’énoncé de la loi de Hess stipule que lorsqu’une réaction est la somme algébrique de deux ou plusieurs réactions, la chaleur de cette réaction est équivalente à la somme algébrique des chaleurs des réactions qui ont servi à établir cette somme.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C262753-4D2A-4B36-B2A0-2D7699AF144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p.217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6F7195-3AF0-49CD-9211-50965875C119}"/>
              </a:ext>
            </a:extLst>
          </p:cNvPr>
          <p:cNvSpPr/>
          <p:nvPr/>
        </p:nvSpPr>
        <p:spPr>
          <a:xfrm>
            <a:off x="4878773" y="3873228"/>
            <a:ext cx="199340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Δ</a:t>
            </a:r>
            <a:r>
              <a:rPr lang="fr-CA" sz="4800" b="1" dirty="0"/>
              <a:t>H</a:t>
            </a:r>
            <a:r>
              <a:rPr lang="fr-CA" sz="4800" b="1" baseline="-25000" dirty="0"/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6404FD-BE1E-4E92-9E74-45932D80D0B8}"/>
              </a:ext>
            </a:extLst>
          </p:cNvPr>
          <p:cNvSpPr/>
          <p:nvPr/>
        </p:nvSpPr>
        <p:spPr>
          <a:xfrm>
            <a:off x="7161229" y="3873228"/>
            <a:ext cx="1993404" cy="830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Δ</a:t>
            </a:r>
            <a:r>
              <a:rPr lang="fr-CA" sz="4800" b="1" dirty="0"/>
              <a:t>H</a:t>
            </a:r>
            <a:r>
              <a:rPr lang="fr-CA" sz="4800" b="1" baseline="-25000" dirty="0"/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119B45-9EAA-4569-91E5-9528C86480D3}"/>
              </a:ext>
            </a:extLst>
          </p:cNvPr>
          <p:cNvSpPr/>
          <p:nvPr/>
        </p:nvSpPr>
        <p:spPr>
          <a:xfrm>
            <a:off x="2157239" y="3817686"/>
            <a:ext cx="1993404" cy="91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Δ</a:t>
            </a:r>
            <a:r>
              <a:rPr lang="fr-CA" sz="4800" b="1" dirty="0" err="1"/>
              <a:t>H</a:t>
            </a:r>
            <a:r>
              <a:rPr lang="fr-CA" sz="4800" b="1" baseline="-25000" dirty="0" err="1"/>
              <a:t>total</a:t>
            </a:r>
            <a:endParaRPr lang="fr-CA" sz="4800" b="1" baseline="-25000" dirty="0"/>
          </a:p>
        </p:txBody>
      </p:sp>
      <p:sp>
        <p:nvSpPr>
          <p:cNvPr id="3" name="Est égal à 2">
            <a:extLst>
              <a:ext uri="{FF2B5EF4-FFF2-40B4-BE49-F238E27FC236}">
                <a16:creationId xmlns:a16="http://schemas.microsoft.com/office/drawing/2014/main" id="{7AF50A3E-154C-41BD-B034-0B39E95010DB}"/>
              </a:ext>
            </a:extLst>
          </p:cNvPr>
          <p:cNvSpPr/>
          <p:nvPr/>
        </p:nvSpPr>
        <p:spPr>
          <a:xfrm>
            <a:off x="4212466" y="4100168"/>
            <a:ext cx="604484" cy="350875"/>
          </a:xfrm>
          <a:prstGeom prst="mathEqual">
            <a:avLst>
              <a:gd name="adj1" fmla="val 23520"/>
              <a:gd name="adj2" fmla="val 299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0" name="Signe Plus 9">
            <a:extLst>
              <a:ext uri="{FF2B5EF4-FFF2-40B4-BE49-F238E27FC236}">
                <a16:creationId xmlns:a16="http://schemas.microsoft.com/office/drawing/2014/main" id="{3F5356BC-BF53-4CF5-B8C9-4DFEF5920AA1}"/>
              </a:ext>
            </a:extLst>
          </p:cNvPr>
          <p:cNvSpPr/>
          <p:nvPr/>
        </p:nvSpPr>
        <p:spPr>
          <a:xfrm>
            <a:off x="6793319" y="4052221"/>
            <a:ext cx="446768" cy="446768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Signe Plus 14">
            <a:extLst>
              <a:ext uri="{FF2B5EF4-FFF2-40B4-BE49-F238E27FC236}">
                <a16:creationId xmlns:a16="http://schemas.microsoft.com/office/drawing/2014/main" id="{53244CD6-B6F6-4C34-96BD-6C5DC5D30B98}"/>
              </a:ext>
            </a:extLst>
          </p:cNvPr>
          <p:cNvSpPr/>
          <p:nvPr/>
        </p:nvSpPr>
        <p:spPr>
          <a:xfrm>
            <a:off x="8931249" y="4065342"/>
            <a:ext cx="446768" cy="446768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62D60A-8EEB-4B81-A35D-C12EEEFCFADB}"/>
              </a:ext>
            </a:extLst>
          </p:cNvPr>
          <p:cNvSpPr/>
          <p:nvPr/>
        </p:nvSpPr>
        <p:spPr>
          <a:xfrm>
            <a:off x="9378017" y="3860107"/>
            <a:ext cx="797341" cy="830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800" b="1" dirty="0"/>
              <a:t>…</a:t>
            </a:r>
            <a:endParaRPr lang="fr-CA" sz="4800" b="1" baseline="-25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950345-15F1-4ECF-B26D-CEBB0D0DC2B2}"/>
              </a:ext>
            </a:extLst>
          </p:cNvPr>
          <p:cNvSpPr/>
          <p:nvPr/>
        </p:nvSpPr>
        <p:spPr>
          <a:xfrm>
            <a:off x="2157238" y="4989303"/>
            <a:ext cx="6444501" cy="91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4800" b="1" dirty="0"/>
              <a:t>Δ</a:t>
            </a:r>
            <a:r>
              <a:rPr lang="fr-CA" sz="4800" b="1" dirty="0" err="1"/>
              <a:t>H</a:t>
            </a:r>
            <a:r>
              <a:rPr lang="fr-CA" sz="4800" b="1" baseline="-25000" dirty="0" err="1"/>
              <a:t>total</a:t>
            </a:r>
            <a:r>
              <a:rPr lang="fr-CA" sz="4800" b="1" dirty="0"/>
              <a:t> = </a:t>
            </a:r>
            <a:r>
              <a:rPr lang="el-GR" sz="4800" b="1" dirty="0"/>
              <a:t>ΣΔ</a:t>
            </a:r>
            <a:r>
              <a:rPr lang="fr-CA" sz="4800" b="1" dirty="0"/>
              <a:t>H</a:t>
            </a:r>
            <a:endParaRPr lang="fr-CA" sz="4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688716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Résolution de problème: loi de Hess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C262753-4D2A-4B36-B2A0-2D7699AF144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p.220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2654F16-BAAE-4724-A49C-3BD692379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194561"/>
            <a:ext cx="10829375" cy="429286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dirty="0"/>
              <a:t>Étapes à suivre pour calculer la chaleur d’une réaction à l’aide de la loi de Hess: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Écrire l’équation globale balancée.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Choisir les équations intermédiaires pertinentes permettant d’arriver à l’équation globale (Annexe p.422 à 425)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Réorganiser les équations: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CA" dirty="0"/>
              <a:t>Soit en les multipliant;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CA" dirty="0"/>
              <a:t>Soit en les inversant (attention, vous devez inverser le signe de l’enthalpie)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Additionner les équations ainsi que les chaleurs associées.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Convertir la valeur obtenue selon les exigences du problème à résoudre.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9803E2-74B7-4EF9-B063-41D536066861}"/>
              </a:ext>
            </a:extLst>
          </p:cNvPr>
          <p:cNvSpPr/>
          <p:nvPr/>
        </p:nvSpPr>
        <p:spPr>
          <a:xfrm>
            <a:off x="664140" y="3051209"/>
            <a:ext cx="10607040" cy="500514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97201-CBEA-4691-9362-A6425BBAD24A}"/>
              </a:ext>
            </a:extLst>
          </p:cNvPr>
          <p:cNvSpPr/>
          <p:nvPr/>
        </p:nvSpPr>
        <p:spPr>
          <a:xfrm>
            <a:off x="664140" y="4324296"/>
            <a:ext cx="10607040" cy="1113978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EC34A7-4C05-4D73-BC13-6760A49BDB84}"/>
              </a:ext>
            </a:extLst>
          </p:cNvPr>
          <p:cNvSpPr/>
          <p:nvPr/>
        </p:nvSpPr>
        <p:spPr>
          <a:xfrm>
            <a:off x="664140" y="5499658"/>
            <a:ext cx="10607040" cy="371753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5814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5815F33-89DB-4947-864D-A0F57A94A992}"/>
              </a:ext>
            </a:extLst>
          </p:cNvPr>
          <p:cNvSpPr/>
          <p:nvPr/>
        </p:nvSpPr>
        <p:spPr>
          <a:xfrm>
            <a:off x="0" y="1990722"/>
            <a:ext cx="12171625" cy="4842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A56EF62C-0703-49C0-9DE7-779AB8174519}"/>
                  </a:ext>
                </a:extLst>
              </p:cNvPr>
              <p:cNvSpPr txBox="1"/>
              <p:nvPr/>
            </p:nvSpPr>
            <p:spPr>
              <a:xfrm>
                <a:off x="374621" y="2978467"/>
                <a:ext cx="8064152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CA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CA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fr-CA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fr-CA" sz="3200" dirty="0">
                    <a:sym typeface="Wingdings" panose="05000000000000000000" pitchFamily="2" charset="2"/>
                  </a:rPr>
                  <a:t> N</a:t>
                </a:r>
                <a:r>
                  <a:rPr lang="fr-CA" sz="3200" baseline="-25000" dirty="0">
                    <a:sym typeface="Wingdings" panose="05000000000000000000" pitchFamily="2" charset="2"/>
                  </a:rPr>
                  <a:t>2(g)</a:t>
                </a:r>
                <a:r>
                  <a:rPr lang="fr-CA" sz="3200" dirty="0">
                    <a:sym typeface="Wingdings" panose="05000000000000000000" pitchFamily="2" charset="2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CA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fr-CA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fr-CA" sz="3200" dirty="0">
                    <a:sym typeface="Wingdings" panose="05000000000000000000" pitchFamily="2" charset="2"/>
                  </a:rPr>
                  <a:t> O</a:t>
                </a:r>
                <a:r>
                  <a:rPr lang="fr-CA" sz="3200" baseline="-25000" dirty="0">
                    <a:sym typeface="Wingdings" panose="05000000000000000000" pitchFamily="2" charset="2"/>
                  </a:rPr>
                  <a:t>2(g)</a:t>
                </a:r>
                <a:r>
                  <a:rPr lang="fr-CA" sz="3200" dirty="0">
                    <a:sym typeface="Wingdings" panose="05000000000000000000" pitchFamily="2" charset="2"/>
                  </a:rPr>
                  <a:t>  NO</a:t>
                </a:r>
                <a:r>
                  <a:rPr lang="fr-CA" sz="3200" baseline="-25000" dirty="0">
                    <a:sym typeface="Wingdings" panose="05000000000000000000" pitchFamily="2" charset="2"/>
                  </a:rPr>
                  <a:t>(g)</a:t>
                </a:r>
                <a:endParaRPr lang="fr-CA" sz="3200" baseline="-25000" dirty="0"/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A56EF62C-0703-49C0-9DE7-779AB8174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21" y="2978467"/>
                <a:ext cx="8064152" cy="787716"/>
              </a:xfrm>
              <a:prstGeom prst="rect">
                <a:avLst/>
              </a:prstGeom>
              <a:blipFill>
                <a:blip r:embed="rId3"/>
                <a:stretch>
                  <a:fillRect b="-1007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Exemple avancé p.226 #8 a)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F42EB72-800E-44A9-BD0E-3400B6090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43589"/>
            <a:ext cx="10707149" cy="893728"/>
          </a:xfrm>
        </p:spPr>
        <p:txBody>
          <a:bodyPr anchor="ctr"/>
          <a:lstStyle/>
          <a:p>
            <a:pPr marL="0" indent="0">
              <a:buNone/>
            </a:pPr>
            <a:r>
              <a:rPr lang="fr-CA" dirty="0"/>
              <a:t>À l’aide du tableau des chaleurs de formation (voir annexe 10), calculez la chaleur des réactions suivantes: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C262753-4D2A-4B36-B2A0-2D7699AF144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5090A4E-3DE2-419A-92D7-A3DD77CDA6B4}"/>
              </a:ext>
            </a:extLst>
          </p:cNvPr>
          <p:cNvCxnSpPr>
            <a:cxnSpLocks/>
          </p:cNvCxnSpPr>
          <p:nvPr/>
        </p:nvCxnSpPr>
        <p:spPr>
          <a:xfrm>
            <a:off x="574158" y="4847119"/>
            <a:ext cx="11068493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AD349767-F2CB-4F5E-8C33-32ECE2BFD7E8}"/>
                  </a:ext>
                </a:extLst>
              </p:cNvPr>
              <p:cNvSpPr txBox="1"/>
              <p:nvPr/>
            </p:nvSpPr>
            <p:spPr>
              <a:xfrm>
                <a:off x="545243" y="4918160"/>
                <a:ext cx="8281122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3200" dirty="0">
                    <a:sym typeface="Wingdings" panose="05000000000000000000" pitchFamily="2" charset="2"/>
                  </a:rPr>
                  <a:t>                NO</a:t>
                </a:r>
                <a:r>
                  <a:rPr lang="fr-CA" sz="3200" baseline="-25000" dirty="0">
                    <a:sym typeface="Wingdings" panose="05000000000000000000" pitchFamily="2" charset="2"/>
                  </a:rPr>
                  <a:t>(g)</a:t>
                </a:r>
                <a:r>
                  <a:rPr lang="fr-CA" sz="3200" dirty="0">
                    <a:sym typeface="Wingdings" panose="05000000000000000000" pitchFamily="2" charset="2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CA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fr-CA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fr-CA" sz="3200" dirty="0">
                    <a:sym typeface="Wingdings" panose="05000000000000000000" pitchFamily="2" charset="2"/>
                  </a:rPr>
                  <a:t> O</a:t>
                </a:r>
                <a:r>
                  <a:rPr lang="fr-CA" sz="3200" baseline="-25000" dirty="0">
                    <a:sym typeface="Wingdings" panose="05000000000000000000" pitchFamily="2" charset="2"/>
                  </a:rPr>
                  <a:t>2(g)</a:t>
                </a:r>
                <a:r>
                  <a:rPr lang="fr-CA" sz="3200" dirty="0">
                    <a:sym typeface="Wingdings" panose="05000000000000000000" pitchFamily="2" charset="2"/>
                  </a:rPr>
                  <a:t>  NO</a:t>
                </a:r>
                <a:r>
                  <a:rPr lang="fr-CA" sz="3200" baseline="-25000" dirty="0">
                    <a:sym typeface="Wingdings" panose="05000000000000000000" pitchFamily="2" charset="2"/>
                  </a:rPr>
                  <a:t>2(g) </a:t>
                </a:r>
                <a:endParaRPr lang="fr-CA" sz="3200" baseline="-250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AD349767-F2CB-4F5E-8C33-32ECE2BFD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43" y="4918160"/>
                <a:ext cx="8281122" cy="787716"/>
              </a:xfrm>
              <a:prstGeom prst="rect">
                <a:avLst/>
              </a:prstGeom>
              <a:blipFill>
                <a:blip r:embed="rId4"/>
                <a:stretch>
                  <a:fillRect b="-1007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6217FD0E-6BC6-4861-BCBC-74F76AEF3F29}"/>
              </a:ext>
            </a:extLst>
          </p:cNvPr>
          <p:cNvSpPr/>
          <p:nvPr/>
        </p:nvSpPr>
        <p:spPr>
          <a:xfrm>
            <a:off x="8744473" y="2933833"/>
            <a:ext cx="3072906" cy="82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/>
              <a:t>Δ</a:t>
            </a:r>
            <a:r>
              <a:rPr lang="fr-CA" sz="2800" b="1" dirty="0"/>
              <a:t>H = +90,3 kJ</a:t>
            </a:r>
            <a:endParaRPr lang="fr-CA" sz="2800" b="1" baseline="-25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7736A9-1226-4B94-8970-62DC920976D5}"/>
              </a:ext>
            </a:extLst>
          </p:cNvPr>
          <p:cNvSpPr/>
          <p:nvPr/>
        </p:nvSpPr>
        <p:spPr>
          <a:xfrm>
            <a:off x="8744473" y="4990301"/>
            <a:ext cx="3287106" cy="556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/>
              <a:t>Δ</a:t>
            </a:r>
            <a:r>
              <a:rPr lang="fr-CA" sz="2800" b="1" dirty="0" err="1"/>
              <a:t>H</a:t>
            </a:r>
            <a:r>
              <a:rPr lang="fr-CA" sz="2800" b="1" baseline="-25000" dirty="0" err="1"/>
              <a:t>total</a:t>
            </a:r>
            <a:r>
              <a:rPr lang="fr-CA" sz="2800" b="1" dirty="0"/>
              <a:t> = -57,1 kJ </a:t>
            </a:r>
            <a:endParaRPr lang="fr-CA" sz="2800" b="1" baseline="-25000" dirty="0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BAF14F07-4439-4826-9AC9-B7097447874B}"/>
              </a:ext>
            </a:extLst>
          </p:cNvPr>
          <p:cNvGrpSpPr/>
          <p:nvPr/>
        </p:nvGrpSpPr>
        <p:grpSpPr>
          <a:xfrm>
            <a:off x="7961170" y="25034"/>
            <a:ext cx="4241463" cy="2084294"/>
            <a:chOff x="1972961" y="3284717"/>
            <a:chExt cx="5096434" cy="2438740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FBCED049-401C-4CDF-BE0A-E44BD3F2E1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6"/>
            <a:stretch/>
          </p:blipFill>
          <p:spPr bwMode="auto">
            <a:xfrm>
              <a:off x="1972962" y="3885132"/>
              <a:ext cx="5071951" cy="1838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">
              <a:extLst>
                <a:ext uri="{FF2B5EF4-FFF2-40B4-BE49-F238E27FC236}">
                  <a16:creationId xmlns:a16="http://schemas.microsoft.com/office/drawing/2014/main" id="{42BDE156-088C-46C4-BFBA-31A75A0CB1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" r="1"/>
            <a:stretch/>
          </p:blipFill>
          <p:spPr bwMode="auto">
            <a:xfrm>
              <a:off x="1972961" y="3284717"/>
              <a:ext cx="5096434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9320D53-6579-422D-92FA-7A9E4D7662DE}"/>
              </a:ext>
            </a:extLst>
          </p:cNvPr>
          <p:cNvGrpSpPr/>
          <p:nvPr/>
        </p:nvGrpSpPr>
        <p:grpSpPr>
          <a:xfrm>
            <a:off x="580608" y="2978467"/>
            <a:ext cx="11306163" cy="787718"/>
            <a:chOff x="143062" y="6268162"/>
            <a:chExt cx="11306163" cy="7877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ZoneTexte 28">
                  <a:extLst>
                    <a:ext uri="{FF2B5EF4-FFF2-40B4-BE49-F238E27FC236}">
                      <a16:creationId xmlns:a16="http://schemas.microsoft.com/office/drawing/2014/main" id="{23F13250-EA28-45CE-AD60-FC8C38E12AC8}"/>
                    </a:ext>
                  </a:extLst>
                </p:cNvPr>
                <p:cNvSpPr txBox="1"/>
                <p:nvPr/>
              </p:nvSpPr>
              <p:spPr>
                <a:xfrm>
                  <a:off x="143062" y="6268164"/>
                  <a:ext cx="8281122" cy="78771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CA" sz="3200" dirty="0">
                      <a:sym typeface="Wingdings" panose="05000000000000000000" pitchFamily="2" charset="2"/>
                    </a:rPr>
                    <a:t>                         NO</a:t>
                  </a:r>
                  <a:r>
                    <a:rPr lang="fr-CA" sz="3200" baseline="-25000" dirty="0">
                      <a:sym typeface="Wingdings" panose="05000000000000000000" pitchFamily="2" charset="2"/>
                    </a:rPr>
                    <a:t>(g)</a:t>
                  </a:r>
                  <a:r>
                    <a:rPr lang="fr-CA" sz="3200" dirty="0">
                      <a:sym typeface="Wingdings" panose="05000000000000000000" pitchFamily="2" charset="2"/>
                    </a:rPr>
                    <a:t> 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CA" sz="3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fr-CA" sz="3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fr-CA" sz="3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fr-CA" sz="3200" dirty="0">
                      <a:sym typeface="Wingdings" panose="05000000000000000000" pitchFamily="2" charset="2"/>
                    </a:rPr>
                    <a:t> N</a:t>
                  </a:r>
                  <a:r>
                    <a:rPr lang="fr-CA" sz="3200" baseline="-25000" dirty="0">
                      <a:sym typeface="Wingdings" panose="05000000000000000000" pitchFamily="2" charset="2"/>
                    </a:rPr>
                    <a:t>2(g)</a:t>
                  </a:r>
                  <a:r>
                    <a:rPr lang="fr-CA" sz="3200" dirty="0">
                      <a:sym typeface="Wingdings" panose="05000000000000000000" pitchFamily="2" charset="2"/>
                    </a:rPr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CA" sz="3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fr-CA" sz="3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fr-CA" sz="3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fr-CA" sz="3200" dirty="0">
                      <a:sym typeface="Wingdings" panose="05000000000000000000" pitchFamily="2" charset="2"/>
                    </a:rPr>
                    <a:t> O</a:t>
                  </a:r>
                  <a:r>
                    <a:rPr lang="fr-CA" sz="3200" baseline="-25000" dirty="0">
                      <a:sym typeface="Wingdings" panose="05000000000000000000" pitchFamily="2" charset="2"/>
                    </a:rPr>
                    <a:t>2(g)</a:t>
                  </a:r>
                  <a:r>
                    <a:rPr lang="fr-CA" sz="3200" dirty="0">
                      <a:sym typeface="Wingdings" panose="05000000000000000000" pitchFamily="2" charset="2"/>
                    </a:rPr>
                    <a:t> </a:t>
                  </a:r>
                  <a:endParaRPr lang="fr-CA" sz="3200" baseline="-25000" dirty="0"/>
                </a:p>
              </p:txBody>
            </p:sp>
          </mc:Choice>
          <mc:Fallback xmlns="">
            <p:sp>
              <p:nvSpPr>
                <p:cNvPr id="29" name="ZoneTexte 28">
                  <a:extLst>
                    <a:ext uri="{FF2B5EF4-FFF2-40B4-BE49-F238E27FC236}">
                      <a16:creationId xmlns:a16="http://schemas.microsoft.com/office/drawing/2014/main" id="{23F13250-EA28-45CE-AD60-FC8C38E12A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062" y="6268164"/>
                  <a:ext cx="8281122" cy="787716"/>
                </a:xfrm>
                <a:prstGeom prst="rect">
                  <a:avLst/>
                </a:prstGeom>
                <a:blipFill>
                  <a:blip r:embed="rId7"/>
                  <a:stretch>
                    <a:fillRect b="-10078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31DA7A9-93AE-4446-8EB0-69F563C5850D}"/>
                </a:ext>
              </a:extLst>
            </p:cNvPr>
            <p:cNvSpPr/>
            <p:nvPr/>
          </p:nvSpPr>
          <p:spPr>
            <a:xfrm>
              <a:off x="8376319" y="6268162"/>
              <a:ext cx="3072906" cy="7877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800" b="1" dirty="0"/>
                <a:t>Δ</a:t>
              </a:r>
              <a:r>
                <a:rPr lang="fr-CA" sz="2800" b="1" dirty="0"/>
                <a:t>H = -90,3 kJ</a:t>
              </a:r>
              <a:endParaRPr lang="fr-CA" sz="2800" b="1" baseline="-25000" dirty="0"/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9FD7D8FD-8B1E-4DC0-A16F-A6381EF3F9CA}"/>
              </a:ext>
            </a:extLst>
          </p:cNvPr>
          <p:cNvGrpSpPr/>
          <p:nvPr/>
        </p:nvGrpSpPr>
        <p:grpSpPr>
          <a:xfrm>
            <a:off x="545243" y="3861734"/>
            <a:ext cx="11272136" cy="826100"/>
            <a:chOff x="545243" y="3861734"/>
            <a:chExt cx="11272136" cy="8261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ZoneTexte 31">
                  <a:extLst>
                    <a:ext uri="{FF2B5EF4-FFF2-40B4-BE49-F238E27FC236}">
                      <a16:creationId xmlns:a16="http://schemas.microsoft.com/office/drawing/2014/main" id="{3CB917C7-7689-4AAB-BDB0-CAF8C25FA7C1}"/>
                    </a:ext>
                  </a:extLst>
                </p:cNvPr>
                <p:cNvSpPr txBox="1"/>
                <p:nvPr/>
              </p:nvSpPr>
              <p:spPr>
                <a:xfrm>
                  <a:off x="545243" y="3861734"/>
                  <a:ext cx="8064152" cy="7877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fr-CA" sz="3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fr-CA" sz="3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fr-CA" sz="3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fr-CA" sz="3200" dirty="0">
                      <a:sym typeface="Wingdings" panose="05000000000000000000" pitchFamily="2" charset="2"/>
                    </a:rPr>
                    <a:t> N</a:t>
                  </a:r>
                  <a:r>
                    <a:rPr lang="fr-CA" sz="3200" baseline="-25000" dirty="0">
                      <a:sym typeface="Wingdings" panose="05000000000000000000" pitchFamily="2" charset="2"/>
                    </a:rPr>
                    <a:t>2(g)</a:t>
                  </a:r>
                  <a:r>
                    <a:rPr lang="fr-CA" sz="3200" dirty="0">
                      <a:sym typeface="Wingdings" panose="05000000000000000000" pitchFamily="2" charset="2"/>
                    </a:rPr>
                    <a:t> + O</a:t>
                  </a:r>
                  <a:r>
                    <a:rPr lang="fr-CA" sz="3200" baseline="-25000" dirty="0">
                      <a:sym typeface="Wingdings" panose="05000000000000000000" pitchFamily="2" charset="2"/>
                    </a:rPr>
                    <a:t>2(g)</a:t>
                  </a:r>
                  <a:r>
                    <a:rPr lang="fr-CA" sz="3200" dirty="0">
                      <a:sym typeface="Wingdings" panose="05000000000000000000" pitchFamily="2" charset="2"/>
                    </a:rPr>
                    <a:t>  NO</a:t>
                  </a:r>
                  <a:r>
                    <a:rPr lang="fr-CA" sz="3200" baseline="-25000" dirty="0">
                      <a:sym typeface="Wingdings" panose="05000000000000000000" pitchFamily="2" charset="2"/>
                    </a:rPr>
                    <a:t>2(g)</a:t>
                  </a:r>
                  <a:endParaRPr lang="fr-CA" sz="3200" baseline="-25000" dirty="0"/>
                </a:p>
              </p:txBody>
            </p:sp>
          </mc:Choice>
          <mc:Fallback xmlns="">
            <p:sp>
              <p:nvSpPr>
                <p:cNvPr id="32" name="ZoneTexte 31">
                  <a:extLst>
                    <a:ext uri="{FF2B5EF4-FFF2-40B4-BE49-F238E27FC236}">
                      <a16:creationId xmlns:a16="http://schemas.microsoft.com/office/drawing/2014/main" id="{3CB917C7-7689-4AAB-BDB0-CAF8C25FA7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243" y="3861734"/>
                  <a:ext cx="8064152" cy="787716"/>
                </a:xfrm>
                <a:prstGeom prst="rect">
                  <a:avLst/>
                </a:prstGeom>
                <a:blipFill>
                  <a:blip r:embed="rId8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90877CD-3E4B-4D6D-A79A-A73525E2F2AF}"/>
                </a:ext>
              </a:extLst>
            </p:cNvPr>
            <p:cNvSpPr/>
            <p:nvPr/>
          </p:nvSpPr>
          <p:spPr>
            <a:xfrm>
              <a:off x="8744473" y="3861734"/>
              <a:ext cx="3072906" cy="82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800" b="1" dirty="0"/>
                <a:t>Δ</a:t>
              </a:r>
              <a:r>
                <a:rPr lang="fr-CA" sz="2800" b="1" dirty="0"/>
                <a:t>H = +33,2 kJ</a:t>
              </a:r>
              <a:endParaRPr lang="fr-CA" sz="2800" b="1" baseline="-25000" dirty="0"/>
            </a:p>
          </p:txBody>
        </p:sp>
      </p:grp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6E852AC-5F14-46D6-9932-D7118C45E20C}"/>
              </a:ext>
            </a:extLst>
          </p:cNvPr>
          <p:cNvCxnSpPr>
            <a:cxnSpLocks/>
          </p:cNvCxnSpPr>
          <p:nvPr/>
        </p:nvCxnSpPr>
        <p:spPr>
          <a:xfrm>
            <a:off x="5582273" y="3153286"/>
            <a:ext cx="1052261" cy="4604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70E39E06-ADCC-4210-91DD-1A1BCCCF8D3A}"/>
              </a:ext>
            </a:extLst>
          </p:cNvPr>
          <p:cNvCxnSpPr>
            <a:cxnSpLocks/>
          </p:cNvCxnSpPr>
          <p:nvPr/>
        </p:nvCxnSpPr>
        <p:spPr>
          <a:xfrm>
            <a:off x="7104508" y="3178956"/>
            <a:ext cx="1052261" cy="4604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3FBA85CC-0757-419F-9A13-475B0BAD9A61}"/>
              </a:ext>
            </a:extLst>
          </p:cNvPr>
          <p:cNvGrpSpPr/>
          <p:nvPr/>
        </p:nvGrpSpPr>
        <p:grpSpPr>
          <a:xfrm>
            <a:off x="534610" y="3861734"/>
            <a:ext cx="11282769" cy="826100"/>
            <a:chOff x="534610" y="3861734"/>
            <a:chExt cx="11282769" cy="8261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ZoneTexte 26">
                  <a:extLst>
                    <a:ext uri="{FF2B5EF4-FFF2-40B4-BE49-F238E27FC236}">
                      <a16:creationId xmlns:a16="http://schemas.microsoft.com/office/drawing/2014/main" id="{036A84FB-856E-4FFA-8C84-33AF5D6DA000}"/>
                    </a:ext>
                  </a:extLst>
                </p:cNvPr>
                <p:cNvSpPr txBox="1"/>
                <p:nvPr/>
              </p:nvSpPr>
              <p:spPr>
                <a:xfrm>
                  <a:off x="534610" y="3861734"/>
                  <a:ext cx="8064152" cy="78771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fr-CA" sz="3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fr-CA" sz="3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fr-CA" sz="3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fr-CA" sz="3200" dirty="0">
                      <a:sym typeface="Wingdings" panose="05000000000000000000" pitchFamily="2" charset="2"/>
                    </a:rPr>
                    <a:t> N</a:t>
                  </a:r>
                  <a:r>
                    <a:rPr lang="fr-CA" sz="3200" baseline="-25000" dirty="0">
                      <a:sym typeface="Wingdings" panose="05000000000000000000" pitchFamily="2" charset="2"/>
                    </a:rPr>
                    <a:t>2(g)</a:t>
                  </a:r>
                  <a:r>
                    <a:rPr lang="fr-CA" sz="3200" dirty="0">
                      <a:sym typeface="Wingdings" panose="05000000000000000000" pitchFamily="2" charset="2"/>
                    </a:rPr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CA" sz="3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fr-CA" sz="3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fr-CA" sz="3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fr-CA" sz="3200" dirty="0">
                      <a:sym typeface="Wingdings" panose="05000000000000000000" pitchFamily="2" charset="2"/>
                    </a:rPr>
                    <a:t> O</a:t>
                  </a:r>
                  <a:r>
                    <a:rPr lang="fr-CA" sz="3200" baseline="-25000" dirty="0">
                      <a:sym typeface="Wingdings" panose="05000000000000000000" pitchFamily="2" charset="2"/>
                    </a:rPr>
                    <a:t>2(g)</a:t>
                  </a:r>
                  <a:r>
                    <a:rPr lang="fr-CA" sz="3200" dirty="0">
                      <a:sym typeface="Wingdings" panose="05000000000000000000" pitchFamily="2" charset="2"/>
                    </a:rPr>
                    <a:t>  NO</a:t>
                  </a:r>
                  <a:r>
                    <a:rPr lang="fr-CA" sz="3200" baseline="-25000" dirty="0">
                      <a:sym typeface="Wingdings" panose="05000000000000000000" pitchFamily="2" charset="2"/>
                    </a:rPr>
                    <a:t>2(g)</a:t>
                  </a:r>
                  <a:endParaRPr lang="fr-CA" sz="3200" baseline="-25000" dirty="0"/>
                </a:p>
              </p:txBody>
            </p:sp>
          </mc:Choice>
          <mc:Fallback xmlns="">
            <p:sp>
              <p:nvSpPr>
                <p:cNvPr id="27" name="ZoneTexte 26">
                  <a:extLst>
                    <a:ext uri="{FF2B5EF4-FFF2-40B4-BE49-F238E27FC236}">
                      <a16:creationId xmlns:a16="http://schemas.microsoft.com/office/drawing/2014/main" id="{036A84FB-856E-4FFA-8C84-33AF5D6DA0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610" y="3861734"/>
                  <a:ext cx="8064152" cy="787716"/>
                </a:xfrm>
                <a:prstGeom prst="rect">
                  <a:avLst/>
                </a:prstGeom>
                <a:blipFill>
                  <a:blip r:embed="rId9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B9934EC-D412-44AB-8F87-505E58D025D5}"/>
                </a:ext>
              </a:extLst>
            </p:cNvPr>
            <p:cNvSpPr/>
            <p:nvPr/>
          </p:nvSpPr>
          <p:spPr>
            <a:xfrm>
              <a:off x="8744473" y="3861734"/>
              <a:ext cx="3072906" cy="82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800" b="1" dirty="0"/>
                <a:t>Δ</a:t>
              </a:r>
              <a:r>
                <a:rPr lang="fr-CA" sz="2800" b="1" dirty="0"/>
                <a:t>H = +33,2 kJ</a:t>
              </a:r>
              <a:endParaRPr lang="fr-CA" sz="2800" b="1" baseline="-25000" dirty="0"/>
            </a:p>
          </p:txBody>
        </p:sp>
      </p:grp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6A0FE61B-1690-4875-867F-F4CEB1134CAF}"/>
              </a:ext>
            </a:extLst>
          </p:cNvPr>
          <p:cNvCxnSpPr>
            <a:cxnSpLocks/>
          </p:cNvCxnSpPr>
          <p:nvPr/>
        </p:nvCxnSpPr>
        <p:spPr>
          <a:xfrm>
            <a:off x="2397013" y="4057578"/>
            <a:ext cx="1052261" cy="4604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524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, intérieur, assis, alimentation&#10;&#10;Description générée automatiquement">
            <a:extLst>
              <a:ext uri="{FF2B5EF4-FFF2-40B4-BE49-F238E27FC236}">
                <a16:creationId xmlns:a16="http://schemas.microsoft.com/office/drawing/2014/main" id="{2E8BA64F-EF21-4100-9C1F-9BE174B83E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82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10E786A-DD02-44AC-9218-565211732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800" b="1" dirty="0"/>
              <a:t>Loi de Hess partie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ABB181-BF29-4726-A569-41FB54271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A9E3A6-35E7-4115-89D6-D709B45B5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D62601-9D93-4783-B635-F799A354B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5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217 à 221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Aujourd’hui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5C7EC4-5391-45DE-A640-9FA9E366B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r>
              <a:rPr lang="fr-CA" b="1" u="sng" dirty="0"/>
              <a:t>Loi de Hess simple (dernier cours):</a:t>
            </a:r>
          </a:p>
          <a:p>
            <a:pPr lvl="1"/>
            <a:r>
              <a:rPr lang="fr-CA" dirty="0"/>
              <a:t>Tu as les équations intermédiaires</a:t>
            </a:r>
          </a:p>
          <a:p>
            <a:endParaRPr lang="fr-CA" dirty="0"/>
          </a:p>
          <a:p>
            <a:r>
              <a:rPr lang="fr-CA" b="1" u="sng" dirty="0"/>
              <a:t>Loi de Hess avancé (aujourd’hui):</a:t>
            </a:r>
          </a:p>
          <a:p>
            <a:pPr lvl="1"/>
            <a:r>
              <a:rPr lang="fr-CA" dirty="0"/>
              <a:t>Tu dois trouver les équations intermédiaires</a:t>
            </a:r>
          </a:p>
          <a:p>
            <a:endParaRPr lang="fr-CA" dirty="0"/>
          </a:p>
          <a:p>
            <a:r>
              <a:rPr lang="fr-CA" b="1" u="sng" dirty="0"/>
              <a:t>Loi de Hess mixte</a:t>
            </a:r>
          </a:p>
          <a:p>
            <a:pPr lvl="1"/>
            <a:r>
              <a:rPr lang="fr-CA" dirty="0"/>
              <a:t>Certains équations intermédiaires sont fournis</a:t>
            </a:r>
          </a:p>
          <a:p>
            <a:pPr lvl="1"/>
            <a:r>
              <a:rPr lang="fr-CA" dirty="0"/>
              <a:t>Tu dois choisir les bonnes</a:t>
            </a:r>
          </a:p>
          <a:p>
            <a:pPr lvl="1"/>
            <a:r>
              <a:rPr lang="fr-CA" dirty="0"/>
              <a:t>Tu dois en ajouter au besoin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C262753-4D2A-4B36-B2A0-2D7699AF144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3204F6-4FA7-4BEF-98FC-6FAC43E96E09}"/>
              </a:ext>
            </a:extLst>
          </p:cNvPr>
          <p:cNvSpPr/>
          <p:nvPr/>
        </p:nvSpPr>
        <p:spPr>
          <a:xfrm>
            <a:off x="680321" y="3265212"/>
            <a:ext cx="5730004" cy="1202013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4956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1162</Words>
  <Application>Microsoft Office PowerPoint</Application>
  <PresentationFormat>Grand écran</PresentationFormat>
  <Paragraphs>146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Cambria Math</vt:lpstr>
      <vt:lpstr>Trebuchet MS</vt:lpstr>
      <vt:lpstr>Berlin</vt:lpstr>
      <vt:lpstr>Loi de Hess partie 2</vt:lpstr>
      <vt:lpstr>Rappel du dernier cours</vt:lpstr>
      <vt:lpstr>Loi de Hess</vt:lpstr>
      <vt:lpstr>Loi de Hess</vt:lpstr>
      <vt:lpstr>Résumé: loi de Hess</vt:lpstr>
      <vt:lpstr>Résolution de problème: loi de Hess</vt:lpstr>
      <vt:lpstr>Exemple avancé p.226 #8 a)</vt:lpstr>
      <vt:lpstr>Loi de Hess partie 2</vt:lpstr>
      <vt:lpstr>Aujourd’hui</vt:lpstr>
      <vt:lpstr>Annexe 10</vt:lpstr>
      <vt:lpstr>Enthalpie standard de formation (∆H°f)</vt:lpstr>
      <vt:lpstr>Annexe 10 (explications)</vt:lpstr>
      <vt:lpstr>Annexe 10: Exemple</vt:lpstr>
      <vt:lpstr>Mise en garde</vt:lpstr>
      <vt:lpstr>Mise en garde</vt:lpstr>
      <vt:lpstr>Résolution de problème: loi de Hess</vt:lpstr>
      <vt:lpstr>Devoir</vt:lpstr>
      <vt:lpstr>Devoir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Loi de Hess partie 2</dc:title>
  <dc:creator>Bacchi Jonathan</dc:creator>
  <cp:lastModifiedBy>Bacchi Jonathan</cp:lastModifiedBy>
  <cp:revision>19</cp:revision>
  <dcterms:created xsi:type="dcterms:W3CDTF">2020-12-01T15:00:40Z</dcterms:created>
  <dcterms:modified xsi:type="dcterms:W3CDTF">2020-12-15T17:07:16Z</dcterms:modified>
</cp:coreProperties>
</file>