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314" r:id="rId3"/>
    <p:sldId id="353" r:id="rId4"/>
    <p:sldId id="354" r:id="rId5"/>
    <p:sldId id="352" r:id="rId6"/>
    <p:sldId id="331" r:id="rId7"/>
    <p:sldId id="351" r:id="rId8"/>
    <p:sldId id="346" r:id="rId9"/>
    <p:sldId id="347" r:id="rId10"/>
    <p:sldId id="343" r:id="rId11"/>
    <p:sldId id="348" r:id="rId12"/>
    <p:sldId id="349" r:id="rId13"/>
    <p:sldId id="303" r:id="rId14"/>
    <p:sldId id="35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407" autoAdjust="0"/>
  </p:normalViewPr>
  <p:slideViewPr>
    <p:cSldViewPr>
      <p:cViewPr varScale="1">
        <p:scale>
          <a:sx n="102" d="100"/>
          <a:sy n="102" d="100"/>
        </p:scale>
        <p:origin x="91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2020-12-03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12/3/2020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xercices.alloprof.qc.ca/app/client.php?projet=10&amp;questionnaire=5&amp;evaluation=9" TargetMode="External"/><Relationship Id="rId2" Type="http://schemas.openxmlformats.org/officeDocument/2006/relationships/hyperlink" Target="https://exercices.alloprof.qc.ca/app/client.php?projet=10&amp;questionnaire=1&amp;evaluation=1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oprof.qc.ca/bv/pages/c1026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loprof.qc.ca/bv/pages/c1026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loprof.qc.ca/bv/pages/c1026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Préparation test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4.3 et 5.2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Commentaires additionnels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Notez que 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baseline="-25000" dirty="0"/>
              <a:t> </a:t>
            </a:r>
            <a:r>
              <a:rPr lang="fr-CA" dirty="0"/>
              <a:t> d’une substance pure, simple et stable est égal à 0 kJ/mol</a:t>
            </a:r>
          </a:p>
          <a:p>
            <a:pPr lvl="1"/>
            <a:r>
              <a:rPr lang="fr-CA" dirty="0"/>
              <a:t>C’est-à-dire, il ne faut aucune énergie pour former cette substance. Elle est présente aux conditions standards de TAPN</a:t>
            </a:r>
          </a:p>
          <a:p>
            <a:pPr lvl="1"/>
            <a:endParaRPr lang="fr-CA" dirty="0"/>
          </a:p>
          <a:p>
            <a:r>
              <a:rPr lang="fr-CA" dirty="0"/>
              <a:t>Donc quand tu cherches des équations de formations, tu doit trouver 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baseline="-25000" dirty="0"/>
              <a:t>  </a:t>
            </a:r>
            <a:r>
              <a:rPr lang="fr-CA" dirty="0"/>
              <a:t>pour les composés ayant plus qu’un seul élément</a:t>
            </a:r>
          </a:p>
        </p:txBody>
      </p:sp>
    </p:spTree>
    <p:extLst>
      <p:ext uri="{BB962C8B-B14F-4D97-AF65-F5344CB8AC3E}">
        <p14:creationId xmlns:p14="http://schemas.microsoft.com/office/powerpoint/2010/main" val="2692271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de l'élève test 2:</a:t>
            </a:r>
            <a:endParaRPr lang="fr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CA" b="1" dirty="0"/>
              <a:t>4.3</a:t>
            </a:r>
            <a:endParaRPr lang="fr-CA" dirty="0"/>
          </a:p>
          <a:p>
            <a:pPr lvl="1"/>
            <a:r>
              <a:rPr lang="fr-CA" sz="2600" dirty="0"/>
              <a:t>Bilan énergétique</a:t>
            </a:r>
          </a:p>
          <a:p>
            <a:pPr lvl="2"/>
            <a:r>
              <a:rPr lang="fr-CA" sz="2600" dirty="0"/>
              <a:t>Calculer le bilan (l’énergie nécessaire pour absorber et dégager) lorsqu’on brise les liens ou lorsqu’on forme des liens</a:t>
            </a:r>
          </a:p>
          <a:p>
            <a:pPr lvl="1"/>
            <a:r>
              <a:rPr lang="fr-CA" sz="2600" dirty="0"/>
              <a:t>Analyse complète d’un diagramme énergétique:</a:t>
            </a:r>
          </a:p>
          <a:p>
            <a:pPr lvl="2"/>
            <a:r>
              <a:rPr lang="fr-CA" sz="2600" dirty="0"/>
              <a:t>Enthalpie des réactifs, enthalpie des produits, enthalpie du complexe activé, énergie d’activation, énergie d’activation de la réaction inverse</a:t>
            </a:r>
          </a:p>
          <a:p>
            <a:pPr lvl="2"/>
            <a:r>
              <a:rPr lang="fr-CA" sz="2600" dirty="0"/>
              <a:t>Comparaison de différents réactions ayant une énergie d’activation différente</a:t>
            </a:r>
          </a:p>
          <a:p>
            <a:r>
              <a:rPr lang="fr-CA" b="1" dirty="0"/>
              <a:t>5.2 – loi de Hess</a:t>
            </a:r>
          </a:p>
          <a:p>
            <a:pPr lvl="1"/>
            <a:r>
              <a:rPr lang="fr-CA" sz="2600" dirty="0"/>
              <a:t>Résolution de problèmes loi de Hess complète : je te donne une équation et tu dois me trouver le ∆H à l’aide d’un tableau de ∆</a:t>
            </a:r>
            <a:r>
              <a:rPr lang="fr-CA" sz="2600" dirty="0" err="1"/>
              <a:t>H°</a:t>
            </a:r>
            <a:r>
              <a:rPr lang="fr-CA" sz="2600" baseline="-25000" dirty="0" err="1"/>
              <a:t>f</a:t>
            </a:r>
            <a:endParaRPr lang="fr-CA" sz="2600" baseline="-25000" dirty="0"/>
          </a:p>
          <a:p>
            <a:pPr lvl="2"/>
            <a:r>
              <a:rPr lang="fr-CA" sz="2600" dirty="0"/>
              <a:t>Tu dois être capable de trouver les équations thermiques des réactions de formation</a:t>
            </a:r>
          </a:p>
          <a:p>
            <a:pPr lvl="1"/>
            <a:r>
              <a:rPr lang="fr-CA" sz="2600" dirty="0"/>
              <a:t>Résolution de problèmes où tu me trouve l’équation thermique finale et la chaleur de réaction selon une liste d’équations intermédiaires</a:t>
            </a:r>
          </a:p>
          <a:p>
            <a:pPr lvl="1"/>
            <a:r>
              <a:rPr lang="fr-CA" sz="2600" dirty="0"/>
              <a:t>Analyse de diagramme énergétique ayant plusieurs étapes (4.3 appliqué)</a:t>
            </a:r>
          </a:p>
          <a:p>
            <a:r>
              <a:rPr lang="fr-CA" b="1" dirty="0"/>
              <a:t>Il n’aura pas de question portant sur la calorimétrie (Q=mc ∆T)</a:t>
            </a:r>
            <a:r>
              <a:rPr lang="fr-CA" dirty="0"/>
              <a:t>, cependant, je peux te demander de faire un calcul à partir de la loi de Hess et d’une masse / quantité de réactif et mettre en relation la chaleur molaire.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333166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Tu auras au test: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Les tableaux en annexe</a:t>
            </a:r>
          </a:p>
          <a:p>
            <a:r>
              <a:rPr lang="fr-CA" dirty="0"/>
              <a:t>La structure des molécules</a:t>
            </a:r>
          </a:p>
        </p:txBody>
      </p:sp>
    </p:spTree>
    <p:extLst>
      <p:ext uri="{BB962C8B-B14F-4D97-AF65-F5344CB8AC3E}">
        <p14:creationId xmlns:p14="http://schemas.microsoft.com/office/powerpoint/2010/main" val="273579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Exercices pratique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50950"/>
            <a:ext cx="10972800" cy="5105400"/>
          </a:xfrm>
        </p:spPr>
        <p:txBody>
          <a:bodyPr>
            <a:normAutofit/>
          </a:bodyPr>
          <a:lstStyle/>
          <a:p>
            <a:r>
              <a:rPr lang="fr-CA" dirty="0"/>
              <a:t>Quiz formatifs (lien sur Moodle)</a:t>
            </a:r>
          </a:p>
          <a:p>
            <a:r>
              <a:rPr lang="fr-CA" dirty="0">
                <a:hlinkClick r:id="rId2"/>
              </a:rPr>
              <a:t>https://exercices.alloprof.qc.ca/app/client.php?projet=10&amp;questionnaire=1&amp;evaluation=15</a:t>
            </a:r>
            <a:endParaRPr lang="fr-CA" dirty="0"/>
          </a:p>
          <a:p>
            <a:r>
              <a:rPr lang="fr-CA" dirty="0">
                <a:hlinkClick r:id="rId3"/>
              </a:rPr>
              <a:t>https://exercices.alloprof.qc.ca/app/client.php?projet=10&amp;questionnaire=5&amp;evaluation=9</a:t>
            </a:r>
            <a:endParaRPr lang="fr-CA" dirty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78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9600" y="1219200"/>
            <a:ext cx="10972800" cy="52425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b="1" dirty="0">
                <a:highlight>
                  <a:srgbClr val="FF0000"/>
                </a:highlight>
              </a:rPr>
              <a:t>Retard grave</a:t>
            </a:r>
            <a:r>
              <a:rPr lang="fr-CA" dirty="0">
                <a:highlight>
                  <a:srgbClr val="FF0000"/>
                </a:highlight>
              </a:rPr>
              <a:t>: </a:t>
            </a:r>
            <a:r>
              <a:rPr lang="fr-CA" dirty="0"/>
              <a:t>p. 185 à 190</a:t>
            </a:r>
          </a:p>
          <a:p>
            <a:pPr lvl="0"/>
            <a:r>
              <a:rPr lang="fr-CA" dirty="0">
                <a:highlight>
                  <a:srgbClr val="FF0000"/>
                </a:highlight>
              </a:rPr>
              <a:t>Retard</a:t>
            </a:r>
            <a:r>
              <a:rPr lang="fr-CA" dirty="0"/>
              <a:t>: p. 222 #1 à 7, 9 – loi de Hess facile</a:t>
            </a:r>
          </a:p>
          <a:p>
            <a:pPr lvl="0"/>
            <a:r>
              <a:rPr lang="fr-CA" dirty="0">
                <a:highlight>
                  <a:srgbClr val="FFFF00"/>
                </a:highlight>
              </a:rPr>
              <a:t>Dernier cours:</a:t>
            </a:r>
            <a:r>
              <a:rPr lang="fr-CA" dirty="0"/>
              <a:t> p. 222 </a:t>
            </a:r>
            <a:r>
              <a:rPr lang="fr-FR" dirty="0"/>
              <a:t>#1</a:t>
            </a:r>
            <a:r>
              <a:rPr lang="fr-CA" dirty="0"/>
              <a:t>0, 11, 13; </a:t>
            </a:r>
            <a:r>
              <a:rPr lang="fr-FR" dirty="0"/>
              <a:t>p. 226 #8, 12; p. 234 #5</a:t>
            </a:r>
          </a:p>
          <a:p>
            <a:pPr lvl="0"/>
            <a:r>
              <a:rPr lang="fr-FR" dirty="0">
                <a:highlight>
                  <a:srgbClr val="00FF00"/>
                </a:highlight>
              </a:rPr>
              <a:t>Quiz Moodle</a:t>
            </a:r>
          </a:p>
          <a:p>
            <a:pPr lvl="0"/>
            <a:r>
              <a:rPr lang="fr-FR" b="1" dirty="0"/>
              <a:t>ATC10 et ATC11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r>
              <a:rPr lang="fr-CA" b="1" dirty="0">
                <a:highlight>
                  <a:srgbClr val="00FF00"/>
                </a:highlight>
              </a:rPr>
              <a:t>Étude test: </a:t>
            </a:r>
            <a:r>
              <a:rPr lang="fr-CA" b="1" dirty="0"/>
              <a:t>(très bons numéros niveau test)</a:t>
            </a:r>
          </a:p>
          <a:p>
            <a:pPr lvl="1"/>
            <a:r>
              <a:rPr lang="fr-CA" b="1" dirty="0"/>
              <a:t>Résumé </a:t>
            </a:r>
            <a:r>
              <a:rPr lang="fr-CA" b="1" dirty="0" err="1"/>
              <a:t>ch</a:t>
            </a:r>
            <a:r>
              <a:rPr lang="fr-CA" b="1" dirty="0"/>
              <a:t> 4: </a:t>
            </a:r>
            <a:r>
              <a:rPr lang="fr-CA" dirty="0"/>
              <a:t>p. 193 #</a:t>
            </a:r>
            <a:r>
              <a:rPr lang="fr-CA" b="1" dirty="0">
                <a:highlight>
                  <a:srgbClr val="FFFF00"/>
                </a:highlight>
              </a:rPr>
              <a:t>1</a:t>
            </a:r>
            <a:r>
              <a:rPr lang="fr-CA" dirty="0"/>
              <a:t> à 3, 8, </a:t>
            </a:r>
            <a:r>
              <a:rPr lang="fr-CA" b="1" dirty="0">
                <a:highlight>
                  <a:srgbClr val="FFFF00"/>
                </a:highlight>
              </a:rPr>
              <a:t>11, 14 </a:t>
            </a:r>
            <a:r>
              <a:rPr lang="fr-CA" i="1" dirty="0">
                <a:highlight>
                  <a:srgbClr val="FFFF00"/>
                </a:highlight>
              </a:rPr>
              <a:t>(erreur 14a corrigé)</a:t>
            </a:r>
            <a:r>
              <a:rPr lang="fr-CA" i="1" dirty="0"/>
              <a:t>; </a:t>
            </a:r>
            <a:r>
              <a:rPr lang="fr-CA" dirty="0"/>
              <a:t>p. 199 #</a:t>
            </a:r>
            <a:r>
              <a:rPr lang="fr-CA" b="1" dirty="0">
                <a:highlight>
                  <a:srgbClr val="FFFF00"/>
                </a:highlight>
              </a:rPr>
              <a:t>3, 4, </a:t>
            </a:r>
            <a:r>
              <a:rPr lang="fr-CA" dirty="0"/>
              <a:t>5</a:t>
            </a:r>
            <a:endParaRPr lang="fr-CA" b="1" dirty="0"/>
          </a:p>
          <a:p>
            <a:pPr lvl="1"/>
            <a:r>
              <a:rPr lang="fr-CA" b="1" dirty="0"/>
              <a:t>Résumé </a:t>
            </a:r>
            <a:r>
              <a:rPr lang="fr-CA" b="1" dirty="0" err="1"/>
              <a:t>ch</a:t>
            </a:r>
            <a:r>
              <a:rPr lang="fr-CA" b="1" dirty="0"/>
              <a:t> 5: </a:t>
            </a:r>
            <a:r>
              <a:rPr lang="fr-CA" dirty="0"/>
              <a:t>p. 232 # </a:t>
            </a:r>
            <a:r>
              <a:rPr lang="fr-CA" b="1" dirty="0">
                <a:highlight>
                  <a:srgbClr val="FFFF00"/>
                </a:highlight>
              </a:rPr>
              <a:t>2, 5, 7</a:t>
            </a:r>
            <a:endParaRPr lang="fr-FR" dirty="0">
              <a:highlight>
                <a:srgbClr val="FFFF00"/>
              </a:highlight>
            </a:endParaRPr>
          </a:p>
          <a:p>
            <a:pPr lvl="0"/>
            <a:endParaRPr lang="en-US" dirty="0"/>
          </a:p>
          <a:p>
            <a:endParaRPr lang="fr-CA" dirty="0"/>
          </a:p>
        </p:txBody>
      </p:sp>
      <p:pic>
        <p:nvPicPr>
          <p:cNvPr id="1027" name="Picture 3" descr="C:\Users\Dave\Dropbox\CSA\Classification exercices V-B-N-NN\M5 h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201" y="2667000"/>
            <a:ext cx="7565136" cy="1970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39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des tests et récupérations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953000" cy="4937760"/>
          </a:xfrm>
        </p:spPr>
        <p:txBody>
          <a:bodyPr/>
          <a:lstStyle/>
          <a:p>
            <a:r>
              <a:rPr lang="fr-CA" dirty="0"/>
              <a:t>Moodle: </a:t>
            </a:r>
          </a:p>
          <a:p>
            <a:pPr lvl="1"/>
            <a:r>
              <a:rPr lang="fr-CA" dirty="0"/>
              <a:t>Mercredi 16 décembre 23h59</a:t>
            </a:r>
          </a:p>
          <a:p>
            <a:pPr lvl="1"/>
            <a:r>
              <a:rPr lang="fr-CA" dirty="0">
                <a:highlight>
                  <a:srgbClr val="FFFF00"/>
                </a:highlight>
              </a:rPr>
              <a:t>502: 21h00</a:t>
            </a:r>
          </a:p>
          <a:p>
            <a:pPr lvl="1"/>
            <a:r>
              <a:rPr lang="fr-CA" dirty="0"/>
              <a:t>DM: mercredi 9 décembre 23h59</a:t>
            </a:r>
          </a:p>
          <a:p>
            <a:pPr lvl="1"/>
            <a:endParaRPr lang="fr-CA" dirty="0"/>
          </a:p>
          <a:p>
            <a:r>
              <a:rPr lang="fr-CA" dirty="0"/>
              <a:t>Récup: sur demande par Teams</a:t>
            </a:r>
          </a:p>
          <a:p>
            <a:endParaRPr lang="fr-CA" dirty="0"/>
          </a:p>
          <a:p>
            <a:r>
              <a:rPr lang="fr-CA" dirty="0"/>
              <a:t>Test sur Moodle </a:t>
            </a:r>
          </a:p>
          <a:p>
            <a:pPr lvl="1"/>
            <a:r>
              <a:rPr lang="fr-CA" dirty="0"/>
              <a:t>Même formule (en ligne + photo de démarche)</a:t>
            </a:r>
          </a:p>
          <a:p>
            <a:pPr lvl="1"/>
            <a:endParaRPr lang="fr-CA" dirty="0"/>
          </a:p>
          <a:p>
            <a:endParaRPr lang="fr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618148"/>
              </p:ext>
            </p:extLst>
          </p:nvPr>
        </p:nvGraphicFramePr>
        <p:xfrm>
          <a:off x="6155362" y="1752600"/>
          <a:ext cx="5435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Groupe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501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Vendredi 18 décembre (P1)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502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Jeudi 17 décembre (P1)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503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Vendredi 18 décembre (P3)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506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Vendredi 11 décembre (P5)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410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Vendredi 18 décembre (P5)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33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83CF9-303B-45A1-9FBE-6D4B277FD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Pondérations labos étape 1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ACBECA-F9D8-404B-A44F-F7F0B45B7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F6BAFD-25D1-45A6-B021-5A399AF91AA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C1 (labos) – 40%</a:t>
            </a:r>
          </a:p>
          <a:p>
            <a:pPr lvl="1"/>
            <a:r>
              <a:rPr lang="fr-CA" dirty="0"/>
              <a:t>Labo 1 – propriétés gaz (15%)</a:t>
            </a:r>
          </a:p>
          <a:p>
            <a:pPr lvl="1"/>
            <a:r>
              <a:rPr lang="fr-CA" dirty="0"/>
              <a:t>Labo 2 – mesures gaz (15%)</a:t>
            </a:r>
          </a:p>
          <a:p>
            <a:pPr lvl="1"/>
            <a:r>
              <a:rPr lang="fr-CA" dirty="0"/>
              <a:t>Labo 3 – production H</a:t>
            </a:r>
            <a:r>
              <a:rPr lang="fr-CA" baseline="-25000" dirty="0"/>
              <a:t>2</a:t>
            </a:r>
            <a:r>
              <a:rPr lang="fr-CA" dirty="0"/>
              <a:t> (30%)</a:t>
            </a:r>
          </a:p>
          <a:p>
            <a:pPr lvl="1"/>
            <a:r>
              <a:rPr lang="fr-CA" dirty="0"/>
              <a:t>Labo 4 – calorimétrie (30%)</a:t>
            </a:r>
          </a:p>
          <a:p>
            <a:pPr lvl="1"/>
            <a:r>
              <a:rPr lang="fr-CA" dirty="0" err="1"/>
              <a:t>Prélabs</a:t>
            </a:r>
            <a:r>
              <a:rPr lang="fr-CA" dirty="0"/>
              <a:t> Moodle (10%)</a:t>
            </a:r>
          </a:p>
          <a:p>
            <a:pPr lvl="1"/>
            <a:endParaRPr lang="fr-CA" dirty="0"/>
          </a:p>
          <a:p>
            <a:r>
              <a:rPr lang="fr-CA" dirty="0"/>
              <a:t>En janvier, on va anticiper possiblement </a:t>
            </a:r>
            <a:r>
              <a:rPr lang="fr-CA" b="1" dirty="0"/>
              <a:t>enfin</a:t>
            </a:r>
            <a:r>
              <a:rPr lang="fr-CA" dirty="0"/>
              <a:t> aller en laboratoire</a:t>
            </a:r>
          </a:p>
          <a:p>
            <a:pPr lvl="1"/>
            <a:r>
              <a:rPr lang="fr-CA" b="1" dirty="0"/>
              <a:t>Assure toi d’avoir un sarrau – pas d’emprunt car COCO</a:t>
            </a:r>
          </a:p>
          <a:p>
            <a:pPr lvl="1"/>
            <a:r>
              <a:rPr lang="fr-CA" dirty="0"/>
              <a:t>Si tu as des lunettes de sécurité de n’importe quel genre, ça serait bien d’en apporter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635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450-25F8-4134-B0C5-B3D2343E7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Pondérations tests étape 1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ACF4D2-F608-4A60-AA27-E33046171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EFFA4-CDF8-4753-B830-AB60EFDEFC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114800" cy="4800600"/>
          </a:xfrm>
        </p:spPr>
        <p:txBody>
          <a:bodyPr/>
          <a:lstStyle/>
          <a:p>
            <a:r>
              <a:rPr lang="fr-CA" dirty="0"/>
              <a:t>C2 (théorie) – 60%</a:t>
            </a:r>
          </a:p>
          <a:p>
            <a:r>
              <a:rPr lang="fr-CA" dirty="0"/>
              <a:t>La meilleure pondération sera automatiquement choisie</a:t>
            </a:r>
          </a:p>
          <a:p>
            <a:endParaRPr lang="fr-CA" dirty="0"/>
          </a:p>
          <a:p>
            <a:r>
              <a:rPr lang="fr-CA" dirty="0"/>
              <a:t>Note: un quiz Moodle = 1.25% de ta note</a:t>
            </a:r>
          </a:p>
          <a:p>
            <a:endParaRPr lang="en-CA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D10C330-6F6A-415E-AF43-01CCAEBD85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111660"/>
              </p:ext>
            </p:extLst>
          </p:nvPr>
        </p:nvGraphicFramePr>
        <p:xfrm>
          <a:off x="4800600" y="1208988"/>
          <a:ext cx="6781800" cy="4707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1037451607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226992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3123694823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Pondération 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Pondération B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263019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fr-CA" sz="2000" dirty="0"/>
                        <a:t>Test 1 – loi simples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15%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17%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90327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fr-CA" sz="2000" dirty="0"/>
                        <a:t>Test 2 – PV=</a:t>
                      </a:r>
                      <a:r>
                        <a:rPr lang="fr-CA" sz="2000" dirty="0" err="1"/>
                        <a:t>nRT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15%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17%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16855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fr-CA" sz="2000" dirty="0"/>
                        <a:t>Examen gaz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20%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20%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52147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fr-CA" sz="2000" dirty="0"/>
                        <a:t>Test 3 – calorimétrie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19%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17%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7946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fr-CA" sz="2000" dirty="0"/>
                        <a:t>Test 4 – loi de Hess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19%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17%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19482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fr-CA" sz="2000" dirty="0"/>
                        <a:t>Quiz Moodle </a:t>
                      </a:r>
                    </a:p>
                    <a:p>
                      <a:pPr algn="l"/>
                      <a:r>
                        <a:rPr lang="fr-CA" sz="2000" dirty="0"/>
                        <a:t>(8 entrées)</a:t>
                      </a:r>
                      <a:endParaRPr lang="en-CA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10%</a:t>
                      </a:r>
                      <a:endParaRPr lang="en-CA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35853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l"/>
                      <a:r>
                        <a:rPr lang="fr-CA" sz="2000" dirty="0"/>
                        <a:t>Infographie gaz</a:t>
                      </a:r>
                      <a:endParaRPr lang="en-CA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CA" sz="3200" dirty="0"/>
                        <a:t>2%</a:t>
                      </a:r>
                      <a:endParaRPr lang="en-CA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99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52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Résolution de </a:t>
            </a:r>
            <a:r>
              <a:rPr lang="fr-CA" dirty="0" err="1"/>
              <a:t>prob</a:t>
            </a:r>
            <a:r>
              <a:rPr lang="fr-CA" dirty="0"/>
              <a:t>. – loi de Hess (p. 220)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Étapes à suivre</a:t>
            </a:r>
            <a:r>
              <a:rPr lang="fr-FR" dirty="0"/>
              <a:t> pour calculer la chaleur d'une réaction à l'aide de la loi de Hess</a:t>
            </a:r>
            <a:br>
              <a:rPr lang="fr-FR" dirty="0"/>
            </a:br>
            <a:br>
              <a:rPr lang="fr-FR" dirty="0"/>
            </a:br>
            <a:r>
              <a:rPr lang="fr-FR" b="1" dirty="0"/>
              <a:t>1.</a:t>
            </a:r>
            <a:r>
              <a:rPr lang="fr-FR" dirty="0"/>
              <a:t> Écrire l'équation globale balancée.</a:t>
            </a:r>
            <a:br>
              <a:rPr lang="fr-FR" dirty="0"/>
            </a:br>
            <a:r>
              <a:rPr lang="fr-FR" b="1" dirty="0"/>
              <a:t>2.</a:t>
            </a:r>
            <a:r>
              <a:rPr lang="fr-FR" dirty="0"/>
              <a:t> Choisir les équations intermédiaires pertinentes.</a:t>
            </a:r>
            <a:br>
              <a:rPr lang="fr-FR" dirty="0"/>
            </a:br>
            <a:r>
              <a:rPr lang="fr-FR" b="1" dirty="0"/>
              <a:t>3.</a:t>
            </a:r>
            <a:r>
              <a:rPr lang="fr-FR" dirty="0"/>
              <a:t> Réorganiser les équations en les inversant ou en les multipliant.</a:t>
            </a:r>
            <a:br>
              <a:rPr lang="fr-FR" dirty="0"/>
            </a:br>
            <a:r>
              <a:rPr lang="fr-FR" b="1" dirty="0"/>
              <a:t>4.</a:t>
            </a:r>
            <a:r>
              <a:rPr lang="fr-FR" dirty="0"/>
              <a:t> Additionner les équations ainsi que les chaleurs qui leur sont associées. </a:t>
            </a:r>
            <a:br>
              <a:rPr lang="fr-FR" dirty="0"/>
            </a:br>
            <a:r>
              <a:rPr lang="fr-FR" b="1" dirty="0"/>
              <a:t>5.</a:t>
            </a:r>
            <a:r>
              <a:rPr lang="fr-FR" dirty="0"/>
              <a:t> Convertir la valeur obtenue selon les exigences du problème à résoudre.</a:t>
            </a:r>
          </a:p>
          <a:p>
            <a:endParaRPr lang="fr-FR" dirty="0"/>
          </a:p>
          <a:p>
            <a:r>
              <a:rPr lang="fr-CA" dirty="0">
                <a:hlinkClick r:id="rId2"/>
              </a:rPr>
              <a:t>http://www.alloprof.qc.ca/bv/pages/c1026.aspx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117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p.197 #11 – niveau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1" y="6400800"/>
            <a:ext cx="453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2"/>
              </a:rPr>
              <a:t>http://www.alloprof.qc.ca/bv/pages/c1026.aspx</a:t>
            </a:r>
            <a:r>
              <a:rPr lang="fr-CA" dirty="0"/>
              <a:t> </a:t>
            </a:r>
          </a:p>
        </p:txBody>
      </p:sp>
      <p:pic>
        <p:nvPicPr>
          <p:cNvPr id="7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35977"/>
            <a:ext cx="476316" cy="438211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BFAFF6F-C608-4A97-A561-5F8B6F490D7C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597" y="1219200"/>
            <a:ext cx="977080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2525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00F9-D638-44D8-A04E-4781C574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Annexe</a:t>
            </a:r>
            <a:r>
              <a:rPr lang="en-US" dirty="0"/>
              <a:t> 10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7A5826-CE61-415C-A9BA-F08C8790B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60E9A22-AA3F-40F6-BAFB-A7321D3D954F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239837"/>
            <a:ext cx="104394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5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p.197 #11 – niveau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1" y="6400800"/>
            <a:ext cx="453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dirty="0">
                <a:hlinkClick r:id="rId2"/>
              </a:rPr>
              <a:t>http://www.alloprof.qc.ca/bv/pages/c1026.aspx</a:t>
            </a:r>
            <a:r>
              <a:rPr lang="fr-CA" dirty="0"/>
              <a:t> </a:t>
            </a:r>
          </a:p>
        </p:txBody>
      </p:sp>
      <p:pic>
        <p:nvPicPr>
          <p:cNvPr id="7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7700"/>
            <a:ext cx="476316" cy="438211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8E3C46D6-DBF8-4192-919D-3015ED2544E9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2999"/>
            <a:ext cx="10765536" cy="535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68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Équations d’enthalpies standard de formation (∆</a:t>
            </a:r>
            <a:r>
              <a:rPr lang="fr-CA" dirty="0" err="1"/>
              <a:t>H°</a:t>
            </a:r>
            <a:r>
              <a:rPr lang="fr-CA" baseline="-25000" dirty="0" err="1"/>
              <a:t>f</a:t>
            </a:r>
            <a:r>
              <a:rPr lang="fr-CA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Toujours diatomiques:</a:t>
            </a:r>
          </a:p>
          <a:p>
            <a:pPr lvl="1"/>
            <a:r>
              <a:rPr lang="fr-CA" dirty="0"/>
              <a:t>Halogènes</a:t>
            </a:r>
          </a:p>
          <a:p>
            <a:pPr lvl="1"/>
            <a:r>
              <a:rPr lang="fr-CA" dirty="0"/>
              <a:t>H</a:t>
            </a:r>
            <a:r>
              <a:rPr lang="fr-CA" baseline="-25000" dirty="0"/>
              <a:t>2</a:t>
            </a:r>
            <a:endParaRPr lang="fr-CA" dirty="0"/>
          </a:p>
          <a:p>
            <a:pPr lvl="1"/>
            <a:r>
              <a:rPr lang="fr-CA" dirty="0"/>
              <a:t>N</a:t>
            </a:r>
            <a:r>
              <a:rPr lang="fr-CA" baseline="-25000" dirty="0"/>
              <a:t>2</a:t>
            </a:r>
          </a:p>
          <a:p>
            <a:pPr lvl="1"/>
            <a:r>
              <a:rPr lang="fr-CA" dirty="0"/>
              <a:t>O</a:t>
            </a:r>
            <a:r>
              <a:rPr lang="fr-CA" baseline="-25000" dirty="0"/>
              <a:t>2</a:t>
            </a:r>
            <a:endParaRPr lang="fr-CA" dirty="0"/>
          </a:p>
          <a:p>
            <a:pPr lvl="1"/>
            <a:endParaRPr lang="fr-CA" dirty="0"/>
          </a:p>
          <a:p>
            <a:r>
              <a:rPr lang="fr-CA" dirty="0"/>
              <a:t>Monoatomiques:</a:t>
            </a:r>
          </a:p>
          <a:p>
            <a:pPr lvl="1"/>
            <a:r>
              <a:rPr lang="fr-CA" dirty="0"/>
              <a:t>C</a:t>
            </a:r>
          </a:p>
          <a:p>
            <a:pPr lvl="1"/>
            <a:r>
              <a:rPr lang="fr-CA" dirty="0"/>
              <a:t>Métaux (Mg, Al…)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5432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720</TotalTime>
  <Words>902</Words>
  <Application>Microsoft Office PowerPoint</Application>
  <PresentationFormat>Widescreen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Bookman Old Style</vt:lpstr>
      <vt:lpstr>Calibri</vt:lpstr>
      <vt:lpstr>Gill Sans MT</vt:lpstr>
      <vt:lpstr>Wingdings</vt:lpstr>
      <vt:lpstr>Wingdings 3</vt:lpstr>
      <vt:lpstr>Origin</vt:lpstr>
      <vt:lpstr>Préparation test 4</vt:lpstr>
      <vt:lpstr>Dates des tests et récupérations</vt:lpstr>
      <vt:lpstr>Pondérations labos étape 1</vt:lpstr>
      <vt:lpstr>Pondérations tests étape 1</vt:lpstr>
      <vt:lpstr>Résolution de prob. – loi de Hess (p. 220)</vt:lpstr>
      <vt:lpstr>Exemple p.197 #11 – niveau </vt:lpstr>
      <vt:lpstr>Annexe 10</vt:lpstr>
      <vt:lpstr>Exemple p.197 #11 – niveau </vt:lpstr>
      <vt:lpstr>Équations d’enthalpies standard de formation (∆H°f)</vt:lpstr>
      <vt:lpstr>Commentaires additionnels</vt:lpstr>
      <vt:lpstr>Objectifs de l'élève test 2:</vt:lpstr>
      <vt:lpstr>Tu auras au test:</vt:lpstr>
      <vt:lpstr>Exercices pratique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101</cp:revision>
  <dcterms:created xsi:type="dcterms:W3CDTF">2006-08-16T00:00:00Z</dcterms:created>
  <dcterms:modified xsi:type="dcterms:W3CDTF">2020-12-04T01:33:11Z</dcterms:modified>
</cp:coreProperties>
</file>