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25" r:id="rId3"/>
    <p:sldId id="426" r:id="rId4"/>
    <p:sldId id="428" r:id="rId5"/>
    <p:sldId id="429" r:id="rId6"/>
    <p:sldId id="430" r:id="rId7"/>
    <p:sldId id="431" r:id="rId8"/>
    <p:sldId id="471" r:id="rId9"/>
    <p:sldId id="476" r:id="rId10"/>
    <p:sldId id="466" r:id="rId11"/>
    <p:sldId id="468" r:id="rId12"/>
    <p:sldId id="423" r:id="rId13"/>
    <p:sldId id="469" r:id="rId14"/>
    <p:sldId id="477" r:id="rId15"/>
    <p:sldId id="470" r:id="rId16"/>
    <p:sldId id="424" r:id="rId17"/>
    <p:sldId id="462" r:id="rId18"/>
    <p:sldId id="4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CF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2020-10-13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3.xml"/><Relationship Id="rId7" Type="http://schemas.openxmlformats.org/officeDocument/2006/relationships/image" Target="../media/image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image" Target="../media/image4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0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35995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CA" sz="3600" b="1" dirty="0"/>
              <a:t>Propriétés macroscopiques d’un gaz</a:t>
            </a:r>
            <a:br>
              <a:rPr lang="fr-CA" sz="3600" b="1" dirty="0"/>
            </a:br>
            <a:r>
              <a:rPr lang="fr-CA" sz="3600" b="1" dirty="0"/>
              <a:t>Lecture du manomètre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Rappel: La pression et son déplacement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481AB6F-62CF-4529-AF0B-8B47DDDF79E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A54B2B-7643-4020-9301-AECAFA9D8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1990722"/>
            <a:ext cx="7825504" cy="3033113"/>
          </a:xfrm>
        </p:spPr>
        <p:txBody>
          <a:bodyPr anchor="ctr">
            <a:normAutofit lnSpcReduction="10000"/>
          </a:bodyPr>
          <a:lstStyle/>
          <a:p>
            <a:r>
              <a:rPr lang="fr-CA" dirty="0"/>
              <a:t>Pour qu’un gaz puisse entrer ou sortir d’un contenant, il doit y avoir une variation de pression entre les deux milieux. </a:t>
            </a:r>
          </a:p>
          <a:p>
            <a:r>
              <a:rPr lang="fr-CA" dirty="0"/>
              <a:t>Le gaz se déplace toujours d’un milieu de haute pression vers une basse pression.</a:t>
            </a:r>
          </a:p>
          <a:p>
            <a:pPr>
              <a:lnSpc>
                <a:spcPct val="110000"/>
              </a:lnSpc>
            </a:pPr>
            <a:r>
              <a:rPr lang="fr-CA" dirty="0"/>
              <a:t>Donc, pour qu’un gaz puisse sortir d’un contenant la pression interne du contenant doit être plus grande que la pression externe.</a:t>
            </a:r>
          </a:p>
        </p:txBody>
      </p:sp>
      <p:pic>
        <p:nvPicPr>
          <p:cNvPr id="12" name="Picture 8" descr="Illustration des poumons roses PNG transparents - StickPNG">
            <a:extLst>
              <a:ext uri="{FF2B5EF4-FFF2-40B4-BE49-F238E27FC236}">
                <a16:creationId xmlns:a16="http://schemas.microsoft.com/office/drawing/2014/main" id="{C076534A-D310-4A22-8106-D0C93237679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76" y="3186379"/>
            <a:ext cx="3526883" cy="22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solated Transparent Circle - Free image on Pixabay">
            <a:extLst>
              <a:ext uri="{FF2B5EF4-FFF2-40B4-BE49-F238E27FC236}">
                <a16:creationId xmlns:a16="http://schemas.microsoft.com/office/drawing/2014/main" id="{CFB4A947-1143-49D8-877C-4B0C919EDE8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88" y="24763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solated Transparent Circle - Free image on Pixabay">
            <a:extLst>
              <a:ext uri="{FF2B5EF4-FFF2-40B4-BE49-F238E27FC236}">
                <a16:creationId xmlns:a16="http://schemas.microsoft.com/office/drawing/2014/main" id="{21DFCB81-66AE-4DF9-97DB-7EC7DB5C8EB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87" y="24763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3699B8C-DB7C-44DD-A29E-F3DEA08D265E}"/>
              </a:ext>
            </a:extLst>
          </p:cNvPr>
          <p:cNvSpPr txBox="1"/>
          <p:nvPr/>
        </p:nvSpPr>
        <p:spPr>
          <a:xfrm>
            <a:off x="11148972" y="2387520"/>
            <a:ext cx="695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800" b="1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EB338F-78E9-4536-B0D1-4516510DC0C1}"/>
              </a:ext>
            </a:extLst>
          </p:cNvPr>
          <p:cNvSpPr txBox="1"/>
          <p:nvPr/>
        </p:nvSpPr>
        <p:spPr>
          <a:xfrm>
            <a:off x="10687029" y="4570730"/>
            <a:ext cx="6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00"/>
                </a:solidFill>
              </a:rPr>
              <a:t>P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AEC37364-4D81-4EF3-9F04-B3DD526BCEFB}"/>
              </a:ext>
            </a:extLst>
          </p:cNvPr>
          <p:cNvSpPr txBox="1">
            <a:spLocks/>
          </p:cNvSpPr>
          <p:nvPr/>
        </p:nvSpPr>
        <p:spPr>
          <a:xfrm>
            <a:off x="680322" y="4966684"/>
            <a:ext cx="7825504" cy="183416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CA" dirty="0"/>
              <a:t>Si rien ne sort du contenant, ceci n’indique pas qu’il est vide. Simplement, la pression interne et externe du contenant sont égales.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CA" sz="2800" b="1" dirty="0" err="1"/>
              <a:t>P</a:t>
            </a:r>
            <a:r>
              <a:rPr lang="fr-CA" sz="2800" b="1" baseline="-25000" dirty="0" err="1"/>
              <a:t>int</a:t>
            </a:r>
            <a:r>
              <a:rPr lang="fr-CA" sz="2800" b="1" dirty="0"/>
              <a:t> = </a:t>
            </a:r>
            <a:r>
              <a:rPr lang="fr-CA" sz="2800" b="1" dirty="0" err="1"/>
              <a:t>P</a:t>
            </a:r>
            <a:r>
              <a:rPr lang="fr-CA" sz="2800" b="1" baseline="-25000" dirty="0" err="1"/>
              <a:t>ext</a:t>
            </a:r>
            <a:endParaRPr lang="fr-CA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801876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4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54 L 0.00078 0.08797 L 1.11022E-16 0.16528 L -0.00755 0.1919 L -0.03607 0.22408 L -0.05703 0.26412 " pathEditMode="relative" rAng="0" ptsTypes="AAAAAA">
                                      <p:cBhvr>
                                        <p:cTn id="3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33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162 L -0.00156 0.17338 L 0.01484 0.20556 L 0.04115 0.22686 L 0.06523 0.23357 " pathEditMode="relative" rAng="0" ptsTypes="AAAAA">
                                      <p:cBhvr>
                                        <p:cTn id="41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159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4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4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5" grpId="1"/>
      <p:bldP spid="16" grpId="0"/>
      <p:bldP spid="16" grpId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Fonctionnement du baromètre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 </a:t>
            </a:r>
            <a:r>
              <a:rPr lang="fr-CA" sz="24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911404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E24462B-29F8-463E-8312-9AC7D451CE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53124" y="5607795"/>
            <a:ext cx="3924299" cy="22801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Fonctionnement du baromètre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FD86BC-19E0-47B0-9F14-D028DC82E28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990723"/>
            <a:ext cx="5163091" cy="4791078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On remplit complètement un tube gradué avec du mercure (Hg).</a:t>
            </a:r>
          </a:p>
          <a:p>
            <a:pPr>
              <a:lnSpc>
                <a:spcPct val="110000"/>
              </a:lnSpc>
            </a:pPr>
            <a:r>
              <a:rPr lang="fr-CA" dirty="0"/>
              <a:t>On remplit un récipient avec la du mercure aussi.</a:t>
            </a:r>
          </a:p>
          <a:p>
            <a:pPr>
              <a:lnSpc>
                <a:spcPct val="110000"/>
              </a:lnSpc>
            </a:pPr>
            <a:r>
              <a:rPr lang="fr-CA" dirty="0"/>
              <a:t>On place le tube inversé dans le récipient. </a:t>
            </a:r>
          </a:p>
          <a:p>
            <a:pPr>
              <a:lnSpc>
                <a:spcPct val="110000"/>
              </a:lnSpc>
            </a:pPr>
            <a:r>
              <a:rPr lang="fr-CA" dirty="0"/>
              <a:t>À cet instant, le mercure descend dans le tube et migre vers le récipient. Il laisse derrière lui un vide.</a:t>
            </a:r>
          </a:p>
          <a:p>
            <a:pPr>
              <a:lnSpc>
                <a:spcPct val="110000"/>
              </a:lnSpc>
            </a:pPr>
            <a:r>
              <a:rPr lang="fr-CA" dirty="0"/>
              <a:t>Le tube cesse de se vider lorsque le liquide du récipient atteint la même pression que le gaz dans la pièce.</a:t>
            </a:r>
          </a:p>
          <a:p>
            <a:pPr>
              <a:lnSpc>
                <a:spcPct val="110000"/>
              </a:lnSpc>
            </a:pPr>
            <a:r>
              <a:rPr lang="fr-CA" dirty="0"/>
              <a:t>Ainsi, cette hauteur représente la pression du gaz dans la pièce en mm de Hg.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A931BA-1FF8-47E7-90BB-6900B5F91A9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53125" y="5829299"/>
            <a:ext cx="3924300" cy="51318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9DA139F-7257-4FFC-BD82-D30764B0B3E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953125" y="5238749"/>
            <a:ext cx="3924300" cy="1181101"/>
            <a:chOff x="6029325" y="4640672"/>
            <a:chExt cx="2705100" cy="933451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3788E65-BE78-404D-85C8-167E4F9E7309}"/>
                </a:ext>
              </a:extLst>
            </p:cNvPr>
            <p:cNvCxnSpPr>
              <a:cxnSpLocks/>
            </p:cNvCxnSpPr>
            <p:nvPr/>
          </p:nvCxnSpPr>
          <p:spPr>
            <a:xfrm>
              <a:off x="6029325" y="5543550"/>
              <a:ext cx="27051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52D84FB-336B-415A-854A-D6FE9C52EA17}"/>
                </a:ext>
              </a:extLst>
            </p:cNvPr>
            <p:cNvCxnSpPr>
              <a:cxnSpLocks/>
            </p:cNvCxnSpPr>
            <p:nvPr/>
          </p:nvCxnSpPr>
          <p:spPr>
            <a:xfrm>
              <a:off x="6029325" y="4640672"/>
              <a:ext cx="0" cy="93345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482A236-3110-428C-87A1-116FB6F6A907}"/>
                </a:ext>
              </a:extLst>
            </p:cNvPr>
            <p:cNvCxnSpPr>
              <a:cxnSpLocks/>
            </p:cNvCxnSpPr>
            <p:nvPr/>
          </p:nvCxnSpPr>
          <p:spPr>
            <a:xfrm>
              <a:off x="8734425" y="4640673"/>
              <a:ext cx="0" cy="93345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8F32076-0B8F-4115-9FC9-4D5F319F5D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86674" y="3155519"/>
            <a:ext cx="457197" cy="287305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21399B-D333-4B6B-8034-2BE3EA801EA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7686674" y="2582280"/>
            <a:ext cx="457196" cy="6107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B1CC507-8372-42A8-9CA8-281D7B389998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681873" y="2506694"/>
            <a:ext cx="457200" cy="3502828"/>
            <a:chOff x="7715250" y="2657475"/>
            <a:chExt cx="457200" cy="2660156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A6D0E23-207C-4AB2-99FB-0212C0DB7A2E}"/>
                </a:ext>
              </a:extLst>
            </p:cNvPr>
            <p:cNvCxnSpPr>
              <a:cxnSpLocks/>
            </p:cNvCxnSpPr>
            <p:nvPr/>
          </p:nvCxnSpPr>
          <p:spPr>
            <a:xfrm>
              <a:off x="7715250" y="2657475"/>
              <a:ext cx="0" cy="2660156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3927C78C-D928-4973-8498-08CCEADB5B94}"/>
                </a:ext>
              </a:extLst>
            </p:cNvPr>
            <p:cNvCxnSpPr>
              <a:cxnSpLocks/>
            </p:cNvCxnSpPr>
            <p:nvPr/>
          </p:nvCxnSpPr>
          <p:spPr>
            <a:xfrm>
              <a:off x="8172450" y="2657475"/>
              <a:ext cx="0" cy="2660156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D887763-F7C0-400F-AF75-7CDF765D46C2}"/>
                </a:ext>
              </a:extLst>
            </p:cNvPr>
            <p:cNvCxnSpPr>
              <a:cxnSpLocks/>
            </p:cNvCxnSpPr>
            <p:nvPr/>
          </p:nvCxnSpPr>
          <p:spPr>
            <a:xfrm>
              <a:off x="7715250" y="2687264"/>
              <a:ext cx="4572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lèche : bas 53">
            <a:extLst>
              <a:ext uri="{FF2B5EF4-FFF2-40B4-BE49-F238E27FC236}">
                <a16:creationId xmlns:a16="http://schemas.microsoft.com/office/drawing/2014/main" id="{C6BB70E9-F9BC-4C39-A89F-207635D93E9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44321" y="4151608"/>
            <a:ext cx="314324" cy="63297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Flèche : bas 58">
            <a:extLst>
              <a:ext uri="{FF2B5EF4-FFF2-40B4-BE49-F238E27FC236}">
                <a16:creationId xmlns:a16="http://schemas.microsoft.com/office/drawing/2014/main" id="{C7B25367-1734-4403-8A36-C560149810E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62157" y="4860742"/>
            <a:ext cx="314324" cy="6329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0" name="Flèche : bas 59">
            <a:extLst>
              <a:ext uri="{FF2B5EF4-FFF2-40B4-BE49-F238E27FC236}">
                <a16:creationId xmlns:a16="http://schemas.microsoft.com/office/drawing/2014/main" id="{0967A125-818C-4B09-87A6-AF5BD01DECB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45223" y="4843790"/>
            <a:ext cx="314324" cy="6329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1" name="Flèche : bas 60">
            <a:extLst>
              <a:ext uri="{FF2B5EF4-FFF2-40B4-BE49-F238E27FC236}">
                <a16:creationId xmlns:a16="http://schemas.microsoft.com/office/drawing/2014/main" id="{051391FC-81F3-4151-907A-DC4E4D3B7AE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V="1">
            <a:off x="7739412" y="4805070"/>
            <a:ext cx="314324" cy="6329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5" name="Flèche : angle droit 54">
            <a:extLst>
              <a:ext uri="{FF2B5EF4-FFF2-40B4-BE49-F238E27FC236}">
                <a16:creationId xmlns:a16="http://schemas.microsoft.com/office/drawing/2014/main" id="{8EEB6BB5-00C2-4166-80D6-4F64A0B3584E}"/>
              </a:ext>
            </a:extLst>
          </p:cNvPr>
          <p:cNvSpPr/>
          <p:nvPr/>
        </p:nvSpPr>
        <p:spPr>
          <a:xfrm rot="5400000">
            <a:off x="6726583" y="5540542"/>
            <a:ext cx="695260" cy="918400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3" name="Flèche : angle droit 62">
            <a:extLst>
              <a:ext uri="{FF2B5EF4-FFF2-40B4-BE49-F238E27FC236}">
                <a16:creationId xmlns:a16="http://schemas.microsoft.com/office/drawing/2014/main" id="{43583396-C517-4BAA-8395-265393F6C226}"/>
              </a:ext>
            </a:extLst>
          </p:cNvPr>
          <p:cNvSpPr/>
          <p:nvPr/>
        </p:nvSpPr>
        <p:spPr>
          <a:xfrm rot="16200000" flipH="1">
            <a:off x="8503753" y="5535653"/>
            <a:ext cx="695260" cy="918400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0B0141D1-1088-49B0-B660-452ED690F048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8366873" y="3192998"/>
            <a:ext cx="1" cy="232124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16012BC3-2424-42FB-A3BA-8447D38CC81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510522" y="3550330"/>
            <a:ext cx="184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1"/>
                </a:solidFill>
              </a:rPr>
              <a:t>h = pression du gaz en mm Hg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71A8B1A-1626-40B4-920F-D80F80B92A0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248238" y="3039290"/>
            <a:ext cx="227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2"/>
                </a:solidFill>
              </a:rPr>
              <a:t>Pression du gaz dans la pièce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1356F8C-389E-4C38-85EE-A648144B829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248238" y="2286126"/>
            <a:ext cx="227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6"/>
                </a:solidFill>
              </a:rPr>
              <a:t>Pression du liquide dans l’éprouvette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D3F60CD3-CC25-4507-A557-5E700DACA65F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7839079" y="2536699"/>
            <a:ext cx="2510626" cy="461665"/>
            <a:chOff x="7839079" y="2536699"/>
            <a:chExt cx="2510626" cy="461665"/>
          </a:xfrm>
        </p:grpSpPr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B621B8DE-1A37-482A-A5BF-A2FD24BF963D}"/>
                </a:ext>
              </a:extLst>
            </p:cNvPr>
            <p:cNvCxnSpPr>
              <a:cxnSpLocks/>
              <a:stCxn id="73" idx="1"/>
            </p:cNvCxnSpPr>
            <p:nvPr/>
          </p:nvCxnSpPr>
          <p:spPr>
            <a:xfrm flipH="1" flipV="1">
              <a:off x="7839079" y="2764908"/>
              <a:ext cx="1366855" cy="262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9F28323-2C99-41F8-BEE6-00D927738778}"/>
                </a:ext>
              </a:extLst>
            </p:cNvPr>
            <p:cNvSpPr txBox="1"/>
            <p:nvPr/>
          </p:nvSpPr>
          <p:spPr>
            <a:xfrm>
              <a:off x="9205934" y="2536699"/>
              <a:ext cx="114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Vide</a:t>
              </a:r>
            </a:p>
          </p:txBody>
        </p:sp>
      </p:grpSp>
      <p:pic>
        <p:nvPicPr>
          <p:cNvPr id="36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6CEB5DCF-F6B4-4AED-AAB8-1FD7D599E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A6E010D4-0DE3-4644-A09A-FB20C5AE65AC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7618CA-31AB-4AF3-8839-82D02C84AD5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792939" y="600066"/>
            <a:ext cx="4395884" cy="137160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Pourquoi utilise-t-on du mercure?</a:t>
            </a:r>
          </a:p>
          <a:p>
            <a:r>
              <a:rPr lang="fr-CA" dirty="0"/>
              <a:t>Le mercure est utilisé puisque sa masse volumique est plus élevée et assure une meilleure lecture.</a:t>
            </a:r>
          </a:p>
        </p:txBody>
      </p:sp>
    </p:spTree>
    <p:extLst>
      <p:ext uri="{BB962C8B-B14F-4D97-AF65-F5344CB8AC3E}">
        <p14:creationId xmlns:p14="http://schemas.microsoft.com/office/powerpoint/2010/main" val="69027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uiExpand="1" build="p"/>
      <p:bldP spid="47" grpId="0" animBg="1"/>
      <p:bldP spid="45" grpId="0" animBg="1"/>
      <p:bldP spid="46" grpId="0" animBg="1"/>
      <p:bldP spid="46" grpId="1" animBg="1"/>
      <p:bldP spid="54" grpId="0" animBg="1"/>
      <p:bldP spid="59" grpId="0" animBg="1"/>
      <p:bldP spid="60" grpId="0" animBg="1"/>
      <p:bldP spid="61" grpId="0" animBg="1"/>
      <p:bldP spid="55" grpId="0" animBg="1"/>
      <p:bldP spid="63" grpId="0" animBg="1"/>
      <p:bldP spid="67" grpId="0"/>
      <p:bldP spid="68" grpId="0"/>
      <p:bldP spid="69" grpId="0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6250" y="4402667"/>
            <a:ext cx="8337550" cy="940240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Fonctionnement du manomètre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755706-BAFA-4219-B179-2A174891B85E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 </a:t>
            </a:r>
            <a:r>
              <a:rPr lang="fr-CA" sz="24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140771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252BEAFD-3129-480A-BD5E-0A6F59ED37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82867" y="3394157"/>
            <a:ext cx="2348428" cy="3272104"/>
            <a:chOff x="582867" y="3394157"/>
            <a:chExt cx="2348428" cy="327210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1730D80-439D-42F0-B9C4-8E261EDED71C}"/>
                </a:ext>
              </a:extLst>
            </p:cNvPr>
            <p:cNvGrpSpPr/>
            <p:nvPr/>
          </p:nvGrpSpPr>
          <p:grpSpPr>
            <a:xfrm>
              <a:off x="582867" y="3394157"/>
              <a:ext cx="2348428" cy="3272104"/>
              <a:chOff x="272126" y="3443553"/>
              <a:chExt cx="2348428" cy="327210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C03003C1-FE9B-4CD6-8681-68A3DB9B062C}"/>
                  </a:ext>
                </a:extLst>
              </p:cNvPr>
              <p:cNvGrpSpPr/>
              <p:nvPr/>
            </p:nvGrpSpPr>
            <p:grpSpPr>
              <a:xfrm>
                <a:off x="339469" y="4073805"/>
                <a:ext cx="2271958" cy="2630159"/>
                <a:chOff x="339469" y="4073805"/>
                <a:chExt cx="2271958" cy="2630159"/>
              </a:xfrm>
            </p:grpSpPr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9EC0A223-1FE7-47E2-B546-6CFF9FEFD245}"/>
                    </a:ext>
                  </a:extLst>
                </p:cNvPr>
                <p:cNvSpPr/>
                <p:nvPr/>
              </p:nvSpPr>
              <p:spPr>
                <a:xfrm>
                  <a:off x="339469" y="5086643"/>
                  <a:ext cx="990628" cy="9660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4F48D89-A300-48B4-8DBD-54E0780A6A82}"/>
                    </a:ext>
                  </a:extLst>
                </p:cNvPr>
                <p:cNvSpPr/>
                <p:nvPr/>
              </p:nvSpPr>
              <p:spPr>
                <a:xfrm>
                  <a:off x="736310" y="4542737"/>
                  <a:ext cx="218239" cy="562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3" name="Arc plein 22">
                  <a:extLst>
                    <a:ext uri="{FF2B5EF4-FFF2-40B4-BE49-F238E27FC236}">
                      <a16:creationId xmlns:a16="http://schemas.microsoft.com/office/drawing/2014/main" id="{3A4F64DD-2D6C-4CD9-8B23-ED6EBD9073EF}"/>
                    </a:ext>
                  </a:extLst>
                </p:cNvPr>
                <p:cNvSpPr/>
                <p:nvPr/>
              </p:nvSpPr>
              <p:spPr>
                <a:xfrm>
                  <a:off x="745834" y="4073805"/>
                  <a:ext cx="1008829" cy="956404"/>
                </a:xfrm>
                <a:prstGeom prst="blockArc">
                  <a:avLst>
                    <a:gd name="adj1" fmla="val 10440505"/>
                    <a:gd name="adj2" fmla="val 0"/>
                    <a:gd name="adj3" fmla="val 292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ED6F967-4274-4651-BA9D-053E958C7C8C}"/>
                    </a:ext>
                  </a:extLst>
                </p:cNvPr>
                <p:cNvSpPr/>
                <p:nvPr/>
              </p:nvSpPr>
              <p:spPr>
                <a:xfrm>
                  <a:off x="1547447" y="4791715"/>
                  <a:ext cx="244584" cy="1537159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17" name="Arc plein 116">
                  <a:extLst>
                    <a:ext uri="{FF2B5EF4-FFF2-40B4-BE49-F238E27FC236}">
                      <a16:creationId xmlns:a16="http://schemas.microsoft.com/office/drawing/2014/main" id="{3B8FF326-0967-4FB2-B4CF-E1A1CC260690}"/>
                    </a:ext>
                  </a:extLst>
                </p:cNvPr>
                <p:cNvSpPr/>
                <p:nvPr/>
              </p:nvSpPr>
              <p:spPr>
                <a:xfrm flipV="1">
                  <a:off x="1532551" y="5747098"/>
                  <a:ext cx="1078876" cy="956866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A195A71-CD80-432E-BFCA-754C81E9EEDD}"/>
                    </a:ext>
                  </a:extLst>
                </p:cNvPr>
                <p:cNvSpPr/>
                <p:nvPr/>
              </p:nvSpPr>
              <p:spPr>
                <a:xfrm>
                  <a:off x="2377215" y="5735404"/>
                  <a:ext cx="218909" cy="593469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92CC558-F8FC-4189-8332-0F94DFA14C6E}"/>
                    </a:ext>
                  </a:extLst>
                </p:cNvPr>
                <p:cNvSpPr/>
                <p:nvPr/>
              </p:nvSpPr>
              <p:spPr>
                <a:xfrm>
                  <a:off x="1556438" y="4532222"/>
                  <a:ext cx="208792" cy="25949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459A05A5-2CB5-4944-A8A7-22643DD67BB8}"/>
                  </a:ext>
                </a:extLst>
              </p:cNvPr>
              <p:cNvGrpSpPr/>
              <p:nvPr/>
            </p:nvGrpSpPr>
            <p:grpSpPr>
              <a:xfrm>
                <a:off x="272126" y="3443553"/>
                <a:ext cx="2348428" cy="3272104"/>
                <a:chOff x="104775" y="2098011"/>
                <a:chExt cx="2831996" cy="3945868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62908DFB-2074-4C50-A798-015C0E437247}"/>
                    </a:ext>
                  </a:extLst>
                </p:cNvPr>
                <p:cNvGrpSpPr/>
                <p:nvPr/>
              </p:nvGrpSpPr>
              <p:grpSpPr>
                <a:xfrm>
                  <a:off x="104775" y="2098011"/>
                  <a:ext cx="2831908" cy="3267731"/>
                  <a:chOff x="658958" y="607454"/>
                  <a:chExt cx="4618030" cy="5328737"/>
                </a:xfrm>
              </p:grpSpPr>
              <p:sp>
                <p:nvSpPr>
                  <p:cNvPr id="7" name="Arc plein 6">
                    <a:extLst>
                      <a:ext uri="{FF2B5EF4-FFF2-40B4-BE49-F238E27FC236}">
                        <a16:creationId xmlns:a16="http://schemas.microsoft.com/office/drawing/2014/main" id="{903370F1-DA7E-4E87-9111-60653A9A0F56}"/>
                      </a:ext>
                    </a:extLst>
                  </p:cNvPr>
                  <p:cNvSpPr/>
                  <p:nvPr/>
                </p:nvSpPr>
                <p:spPr>
                  <a:xfrm>
                    <a:off x="658958" y="3727614"/>
                    <a:ext cx="2121605" cy="2121605"/>
                  </a:xfrm>
                  <a:prstGeom prst="blockArc">
                    <a:avLst>
                      <a:gd name="adj1" fmla="val 17193072"/>
                      <a:gd name="adj2" fmla="val 15655709"/>
                      <a:gd name="adj3" fmla="val 477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" name="Groupe 12">
                    <a:extLst>
                      <a:ext uri="{FF2B5EF4-FFF2-40B4-BE49-F238E27FC236}">
                        <a16:creationId xmlns:a16="http://schemas.microsoft.com/office/drawing/2014/main" id="{D7A175F4-721A-46AA-9E11-485EBD076465}"/>
                      </a:ext>
                    </a:extLst>
                  </p:cNvPr>
                  <p:cNvGrpSpPr/>
                  <p:nvPr/>
                </p:nvGrpSpPr>
                <p:grpSpPr>
                  <a:xfrm>
                    <a:off x="1530684" y="2913370"/>
                    <a:ext cx="518083" cy="960864"/>
                    <a:chOff x="7738905" y="2657475"/>
                    <a:chExt cx="433545" cy="2706946"/>
                  </a:xfrm>
                </p:grpSpPr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id="{E1530241-B81C-4CA4-89D2-1F66DBC62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38905" y="270426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id="{CD252386-F162-4868-AFFE-EA8466869F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72450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e 17">
                    <a:extLst>
                      <a:ext uri="{FF2B5EF4-FFF2-40B4-BE49-F238E27FC236}">
                        <a16:creationId xmlns:a16="http://schemas.microsoft.com/office/drawing/2014/main" id="{856AD4C0-542A-4E60-984B-304B2AAE0809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43" y="2913370"/>
                    <a:ext cx="514648" cy="3022819"/>
                    <a:chOff x="7755344" y="2657475"/>
                    <a:chExt cx="430671" cy="2660156"/>
                  </a:xfrm>
                </p:grpSpPr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id="{11337A35-7618-4A5E-8D80-B7E3DD837D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55344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id="{9D235EAF-8804-4FF5-AE97-3EBAA90EBE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86015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e 25">
                    <a:extLst>
                      <a:ext uri="{FF2B5EF4-FFF2-40B4-BE49-F238E27FC236}">
                        <a16:creationId xmlns:a16="http://schemas.microsoft.com/office/drawing/2014/main" id="{86964A18-DD52-4814-B8CC-42218716F07A}"/>
                      </a:ext>
                    </a:extLst>
                  </p:cNvPr>
                  <p:cNvGrpSpPr/>
                  <p:nvPr/>
                </p:nvGrpSpPr>
                <p:grpSpPr>
                  <a:xfrm>
                    <a:off x="4760029" y="607454"/>
                    <a:ext cx="516959" cy="5328737"/>
                    <a:chOff x="7771361" y="2656403"/>
                    <a:chExt cx="432605" cy="2661228"/>
                  </a:xfrm>
                </p:grpSpPr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id="{C06B8665-DE51-4D7C-AE22-2A7A1EF018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71361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id="{A09E9633-FE74-4B80-A525-AB082FD344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03966" y="2656403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F7606905-8332-4DFC-9637-EC789AADCB27}"/>
                    </a:ext>
                  </a:extLst>
                </p:cNvPr>
                <p:cNvGrpSpPr/>
                <p:nvPr/>
              </p:nvGrpSpPr>
              <p:grpSpPr>
                <a:xfrm>
                  <a:off x="637972" y="2836274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07D8AE5-B7E8-4CC5-B6DB-05F22ECE047A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981530CB-2644-4978-A8EC-A943AC90A7AC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grpSp>
              <p:nvGrpSpPr>
                <p:cNvPr id="59" name="Groupe 58">
                  <a:extLst>
                    <a:ext uri="{FF2B5EF4-FFF2-40B4-BE49-F238E27FC236}">
                      <a16:creationId xmlns:a16="http://schemas.microsoft.com/office/drawing/2014/main" id="{ADAB20CF-B733-44F6-A518-985FD717D7BB}"/>
                    </a:ext>
                  </a:extLst>
                </p:cNvPr>
                <p:cNvGrpSpPr/>
                <p:nvPr/>
              </p:nvGrpSpPr>
              <p:grpSpPr>
                <a:xfrm rot="10800000">
                  <a:off x="1631643" y="4580939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9B17E697-3EE0-4AB4-B6B1-D22600C87132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61" name="Arc 60">
                    <a:extLst>
                      <a:ext uri="{FF2B5EF4-FFF2-40B4-BE49-F238E27FC236}">
                        <a16:creationId xmlns:a16="http://schemas.microsoft.com/office/drawing/2014/main" id="{410F8F06-4A74-4CFC-A4F8-A60C9544F5C4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</p:grp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D5AF25A-9F6F-4AE4-A595-4E208671C733}"/>
                </a:ext>
              </a:extLst>
            </p:cNvPr>
            <p:cNvSpPr txBox="1"/>
            <p:nvPr/>
          </p:nvSpPr>
          <p:spPr>
            <a:xfrm>
              <a:off x="809625" y="5295900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Fonctionnement du manomètre</a:t>
            </a:r>
            <a:endParaRPr lang="fr-CA" dirty="0"/>
          </a:p>
        </p:txBody>
      </p:sp>
      <p:sp>
        <p:nvSpPr>
          <p:cNvPr id="145" name="Espace réservé du texte 144">
            <a:extLst>
              <a:ext uri="{FF2B5EF4-FFF2-40B4-BE49-F238E27FC236}">
                <a16:creationId xmlns:a16="http://schemas.microsoft.com/office/drawing/2014/main" id="{9FB9574E-9E18-4018-A6B0-CD7252F79C85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86210" y="2128895"/>
            <a:ext cx="4807174" cy="693135"/>
          </a:xfrm>
        </p:spPr>
        <p:txBody>
          <a:bodyPr anchor="ctr">
            <a:normAutofit/>
          </a:bodyPr>
          <a:lstStyle/>
          <a:p>
            <a:r>
              <a:rPr lang="fr-CA" u="sng" dirty="0"/>
              <a:t>Manomètre à extrémité ouverte</a:t>
            </a:r>
          </a:p>
        </p:txBody>
      </p:sp>
      <p:sp>
        <p:nvSpPr>
          <p:cNvPr id="147" name="Espace réservé du texte 146">
            <a:extLst>
              <a:ext uri="{FF2B5EF4-FFF2-40B4-BE49-F238E27FC236}">
                <a16:creationId xmlns:a16="http://schemas.microsoft.com/office/drawing/2014/main" id="{C3B25375-8991-4EE1-879A-452D51531880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438381" y="2144588"/>
            <a:ext cx="4700059" cy="692076"/>
          </a:xfrm>
        </p:spPr>
        <p:txBody>
          <a:bodyPr anchor="ctr">
            <a:normAutofit/>
          </a:bodyPr>
          <a:lstStyle/>
          <a:p>
            <a:r>
              <a:rPr lang="fr-CA" u="sng" dirty="0"/>
              <a:t>Manomètre à extrémité fermée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3E70107-6E35-46F7-9C69-C1AB4783DFB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363205" y="1792355"/>
            <a:ext cx="0" cy="510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184291B3-F551-4606-AE5F-998BE784A1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5865" y="2984382"/>
            <a:ext cx="477112" cy="621443"/>
          </a:xfrm>
          <a:prstGeom prst="downArrow">
            <a:avLst/>
          </a:prstGeom>
          <a:noFill/>
          <a:ln w="5715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E4D6EA2F-EC24-49C2-B874-10C8CB067F9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924" y="3715252"/>
            <a:ext cx="798722" cy="1073053"/>
          </a:xfrm>
          <a:prstGeom prst="upArrow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FB97B03-951C-40C6-9208-C884715D8EA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660832" y="2909811"/>
            <a:ext cx="0" cy="3955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èche : bas 101">
            <a:extLst>
              <a:ext uri="{FF2B5EF4-FFF2-40B4-BE49-F238E27FC236}">
                <a16:creationId xmlns:a16="http://schemas.microsoft.com/office/drawing/2014/main" id="{0E104EA4-1EB8-4A63-BE74-6F95202733F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4227890" y="4182620"/>
            <a:ext cx="477112" cy="621443"/>
          </a:xfrm>
          <a:prstGeom prst="downArrow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Flèche : haut 102">
            <a:extLst>
              <a:ext uri="{FF2B5EF4-FFF2-40B4-BE49-F238E27FC236}">
                <a16:creationId xmlns:a16="http://schemas.microsoft.com/office/drawing/2014/main" id="{0176FB2C-08AC-49FD-9B3A-D49F42DD617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>
            <a:off x="4060311" y="3022575"/>
            <a:ext cx="798722" cy="1073053"/>
          </a:xfrm>
          <a:prstGeom prst="upArrow">
            <a:avLst/>
          </a:prstGeom>
          <a:noFill/>
          <a:ln w="5715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39EAF3D-8B4F-4195-8FCB-D103826E47D7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228850" y="4727828"/>
            <a:ext cx="0" cy="94368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728523F0-A576-4718-8982-93E90C930FCA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6277354" y="4070172"/>
            <a:ext cx="0" cy="16626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22C2AFAD-11EE-4BFE-8B76-2D1D831485FE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10203506" y="4024409"/>
            <a:ext cx="0" cy="16626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8827169-7D94-4DDA-92DC-771C3C30091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410548" y="3370772"/>
            <a:ext cx="2348428" cy="3272104"/>
            <a:chOff x="4410548" y="3370772"/>
            <a:chExt cx="2348428" cy="327210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50CB0707-9262-4FF8-BD71-46A05314B38F}"/>
                </a:ext>
              </a:extLst>
            </p:cNvPr>
            <p:cNvGrpSpPr/>
            <p:nvPr/>
          </p:nvGrpSpPr>
          <p:grpSpPr>
            <a:xfrm>
              <a:off x="4410548" y="3370772"/>
              <a:ext cx="2348428" cy="3272104"/>
              <a:chOff x="2902206" y="3467680"/>
              <a:chExt cx="2348428" cy="327210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ACF79B90-0C03-4935-8407-94CE66AC2FB5}"/>
                  </a:ext>
                </a:extLst>
              </p:cNvPr>
              <p:cNvGrpSpPr/>
              <p:nvPr/>
            </p:nvGrpSpPr>
            <p:grpSpPr>
              <a:xfrm>
                <a:off x="2969549" y="4097932"/>
                <a:ext cx="2271958" cy="2630159"/>
                <a:chOff x="2969549" y="4097932"/>
                <a:chExt cx="2271958" cy="2630159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6CA414C-3CCB-4583-8E99-8BF9A968B701}"/>
                    </a:ext>
                  </a:extLst>
                </p:cNvPr>
                <p:cNvSpPr/>
                <p:nvPr/>
              </p:nvSpPr>
              <p:spPr>
                <a:xfrm>
                  <a:off x="5007295" y="4140268"/>
                  <a:ext cx="234210" cy="221273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31DB6867-4AA5-4EF4-8971-BF0BBF18ECC7}"/>
                    </a:ext>
                  </a:extLst>
                </p:cNvPr>
                <p:cNvGrpSpPr/>
                <p:nvPr/>
              </p:nvGrpSpPr>
              <p:grpSpPr>
                <a:xfrm>
                  <a:off x="2969549" y="4097932"/>
                  <a:ext cx="2271958" cy="2630159"/>
                  <a:chOff x="2969549" y="4097932"/>
                  <a:chExt cx="2271958" cy="2630159"/>
                </a:xfrm>
              </p:grpSpPr>
              <p:sp>
                <p:nvSpPr>
                  <p:cNvPr id="120" name="Ellipse 119">
                    <a:extLst>
                      <a:ext uri="{FF2B5EF4-FFF2-40B4-BE49-F238E27FC236}">
                        <a16:creationId xmlns:a16="http://schemas.microsoft.com/office/drawing/2014/main" id="{1CAD5CF6-349D-4556-AF94-1056D17BBACE}"/>
                      </a:ext>
                    </a:extLst>
                  </p:cNvPr>
                  <p:cNvSpPr/>
                  <p:nvPr/>
                </p:nvSpPr>
                <p:spPr>
                  <a:xfrm>
                    <a:off x="2969549" y="5110770"/>
                    <a:ext cx="990628" cy="96600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3F328FD2-A001-4594-B8D8-41932ACED42C}"/>
                      </a:ext>
                    </a:extLst>
                  </p:cNvPr>
                  <p:cNvSpPr/>
                  <p:nvPr/>
                </p:nvSpPr>
                <p:spPr>
                  <a:xfrm>
                    <a:off x="3366390" y="4542738"/>
                    <a:ext cx="236250" cy="58616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2" name="Arc plein 121">
                    <a:extLst>
                      <a:ext uri="{FF2B5EF4-FFF2-40B4-BE49-F238E27FC236}">
                        <a16:creationId xmlns:a16="http://schemas.microsoft.com/office/drawing/2014/main" id="{CAB92737-EBB6-49D3-9C23-45F870D17439}"/>
                      </a:ext>
                    </a:extLst>
                  </p:cNvPr>
                  <p:cNvSpPr/>
                  <p:nvPr/>
                </p:nvSpPr>
                <p:spPr>
                  <a:xfrm>
                    <a:off x="3385439" y="4097932"/>
                    <a:ext cx="1010537" cy="956404"/>
                  </a:xfrm>
                  <a:prstGeom prst="blockArc">
                    <a:avLst>
                      <a:gd name="adj1" fmla="val 10866431"/>
                      <a:gd name="adj2" fmla="val 0"/>
                      <a:gd name="adj3" fmla="val 29269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71E907B-EDEA-48C5-9929-565724329681}"/>
                      </a:ext>
                    </a:extLst>
                  </p:cNvPr>
                  <p:cNvSpPr/>
                  <p:nvPr/>
                </p:nvSpPr>
                <p:spPr>
                  <a:xfrm>
                    <a:off x="4177527" y="5829725"/>
                    <a:ext cx="237653" cy="523276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4" name="Arc plein 123">
                    <a:extLst>
                      <a:ext uri="{FF2B5EF4-FFF2-40B4-BE49-F238E27FC236}">
                        <a16:creationId xmlns:a16="http://schemas.microsoft.com/office/drawing/2014/main" id="{FB6BF94A-FA72-4C95-B839-AC8B7004EEE7}"/>
                      </a:ext>
                    </a:extLst>
                  </p:cNvPr>
                  <p:cNvSpPr/>
                  <p:nvPr/>
                </p:nvSpPr>
                <p:spPr>
                  <a:xfrm flipV="1">
                    <a:off x="4162631" y="5771225"/>
                    <a:ext cx="1078876" cy="956866"/>
                  </a:xfrm>
                  <a:prstGeom prst="blockArc">
                    <a:avLst>
                      <a:gd name="adj1" fmla="val 10866431"/>
                      <a:gd name="adj2" fmla="val 0"/>
                      <a:gd name="adj3" fmla="val 29269"/>
                    </a:avLst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7C30505-1FC4-4519-994F-BCCCC93F8890}"/>
                      </a:ext>
                    </a:extLst>
                  </p:cNvPr>
                  <p:cNvSpPr/>
                  <p:nvPr/>
                </p:nvSpPr>
                <p:spPr>
                  <a:xfrm>
                    <a:off x="4186517" y="4556349"/>
                    <a:ext cx="215769" cy="12733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</p:grpSp>
          </p:grpSp>
          <p:grpSp>
            <p:nvGrpSpPr>
              <p:cNvPr id="127" name="Groupe 126">
                <a:extLst>
                  <a:ext uri="{FF2B5EF4-FFF2-40B4-BE49-F238E27FC236}">
                    <a16:creationId xmlns:a16="http://schemas.microsoft.com/office/drawing/2014/main" id="{73AE8C43-930F-461B-A6D9-4EA2C6F3F167}"/>
                  </a:ext>
                </a:extLst>
              </p:cNvPr>
              <p:cNvGrpSpPr/>
              <p:nvPr/>
            </p:nvGrpSpPr>
            <p:grpSpPr>
              <a:xfrm>
                <a:off x="2902206" y="3467680"/>
                <a:ext cx="2348428" cy="3272104"/>
                <a:chOff x="104775" y="2098011"/>
                <a:chExt cx="2831996" cy="3945868"/>
              </a:xfrm>
            </p:grpSpPr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id="{641DE72B-1FA1-4E67-AFD7-6C8B9FDE331D}"/>
                    </a:ext>
                  </a:extLst>
                </p:cNvPr>
                <p:cNvGrpSpPr/>
                <p:nvPr/>
              </p:nvGrpSpPr>
              <p:grpSpPr>
                <a:xfrm>
                  <a:off x="104775" y="2098011"/>
                  <a:ext cx="2831908" cy="3267731"/>
                  <a:chOff x="658958" y="607454"/>
                  <a:chExt cx="4618030" cy="5328737"/>
                </a:xfrm>
              </p:grpSpPr>
              <p:sp>
                <p:nvSpPr>
                  <p:cNvPr id="135" name="Arc plein 134">
                    <a:extLst>
                      <a:ext uri="{FF2B5EF4-FFF2-40B4-BE49-F238E27FC236}">
                        <a16:creationId xmlns:a16="http://schemas.microsoft.com/office/drawing/2014/main" id="{D675931A-BBC5-45C1-860C-F4B3E53DF440}"/>
                      </a:ext>
                    </a:extLst>
                  </p:cNvPr>
                  <p:cNvSpPr/>
                  <p:nvPr/>
                </p:nvSpPr>
                <p:spPr>
                  <a:xfrm>
                    <a:off x="658958" y="3727614"/>
                    <a:ext cx="2121605" cy="2121605"/>
                  </a:xfrm>
                  <a:prstGeom prst="blockArc">
                    <a:avLst>
                      <a:gd name="adj1" fmla="val 17193072"/>
                      <a:gd name="adj2" fmla="val 15655709"/>
                      <a:gd name="adj3" fmla="val 477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6" name="Groupe 135">
                    <a:extLst>
                      <a:ext uri="{FF2B5EF4-FFF2-40B4-BE49-F238E27FC236}">
                        <a16:creationId xmlns:a16="http://schemas.microsoft.com/office/drawing/2014/main" id="{9EF52458-0157-473F-8248-ABFD5F0DBA67}"/>
                      </a:ext>
                    </a:extLst>
                  </p:cNvPr>
                  <p:cNvGrpSpPr/>
                  <p:nvPr/>
                </p:nvGrpSpPr>
                <p:grpSpPr>
                  <a:xfrm>
                    <a:off x="1530684" y="2913370"/>
                    <a:ext cx="518083" cy="960864"/>
                    <a:chOff x="7738905" y="2657475"/>
                    <a:chExt cx="433545" cy="2706946"/>
                  </a:xfrm>
                </p:grpSpPr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id="{A90F778A-4461-47D7-83F3-1F36A20D1A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38905" y="270426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id="{C58F67C5-D50C-4B9E-9E70-B24A7D8B9D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72450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e 136">
                    <a:extLst>
                      <a:ext uri="{FF2B5EF4-FFF2-40B4-BE49-F238E27FC236}">
                        <a16:creationId xmlns:a16="http://schemas.microsoft.com/office/drawing/2014/main" id="{D4FCF507-E9D3-42B9-8B04-B832D62F2EA9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43" y="2913370"/>
                    <a:ext cx="514648" cy="3022819"/>
                    <a:chOff x="7755344" y="2657475"/>
                    <a:chExt cx="430671" cy="2660156"/>
                  </a:xfrm>
                </p:grpSpPr>
                <p:cxnSp>
                  <p:nvCxnSpPr>
                    <p:cNvPr id="141" name="Connecteur droit 140">
                      <a:extLst>
                        <a:ext uri="{FF2B5EF4-FFF2-40B4-BE49-F238E27FC236}">
                          <a16:creationId xmlns:a16="http://schemas.microsoft.com/office/drawing/2014/main" id="{0BB4127F-9E2E-414D-8B5D-790D505108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55344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Connecteur droit 141">
                      <a:extLst>
                        <a:ext uri="{FF2B5EF4-FFF2-40B4-BE49-F238E27FC236}">
                          <a16:creationId xmlns:a16="http://schemas.microsoft.com/office/drawing/2014/main" id="{E53BCC54-03FE-43CD-A63D-65C3CE70F8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86015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e 137">
                    <a:extLst>
                      <a:ext uri="{FF2B5EF4-FFF2-40B4-BE49-F238E27FC236}">
                        <a16:creationId xmlns:a16="http://schemas.microsoft.com/office/drawing/2014/main" id="{70CE6AF9-D87D-4183-8928-0AE3686CD423}"/>
                      </a:ext>
                    </a:extLst>
                  </p:cNvPr>
                  <p:cNvGrpSpPr/>
                  <p:nvPr/>
                </p:nvGrpSpPr>
                <p:grpSpPr>
                  <a:xfrm>
                    <a:off x="4760029" y="607454"/>
                    <a:ext cx="516959" cy="5328737"/>
                    <a:chOff x="7771361" y="2656403"/>
                    <a:chExt cx="432605" cy="2661228"/>
                  </a:xfrm>
                </p:grpSpPr>
                <p:cxnSp>
                  <p:nvCxnSpPr>
                    <p:cNvPr id="139" name="Connecteur droit 138">
                      <a:extLst>
                        <a:ext uri="{FF2B5EF4-FFF2-40B4-BE49-F238E27FC236}">
                          <a16:creationId xmlns:a16="http://schemas.microsoft.com/office/drawing/2014/main" id="{61C04110-6767-43FC-AC16-7425CEDD24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71361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Connecteur droit 139">
                      <a:extLst>
                        <a:ext uri="{FF2B5EF4-FFF2-40B4-BE49-F238E27FC236}">
                          <a16:creationId xmlns:a16="http://schemas.microsoft.com/office/drawing/2014/main" id="{4494D9AD-3120-436C-9377-0C2481A738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03966" y="2656403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9" name="Groupe 128">
                  <a:extLst>
                    <a:ext uri="{FF2B5EF4-FFF2-40B4-BE49-F238E27FC236}">
                      <a16:creationId xmlns:a16="http://schemas.microsoft.com/office/drawing/2014/main" id="{FDD20C49-318A-403B-B81C-66555BE150BF}"/>
                    </a:ext>
                  </a:extLst>
                </p:cNvPr>
                <p:cNvGrpSpPr/>
                <p:nvPr/>
              </p:nvGrpSpPr>
              <p:grpSpPr>
                <a:xfrm>
                  <a:off x="637972" y="2836274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33" name="Arc 132">
                    <a:extLst>
                      <a:ext uri="{FF2B5EF4-FFF2-40B4-BE49-F238E27FC236}">
                        <a16:creationId xmlns:a16="http://schemas.microsoft.com/office/drawing/2014/main" id="{6BACB389-AA7E-4211-B4B7-04982A784865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0613D383-4265-4D56-92DE-780A8C3C5880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grpSp>
              <p:nvGrpSpPr>
                <p:cNvPr id="130" name="Groupe 129">
                  <a:extLst>
                    <a:ext uri="{FF2B5EF4-FFF2-40B4-BE49-F238E27FC236}">
                      <a16:creationId xmlns:a16="http://schemas.microsoft.com/office/drawing/2014/main" id="{0AD2529F-B2A6-408D-899D-1C786C46962C}"/>
                    </a:ext>
                  </a:extLst>
                </p:cNvPr>
                <p:cNvGrpSpPr/>
                <p:nvPr/>
              </p:nvGrpSpPr>
              <p:grpSpPr>
                <a:xfrm rot="10800000">
                  <a:off x="1631643" y="4580939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31" name="Arc 130">
                    <a:extLst>
                      <a:ext uri="{FF2B5EF4-FFF2-40B4-BE49-F238E27FC236}">
                        <a16:creationId xmlns:a16="http://schemas.microsoft.com/office/drawing/2014/main" id="{75F98A0B-3DDA-4675-AFCF-C05CC591BDE0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EE97457C-7F76-4EA5-85A4-85DA8FFB1EBF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</p:grpSp>
        </p:grp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9AC81EDF-6080-4CF3-A6BF-1370517E846E}"/>
                </a:ext>
              </a:extLst>
            </p:cNvPr>
            <p:cNvSpPr txBox="1"/>
            <p:nvPr/>
          </p:nvSpPr>
          <p:spPr>
            <a:xfrm>
              <a:off x="4628848" y="5307036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79BFA48-E22D-4012-B936-9F43EBBCBC99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8396216" y="3370771"/>
            <a:ext cx="2348428" cy="3272104"/>
            <a:chOff x="8396216" y="3370771"/>
            <a:chExt cx="2348428" cy="3272104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0380FFF-8E94-4F73-8DCE-712F49B4E2AA}"/>
                </a:ext>
              </a:extLst>
            </p:cNvPr>
            <p:cNvGrpSpPr/>
            <p:nvPr/>
          </p:nvGrpSpPr>
          <p:grpSpPr>
            <a:xfrm>
              <a:off x="8396216" y="3370771"/>
              <a:ext cx="2348428" cy="3272104"/>
              <a:chOff x="7670539" y="3443553"/>
              <a:chExt cx="2348428" cy="3272104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5C733130-A4B6-4C15-A027-5FF439E7AF56}"/>
                  </a:ext>
                </a:extLst>
              </p:cNvPr>
              <p:cNvGrpSpPr/>
              <p:nvPr/>
            </p:nvGrpSpPr>
            <p:grpSpPr>
              <a:xfrm>
                <a:off x="7737882" y="4073805"/>
                <a:ext cx="2271958" cy="2630159"/>
                <a:chOff x="7737882" y="4073805"/>
                <a:chExt cx="2271958" cy="2630159"/>
              </a:xfrm>
            </p:grpSpPr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926EBA1A-8FBD-4C1E-B561-308E683BE925}"/>
                    </a:ext>
                  </a:extLst>
                </p:cNvPr>
                <p:cNvSpPr/>
                <p:nvPr/>
              </p:nvSpPr>
              <p:spPr>
                <a:xfrm>
                  <a:off x="7737882" y="5086643"/>
                  <a:ext cx="990628" cy="9660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2008079-7D03-40C7-AAA7-B5CC9B1DC25C}"/>
                    </a:ext>
                  </a:extLst>
                </p:cNvPr>
                <p:cNvSpPr/>
                <p:nvPr/>
              </p:nvSpPr>
              <p:spPr>
                <a:xfrm>
                  <a:off x="8134723" y="4542737"/>
                  <a:ext cx="218239" cy="562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3" name="Arc plein 62">
                  <a:extLst>
                    <a:ext uri="{FF2B5EF4-FFF2-40B4-BE49-F238E27FC236}">
                      <a16:creationId xmlns:a16="http://schemas.microsoft.com/office/drawing/2014/main" id="{9B1CFDAD-6185-4B95-8065-3BB1EE26DD02}"/>
                    </a:ext>
                  </a:extLst>
                </p:cNvPr>
                <p:cNvSpPr/>
                <p:nvPr/>
              </p:nvSpPr>
              <p:spPr>
                <a:xfrm>
                  <a:off x="8153772" y="4073805"/>
                  <a:ext cx="1010537" cy="956404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7BA9D8E-5213-4F77-B3C8-A4070D7A60D4}"/>
                    </a:ext>
                  </a:extLst>
                </p:cNvPr>
                <p:cNvSpPr/>
                <p:nvPr/>
              </p:nvSpPr>
              <p:spPr>
                <a:xfrm>
                  <a:off x="8945860" y="5805598"/>
                  <a:ext cx="237653" cy="523276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5" name="Arc plein 64">
                  <a:extLst>
                    <a:ext uri="{FF2B5EF4-FFF2-40B4-BE49-F238E27FC236}">
                      <a16:creationId xmlns:a16="http://schemas.microsoft.com/office/drawing/2014/main" id="{23CF540E-AFE8-4F39-9613-100AAEABF16D}"/>
                    </a:ext>
                  </a:extLst>
                </p:cNvPr>
                <p:cNvSpPr/>
                <p:nvPr/>
              </p:nvSpPr>
              <p:spPr>
                <a:xfrm flipV="1">
                  <a:off x="8930964" y="5747098"/>
                  <a:ext cx="1078876" cy="956866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680685-7B06-41D6-9952-5E49340BCD16}"/>
                    </a:ext>
                  </a:extLst>
                </p:cNvPr>
                <p:cNvSpPr/>
                <p:nvPr/>
              </p:nvSpPr>
              <p:spPr>
                <a:xfrm>
                  <a:off x="9775628" y="4116141"/>
                  <a:ext cx="234210" cy="221273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14063C6-A824-490C-B9AE-5B06C9943859}"/>
                    </a:ext>
                  </a:extLst>
                </p:cNvPr>
                <p:cNvSpPr/>
                <p:nvPr/>
              </p:nvSpPr>
              <p:spPr>
                <a:xfrm>
                  <a:off x="8954850" y="4532222"/>
                  <a:ext cx="215769" cy="12733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20019739-1AB5-46D1-A9A9-C64964F7A973}"/>
                  </a:ext>
                </a:extLst>
              </p:cNvPr>
              <p:cNvGrpSpPr/>
              <p:nvPr/>
            </p:nvGrpSpPr>
            <p:grpSpPr>
              <a:xfrm>
                <a:off x="7670539" y="3443553"/>
                <a:ext cx="2348428" cy="3272104"/>
                <a:chOff x="7670539" y="3443553"/>
                <a:chExt cx="2348428" cy="3272104"/>
              </a:xfrm>
            </p:grpSpPr>
            <p:grpSp>
              <p:nvGrpSpPr>
                <p:cNvPr id="68" name="Groupe 67">
                  <a:extLst>
                    <a:ext uri="{FF2B5EF4-FFF2-40B4-BE49-F238E27FC236}">
                      <a16:creationId xmlns:a16="http://schemas.microsoft.com/office/drawing/2014/main" id="{CB0FE0FB-1117-4013-BA51-E64113E0FDF1}"/>
                    </a:ext>
                  </a:extLst>
                </p:cNvPr>
                <p:cNvGrpSpPr/>
                <p:nvPr/>
              </p:nvGrpSpPr>
              <p:grpSpPr>
                <a:xfrm>
                  <a:off x="7670539" y="3443553"/>
                  <a:ext cx="2348428" cy="3272104"/>
                  <a:chOff x="104775" y="2098011"/>
                  <a:chExt cx="2831996" cy="3945868"/>
                </a:xfrm>
              </p:grpSpPr>
              <p:grpSp>
                <p:nvGrpSpPr>
                  <p:cNvPr id="69" name="Groupe 68">
                    <a:extLst>
                      <a:ext uri="{FF2B5EF4-FFF2-40B4-BE49-F238E27FC236}">
                        <a16:creationId xmlns:a16="http://schemas.microsoft.com/office/drawing/2014/main" id="{1ABE977D-EB6B-4CF4-9E9C-36D7E050DBBC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5" y="2098011"/>
                    <a:ext cx="2831908" cy="3267731"/>
                    <a:chOff x="658958" y="607454"/>
                    <a:chExt cx="4618030" cy="5328737"/>
                  </a:xfrm>
                </p:grpSpPr>
                <p:sp>
                  <p:nvSpPr>
                    <p:cNvPr id="76" name="Arc plein 75">
                      <a:extLst>
                        <a:ext uri="{FF2B5EF4-FFF2-40B4-BE49-F238E27FC236}">
                          <a16:creationId xmlns:a16="http://schemas.microsoft.com/office/drawing/2014/main" id="{890BAA48-D21F-4A42-B3DC-0A04EF97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958" y="3727614"/>
                      <a:ext cx="2121605" cy="2121605"/>
                    </a:xfrm>
                    <a:prstGeom prst="blockArc">
                      <a:avLst>
                        <a:gd name="adj1" fmla="val 17193072"/>
                        <a:gd name="adj2" fmla="val 15655709"/>
                        <a:gd name="adj3" fmla="val 4770"/>
                      </a:avLst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7" name="Groupe 76">
                      <a:extLst>
                        <a:ext uri="{FF2B5EF4-FFF2-40B4-BE49-F238E27FC236}">
                          <a16:creationId xmlns:a16="http://schemas.microsoft.com/office/drawing/2014/main" id="{D907BAB3-D564-4F34-975B-3DAC18DB2E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0684" y="2913370"/>
                      <a:ext cx="518083" cy="960864"/>
                      <a:chOff x="7738905" y="2657475"/>
                      <a:chExt cx="433545" cy="2706946"/>
                    </a:xfrm>
                  </p:grpSpPr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id="{04BFB748-4CB5-47AA-97D1-67D8183DCA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38905" y="270426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id="{C6C427C4-9029-4757-9CED-4EA6E40571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72450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id="{F363B691-70C8-4022-9237-181CBD2DD1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7643" y="2913370"/>
                      <a:ext cx="514648" cy="3022819"/>
                      <a:chOff x="7755344" y="2657475"/>
                      <a:chExt cx="430671" cy="2660156"/>
                    </a:xfrm>
                  </p:grpSpPr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id="{E7241D2D-AC94-47BA-848D-0B614B1F13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55344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id="{23AF100C-D3D6-4DB7-A519-FBDF782BD8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86015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9" name="Groupe 78">
                      <a:extLst>
                        <a:ext uri="{FF2B5EF4-FFF2-40B4-BE49-F238E27FC236}">
                          <a16:creationId xmlns:a16="http://schemas.microsoft.com/office/drawing/2014/main" id="{23334493-DA09-4D24-B511-E1F18824E0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60029" y="607454"/>
                      <a:ext cx="516959" cy="5328737"/>
                      <a:chOff x="7771361" y="2656403"/>
                      <a:chExt cx="432605" cy="2661228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id="{7EC7C635-59F3-45D6-82E5-259C64CA55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71361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id="{ED1AAE9F-A6BD-4264-86D8-FC9DABE940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03966" y="2656403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0" name="Groupe 69">
                    <a:extLst>
                      <a:ext uri="{FF2B5EF4-FFF2-40B4-BE49-F238E27FC236}">
                        <a16:creationId xmlns:a16="http://schemas.microsoft.com/office/drawing/2014/main" id="{BB75F173-496B-45E5-B08E-95E1E85FDDD8}"/>
                      </a:ext>
                    </a:extLst>
                  </p:cNvPr>
                  <p:cNvGrpSpPr/>
                  <p:nvPr/>
                </p:nvGrpSpPr>
                <p:grpSpPr>
                  <a:xfrm>
                    <a:off x="637972" y="2836274"/>
                    <a:ext cx="1305128" cy="1462940"/>
                    <a:chOff x="732674" y="2999643"/>
                    <a:chExt cx="1521054" cy="1704975"/>
                  </a:xfrm>
                </p:grpSpPr>
                <p:sp>
                  <p:nvSpPr>
                    <p:cNvPr id="74" name="Arc 73">
                      <a:extLst>
                        <a:ext uri="{FF2B5EF4-FFF2-40B4-BE49-F238E27FC236}">
                          <a16:creationId xmlns:a16="http://schemas.microsoft.com/office/drawing/2014/main" id="{DD3E34BD-77FE-4FE7-AD18-B3ED1280F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674" y="2999643"/>
                      <a:ext cx="1521054" cy="1704975"/>
                    </a:xfrm>
                    <a:prstGeom prst="arc">
                      <a:avLst>
                        <a:gd name="adj1" fmla="val 10839951"/>
                        <a:gd name="adj2" fmla="val 21367337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  <p:sp>
                  <p:nvSpPr>
                    <p:cNvPr id="75" name="Arc 74">
                      <a:extLst>
                        <a:ext uri="{FF2B5EF4-FFF2-40B4-BE49-F238E27FC236}">
                          <a16:creationId xmlns:a16="http://schemas.microsoft.com/office/drawing/2014/main" id="{91599D76-19E5-415C-912C-3E43488F3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506" y="3449065"/>
                      <a:ext cx="790236" cy="735423"/>
                    </a:xfrm>
                    <a:prstGeom prst="arc">
                      <a:avLst>
                        <a:gd name="adj1" fmla="val 10839951"/>
                        <a:gd name="adj2" fmla="val 350299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</p:grpSp>
              <p:grpSp>
                <p:nvGrpSpPr>
                  <p:cNvPr id="71" name="Groupe 70">
                    <a:extLst>
                      <a:ext uri="{FF2B5EF4-FFF2-40B4-BE49-F238E27FC236}">
                        <a16:creationId xmlns:a16="http://schemas.microsoft.com/office/drawing/2014/main" id="{6319C874-40F9-4DDB-8AEA-321CB2A7A5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631643" y="4580939"/>
                    <a:ext cx="1305128" cy="1462940"/>
                    <a:chOff x="732674" y="2999643"/>
                    <a:chExt cx="1521054" cy="1704975"/>
                  </a:xfrm>
                </p:grpSpPr>
                <p:sp>
                  <p:nvSpPr>
                    <p:cNvPr id="72" name="Arc 71">
                      <a:extLst>
                        <a:ext uri="{FF2B5EF4-FFF2-40B4-BE49-F238E27FC236}">
                          <a16:creationId xmlns:a16="http://schemas.microsoft.com/office/drawing/2014/main" id="{CA0CB9E5-19B7-40D7-B508-7D8FACF90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674" y="2999643"/>
                      <a:ext cx="1521054" cy="1704975"/>
                    </a:xfrm>
                    <a:prstGeom prst="arc">
                      <a:avLst>
                        <a:gd name="adj1" fmla="val 10839951"/>
                        <a:gd name="adj2" fmla="val 21367337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  <p:sp>
                  <p:nvSpPr>
                    <p:cNvPr id="73" name="Arc 72">
                      <a:extLst>
                        <a:ext uri="{FF2B5EF4-FFF2-40B4-BE49-F238E27FC236}">
                          <a16:creationId xmlns:a16="http://schemas.microsoft.com/office/drawing/2014/main" id="{0033C9E9-F43C-4D97-A968-BCCCF3637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506" y="3449065"/>
                      <a:ext cx="790236" cy="735423"/>
                    </a:xfrm>
                    <a:prstGeom prst="arc">
                      <a:avLst>
                        <a:gd name="adj1" fmla="val 10839951"/>
                        <a:gd name="adj2" fmla="val 350299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</p:grpSp>
            </p:grp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5BAE8437-B469-4D8F-AE8D-C88C1EA6E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5628" y="3487098"/>
                  <a:ext cx="243266" cy="0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47211699-0735-4A00-8D36-EFBE91561F73}"/>
                </a:ext>
              </a:extLst>
            </p:cNvPr>
            <p:cNvSpPr txBox="1"/>
            <p:nvPr/>
          </p:nvSpPr>
          <p:spPr>
            <a:xfrm>
              <a:off x="8613909" y="5287166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107" name="Titre 1">
            <a:extLst>
              <a:ext uri="{FF2B5EF4-FFF2-40B4-BE49-F238E27FC236}">
                <a16:creationId xmlns:a16="http://schemas.microsoft.com/office/drawing/2014/main" id="{D31ADF1A-BF7B-4195-83AE-96A0408B7D6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  <p:sp>
        <p:nvSpPr>
          <p:cNvPr id="105" name="Flèche : haut 104">
            <a:extLst>
              <a:ext uri="{FF2B5EF4-FFF2-40B4-BE49-F238E27FC236}">
                <a16:creationId xmlns:a16="http://schemas.microsoft.com/office/drawing/2014/main" id="{E6F71AB3-AB4F-4C95-A64A-773E6CC7B00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0800000">
            <a:off x="7701411" y="3022576"/>
            <a:ext cx="798722" cy="1073053"/>
          </a:xfrm>
          <a:prstGeom prst="upArrow">
            <a:avLst/>
          </a:prstGeom>
          <a:noFill/>
          <a:ln w="5715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1472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147" grpId="0" build="p"/>
      <p:bldP spid="33" grpId="0" animBg="1"/>
      <p:bldP spid="34" grpId="0" animBg="1"/>
      <p:bldP spid="102" grpId="0" animBg="1"/>
      <p:bldP spid="103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Manomètre à bout fermé</a:t>
            </a:r>
            <a:br>
              <a:rPr lang="fr-CA" b="1" dirty="0"/>
            </a:br>
            <a:r>
              <a:rPr lang="fr-CA" b="1" dirty="0"/>
              <a:t>(Pression absolue)</a:t>
            </a:r>
            <a:endParaRPr lang="fr-CA" dirty="0"/>
          </a:p>
        </p:txBody>
      </p:sp>
      <p:sp>
        <p:nvSpPr>
          <p:cNvPr id="147" name="Espace réservé du texte 146">
            <a:extLst>
              <a:ext uri="{FF2B5EF4-FFF2-40B4-BE49-F238E27FC236}">
                <a16:creationId xmlns:a16="http://schemas.microsoft.com/office/drawing/2014/main" id="{C3B25375-8991-4EE1-879A-452D5153188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2" y="2336873"/>
            <a:ext cx="4901328" cy="35993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b="1" dirty="0"/>
              <a:t>P gaz = h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22C2AFAD-11EE-4BFE-8B76-2D1D831485FE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7069781" y="3304986"/>
            <a:ext cx="0" cy="16626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79BFA48-E22D-4012-B936-9F43EBBCBC9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167241" y="2664085"/>
            <a:ext cx="2348428" cy="3272104"/>
            <a:chOff x="8396216" y="3370771"/>
            <a:chExt cx="2348428" cy="3272104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0380FFF-8E94-4F73-8DCE-712F49B4E2AA}"/>
                </a:ext>
              </a:extLst>
            </p:cNvPr>
            <p:cNvGrpSpPr/>
            <p:nvPr/>
          </p:nvGrpSpPr>
          <p:grpSpPr>
            <a:xfrm>
              <a:off x="8396216" y="3370771"/>
              <a:ext cx="2348428" cy="3272104"/>
              <a:chOff x="7670539" y="3443553"/>
              <a:chExt cx="2348428" cy="3272104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5C733130-A4B6-4C15-A027-5FF439E7AF56}"/>
                  </a:ext>
                </a:extLst>
              </p:cNvPr>
              <p:cNvGrpSpPr/>
              <p:nvPr/>
            </p:nvGrpSpPr>
            <p:grpSpPr>
              <a:xfrm>
                <a:off x="7737882" y="4073805"/>
                <a:ext cx="2271958" cy="2630159"/>
                <a:chOff x="7737882" y="4073805"/>
                <a:chExt cx="2271958" cy="2630159"/>
              </a:xfrm>
            </p:grpSpPr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926EBA1A-8FBD-4C1E-B561-308E683BE925}"/>
                    </a:ext>
                  </a:extLst>
                </p:cNvPr>
                <p:cNvSpPr/>
                <p:nvPr/>
              </p:nvSpPr>
              <p:spPr>
                <a:xfrm>
                  <a:off x="7737882" y="5086643"/>
                  <a:ext cx="990628" cy="9660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2008079-7D03-40C7-AAA7-B5CC9B1DC25C}"/>
                    </a:ext>
                  </a:extLst>
                </p:cNvPr>
                <p:cNvSpPr/>
                <p:nvPr/>
              </p:nvSpPr>
              <p:spPr>
                <a:xfrm>
                  <a:off x="8134723" y="4542737"/>
                  <a:ext cx="218239" cy="562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3" name="Arc plein 62">
                  <a:extLst>
                    <a:ext uri="{FF2B5EF4-FFF2-40B4-BE49-F238E27FC236}">
                      <a16:creationId xmlns:a16="http://schemas.microsoft.com/office/drawing/2014/main" id="{9B1CFDAD-6185-4B95-8065-3BB1EE26DD02}"/>
                    </a:ext>
                  </a:extLst>
                </p:cNvPr>
                <p:cNvSpPr/>
                <p:nvPr/>
              </p:nvSpPr>
              <p:spPr>
                <a:xfrm>
                  <a:off x="8153772" y="4073805"/>
                  <a:ext cx="1010537" cy="956404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7BA9D8E-5213-4F77-B3C8-A4070D7A60D4}"/>
                    </a:ext>
                  </a:extLst>
                </p:cNvPr>
                <p:cNvSpPr/>
                <p:nvPr/>
              </p:nvSpPr>
              <p:spPr>
                <a:xfrm>
                  <a:off x="8945860" y="5805598"/>
                  <a:ext cx="237653" cy="523276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5" name="Arc plein 64">
                  <a:extLst>
                    <a:ext uri="{FF2B5EF4-FFF2-40B4-BE49-F238E27FC236}">
                      <a16:creationId xmlns:a16="http://schemas.microsoft.com/office/drawing/2014/main" id="{23CF540E-AFE8-4F39-9613-100AAEABF16D}"/>
                    </a:ext>
                  </a:extLst>
                </p:cNvPr>
                <p:cNvSpPr/>
                <p:nvPr/>
              </p:nvSpPr>
              <p:spPr>
                <a:xfrm flipV="1">
                  <a:off x="8930964" y="5747098"/>
                  <a:ext cx="1078876" cy="956866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680685-7B06-41D6-9952-5E49340BCD16}"/>
                    </a:ext>
                  </a:extLst>
                </p:cNvPr>
                <p:cNvSpPr/>
                <p:nvPr/>
              </p:nvSpPr>
              <p:spPr>
                <a:xfrm>
                  <a:off x="9775628" y="4116141"/>
                  <a:ext cx="234210" cy="221273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14063C6-A824-490C-B9AE-5B06C9943859}"/>
                    </a:ext>
                  </a:extLst>
                </p:cNvPr>
                <p:cNvSpPr/>
                <p:nvPr/>
              </p:nvSpPr>
              <p:spPr>
                <a:xfrm>
                  <a:off x="8954850" y="4532222"/>
                  <a:ext cx="215769" cy="12733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20019739-1AB5-46D1-A9A9-C64964F7A973}"/>
                  </a:ext>
                </a:extLst>
              </p:cNvPr>
              <p:cNvGrpSpPr/>
              <p:nvPr/>
            </p:nvGrpSpPr>
            <p:grpSpPr>
              <a:xfrm>
                <a:off x="7670539" y="3443553"/>
                <a:ext cx="2348428" cy="3272104"/>
                <a:chOff x="7670539" y="3443553"/>
                <a:chExt cx="2348428" cy="3272104"/>
              </a:xfrm>
            </p:grpSpPr>
            <p:grpSp>
              <p:nvGrpSpPr>
                <p:cNvPr id="68" name="Groupe 67">
                  <a:extLst>
                    <a:ext uri="{FF2B5EF4-FFF2-40B4-BE49-F238E27FC236}">
                      <a16:creationId xmlns:a16="http://schemas.microsoft.com/office/drawing/2014/main" id="{CB0FE0FB-1117-4013-BA51-E64113E0FDF1}"/>
                    </a:ext>
                  </a:extLst>
                </p:cNvPr>
                <p:cNvGrpSpPr/>
                <p:nvPr/>
              </p:nvGrpSpPr>
              <p:grpSpPr>
                <a:xfrm>
                  <a:off x="7670539" y="3443553"/>
                  <a:ext cx="2348428" cy="3272104"/>
                  <a:chOff x="104775" y="2098011"/>
                  <a:chExt cx="2831996" cy="3945868"/>
                </a:xfrm>
              </p:grpSpPr>
              <p:grpSp>
                <p:nvGrpSpPr>
                  <p:cNvPr id="69" name="Groupe 68">
                    <a:extLst>
                      <a:ext uri="{FF2B5EF4-FFF2-40B4-BE49-F238E27FC236}">
                        <a16:creationId xmlns:a16="http://schemas.microsoft.com/office/drawing/2014/main" id="{1ABE977D-EB6B-4CF4-9E9C-36D7E050DBBC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5" y="2098011"/>
                    <a:ext cx="2831908" cy="3267731"/>
                    <a:chOff x="658958" y="607454"/>
                    <a:chExt cx="4618030" cy="5328737"/>
                  </a:xfrm>
                </p:grpSpPr>
                <p:sp>
                  <p:nvSpPr>
                    <p:cNvPr id="76" name="Arc plein 75">
                      <a:extLst>
                        <a:ext uri="{FF2B5EF4-FFF2-40B4-BE49-F238E27FC236}">
                          <a16:creationId xmlns:a16="http://schemas.microsoft.com/office/drawing/2014/main" id="{890BAA48-D21F-4A42-B3DC-0A04EF97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958" y="3727614"/>
                      <a:ext cx="2121605" cy="2121605"/>
                    </a:xfrm>
                    <a:prstGeom prst="blockArc">
                      <a:avLst>
                        <a:gd name="adj1" fmla="val 17193072"/>
                        <a:gd name="adj2" fmla="val 15655709"/>
                        <a:gd name="adj3" fmla="val 4770"/>
                      </a:avLst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7" name="Groupe 76">
                      <a:extLst>
                        <a:ext uri="{FF2B5EF4-FFF2-40B4-BE49-F238E27FC236}">
                          <a16:creationId xmlns:a16="http://schemas.microsoft.com/office/drawing/2014/main" id="{D907BAB3-D564-4F34-975B-3DAC18DB2E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0684" y="2913370"/>
                      <a:ext cx="518083" cy="960864"/>
                      <a:chOff x="7738905" y="2657475"/>
                      <a:chExt cx="433545" cy="2706946"/>
                    </a:xfrm>
                  </p:grpSpPr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id="{04BFB748-4CB5-47AA-97D1-67D8183DCA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38905" y="270426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id="{C6C427C4-9029-4757-9CED-4EA6E40571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72450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id="{F363B691-70C8-4022-9237-181CBD2DD1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7643" y="2913370"/>
                      <a:ext cx="514648" cy="3022819"/>
                      <a:chOff x="7755344" y="2657475"/>
                      <a:chExt cx="430671" cy="2660156"/>
                    </a:xfrm>
                  </p:grpSpPr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id="{E7241D2D-AC94-47BA-848D-0B614B1F13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55344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id="{23AF100C-D3D6-4DB7-A519-FBDF782BD8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86015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9" name="Groupe 78">
                      <a:extLst>
                        <a:ext uri="{FF2B5EF4-FFF2-40B4-BE49-F238E27FC236}">
                          <a16:creationId xmlns:a16="http://schemas.microsoft.com/office/drawing/2014/main" id="{23334493-DA09-4D24-B511-E1F18824E0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60029" y="607454"/>
                      <a:ext cx="516959" cy="5328737"/>
                      <a:chOff x="7771361" y="2656403"/>
                      <a:chExt cx="432605" cy="2661228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id="{7EC7C635-59F3-45D6-82E5-259C64CA55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71361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id="{ED1AAE9F-A6BD-4264-86D8-FC9DABE940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03966" y="2656403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0" name="Groupe 69">
                    <a:extLst>
                      <a:ext uri="{FF2B5EF4-FFF2-40B4-BE49-F238E27FC236}">
                        <a16:creationId xmlns:a16="http://schemas.microsoft.com/office/drawing/2014/main" id="{BB75F173-496B-45E5-B08E-95E1E85FDDD8}"/>
                      </a:ext>
                    </a:extLst>
                  </p:cNvPr>
                  <p:cNvGrpSpPr/>
                  <p:nvPr/>
                </p:nvGrpSpPr>
                <p:grpSpPr>
                  <a:xfrm>
                    <a:off x="637972" y="2836274"/>
                    <a:ext cx="1305128" cy="1462940"/>
                    <a:chOff x="732674" y="2999643"/>
                    <a:chExt cx="1521054" cy="1704975"/>
                  </a:xfrm>
                </p:grpSpPr>
                <p:sp>
                  <p:nvSpPr>
                    <p:cNvPr id="74" name="Arc 73">
                      <a:extLst>
                        <a:ext uri="{FF2B5EF4-FFF2-40B4-BE49-F238E27FC236}">
                          <a16:creationId xmlns:a16="http://schemas.microsoft.com/office/drawing/2014/main" id="{DD3E34BD-77FE-4FE7-AD18-B3ED1280F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674" y="2999643"/>
                      <a:ext cx="1521054" cy="1704975"/>
                    </a:xfrm>
                    <a:prstGeom prst="arc">
                      <a:avLst>
                        <a:gd name="adj1" fmla="val 10839951"/>
                        <a:gd name="adj2" fmla="val 21367337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  <p:sp>
                  <p:nvSpPr>
                    <p:cNvPr id="75" name="Arc 74">
                      <a:extLst>
                        <a:ext uri="{FF2B5EF4-FFF2-40B4-BE49-F238E27FC236}">
                          <a16:creationId xmlns:a16="http://schemas.microsoft.com/office/drawing/2014/main" id="{91599D76-19E5-415C-912C-3E43488F3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506" y="3449065"/>
                      <a:ext cx="790236" cy="735423"/>
                    </a:xfrm>
                    <a:prstGeom prst="arc">
                      <a:avLst>
                        <a:gd name="adj1" fmla="val 10839951"/>
                        <a:gd name="adj2" fmla="val 350299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</p:grpSp>
              <p:grpSp>
                <p:nvGrpSpPr>
                  <p:cNvPr id="71" name="Groupe 70">
                    <a:extLst>
                      <a:ext uri="{FF2B5EF4-FFF2-40B4-BE49-F238E27FC236}">
                        <a16:creationId xmlns:a16="http://schemas.microsoft.com/office/drawing/2014/main" id="{6319C874-40F9-4DDB-8AEA-321CB2A7A5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631643" y="4580939"/>
                    <a:ext cx="1305128" cy="1462940"/>
                    <a:chOff x="732674" y="2999643"/>
                    <a:chExt cx="1521054" cy="1704975"/>
                  </a:xfrm>
                </p:grpSpPr>
                <p:sp>
                  <p:nvSpPr>
                    <p:cNvPr id="72" name="Arc 71">
                      <a:extLst>
                        <a:ext uri="{FF2B5EF4-FFF2-40B4-BE49-F238E27FC236}">
                          <a16:creationId xmlns:a16="http://schemas.microsoft.com/office/drawing/2014/main" id="{CA0CB9E5-19B7-40D7-B508-7D8FACF90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674" y="2999643"/>
                      <a:ext cx="1521054" cy="1704975"/>
                    </a:xfrm>
                    <a:prstGeom prst="arc">
                      <a:avLst>
                        <a:gd name="adj1" fmla="val 10839951"/>
                        <a:gd name="adj2" fmla="val 21367337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  <p:sp>
                  <p:nvSpPr>
                    <p:cNvPr id="73" name="Arc 72">
                      <a:extLst>
                        <a:ext uri="{FF2B5EF4-FFF2-40B4-BE49-F238E27FC236}">
                          <a16:creationId xmlns:a16="http://schemas.microsoft.com/office/drawing/2014/main" id="{0033C9E9-F43C-4D97-A968-BCCCF3637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506" y="3449065"/>
                      <a:ext cx="790236" cy="735423"/>
                    </a:xfrm>
                    <a:prstGeom prst="arc">
                      <a:avLst>
                        <a:gd name="adj1" fmla="val 10839951"/>
                        <a:gd name="adj2" fmla="val 350299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</p:grpSp>
            </p:grp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5BAE8437-B469-4D8F-AE8D-C88C1EA6E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5628" y="3487098"/>
                  <a:ext cx="243266" cy="0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47211699-0735-4A00-8D36-EFBE91561F73}"/>
                </a:ext>
              </a:extLst>
            </p:cNvPr>
            <p:cNvSpPr txBox="1"/>
            <p:nvPr/>
          </p:nvSpPr>
          <p:spPr>
            <a:xfrm>
              <a:off x="8613909" y="5287166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107" name="Flèche : haut 106">
            <a:extLst>
              <a:ext uri="{FF2B5EF4-FFF2-40B4-BE49-F238E27FC236}">
                <a16:creationId xmlns:a16="http://schemas.microsoft.com/office/drawing/2014/main" id="{6F898C92-CE73-4638-83B5-A66B7C06B62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8503482" y="3507427"/>
            <a:ext cx="798722" cy="1073053"/>
          </a:xfrm>
          <a:prstGeom prst="upArrow">
            <a:avLst/>
          </a:prstGeom>
          <a:noFill/>
          <a:ln w="5715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059AD1E3-749F-42E7-B354-BA729CA1172C}"/>
              </a:ext>
            </a:extLst>
          </p:cNvPr>
          <p:cNvSpPr txBox="1"/>
          <p:nvPr/>
        </p:nvSpPr>
        <p:spPr>
          <a:xfrm>
            <a:off x="6722315" y="3882991"/>
            <a:ext cx="3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19F95F-6CEE-4100-B361-BD4490BE4F8A}"/>
              </a:ext>
            </a:extLst>
          </p:cNvPr>
          <p:cNvSpPr/>
          <p:nvPr/>
        </p:nvSpPr>
        <p:spPr>
          <a:xfrm>
            <a:off x="7153277" y="2628904"/>
            <a:ext cx="428621" cy="144332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BCE72D91-0BF8-419E-988F-2AF7BC4336B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17359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build="p"/>
      <p:bldP spid="107" grpId="0" animBg="1"/>
      <p:bldP spid="108" grpId="0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252BEAFD-3129-480A-BD5E-0A6F59ED37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82867" y="3394157"/>
            <a:ext cx="2348428" cy="3272104"/>
            <a:chOff x="582867" y="3394157"/>
            <a:chExt cx="2348428" cy="327210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1730D80-439D-42F0-B9C4-8E261EDED71C}"/>
                </a:ext>
              </a:extLst>
            </p:cNvPr>
            <p:cNvGrpSpPr/>
            <p:nvPr/>
          </p:nvGrpSpPr>
          <p:grpSpPr>
            <a:xfrm>
              <a:off x="582867" y="3394157"/>
              <a:ext cx="2348428" cy="3272104"/>
              <a:chOff x="272126" y="3443553"/>
              <a:chExt cx="2348428" cy="327210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C03003C1-FE9B-4CD6-8681-68A3DB9B062C}"/>
                  </a:ext>
                </a:extLst>
              </p:cNvPr>
              <p:cNvGrpSpPr/>
              <p:nvPr/>
            </p:nvGrpSpPr>
            <p:grpSpPr>
              <a:xfrm>
                <a:off x="339469" y="4073805"/>
                <a:ext cx="2271958" cy="2630159"/>
                <a:chOff x="339469" y="4073805"/>
                <a:chExt cx="2271958" cy="2630159"/>
              </a:xfrm>
            </p:grpSpPr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9EC0A223-1FE7-47E2-B546-6CFF9FEFD245}"/>
                    </a:ext>
                  </a:extLst>
                </p:cNvPr>
                <p:cNvSpPr/>
                <p:nvPr/>
              </p:nvSpPr>
              <p:spPr>
                <a:xfrm>
                  <a:off x="339469" y="5086643"/>
                  <a:ext cx="990628" cy="9660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4F48D89-A300-48B4-8DBD-54E0780A6A82}"/>
                    </a:ext>
                  </a:extLst>
                </p:cNvPr>
                <p:cNvSpPr/>
                <p:nvPr/>
              </p:nvSpPr>
              <p:spPr>
                <a:xfrm>
                  <a:off x="736310" y="4542737"/>
                  <a:ext cx="218239" cy="562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3" name="Arc plein 22">
                  <a:extLst>
                    <a:ext uri="{FF2B5EF4-FFF2-40B4-BE49-F238E27FC236}">
                      <a16:creationId xmlns:a16="http://schemas.microsoft.com/office/drawing/2014/main" id="{3A4F64DD-2D6C-4CD9-8B23-ED6EBD9073EF}"/>
                    </a:ext>
                  </a:extLst>
                </p:cNvPr>
                <p:cNvSpPr/>
                <p:nvPr/>
              </p:nvSpPr>
              <p:spPr>
                <a:xfrm>
                  <a:off x="745834" y="4073805"/>
                  <a:ext cx="1008829" cy="956404"/>
                </a:xfrm>
                <a:prstGeom prst="blockArc">
                  <a:avLst>
                    <a:gd name="adj1" fmla="val 10440505"/>
                    <a:gd name="adj2" fmla="val 0"/>
                    <a:gd name="adj3" fmla="val 292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ED6F967-4274-4651-BA9D-053E958C7C8C}"/>
                    </a:ext>
                  </a:extLst>
                </p:cNvPr>
                <p:cNvSpPr/>
                <p:nvPr/>
              </p:nvSpPr>
              <p:spPr>
                <a:xfrm>
                  <a:off x="1547447" y="4791715"/>
                  <a:ext cx="244584" cy="1537159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17" name="Arc plein 116">
                  <a:extLst>
                    <a:ext uri="{FF2B5EF4-FFF2-40B4-BE49-F238E27FC236}">
                      <a16:creationId xmlns:a16="http://schemas.microsoft.com/office/drawing/2014/main" id="{3B8FF326-0967-4FB2-B4CF-E1A1CC260690}"/>
                    </a:ext>
                  </a:extLst>
                </p:cNvPr>
                <p:cNvSpPr/>
                <p:nvPr/>
              </p:nvSpPr>
              <p:spPr>
                <a:xfrm flipV="1">
                  <a:off x="1532551" y="5747098"/>
                  <a:ext cx="1078876" cy="956866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A195A71-CD80-432E-BFCA-754C81E9EEDD}"/>
                    </a:ext>
                  </a:extLst>
                </p:cNvPr>
                <p:cNvSpPr/>
                <p:nvPr/>
              </p:nvSpPr>
              <p:spPr>
                <a:xfrm>
                  <a:off x="2377215" y="5735404"/>
                  <a:ext cx="218909" cy="593469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92CC558-F8FC-4189-8332-0F94DFA14C6E}"/>
                    </a:ext>
                  </a:extLst>
                </p:cNvPr>
                <p:cNvSpPr/>
                <p:nvPr/>
              </p:nvSpPr>
              <p:spPr>
                <a:xfrm>
                  <a:off x="1556438" y="4532222"/>
                  <a:ext cx="208792" cy="25949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459A05A5-2CB5-4944-A8A7-22643DD67BB8}"/>
                  </a:ext>
                </a:extLst>
              </p:cNvPr>
              <p:cNvGrpSpPr/>
              <p:nvPr/>
            </p:nvGrpSpPr>
            <p:grpSpPr>
              <a:xfrm>
                <a:off x="272126" y="3443553"/>
                <a:ext cx="2348428" cy="3272104"/>
                <a:chOff x="104775" y="2098011"/>
                <a:chExt cx="2831996" cy="3945868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62908DFB-2074-4C50-A798-015C0E437247}"/>
                    </a:ext>
                  </a:extLst>
                </p:cNvPr>
                <p:cNvGrpSpPr/>
                <p:nvPr/>
              </p:nvGrpSpPr>
              <p:grpSpPr>
                <a:xfrm>
                  <a:off x="104775" y="2098011"/>
                  <a:ext cx="2831908" cy="3267731"/>
                  <a:chOff x="658958" y="607454"/>
                  <a:chExt cx="4618030" cy="5328737"/>
                </a:xfrm>
              </p:grpSpPr>
              <p:sp>
                <p:nvSpPr>
                  <p:cNvPr id="7" name="Arc plein 6">
                    <a:extLst>
                      <a:ext uri="{FF2B5EF4-FFF2-40B4-BE49-F238E27FC236}">
                        <a16:creationId xmlns:a16="http://schemas.microsoft.com/office/drawing/2014/main" id="{903370F1-DA7E-4E87-9111-60653A9A0F56}"/>
                      </a:ext>
                    </a:extLst>
                  </p:cNvPr>
                  <p:cNvSpPr/>
                  <p:nvPr/>
                </p:nvSpPr>
                <p:spPr>
                  <a:xfrm>
                    <a:off x="658958" y="3727614"/>
                    <a:ext cx="2121605" cy="2121605"/>
                  </a:xfrm>
                  <a:prstGeom prst="blockArc">
                    <a:avLst>
                      <a:gd name="adj1" fmla="val 17193072"/>
                      <a:gd name="adj2" fmla="val 15655709"/>
                      <a:gd name="adj3" fmla="val 477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" name="Groupe 12">
                    <a:extLst>
                      <a:ext uri="{FF2B5EF4-FFF2-40B4-BE49-F238E27FC236}">
                        <a16:creationId xmlns:a16="http://schemas.microsoft.com/office/drawing/2014/main" id="{D7A175F4-721A-46AA-9E11-485EBD076465}"/>
                      </a:ext>
                    </a:extLst>
                  </p:cNvPr>
                  <p:cNvGrpSpPr/>
                  <p:nvPr/>
                </p:nvGrpSpPr>
                <p:grpSpPr>
                  <a:xfrm>
                    <a:off x="1530684" y="2913370"/>
                    <a:ext cx="518083" cy="960864"/>
                    <a:chOff x="7738905" y="2657475"/>
                    <a:chExt cx="433545" cy="2706946"/>
                  </a:xfrm>
                </p:grpSpPr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id="{E1530241-B81C-4CA4-89D2-1F66DBC62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38905" y="270426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id="{CD252386-F162-4868-AFFE-EA8466869F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72450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e 17">
                    <a:extLst>
                      <a:ext uri="{FF2B5EF4-FFF2-40B4-BE49-F238E27FC236}">
                        <a16:creationId xmlns:a16="http://schemas.microsoft.com/office/drawing/2014/main" id="{856AD4C0-542A-4E60-984B-304B2AAE0809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43" y="2913370"/>
                    <a:ext cx="514648" cy="3022819"/>
                    <a:chOff x="7755344" y="2657475"/>
                    <a:chExt cx="430671" cy="2660156"/>
                  </a:xfrm>
                </p:grpSpPr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id="{11337A35-7618-4A5E-8D80-B7E3DD837D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55344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id="{9D235EAF-8804-4FF5-AE97-3EBAA90EBE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86015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e 25">
                    <a:extLst>
                      <a:ext uri="{FF2B5EF4-FFF2-40B4-BE49-F238E27FC236}">
                        <a16:creationId xmlns:a16="http://schemas.microsoft.com/office/drawing/2014/main" id="{86964A18-DD52-4814-B8CC-42218716F07A}"/>
                      </a:ext>
                    </a:extLst>
                  </p:cNvPr>
                  <p:cNvGrpSpPr/>
                  <p:nvPr/>
                </p:nvGrpSpPr>
                <p:grpSpPr>
                  <a:xfrm>
                    <a:off x="4760029" y="607454"/>
                    <a:ext cx="516959" cy="5328737"/>
                    <a:chOff x="7771361" y="2656403"/>
                    <a:chExt cx="432605" cy="2661228"/>
                  </a:xfrm>
                </p:grpSpPr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id="{C06B8665-DE51-4D7C-AE22-2A7A1EF018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71361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id="{A09E9633-FE74-4B80-A525-AB082FD344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03966" y="2656403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F7606905-8332-4DFC-9637-EC789AADCB27}"/>
                    </a:ext>
                  </a:extLst>
                </p:cNvPr>
                <p:cNvGrpSpPr/>
                <p:nvPr/>
              </p:nvGrpSpPr>
              <p:grpSpPr>
                <a:xfrm>
                  <a:off x="637972" y="2836274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07D8AE5-B7E8-4CC5-B6DB-05F22ECE047A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981530CB-2644-4978-A8EC-A943AC90A7AC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grpSp>
              <p:nvGrpSpPr>
                <p:cNvPr id="59" name="Groupe 58">
                  <a:extLst>
                    <a:ext uri="{FF2B5EF4-FFF2-40B4-BE49-F238E27FC236}">
                      <a16:creationId xmlns:a16="http://schemas.microsoft.com/office/drawing/2014/main" id="{ADAB20CF-B733-44F6-A518-985FD717D7BB}"/>
                    </a:ext>
                  </a:extLst>
                </p:cNvPr>
                <p:cNvGrpSpPr/>
                <p:nvPr/>
              </p:nvGrpSpPr>
              <p:grpSpPr>
                <a:xfrm rot="10800000">
                  <a:off x="1631643" y="4580939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9B17E697-3EE0-4AB4-B6B1-D22600C87132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61" name="Arc 60">
                    <a:extLst>
                      <a:ext uri="{FF2B5EF4-FFF2-40B4-BE49-F238E27FC236}">
                        <a16:creationId xmlns:a16="http://schemas.microsoft.com/office/drawing/2014/main" id="{410F8F06-4A74-4CFC-A4F8-A60C9544F5C4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</p:grp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D5AF25A-9F6F-4AE4-A595-4E208671C733}"/>
                </a:ext>
              </a:extLst>
            </p:cNvPr>
            <p:cNvSpPr txBox="1"/>
            <p:nvPr/>
          </p:nvSpPr>
          <p:spPr>
            <a:xfrm>
              <a:off x="809625" y="5295900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Manomètre à bout ouvert </a:t>
            </a:r>
            <a:br>
              <a:rPr lang="fr-CA" b="1" dirty="0"/>
            </a:br>
            <a:r>
              <a:rPr lang="fr-CA" b="1" dirty="0"/>
              <a:t>(pression relative)</a:t>
            </a:r>
            <a:endParaRPr lang="fr-CA" dirty="0"/>
          </a:p>
        </p:txBody>
      </p:sp>
      <p:sp>
        <p:nvSpPr>
          <p:cNvPr id="145" name="Espace réservé du texte 144">
            <a:extLst>
              <a:ext uri="{FF2B5EF4-FFF2-40B4-BE49-F238E27FC236}">
                <a16:creationId xmlns:a16="http://schemas.microsoft.com/office/drawing/2014/main" id="{9FB9574E-9E18-4018-A6B0-CD7252F79C85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06350" y="2026675"/>
            <a:ext cx="4472327" cy="1003333"/>
          </a:xfrm>
        </p:spPr>
        <p:txBody>
          <a:bodyPr anchor="ctr">
            <a:noAutofit/>
          </a:bodyPr>
          <a:lstStyle/>
          <a:p>
            <a:r>
              <a:rPr lang="fr-CA" sz="2800" dirty="0"/>
              <a:t>Si </a:t>
            </a:r>
            <a:r>
              <a:rPr lang="fr-CA" sz="2800" dirty="0" err="1"/>
              <a:t>P</a:t>
            </a:r>
            <a:r>
              <a:rPr lang="fr-CA" sz="2800" baseline="-25000" dirty="0" err="1"/>
              <a:t>gaz</a:t>
            </a:r>
            <a:r>
              <a:rPr lang="fr-CA" sz="2800" dirty="0"/>
              <a:t> &lt; </a:t>
            </a:r>
            <a:r>
              <a:rPr lang="fr-CA" sz="2800" dirty="0" err="1"/>
              <a:t>P</a:t>
            </a:r>
            <a:r>
              <a:rPr lang="fr-CA" sz="2800" baseline="-25000" dirty="0" err="1"/>
              <a:t>atm</a:t>
            </a:r>
            <a:endParaRPr lang="fr-CA" sz="2800" dirty="0"/>
          </a:p>
          <a:p>
            <a:r>
              <a:rPr lang="fr-CA" sz="2800" dirty="0" err="1"/>
              <a:t>P</a:t>
            </a:r>
            <a:r>
              <a:rPr lang="fr-CA" sz="2800" baseline="-25000" dirty="0" err="1"/>
              <a:t>gaz</a:t>
            </a:r>
            <a:r>
              <a:rPr lang="fr-CA" sz="2800" dirty="0"/>
              <a:t> = </a:t>
            </a:r>
            <a:r>
              <a:rPr lang="fr-CA" sz="2800" dirty="0" err="1"/>
              <a:t>P</a:t>
            </a:r>
            <a:r>
              <a:rPr lang="fr-CA" sz="2800" baseline="-25000" dirty="0" err="1"/>
              <a:t>atm</a:t>
            </a:r>
            <a:r>
              <a:rPr lang="fr-CA" sz="2800" dirty="0"/>
              <a:t> - </a:t>
            </a:r>
            <a:r>
              <a:rPr lang="fr-CA" sz="280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4C4707FC-0A67-4212-8FF4-D0772314E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0154" y="2025616"/>
            <a:ext cx="4474028" cy="1003333"/>
          </a:xfrm>
        </p:spPr>
        <p:txBody>
          <a:bodyPr>
            <a:noAutofit/>
          </a:bodyPr>
          <a:lstStyle/>
          <a:p>
            <a:r>
              <a:rPr lang="fr-CA" sz="2800" dirty="0"/>
              <a:t>Si </a:t>
            </a:r>
            <a:r>
              <a:rPr lang="fr-CA" sz="2800" dirty="0" err="1"/>
              <a:t>P</a:t>
            </a:r>
            <a:r>
              <a:rPr lang="fr-CA" sz="2800" baseline="-25000" dirty="0" err="1"/>
              <a:t>gaz</a:t>
            </a:r>
            <a:r>
              <a:rPr lang="fr-CA" sz="2800" dirty="0"/>
              <a:t> &gt; </a:t>
            </a:r>
            <a:r>
              <a:rPr lang="fr-CA" sz="2800" dirty="0" err="1"/>
              <a:t>P</a:t>
            </a:r>
            <a:r>
              <a:rPr lang="fr-CA" sz="2800" baseline="-25000" dirty="0" err="1"/>
              <a:t>atm</a:t>
            </a:r>
            <a:endParaRPr lang="fr-CA" sz="2800" dirty="0"/>
          </a:p>
          <a:p>
            <a:r>
              <a:rPr lang="fr-CA" sz="2800" dirty="0" err="1"/>
              <a:t>P</a:t>
            </a:r>
            <a:r>
              <a:rPr lang="fr-CA" sz="2800" baseline="-25000" dirty="0" err="1"/>
              <a:t>gaz</a:t>
            </a:r>
            <a:r>
              <a:rPr lang="fr-CA" sz="2800" dirty="0"/>
              <a:t> = </a:t>
            </a:r>
            <a:r>
              <a:rPr lang="fr-CA" sz="2800" dirty="0" err="1"/>
              <a:t>P</a:t>
            </a:r>
            <a:r>
              <a:rPr lang="fr-CA" sz="2800" baseline="-25000" dirty="0" err="1"/>
              <a:t>atm</a:t>
            </a:r>
            <a:r>
              <a:rPr lang="fr-CA" sz="2800"/>
              <a:t> + </a:t>
            </a:r>
            <a:r>
              <a:rPr lang="fr-CA" sz="2800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184291B3-F551-4606-AE5F-998BE784A14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1636" y="3909258"/>
            <a:ext cx="477112" cy="621443"/>
          </a:xfrm>
          <a:prstGeom prst="downArrow">
            <a:avLst/>
          </a:prstGeom>
          <a:noFill/>
          <a:ln w="5715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E4D6EA2F-EC24-49C2-B874-10C8CB067F9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63695" y="4640128"/>
            <a:ext cx="798722" cy="1073053"/>
          </a:xfrm>
          <a:prstGeom prst="upArrow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FB97B03-951C-40C6-9208-C884715D8EA9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556307" y="1990722"/>
            <a:ext cx="0" cy="5024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èche : bas 101">
            <a:extLst>
              <a:ext uri="{FF2B5EF4-FFF2-40B4-BE49-F238E27FC236}">
                <a16:creationId xmlns:a16="http://schemas.microsoft.com/office/drawing/2014/main" id="{0E104EA4-1EB8-4A63-BE74-6F95202733F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0800000">
            <a:off x="10438463" y="5062827"/>
            <a:ext cx="477112" cy="621443"/>
          </a:xfrm>
          <a:prstGeom prst="downArrow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Flèche : haut 102">
            <a:extLst>
              <a:ext uri="{FF2B5EF4-FFF2-40B4-BE49-F238E27FC236}">
                <a16:creationId xmlns:a16="http://schemas.microsoft.com/office/drawing/2014/main" id="{0176FB2C-08AC-49FD-9B3A-D49F42DD617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0800000">
            <a:off x="10270884" y="3902782"/>
            <a:ext cx="798722" cy="1073053"/>
          </a:xfrm>
          <a:prstGeom prst="upArrow">
            <a:avLst/>
          </a:prstGeom>
          <a:noFill/>
          <a:ln w="5715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39EAF3D-8B4F-4195-8FCB-D103826E47D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228850" y="4727828"/>
            <a:ext cx="0" cy="94368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728523F0-A576-4718-8982-93E90C930FC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8219799" y="4058714"/>
            <a:ext cx="0" cy="16626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8827169-7D94-4DDA-92DC-771C3C300917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6312501" y="3339784"/>
            <a:ext cx="2348428" cy="3272104"/>
            <a:chOff x="4410548" y="3370772"/>
            <a:chExt cx="2348428" cy="327210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50CB0707-9262-4FF8-BD71-46A05314B38F}"/>
                </a:ext>
              </a:extLst>
            </p:cNvPr>
            <p:cNvGrpSpPr/>
            <p:nvPr/>
          </p:nvGrpSpPr>
          <p:grpSpPr>
            <a:xfrm>
              <a:off x="4410548" y="3370772"/>
              <a:ext cx="2348428" cy="3272104"/>
              <a:chOff x="2902206" y="3467680"/>
              <a:chExt cx="2348428" cy="327210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ACF79B90-0C03-4935-8407-94CE66AC2FB5}"/>
                  </a:ext>
                </a:extLst>
              </p:cNvPr>
              <p:cNvGrpSpPr/>
              <p:nvPr/>
            </p:nvGrpSpPr>
            <p:grpSpPr>
              <a:xfrm>
                <a:off x="2969549" y="4097932"/>
                <a:ext cx="2271958" cy="2630159"/>
                <a:chOff x="2969549" y="4097932"/>
                <a:chExt cx="2271958" cy="2630159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6CA414C-3CCB-4583-8E99-8BF9A968B701}"/>
                    </a:ext>
                  </a:extLst>
                </p:cNvPr>
                <p:cNvSpPr/>
                <p:nvPr/>
              </p:nvSpPr>
              <p:spPr>
                <a:xfrm>
                  <a:off x="5007295" y="4140268"/>
                  <a:ext cx="234210" cy="221273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31DB6867-4AA5-4EF4-8971-BF0BBF18ECC7}"/>
                    </a:ext>
                  </a:extLst>
                </p:cNvPr>
                <p:cNvGrpSpPr/>
                <p:nvPr/>
              </p:nvGrpSpPr>
              <p:grpSpPr>
                <a:xfrm>
                  <a:off x="2969549" y="4097932"/>
                  <a:ext cx="2271958" cy="2630159"/>
                  <a:chOff x="2969549" y="4097932"/>
                  <a:chExt cx="2271958" cy="2630159"/>
                </a:xfrm>
              </p:grpSpPr>
              <p:sp>
                <p:nvSpPr>
                  <p:cNvPr id="120" name="Ellipse 119">
                    <a:extLst>
                      <a:ext uri="{FF2B5EF4-FFF2-40B4-BE49-F238E27FC236}">
                        <a16:creationId xmlns:a16="http://schemas.microsoft.com/office/drawing/2014/main" id="{1CAD5CF6-349D-4556-AF94-1056D17BBACE}"/>
                      </a:ext>
                    </a:extLst>
                  </p:cNvPr>
                  <p:cNvSpPr/>
                  <p:nvPr/>
                </p:nvSpPr>
                <p:spPr>
                  <a:xfrm>
                    <a:off x="2969549" y="5110770"/>
                    <a:ext cx="990628" cy="96600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3F328FD2-A001-4594-B8D8-41932ACED42C}"/>
                      </a:ext>
                    </a:extLst>
                  </p:cNvPr>
                  <p:cNvSpPr/>
                  <p:nvPr/>
                </p:nvSpPr>
                <p:spPr>
                  <a:xfrm>
                    <a:off x="3366390" y="4542738"/>
                    <a:ext cx="236250" cy="58616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2" name="Arc plein 121">
                    <a:extLst>
                      <a:ext uri="{FF2B5EF4-FFF2-40B4-BE49-F238E27FC236}">
                        <a16:creationId xmlns:a16="http://schemas.microsoft.com/office/drawing/2014/main" id="{CAB92737-EBB6-49D3-9C23-45F870D17439}"/>
                      </a:ext>
                    </a:extLst>
                  </p:cNvPr>
                  <p:cNvSpPr/>
                  <p:nvPr/>
                </p:nvSpPr>
                <p:spPr>
                  <a:xfrm>
                    <a:off x="3385439" y="4097932"/>
                    <a:ext cx="1010537" cy="956404"/>
                  </a:xfrm>
                  <a:prstGeom prst="blockArc">
                    <a:avLst>
                      <a:gd name="adj1" fmla="val 10866431"/>
                      <a:gd name="adj2" fmla="val 0"/>
                      <a:gd name="adj3" fmla="val 29269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71E907B-EDEA-48C5-9929-565724329681}"/>
                      </a:ext>
                    </a:extLst>
                  </p:cNvPr>
                  <p:cNvSpPr/>
                  <p:nvPr/>
                </p:nvSpPr>
                <p:spPr>
                  <a:xfrm>
                    <a:off x="4177527" y="5829725"/>
                    <a:ext cx="237653" cy="523276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4" name="Arc plein 123">
                    <a:extLst>
                      <a:ext uri="{FF2B5EF4-FFF2-40B4-BE49-F238E27FC236}">
                        <a16:creationId xmlns:a16="http://schemas.microsoft.com/office/drawing/2014/main" id="{FB6BF94A-FA72-4C95-B839-AC8B7004EEE7}"/>
                      </a:ext>
                    </a:extLst>
                  </p:cNvPr>
                  <p:cNvSpPr/>
                  <p:nvPr/>
                </p:nvSpPr>
                <p:spPr>
                  <a:xfrm flipV="1">
                    <a:off x="4162631" y="5771225"/>
                    <a:ext cx="1078876" cy="956866"/>
                  </a:xfrm>
                  <a:prstGeom prst="blockArc">
                    <a:avLst>
                      <a:gd name="adj1" fmla="val 10866431"/>
                      <a:gd name="adj2" fmla="val 0"/>
                      <a:gd name="adj3" fmla="val 29269"/>
                    </a:avLst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7C30505-1FC4-4519-994F-BCCCC93F8890}"/>
                      </a:ext>
                    </a:extLst>
                  </p:cNvPr>
                  <p:cNvSpPr/>
                  <p:nvPr/>
                </p:nvSpPr>
                <p:spPr>
                  <a:xfrm>
                    <a:off x="4186517" y="4556349"/>
                    <a:ext cx="215769" cy="12733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</p:grpSp>
          </p:grpSp>
          <p:grpSp>
            <p:nvGrpSpPr>
              <p:cNvPr id="127" name="Groupe 126">
                <a:extLst>
                  <a:ext uri="{FF2B5EF4-FFF2-40B4-BE49-F238E27FC236}">
                    <a16:creationId xmlns:a16="http://schemas.microsoft.com/office/drawing/2014/main" id="{73AE8C43-930F-461B-A6D9-4EA2C6F3F167}"/>
                  </a:ext>
                </a:extLst>
              </p:cNvPr>
              <p:cNvGrpSpPr/>
              <p:nvPr/>
            </p:nvGrpSpPr>
            <p:grpSpPr>
              <a:xfrm>
                <a:off x="2902206" y="3467680"/>
                <a:ext cx="2348428" cy="3272104"/>
                <a:chOff x="104775" y="2098011"/>
                <a:chExt cx="2831996" cy="3945868"/>
              </a:xfrm>
            </p:grpSpPr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id="{641DE72B-1FA1-4E67-AFD7-6C8B9FDE331D}"/>
                    </a:ext>
                  </a:extLst>
                </p:cNvPr>
                <p:cNvGrpSpPr/>
                <p:nvPr/>
              </p:nvGrpSpPr>
              <p:grpSpPr>
                <a:xfrm>
                  <a:off x="104775" y="2098011"/>
                  <a:ext cx="2831908" cy="3267731"/>
                  <a:chOff x="658958" y="607454"/>
                  <a:chExt cx="4618030" cy="5328737"/>
                </a:xfrm>
              </p:grpSpPr>
              <p:sp>
                <p:nvSpPr>
                  <p:cNvPr id="135" name="Arc plein 134">
                    <a:extLst>
                      <a:ext uri="{FF2B5EF4-FFF2-40B4-BE49-F238E27FC236}">
                        <a16:creationId xmlns:a16="http://schemas.microsoft.com/office/drawing/2014/main" id="{D675931A-BBC5-45C1-860C-F4B3E53DF440}"/>
                      </a:ext>
                    </a:extLst>
                  </p:cNvPr>
                  <p:cNvSpPr/>
                  <p:nvPr/>
                </p:nvSpPr>
                <p:spPr>
                  <a:xfrm>
                    <a:off x="658958" y="3727614"/>
                    <a:ext cx="2121605" cy="2121605"/>
                  </a:xfrm>
                  <a:prstGeom prst="blockArc">
                    <a:avLst>
                      <a:gd name="adj1" fmla="val 17193072"/>
                      <a:gd name="adj2" fmla="val 15655709"/>
                      <a:gd name="adj3" fmla="val 477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6" name="Groupe 135">
                    <a:extLst>
                      <a:ext uri="{FF2B5EF4-FFF2-40B4-BE49-F238E27FC236}">
                        <a16:creationId xmlns:a16="http://schemas.microsoft.com/office/drawing/2014/main" id="{9EF52458-0157-473F-8248-ABFD5F0DBA67}"/>
                      </a:ext>
                    </a:extLst>
                  </p:cNvPr>
                  <p:cNvGrpSpPr/>
                  <p:nvPr/>
                </p:nvGrpSpPr>
                <p:grpSpPr>
                  <a:xfrm>
                    <a:off x="1530684" y="2913370"/>
                    <a:ext cx="518083" cy="960864"/>
                    <a:chOff x="7738905" y="2657475"/>
                    <a:chExt cx="433545" cy="2706946"/>
                  </a:xfrm>
                </p:grpSpPr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id="{A90F778A-4461-47D7-83F3-1F36A20D1A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38905" y="270426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id="{C58F67C5-D50C-4B9E-9E70-B24A7D8B9D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72450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e 136">
                    <a:extLst>
                      <a:ext uri="{FF2B5EF4-FFF2-40B4-BE49-F238E27FC236}">
                        <a16:creationId xmlns:a16="http://schemas.microsoft.com/office/drawing/2014/main" id="{D4FCF507-E9D3-42B9-8B04-B832D62F2EA9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43" y="2913370"/>
                    <a:ext cx="514648" cy="3022819"/>
                    <a:chOff x="7755344" y="2657475"/>
                    <a:chExt cx="430671" cy="2660156"/>
                  </a:xfrm>
                </p:grpSpPr>
                <p:cxnSp>
                  <p:nvCxnSpPr>
                    <p:cNvPr id="141" name="Connecteur droit 140">
                      <a:extLst>
                        <a:ext uri="{FF2B5EF4-FFF2-40B4-BE49-F238E27FC236}">
                          <a16:creationId xmlns:a16="http://schemas.microsoft.com/office/drawing/2014/main" id="{0BB4127F-9E2E-414D-8B5D-790D505108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55344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Connecteur droit 141">
                      <a:extLst>
                        <a:ext uri="{FF2B5EF4-FFF2-40B4-BE49-F238E27FC236}">
                          <a16:creationId xmlns:a16="http://schemas.microsoft.com/office/drawing/2014/main" id="{E53BCC54-03FE-43CD-A63D-65C3CE70F8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86015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e 137">
                    <a:extLst>
                      <a:ext uri="{FF2B5EF4-FFF2-40B4-BE49-F238E27FC236}">
                        <a16:creationId xmlns:a16="http://schemas.microsoft.com/office/drawing/2014/main" id="{70CE6AF9-D87D-4183-8928-0AE3686CD423}"/>
                      </a:ext>
                    </a:extLst>
                  </p:cNvPr>
                  <p:cNvGrpSpPr/>
                  <p:nvPr/>
                </p:nvGrpSpPr>
                <p:grpSpPr>
                  <a:xfrm>
                    <a:off x="4760029" y="607454"/>
                    <a:ext cx="516959" cy="5328737"/>
                    <a:chOff x="7771361" y="2656403"/>
                    <a:chExt cx="432605" cy="2661228"/>
                  </a:xfrm>
                </p:grpSpPr>
                <p:cxnSp>
                  <p:nvCxnSpPr>
                    <p:cNvPr id="139" name="Connecteur droit 138">
                      <a:extLst>
                        <a:ext uri="{FF2B5EF4-FFF2-40B4-BE49-F238E27FC236}">
                          <a16:creationId xmlns:a16="http://schemas.microsoft.com/office/drawing/2014/main" id="{61C04110-6767-43FC-AC16-7425CEDD24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71361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Connecteur droit 139">
                      <a:extLst>
                        <a:ext uri="{FF2B5EF4-FFF2-40B4-BE49-F238E27FC236}">
                          <a16:creationId xmlns:a16="http://schemas.microsoft.com/office/drawing/2014/main" id="{4494D9AD-3120-436C-9377-0C2481A738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03966" y="2656403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9" name="Groupe 128">
                  <a:extLst>
                    <a:ext uri="{FF2B5EF4-FFF2-40B4-BE49-F238E27FC236}">
                      <a16:creationId xmlns:a16="http://schemas.microsoft.com/office/drawing/2014/main" id="{FDD20C49-318A-403B-B81C-66555BE150BF}"/>
                    </a:ext>
                  </a:extLst>
                </p:cNvPr>
                <p:cNvGrpSpPr/>
                <p:nvPr/>
              </p:nvGrpSpPr>
              <p:grpSpPr>
                <a:xfrm>
                  <a:off x="637972" y="2836274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33" name="Arc 132">
                    <a:extLst>
                      <a:ext uri="{FF2B5EF4-FFF2-40B4-BE49-F238E27FC236}">
                        <a16:creationId xmlns:a16="http://schemas.microsoft.com/office/drawing/2014/main" id="{6BACB389-AA7E-4211-B4B7-04982A784865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0613D383-4265-4D56-92DE-780A8C3C5880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grpSp>
              <p:nvGrpSpPr>
                <p:cNvPr id="130" name="Groupe 129">
                  <a:extLst>
                    <a:ext uri="{FF2B5EF4-FFF2-40B4-BE49-F238E27FC236}">
                      <a16:creationId xmlns:a16="http://schemas.microsoft.com/office/drawing/2014/main" id="{0AD2529F-B2A6-408D-899D-1C786C46962C}"/>
                    </a:ext>
                  </a:extLst>
                </p:cNvPr>
                <p:cNvGrpSpPr/>
                <p:nvPr/>
              </p:nvGrpSpPr>
              <p:grpSpPr>
                <a:xfrm rot="10800000">
                  <a:off x="1631643" y="4580939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31" name="Arc 130">
                    <a:extLst>
                      <a:ext uri="{FF2B5EF4-FFF2-40B4-BE49-F238E27FC236}">
                        <a16:creationId xmlns:a16="http://schemas.microsoft.com/office/drawing/2014/main" id="{75F98A0B-3DDA-4675-AFCF-C05CC591BDE0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EE97457C-7F76-4EA5-85A4-85DA8FFB1EBF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</p:grpSp>
        </p:grp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9AC81EDF-6080-4CF3-A6BF-1370517E846E}"/>
                </a:ext>
              </a:extLst>
            </p:cNvPr>
            <p:cNvSpPr txBox="1"/>
            <p:nvPr/>
          </p:nvSpPr>
          <p:spPr>
            <a:xfrm>
              <a:off x="4628848" y="5307036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C68E67CE-2CE1-4177-8E82-4F4DEC41343B}"/>
              </a:ext>
            </a:extLst>
          </p:cNvPr>
          <p:cNvSpPr txBox="1"/>
          <p:nvPr/>
        </p:nvSpPr>
        <p:spPr>
          <a:xfrm>
            <a:off x="2245919" y="4945821"/>
            <a:ext cx="3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A082DF52-BF5B-4538-AE94-D2CD4CE810C1}"/>
              </a:ext>
            </a:extLst>
          </p:cNvPr>
          <p:cNvSpPr txBox="1"/>
          <p:nvPr/>
        </p:nvSpPr>
        <p:spPr>
          <a:xfrm>
            <a:off x="7856391" y="4814383"/>
            <a:ext cx="3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EB137D1E-375E-4F82-BED0-D8C3C9DF74A8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292471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uiExpand="1" build="p"/>
      <p:bldP spid="40" grpId="0" uiExpand="1" build="p"/>
      <p:bldP spid="33" grpId="0" animBg="1"/>
      <p:bldP spid="34" grpId="0" animBg="1"/>
      <p:bldP spid="102" grpId="0" animBg="1"/>
      <p:bldP spid="103" grpId="0" animBg="1"/>
      <p:bldP spid="44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48893AA-9C87-4575-8B85-B3617D9AF6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 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/>
              <a:t>Devoir</a:t>
            </a:r>
            <a:endParaRPr lang="fr-CA" b="1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87E7CB0-D50F-4629-AEF6-BF7FF9C907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1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0643395-CA88-418C-B591-D5DEB5E7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82652"/>
          </a:xfrm>
        </p:spPr>
        <p:txBody>
          <a:bodyPr>
            <a:normAutofit/>
          </a:bodyPr>
          <a:lstStyle/>
          <a:p>
            <a:r>
              <a:rPr lang="fr-CA" dirty="0"/>
              <a:t>Pratique manomètre:</a:t>
            </a:r>
          </a:p>
          <a:p>
            <a:r>
              <a:rPr lang="fr-CA" dirty="0"/>
              <a:t>p. 54 #6 à 9, 11</a:t>
            </a:r>
          </a:p>
          <a:p>
            <a:r>
              <a:rPr lang="fr-CA" dirty="0"/>
              <a:t>Vidéo YouTube disponible sur Moodle</a:t>
            </a:r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1484AC1-9145-4F0F-8A81-16A422661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082" y="3937635"/>
            <a:ext cx="9182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Propriétés macroscopiques d’un gaz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p.43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36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Fluide compressible</a:t>
            </a:r>
            <a:endParaRPr lang="fr-CA" dirty="0"/>
          </a:p>
        </p:txBody>
      </p:sp>
      <p:sp>
        <p:nvSpPr>
          <p:cNvPr id="42" name="Espace réservé du contenu 41">
            <a:extLst>
              <a:ext uri="{FF2B5EF4-FFF2-40B4-BE49-F238E27FC236}">
                <a16:creationId xmlns:a16="http://schemas.microsoft.com/office/drawing/2014/main" id="{E60EF38C-B12B-4272-9CB8-6A8ABF81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40" y="2202253"/>
            <a:ext cx="10116254" cy="1006316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Le gaz est un fluide compressible, c’est-à-dire que nous pouvons faire varier le volume.</a:t>
            </a:r>
          </a:p>
        </p:txBody>
      </p:sp>
      <p:sp>
        <p:nvSpPr>
          <p:cNvPr id="105" name="Titre 1">
            <a:extLst>
              <a:ext uri="{FF2B5EF4-FFF2-40B4-BE49-F238E27FC236}">
                <a16:creationId xmlns:a16="http://schemas.microsoft.com/office/drawing/2014/main" id="{50CF243A-88B2-4674-B259-ED06DB2CB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43</a:t>
            </a:r>
          </a:p>
        </p:txBody>
      </p:sp>
      <p:sp>
        <p:nvSpPr>
          <p:cNvPr id="196" name="Cylindre 195">
            <a:extLst>
              <a:ext uri="{FF2B5EF4-FFF2-40B4-BE49-F238E27FC236}">
                <a16:creationId xmlns:a16="http://schemas.microsoft.com/office/drawing/2014/main" id="{24C07360-0351-4C51-8B39-15D82677B18F}"/>
              </a:ext>
            </a:extLst>
          </p:cNvPr>
          <p:cNvSpPr/>
          <p:nvPr/>
        </p:nvSpPr>
        <p:spPr>
          <a:xfrm>
            <a:off x="6363827" y="3358396"/>
            <a:ext cx="4889989" cy="1682822"/>
          </a:xfrm>
          <a:prstGeom prst="can">
            <a:avLst>
              <a:gd name="adj" fmla="val 50000"/>
            </a:avLst>
          </a:prstGeom>
          <a:solidFill>
            <a:srgbClr val="4BAF73"/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D7E28031-2B99-46E0-B80B-D118B9F2763B}"/>
              </a:ext>
            </a:extLst>
          </p:cNvPr>
          <p:cNvGrpSpPr/>
          <p:nvPr/>
        </p:nvGrpSpPr>
        <p:grpSpPr>
          <a:xfrm>
            <a:off x="6356851" y="3359090"/>
            <a:ext cx="4903942" cy="3498910"/>
            <a:chOff x="2729257" y="3178115"/>
            <a:chExt cx="5248274" cy="3498910"/>
          </a:xfrm>
        </p:grpSpPr>
        <p:sp>
          <p:nvSpPr>
            <p:cNvPr id="220" name="Cylindre 219">
              <a:extLst>
                <a:ext uri="{FF2B5EF4-FFF2-40B4-BE49-F238E27FC236}">
                  <a16:creationId xmlns:a16="http://schemas.microsoft.com/office/drawing/2014/main" id="{C2278A06-7081-4262-B484-77223FD6C7BE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FA8D71B3-2B10-4050-AEAE-442FAEFC6A72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227" name="Picture 2" descr="Red sphere png 3 » PNG Image">
            <a:extLst>
              <a:ext uri="{FF2B5EF4-FFF2-40B4-BE49-F238E27FC236}">
                <a16:creationId xmlns:a16="http://schemas.microsoft.com/office/drawing/2014/main" id="{86EC98DD-03D9-4072-BD5D-8023666E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48" y="4994729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2" descr="Red sphere png 3 » PNG Image">
            <a:extLst>
              <a:ext uri="{FF2B5EF4-FFF2-40B4-BE49-F238E27FC236}">
                <a16:creationId xmlns:a16="http://schemas.microsoft.com/office/drawing/2014/main" id="{F4074DB0-DB85-4EA7-AFB9-C2154E68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04" y="5467406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" descr="Red sphere png 3 » PNG Image">
            <a:extLst>
              <a:ext uri="{FF2B5EF4-FFF2-40B4-BE49-F238E27FC236}">
                <a16:creationId xmlns:a16="http://schemas.microsoft.com/office/drawing/2014/main" id="{ADB70EF8-5AF1-439C-8B43-2A0D98D5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28" y="5149218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" name="Picture 2" descr="Red sphere png 3 » PNG Image">
            <a:extLst>
              <a:ext uri="{FF2B5EF4-FFF2-40B4-BE49-F238E27FC236}">
                <a16:creationId xmlns:a16="http://schemas.microsoft.com/office/drawing/2014/main" id="{8E19003C-61E6-496C-B80E-C2841D8B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87" y="4567785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7" name="Picture 2" descr="Red sphere png 3 » PNG Image">
            <a:extLst>
              <a:ext uri="{FF2B5EF4-FFF2-40B4-BE49-F238E27FC236}">
                <a16:creationId xmlns:a16="http://schemas.microsoft.com/office/drawing/2014/main" id="{16524D1B-0348-446D-9D81-9D979F4B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0" y="5804659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" name="Picture 2" descr="Red sphere png 3 » PNG Image">
            <a:extLst>
              <a:ext uri="{FF2B5EF4-FFF2-40B4-BE49-F238E27FC236}">
                <a16:creationId xmlns:a16="http://schemas.microsoft.com/office/drawing/2014/main" id="{A95E26C5-0CE4-4B62-8DF7-EFBCFB28F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05" y="5149218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Picture 2" descr="Red sphere png 3 » PNG Image">
            <a:extLst>
              <a:ext uri="{FF2B5EF4-FFF2-40B4-BE49-F238E27FC236}">
                <a16:creationId xmlns:a16="http://schemas.microsoft.com/office/drawing/2014/main" id="{3C6F6701-2BA8-4E9D-9015-0D316A5C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33" y="5946675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" descr="Red sphere png 3 » PNG Image">
            <a:extLst>
              <a:ext uri="{FF2B5EF4-FFF2-40B4-BE49-F238E27FC236}">
                <a16:creationId xmlns:a16="http://schemas.microsoft.com/office/drawing/2014/main" id="{C22BA490-E189-4B94-8D75-312668DF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39" y="5634858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Ellipse 243">
            <a:extLst>
              <a:ext uri="{FF2B5EF4-FFF2-40B4-BE49-F238E27FC236}">
                <a16:creationId xmlns:a16="http://schemas.microsoft.com/office/drawing/2014/main" id="{C8921345-3D94-4DEB-9C77-6FDDDAA70404}"/>
              </a:ext>
            </a:extLst>
          </p:cNvPr>
          <p:cNvSpPr/>
          <p:nvPr/>
        </p:nvSpPr>
        <p:spPr>
          <a:xfrm>
            <a:off x="1151516" y="3350414"/>
            <a:ext cx="4903942" cy="849284"/>
          </a:xfrm>
          <a:prstGeom prst="ellipse">
            <a:avLst/>
          </a:prstGeom>
          <a:solidFill>
            <a:srgbClr val="4BAF73">
              <a:lumMod val="60000"/>
              <a:lumOff val="40000"/>
            </a:srgbClr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45" name="Groupe 244">
            <a:extLst>
              <a:ext uri="{FF2B5EF4-FFF2-40B4-BE49-F238E27FC236}">
                <a16:creationId xmlns:a16="http://schemas.microsoft.com/office/drawing/2014/main" id="{D65EE683-1F0D-41C4-9E97-43215C5C79C7}"/>
              </a:ext>
            </a:extLst>
          </p:cNvPr>
          <p:cNvGrpSpPr/>
          <p:nvPr/>
        </p:nvGrpSpPr>
        <p:grpSpPr>
          <a:xfrm>
            <a:off x="1144540" y="3338500"/>
            <a:ext cx="4903942" cy="3498910"/>
            <a:chOff x="2729257" y="3178115"/>
            <a:chExt cx="5248274" cy="3498910"/>
          </a:xfrm>
        </p:grpSpPr>
        <p:sp>
          <p:nvSpPr>
            <p:cNvPr id="246" name="Cylindre 245">
              <a:extLst>
                <a:ext uri="{FF2B5EF4-FFF2-40B4-BE49-F238E27FC236}">
                  <a16:creationId xmlns:a16="http://schemas.microsoft.com/office/drawing/2014/main" id="{40B9CF6D-83A4-483B-9A93-FFC0E9579576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7" name="Ellipse 246">
              <a:extLst>
                <a:ext uri="{FF2B5EF4-FFF2-40B4-BE49-F238E27FC236}">
                  <a16:creationId xmlns:a16="http://schemas.microsoft.com/office/drawing/2014/main" id="{51898D33-CBB6-4A57-8691-AE48F6292A03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252" name="Picture 2" descr="Red sphere png 3 » PNG Image">
            <a:extLst>
              <a:ext uri="{FF2B5EF4-FFF2-40B4-BE49-F238E27FC236}">
                <a16:creationId xmlns:a16="http://schemas.microsoft.com/office/drawing/2014/main" id="{F0EA1E87-45A9-43E1-996B-303FEE73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79" y="5393527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" descr="Red sphere png 3 » PNG Image">
            <a:extLst>
              <a:ext uri="{FF2B5EF4-FFF2-40B4-BE49-F238E27FC236}">
                <a16:creationId xmlns:a16="http://schemas.microsoft.com/office/drawing/2014/main" id="{EBB664C2-D53D-4000-909C-F2B564E1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5" y="5866204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" descr="Red sphere png 3 » PNG Image">
            <a:extLst>
              <a:ext uri="{FF2B5EF4-FFF2-40B4-BE49-F238E27FC236}">
                <a16:creationId xmlns:a16="http://schemas.microsoft.com/office/drawing/2014/main" id="{9B98CE84-71DB-49C5-A06D-092FAA20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59" y="5548016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" descr="Red sphere png 3 » PNG Image">
            <a:extLst>
              <a:ext uri="{FF2B5EF4-FFF2-40B4-BE49-F238E27FC236}">
                <a16:creationId xmlns:a16="http://schemas.microsoft.com/office/drawing/2014/main" id="{670C7E9E-83E2-44A2-B4A4-45530496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18" y="4966583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" descr="Red sphere png 3 » PNG Image">
            <a:extLst>
              <a:ext uri="{FF2B5EF4-FFF2-40B4-BE49-F238E27FC236}">
                <a16:creationId xmlns:a16="http://schemas.microsoft.com/office/drawing/2014/main" id="{AD15F886-F83D-49D0-8D79-789AFD78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11" y="6203457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" descr="Red sphere png 3 » PNG Image">
            <a:extLst>
              <a:ext uri="{FF2B5EF4-FFF2-40B4-BE49-F238E27FC236}">
                <a16:creationId xmlns:a16="http://schemas.microsoft.com/office/drawing/2014/main" id="{011626E1-B2FB-48DD-AB69-36B03A84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36" y="5548016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" descr="Red sphere png 3 » PNG Image">
            <a:extLst>
              <a:ext uri="{FF2B5EF4-FFF2-40B4-BE49-F238E27FC236}">
                <a16:creationId xmlns:a16="http://schemas.microsoft.com/office/drawing/2014/main" id="{D6BCFE25-0D1B-4724-9A3A-03725C8C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64" y="6345473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" descr="Red sphere png 3 » PNG Image">
            <a:extLst>
              <a:ext uri="{FF2B5EF4-FFF2-40B4-BE49-F238E27FC236}">
                <a16:creationId xmlns:a16="http://schemas.microsoft.com/office/drawing/2014/main" id="{D5DD5C81-B83C-4858-9133-71AB5906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70" y="6033656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7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578 L -0.06393 -0.10533 L 0.31732 -0.21644 L 0.32591 0.06412 L 0.18685 0.1294 L -0.00299 0.00578 Z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93 L -0.08633 -0.15857 L -0.11914 -0.08774 L 0.20104 0.1956 L 0.20651 -0.15857 L -0.00039 0.00393 Z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348 L -0.08425 0.07709 L -0.13972 0.0132 L 0.23997 -0.0868 L 0.00091 -0.23263 L -0.00456 0.00348 Z " pathEditMode="relative" ptsTypes="AAAAAA">
                                      <p:cBhvr>
                                        <p:cTn id="10" dur="5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347 L -0.04467 0.18403 L 0.1983 0.05764 L 0.04283 -0.15764 L -0.17201 0.14931 L 0.1983 0.0632 L -0.00326 0.00347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533 L -0.15534 -0.28495 L -0.1405 0.05116 L 0.03294 -0.28217 L 0.14622 -0.06967 L -0.23972 -0.0655 L 0.00091 0.00533 Z " pathEditMode="relative" ptsTypes="AAAAAAA">
                                      <p:cBhvr>
                                        <p:cTn id="14" dur="5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47 L 0.09258 0.16042 L -0.14257 -0.16319 L -0.19726 0.17292 L 0.02774 -0.15625 L 0.12761 0.11042 L -0.00117 -0.00347 Z " pathEditMode="relative" ptsTypes="AAAAAAA">
                                      <p:cBhvr>
                                        <p:cTn id="16" dur="5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24 L -0.11068 -0.2574 L -0.31536 -0.25602 L -0.20365 0.08982 L -0.00208 -0.00324 Z " pathEditMode="relative" ptsTypes="AAAAA">
                                      <p:cBhvr>
                                        <p:cTn id="18" dur="5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625 L -0.05117 0.26042 L -0.31446 -0.10208 L -0.23242 0.26042 L 0.07304 0.20208 L 0.00039 0.00625 Z " pathEditMode="relative" ptsTypes="AAAAAA">
                                      <p:cBhvr>
                                        <p:cTn id="20" dur="5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185 L -0.06172 -0.07593 L 0.05313 -0.15093 L 0.32032 -0.06482 L 0.15626 0.07407 L 0.00235 0.00185 Z " pathEditMode="relative" ptsTypes="AAAAAA">
                                      <p:cBhvr>
                                        <p:cTn id="5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5 -0.09051 L -0.06849 0.12338 L 0.07995 -0.0794 L 0.26433 0.06505 L 0.16433 0.14838 L 0.00261 0.00255 " pathEditMode="relative" ptsTypes="AAAAAA">
                                      <p:cBhvr>
                                        <p:cTn id="5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324 L -0.12656 -0.19213 L -0.15078 -0.13797 L 0.2375 -0.16436 L 0.19219 0.03564 L 0.00391 -0.00324 Z " pathEditMode="relative" ptsTypes="AAAAAA">
                                      <p:cBhvr>
                                        <p:cTn id="58" dur="2000" spd="-100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0324 L -0.08919 0.11621 L -0.15013 -0.12268 L -0.19154 0.04121 L 0.19753 0.04121 L -0.00169 -0.00324 Z " pathEditMode="relative" ptsTypes="AAAAAA">
                                      <p:cBhvr>
                                        <p:cTn id="60" dur="2000" spd="-100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139 L 0.01797 -0.21667 L 0.14531 -0.08889 L -0.23672 -0.02917 L -0.00078 0.00277 L -0.00469 -0.00139 Z " pathEditMode="relative" ptsTypes="AAAAAA">
                                      <p:cBhvr>
                                        <p:cTn id="62" dur="2000" spd="-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3 L -0.07942 -0.18912 L -0.0388 0.0345 L -0.31302 -0.22384 L -0.26614 0.02616 L -0.00052 0.00533 Z " pathEditMode="relative" ptsTypes="AAAAAA">
                                      <p:cBhvr>
                                        <p:cTn id="64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046 L 0.12383 -0.1199 L 0.11211 0.09676 L -0.06211 -0.08518 L -0.24571 0.07037 L -0.12149 0.13426 L 0.00273 -0.00046 Z " pathEditMode="relative" ptsTypes="AAAAAAA">
                                      <p:cBhvr>
                                        <p:cTn id="66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232 L -0.1543 0.22176 L 0.06914 0.14676 L -0.18867 -0.00741 L -0.30664 0.17176 L 0.00352 0.00232 Z " pathEditMode="relative" ptsTypes="AAAAAA">
                                      <p:cBhvr>
                                        <p:cTn id="68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Compressibilité</a:t>
            </a:r>
            <a:endParaRPr lang="fr-CA" dirty="0"/>
          </a:p>
        </p:txBody>
      </p:sp>
      <p:sp>
        <p:nvSpPr>
          <p:cNvPr id="42" name="Espace réservé du contenu 41">
            <a:extLst>
              <a:ext uri="{FF2B5EF4-FFF2-40B4-BE49-F238E27FC236}">
                <a16:creationId xmlns:a16="http://schemas.microsoft.com/office/drawing/2014/main" id="{E60EF38C-B12B-4272-9CB8-6A8ABF81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41" y="2750154"/>
            <a:ext cx="4951460" cy="3354617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La compressibilité est la capacité à faire diminuer le volume d’un gaz sous l’effet d’une force externe.</a:t>
            </a:r>
          </a:p>
        </p:txBody>
      </p:sp>
      <p:sp>
        <p:nvSpPr>
          <p:cNvPr id="196" name="Cylindre 195">
            <a:extLst>
              <a:ext uri="{FF2B5EF4-FFF2-40B4-BE49-F238E27FC236}">
                <a16:creationId xmlns:a16="http://schemas.microsoft.com/office/drawing/2014/main" id="{24C07360-0351-4C51-8B39-15D82677B18F}"/>
              </a:ext>
            </a:extLst>
          </p:cNvPr>
          <p:cNvSpPr/>
          <p:nvPr/>
        </p:nvSpPr>
        <p:spPr>
          <a:xfrm>
            <a:off x="6363828" y="2750154"/>
            <a:ext cx="4889989" cy="1682822"/>
          </a:xfrm>
          <a:prstGeom prst="can">
            <a:avLst>
              <a:gd name="adj" fmla="val 50000"/>
            </a:avLst>
          </a:prstGeom>
          <a:solidFill>
            <a:srgbClr val="4BAF73"/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D7E28031-2B99-46E0-B80B-D118B9F2763B}"/>
              </a:ext>
            </a:extLst>
          </p:cNvPr>
          <p:cNvGrpSpPr/>
          <p:nvPr/>
        </p:nvGrpSpPr>
        <p:grpSpPr>
          <a:xfrm>
            <a:off x="6356852" y="2750848"/>
            <a:ext cx="4903942" cy="3498910"/>
            <a:chOff x="2729257" y="3178115"/>
            <a:chExt cx="5248274" cy="3498910"/>
          </a:xfrm>
        </p:grpSpPr>
        <p:sp>
          <p:nvSpPr>
            <p:cNvPr id="220" name="Cylindre 219">
              <a:extLst>
                <a:ext uri="{FF2B5EF4-FFF2-40B4-BE49-F238E27FC236}">
                  <a16:creationId xmlns:a16="http://schemas.microsoft.com/office/drawing/2014/main" id="{C2278A06-7081-4262-B484-77223FD6C7BE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FA8D71B3-2B10-4050-AEAE-442FAEFC6A72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pic>
        <p:nvPicPr>
          <p:cNvPr id="252" name="Picture 2" descr="Red sphere png 3 » PNG Image">
            <a:extLst>
              <a:ext uri="{FF2B5EF4-FFF2-40B4-BE49-F238E27FC236}">
                <a16:creationId xmlns:a16="http://schemas.microsoft.com/office/drawing/2014/main" id="{F0EA1E87-45A9-43E1-996B-303FEE73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0" y="4785285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" name="Picture 2" descr="Red sphere png 3 » PNG Image">
            <a:extLst>
              <a:ext uri="{FF2B5EF4-FFF2-40B4-BE49-F238E27FC236}">
                <a16:creationId xmlns:a16="http://schemas.microsoft.com/office/drawing/2014/main" id="{EBB664C2-D53D-4000-909C-F2B564E1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6" y="5257962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2" descr="Red sphere png 3 » PNG Image">
            <a:extLst>
              <a:ext uri="{FF2B5EF4-FFF2-40B4-BE49-F238E27FC236}">
                <a16:creationId xmlns:a16="http://schemas.microsoft.com/office/drawing/2014/main" id="{9B98CE84-71DB-49C5-A06D-092FAA206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60" y="4939774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5" name="Picture 2" descr="Red sphere png 3 » PNG Image">
            <a:extLst>
              <a:ext uri="{FF2B5EF4-FFF2-40B4-BE49-F238E27FC236}">
                <a16:creationId xmlns:a16="http://schemas.microsoft.com/office/drawing/2014/main" id="{670C7E9E-83E2-44A2-B4A4-45530496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19" y="4358341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2" descr="Red sphere png 3 » PNG Image">
            <a:extLst>
              <a:ext uri="{FF2B5EF4-FFF2-40B4-BE49-F238E27FC236}">
                <a16:creationId xmlns:a16="http://schemas.microsoft.com/office/drawing/2014/main" id="{AD15F886-F83D-49D0-8D79-789AFD78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612" y="5595215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" name="Picture 2" descr="Red sphere png 3 » PNG Image">
            <a:extLst>
              <a:ext uri="{FF2B5EF4-FFF2-40B4-BE49-F238E27FC236}">
                <a16:creationId xmlns:a16="http://schemas.microsoft.com/office/drawing/2014/main" id="{011626E1-B2FB-48DD-AB69-36B03A849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37" y="4939774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8" name="Picture 2" descr="Red sphere png 3 » PNG Image">
            <a:extLst>
              <a:ext uri="{FF2B5EF4-FFF2-40B4-BE49-F238E27FC236}">
                <a16:creationId xmlns:a16="http://schemas.microsoft.com/office/drawing/2014/main" id="{D6BCFE25-0D1B-4724-9A3A-03725C8C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65" y="5737231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2" descr="Red sphere png 3 » PNG Image">
            <a:extLst>
              <a:ext uri="{FF2B5EF4-FFF2-40B4-BE49-F238E27FC236}">
                <a16:creationId xmlns:a16="http://schemas.microsoft.com/office/drawing/2014/main" id="{D5DD5C81-B83C-4858-9133-71AB5906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71" y="5425414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1083D2E4-554A-4CD8-B5EF-6F0464A909A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43</a:t>
            </a:r>
          </a:p>
        </p:txBody>
      </p:sp>
    </p:spTree>
    <p:extLst>
      <p:ext uri="{BB962C8B-B14F-4D97-AF65-F5344CB8AC3E}">
        <p14:creationId xmlns:p14="http://schemas.microsoft.com/office/powerpoint/2010/main" val="3257605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185 L -0.06172 -0.07592 L 0.05313 -0.15092 L 0.32032 -0.06481 L 0.15626 0.07408 L 0.00235 0.00185 Z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55 -0.09051 L -0.06849 0.12338 L 0.07995 -0.0794 L 0.26433 0.06505 L 0.16433 0.14838 L 0.00261 0.00255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324 L -0.12656 -0.19213 L -0.15078 -0.13796 L 0.2375 -0.16435 L 0.19219 0.03565 L 0.00391 -0.00324 Z " pathEditMode="relative" rAng="0" ptsTypes="AAAAAA">
                                      <p:cBhvr>
                                        <p:cTn id="10" dur="2000" spd="-100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-7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0325 L -0.08919 0.1162 L -0.15013 -0.12269 L -0.19154 0.0412 L 0.19753 0.0412 L -0.00169 -0.00325 Z " pathEditMode="relative" rAng="0" ptsTypes="AAAAAA">
                                      <p:cBhvr>
                                        <p:cTn id="12" dur="2000" spd="-100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139 L 0.01797 -0.21667 L 0.14531 -0.08889 L -0.23672 -0.02917 L -0.00078 0.00278 L -0.00469 -0.00139 Z " pathEditMode="relative" rAng="0" ptsTypes="AAAAAA">
                                      <p:cBhvr>
                                        <p:cTn id="14" dur="2000" spd="-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-10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32 L -0.07942 -0.18912 L -0.0388 0.03449 L -0.31302 -0.22385 L -0.26614 0.02615 L -0.00052 0.00532 Z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047 L 0.12383 -0.11991 L 0.11211 0.09675 L -0.06211 -0.08519 L -0.24571 0.07037 L -0.12149 0.13425 L 0.00273 -0.00047 Z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232 L -0.1543 0.22176 L 0.06914 0.14676 L -0.18867 -0.0074 L -0.30664 0.17176 L 0.00352 0.00232 Z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Expansion</a:t>
            </a:r>
            <a:endParaRPr lang="fr-CA" dirty="0"/>
          </a:p>
        </p:txBody>
      </p:sp>
      <p:sp>
        <p:nvSpPr>
          <p:cNvPr id="42" name="Espace réservé du contenu 41">
            <a:extLst>
              <a:ext uri="{FF2B5EF4-FFF2-40B4-BE49-F238E27FC236}">
                <a16:creationId xmlns:a16="http://schemas.microsoft.com/office/drawing/2014/main" id="{E60EF38C-B12B-4272-9CB8-6A8ABF81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894" y="2654904"/>
            <a:ext cx="4951460" cy="3498910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L’expansion est la capacité d’un gaz à augmenter le volume gaz afin qu’il puisse occupé le </a:t>
            </a:r>
            <a:r>
              <a:rPr lang="fr-CA"/>
              <a:t>maximum d’espace </a:t>
            </a:r>
            <a:r>
              <a:rPr lang="fr-CA" dirty="0"/>
              <a:t>qui lui est donné.</a:t>
            </a:r>
          </a:p>
        </p:txBody>
      </p:sp>
      <p:pic>
        <p:nvPicPr>
          <p:cNvPr id="17" name="Picture 2" descr="Red sphere png 3 » PNG Image">
            <a:extLst>
              <a:ext uri="{FF2B5EF4-FFF2-40B4-BE49-F238E27FC236}">
                <a16:creationId xmlns:a16="http://schemas.microsoft.com/office/drawing/2014/main" id="{FA8E5A88-5352-42B7-9B95-FB21237A2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23" y="4311133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d sphere png 3 » PNG Image">
            <a:extLst>
              <a:ext uri="{FF2B5EF4-FFF2-40B4-BE49-F238E27FC236}">
                <a16:creationId xmlns:a16="http://schemas.microsoft.com/office/drawing/2014/main" id="{58D34A03-BB30-47D1-9D6A-E4C6BD4A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79" y="4783810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d sphere png 3 » PNG Image">
            <a:extLst>
              <a:ext uri="{FF2B5EF4-FFF2-40B4-BE49-F238E27FC236}">
                <a16:creationId xmlns:a16="http://schemas.microsoft.com/office/drawing/2014/main" id="{CFA5B566-6F09-49F1-9C9A-D0626949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03" y="4465622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d sphere png 3 » PNG Image">
            <a:extLst>
              <a:ext uri="{FF2B5EF4-FFF2-40B4-BE49-F238E27FC236}">
                <a16:creationId xmlns:a16="http://schemas.microsoft.com/office/drawing/2014/main" id="{A79DC28D-E8E7-487E-BE16-EE826E09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62" y="3884189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d sphere png 3 » PNG Image">
            <a:extLst>
              <a:ext uri="{FF2B5EF4-FFF2-40B4-BE49-F238E27FC236}">
                <a16:creationId xmlns:a16="http://schemas.microsoft.com/office/drawing/2014/main" id="{03E2B5B2-0422-42DC-83B9-3B522204F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55" y="5121063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d sphere png 3 » PNG Image">
            <a:extLst>
              <a:ext uri="{FF2B5EF4-FFF2-40B4-BE49-F238E27FC236}">
                <a16:creationId xmlns:a16="http://schemas.microsoft.com/office/drawing/2014/main" id="{92C2EBFC-4271-4C81-AF2B-17F1F5AC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80" y="4465622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d sphere png 3 » PNG Image">
            <a:extLst>
              <a:ext uri="{FF2B5EF4-FFF2-40B4-BE49-F238E27FC236}">
                <a16:creationId xmlns:a16="http://schemas.microsoft.com/office/drawing/2014/main" id="{AE28DD4E-9DAB-4DA8-BB5E-18F17DD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08" y="5263079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d sphere png 3 » PNG Image">
            <a:extLst>
              <a:ext uri="{FF2B5EF4-FFF2-40B4-BE49-F238E27FC236}">
                <a16:creationId xmlns:a16="http://schemas.microsoft.com/office/drawing/2014/main" id="{EE93E3F0-25C7-4717-8661-1AEFE93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14" y="4951262"/>
            <a:ext cx="459172" cy="39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C9CF20D5-C9DE-45D1-B583-F88D326F5C1C}"/>
              </a:ext>
            </a:extLst>
          </p:cNvPr>
          <p:cNvSpPr/>
          <p:nvPr/>
        </p:nvSpPr>
        <p:spPr>
          <a:xfrm>
            <a:off x="1027691" y="2666818"/>
            <a:ext cx="4903942" cy="849284"/>
          </a:xfrm>
          <a:prstGeom prst="ellipse">
            <a:avLst/>
          </a:prstGeom>
          <a:solidFill>
            <a:srgbClr val="4BAF73">
              <a:lumMod val="60000"/>
              <a:lumOff val="40000"/>
            </a:srgbClr>
          </a:solidFill>
          <a:ln w="12700" cap="flat" cmpd="sng" algn="ctr">
            <a:solidFill>
              <a:srgbClr val="4BAF7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14B4CFBE-175D-4AC5-801D-708C9E3B3735}"/>
              </a:ext>
            </a:extLst>
          </p:cNvPr>
          <p:cNvGrpSpPr/>
          <p:nvPr/>
        </p:nvGrpSpPr>
        <p:grpSpPr>
          <a:xfrm>
            <a:off x="1020715" y="2654904"/>
            <a:ext cx="4903942" cy="3498910"/>
            <a:chOff x="2729257" y="3178115"/>
            <a:chExt cx="5248274" cy="3498910"/>
          </a:xfrm>
        </p:grpSpPr>
        <p:sp>
          <p:nvSpPr>
            <p:cNvPr id="27" name="Cylindre 26">
              <a:extLst>
                <a:ext uri="{FF2B5EF4-FFF2-40B4-BE49-F238E27FC236}">
                  <a16:creationId xmlns:a16="http://schemas.microsoft.com/office/drawing/2014/main" id="{FB6B2BB9-45C8-4118-A1A9-5DC13083538F}"/>
                </a:ext>
              </a:extLst>
            </p:cNvPr>
            <p:cNvSpPr/>
            <p:nvPr/>
          </p:nvSpPr>
          <p:spPr>
            <a:xfrm>
              <a:off x="2729257" y="3178115"/>
              <a:ext cx="5248274" cy="3498910"/>
            </a:xfrm>
            <a:prstGeom prst="can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4442786-7359-4C56-9FEC-74668CF7554F}"/>
                </a:ext>
              </a:extLst>
            </p:cNvPr>
            <p:cNvSpPr/>
            <p:nvPr/>
          </p:nvSpPr>
          <p:spPr>
            <a:xfrm>
              <a:off x="2729257" y="5772150"/>
              <a:ext cx="5248274" cy="904875"/>
            </a:xfrm>
            <a:prstGeom prst="ellips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9" name="Titre 1">
            <a:extLst>
              <a:ext uri="{FF2B5EF4-FFF2-40B4-BE49-F238E27FC236}">
                <a16:creationId xmlns:a16="http://schemas.microsoft.com/office/drawing/2014/main" id="{3C2A09DD-B7ED-4F8D-BDCF-C5408ACD84C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43</a:t>
            </a:r>
          </a:p>
        </p:txBody>
      </p:sp>
    </p:spTree>
    <p:extLst>
      <p:ext uri="{BB962C8B-B14F-4D97-AF65-F5344CB8AC3E}">
        <p14:creationId xmlns:p14="http://schemas.microsoft.com/office/powerpoint/2010/main" val="3276972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0579 L -0.06393 -0.10532 L 0.31732 -0.21643 L 0.32592 0.06412 L 0.18685 0.1294 L -0.00299 0.00579 Z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-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93 L -0.08633 -0.15857 L -0.11914 -0.08773 L 0.20104 0.1956 L 0.20651 -0.15857 L -0.00039 0.00393 Z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347 L -0.08424 0.07708 L -0.13971 0.01319 L 0.23984 -0.08681 L 0.00091 -0.23264 L -0.00456 0.00347 Z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8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347 L -0.04466 0.18403 L 0.19831 0.05764 L 0.04284 -0.15764 L -0.17201 0.14931 L 0.19831 0.0632 L -0.00326 0.00347 Z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532 L -0.15534 -0.28496 L -0.14049 0.05116 L 0.03294 -0.28218 L 0.14623 -0.06968 L -0.23971 -0.06551 L 0.00091 0.00532 Z " pathEditMode="relative" rAng="0" ptsTypes="AAAAA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122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47 L 0.09258 0.16042 L -0.14258 -0.16319 L -0.19727 0.17292 L 0.02773 -0.15625 L 0.1276 0.11042 L -0.00117 -0.00347 Z " pathEditMode="relative" rAng="0" ptsTypes="AAAAAAA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324 L -0.11067 -0.2574 L -0.31536 -0.25601 L -0.20364 0.08982 L -0.00208 -0.00324 Z " pathEditMode="relative" rAng="0" ptsTypes="AAAA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-8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625 L -0.05117 0.26042 L -0.31445 -0.10208 L -0.23242 0.26042 L 0.07305 0.20208 L 0.00039 0.00625 Z " pathEditMode="relative" rAng="0" ptsTypes="AAAAAA">
                                      <p:cBhvr>
                                        <p:cTn id="2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9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Démonstration du ludion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2317579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La diffusion et l’effusion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p.44 à 45 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3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0436762A-400A-4FB9-98FF-3A76F28F3B29}"/>
              </a:ext>
            </a:extLst>
          </p:cNvPr>
          <p:cNvSpPr/>
          <p:nvPr/>
        </p:nvSpPr>
        <p:spPr>
          <a:xfrm>
            <a:off x="3029496" y="4963694"/>
            <a:ext cx="474921" cy="1814623"/>
          </a:xfrm>
          <a:custGeom>
            <a:avLst/>
            <a:gdLst>
              <a:gd name="connsiteX0" fmla="*/ 474921 w 474921"/>
              <a:gd name="connsiteY0" fmla="*/ 0 h 1814623"/>
              <a:gd name="connsiteX1" fmla="*/ 14177 w 474921"/>
              <a:gd name="connsiteY1" fmla="*/ 446567 h 1814623"/>
              <a:gd name="connsiteX2" fmla="*/ 0 w 474921"/>
              <a:gd name="connsiteY2" fmla="*/ 1814623 h 1814623"/>
              <a:gd name="connsiteX3" fmla="*/ 474921 w 474921"/>
              <a:gd name="connsiteY3" fmla="*/ 1353879 h 1814623"/>
              <a:gd name="connsiteX4" fmla="*/ 474921 w 474921"/>
              <a:gd name="connsiteY4" fmla="*/ 0 h 18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21" h="1814623">
                <a:moveTo>
                  <a:pt x="474921" y="0"/>
                </a:moveTo>
                <a:lnTo>
                  <a:pt x="14177" y="446567"/>
                </a:lnTo>
                <a:lnTo>
                  <a:pt x="0" y="1814623"/>
                </a:lnTo>
                <a:lnTo>
                  <a:pt x="474921" y="1353879"/>
                </a:lnTo>
                <a:lnTo>
                  <a:pt x="47492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60000"/>
                </a:schemeClr>
              </a:gs>
              <a:gs pos="50000">
                <a:schemeClr val="accent1">
                  <a:shade val="67500"/>
                  <a:satMod val="115000"/>
                  <a:alpha val="60000"/>
                </a:schemeClr>
              </a:gs>
              <a:gs pos="100000">
                <a:schemeClr val="accent1">
                  <a:shade val="100000"/>
                  <a:satMod val="115000"/>
                  <a:alpha val="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La diffusion et l’effusion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CC3554-E18D-48E3-9DF6-D2F8C03F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402" y="2622317"/>
            <a:ext cx="4698272" cy="557976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dirty="0"/>
              <a:t>Diffusion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376D4-5604-46C4-824E-98EC36E32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3188930"/>
            <a:ext cx="4698355" cy="16086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Le gaz se déplace et se répand de façon uniforme à l’intérieur d’un contenant sur une période de temps.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EEF5CAC-3A15-4C88-B562-0CC7779B6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3321" y="2623375"/>
            <a:ext cx="4700059" cy="557124"/>
          </a:xfrm>
        </p:spPr>
        <p:txBody>
          <a:bodyPr anchor="ctr">
            <a:normAutofit/>
          </a:bodyPr>
          <a:lstStyle/>
          <a:p>
            <a:pPr algn="ctr"/>
            <a:r>
              <a:rPr lang="fr-CA" sz="2800" dirty="0"/>
              <a:t>Effusion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CE84551-0741-452E-808C-F8EF6BBDC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3321" y="3188930"/>
            <a:ext cx="4700059" cy="160866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Un gaz est capable de franchir une barrière si une ouverture se présente, même si celle est petite.</a:t>
            </a:r>
          </a:p>
        </p:txBody>
      </p:sp>
      <p:sp>
        <p:nvSpPr>
          <p:cNvPr id="105" name="Titre 1">
            <a:extLst>
              <a:ext uri="{FF2B5EF4-FFF2-40B4-BE49-F238E27FC236}">
                <a16:creationId xmlns:a16="http://schemas.microsoft.com/office/drawing/2014/main" id="{50CF243A-88B2-4674-B259-ED06DB2CB77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44 à 45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D8E405-329A-470E-919E-91CDB3C0A33F}"/>
              </a:ext>
            </a:extLst>
          </p:cNvPr>
          <p:cNvSpPr txBox="1"/>
          <p:nvPr/>
        </p:nvSpPr>
        <p:spPr>
          <a:xfrm>
            <a:off x="682018" y="2063439"/>
            <a:ext cx="1083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Un gaz possède la capacité à se déplacer.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5AF4368-D2DF-4BE3-805F-DD54A1E0359E}"/>
              </a:ext>
            </a:extLst>
          </p:cNvPr>
          <p:cNvCxnSpPr>
            <a:cxnSpLocks/>
          </p:cNvCxnSpPr>
          <p:nvPr/>
        </p:nvCxnSpPr>
        <p:spPr>
          <a:xfrm flipH="1">
            <a:off x="6095148" y="2597821"/>
            <a:ext cx="1699" cy="4180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FAA9A71-8C0F-4EA5-9BAB-0672FCC52369}"/>
              </a:ext>
            </a:extLst>
          </p:cNvPr>
          <p:cNvGrpSpPr/>
          <p:nvPr/>
        </p:nvGrpSpPr>
        <p:grpSpPr>
          <a:xfrm>
            <a:off x="1228725" y="4935008"/>
            <a:ext cx="3852528" cy="1843309"/>
            <a:chOff x="1285875" y="4914900"/>
            <a:chExt cx="3852528" cy="1485900"/>
          </a:xfrm>
        </p:grpSpPr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2E29C1C2-654F-4DA8-BA19-B1EEFD2F6AC2}"/>
                </a:ext>
              </a:extLst>
            </p:cNvPr>
            <p:cNvSpPr/>
            <p:nvPr/>
          </p:nvSpPr>
          <p:spPr>
            <a:xfrm>
              <a:off x="1285875" y="4914900"/>
              <a:ext cx="3852528" cy="1485900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5BCED5F-E91D-4758-B549-8418D845F109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4914900"/>
              <a:ext cx="0" cy="110790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C1B5B944-D96A-49A4-A501-16CB3CC02EC8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6022803"/>
              <a:ext cx="336675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8D5CC433-1504-4B6C-A7BB-29D8C3F0B4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875" y="6022803"/>
              <a:ext cx="485775" cy="37799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Picture 2" descr="Red sphere png 3 » PNG Image">
            <a:extLst>
              <a:ext uri="{FF2B5EF4-FFF2-40B4-BE49-F238E27FC236}">
                <a16:creationId xmlns:a16="http://schemas.microsoft.com/office/drawing/2014/main" id="{52C776C4-B930-4863-BBFA-BE45DAEE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56" y="5610102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d sphere png 3 » PNG Image">
            <a:extLst>
              <a:ext uri="{FF2B5EF4-FFF2-40B4-BE49-F238E27FC236}">
                <a16:creationId xmlns:a16="http://schemas.microsoft.com/office/drawing/2014/main" id="{0EC081B3-9B66-4DBD-853C-36053AE03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6152361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d sphere png 3 » PNG Image">
            <a:extLst>
              <a:ext uri="{FF2B5EF4-FFF2-40B4-BE49-F238E27FC236}">
                <a16:creationId xmlns:a16="http://schemas.microsoft.com/office/drawing/2014/main" id="{EC63763C-1508-4E97-A5C6-D5C8C383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04" y="6420578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ed sphere png 3 » PNG Image">
            <a:extLst>
              <a:ext uri="{FF2B5EF4-FFF2-40B4-BE49-F238E27FC236}">
                <a16:creationId xmlns:a16="http://schemas.microsoft.com/office/drawing/2014/main" id="{2AB72D0C-7527-452A-BD0A-D2C8FFBA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21" y="5925428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d sphere png 3 » PNG Image">
            <a:extLst>
              <a:ext uri="{FF2B5EF4-FFF2-40B4-BE49-F238E27FC236}">
                <a16:creationId xmlns:a16="http://schemas.microsoft.com/office/drawing/2014/main" id="{BF843446-6F48-4857-9055-7409EB48D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58" y="5624445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A9446501-0755-45E0-87BB-9DE428C1139A}"/>
              </a:ext>
            </a:extLst>
          </p:cNvPr>
          <p:cNvSpPr/>
          <p:nvPr/>
        </p:nvSpPr>
        <p:spPr>
          <a:xfrm>
            <a:off x="8798385" y="4852515"/>
            <a:ext cx="474921" cy="1814623"/>
          </a:xfrm>
          <a:custGeom>
            <a:avLst/>
            <a:gdLst>
              <a:gd name="connsiteX0" fmla="*/ 474921 w 474921"/>
              <a:gd name="connsiteY0" fmla="*/ 0 h 1814623"/>
              <a:gd name="connsiteX1" fmla="*/ 14177 w 474921"/>
              <a:gd name="connsiteY1" fmla="*/ 446567 h 1814623"/>
              <a:gd name="connsiteX2" fmla="*/ 0 w 474921"/>
              <a:gd name="connsiteY2" fmla="*/ 1814623 h 1814623"/>
              <a:gd name="connsiteX3" fmla="*/ 474921 w 474921"/>
              <a:gd name="connsiteY3" fmla="*/ 1353879 h 1814623"/>
              <a:gd name="connsiteX4" fmla="*/ 474921 w 474921"/>
              <a:gd name="connsiteY4" fmla="*/ 0 h 181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21" h="1814623">
                <a:moveTo>
                  <a:pt x="474921" y="0"/>
                </a:moveTo>
                <a:lnTo>
                  <a:pt x="14177" y="446567"/>
                </a:lnTo>
                <a:lnTo>
                  <a:pt x="0" y="1814623"/>
                </a:lnTo>
                <a:lnTo>
                  <a:pt x="474921" y="1353879"/>
                </a:lnTo>
                <a:lnTo>
                  <a:pt x="47492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60000"/>
                </a:schemeClr>
              </a:gs>
              <a:gs pos="50000">
                <a:schemeClr val="accent1">
                  <a:shade val="67500"/>
                  <a:satMod val="115000"/>
                  <a:alpha val="60000"/>
                </a:schemeClr>
              </a:gs>
              <a:gs pos="100000">
                <a:schemeClr val="accent1">
                  <a:shade val="100000"/>
                  <a:satMod val="115000"/>
                  <a:alpha val="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C2AFF899-A940-4E8F-85FA-D37FF4ED4642}"/>
              </a:ext>
            </a:extLst>
          </p:cNvPr>
          <p:cNvGrpSpPr/>
          <p:nvPr/>
        </p:nvGrpSpPr>
        <p:grpSpPr>
          <a:xfrm>
            <a:off x="6997614" y="4823829"/>
            <a:ext cx="3852528" cy="1843309"/>
            <a:chOff x="1285875" y="4914900"/>
            <a:chExt cx="3852528" cy="1485900"/>
          </a:xfrm>
        </p:grpSpPr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5977F516-913D-4705-BB3C-72FD4056C5A4}"/>
                </a:ext>
              </a:extLst>
            </p:cNvPr>
            <p:cNvSpPr/>
            <p:nvPr/>
          </p:nvSpPr>
          <p:spPr>
            <a:xfrm>
              <a:off x="1285875" y="4914900"/>
              <a:ext cx="3852528" cy="1485900"/>
            </a:xfrm>
            <a:prstGeom prst="cub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F2417D9C-5C59-4542-AA40-A32AD08F0D2B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4914900"/>
              <a:ext cx="0" cy="1107903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BD9E450E-2C7B-4C76-B8D8-A247D05B78E5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6022803"/>
              <a:ext cx="3366753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9AB4090C-AD52-4EE0-8652-921ED9204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5875" y="6022803"/>
              <a:ext cx="485775" cy="37799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2" descr="Red sphere png 3 » PNG Image">
            <a:extLst>
              <a:ext uri="{FF2B5EF4-FFF2-40B4-BE49-F238E27FC236}">
                <a16:creationId xmlns:a16="http://schemas.microsoft.com/office/drawing/2014/main" id="{3F95E77B-501C-4945-BACC-AC52FC64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45" y="5498923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Red sphere png 3 » PNG Image">
            <a:extLst>
              <a:ext uri="{FF2B5EF4-FFF2-40B4-BE49-F238E27FC236}">
                <a16:creationId xmlns:a16="http://schemas.microsoft.com/office/drawing/2014/main" id="{22D78A19-D151-4E11-B1D3-5BDFA961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6" y="6041182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Red sphere png 3 » PNG Image">
            <a:extLst>
              <a:ext uri="{FF2B5EF4-FFF2-40B4-BE49-F238E27FC236}">
                <a16:creationId xmlns:a16="http://schemas.microsoft.com/office/drawing/2014/main" id="{06CA150C-78F5-4845-B7AB-02ED6E13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93" y="6309399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ed sphere png 3 » PNG Image">
            <a:extLst>
              <a:ext uri="{FF2B5EF4-FFF2-40B4-BE49-F238E27FC236}">
                <a16:creationId xmlns:a16="http://schemas.microsoft.com/office/drawing/2014/main" id="{354F769E-9A48-488B-95A7-1D491F4F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410" y="5814249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sphere png 3 » PNG Image">
            <a:extLst>
              <a:ext uri="{FF2B5EF4-FFF2-40B4-BE49-F238E27FC236}">
                <a16:creationId xmlns:a16="http://schemas.microsoft.com/office/drawing/2014/main" id="{B5C39854-4015-45D7-9306-B704DEE94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rgbClr val="D17DF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47" y="5513266"/>
            <a:ext cx="283887" cy="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D6A5A6BF-347A-4DA7-A48A-D6C679E97F8F}"/>
              </a:ext>
            </a:extLst>
          </p:cNvPr>
          <p:cNvSpPr/>
          <p:nvPr/>
        </p:nvSpPr>
        <p:spPr>
          <a:xfrm>
            <a:off x="9028367" y="5624445"/>
            <a:ext cx="69420" cy="3009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7524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03399 -0.03472 L 0.0332 0.12685 L -0.05989 -0.03727 L -0.09505 0.07338 L 0.00013 -0.00139 Z " pathEditMode="relative" ptsTypes="AAAA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7 L -0.0151 -0.03518 L 0.12136 0.13148 L -0.00989 0.10348 L 0.12292 0.09005 L -0.00169 0.0007 Z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347 L 0.00768 -0.08865 L 0.08047 -0.0287 L -0.05599 0.01274 L 0.00169 0.09283 L -0.0013 -0.00347 Z " pathEditMode="relative" ptsTypes="AAAAAA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301 L -0.03372 -0.02639 L 0.06302 -0.15695 L 0.10117 -0.0676 L 0.05104 0.01921 L -0.00156 0.00301 Z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7 L -0.00912 0.06203 L -0.07735 -0.11366 L -0.10209 -0.03774 L -0.03308 0.0662 L 0.0375 -0.11366 L -0.00013 -0.00047 Z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069 L 0.05339 -0.0456 L 0.16732 0.06667 L 0.07604 0.13912 L -0.10469 0.07639 L -0.0026 -0.00069 Z " pathEditMode="relative" ptsTypes="AAAAAA">
                                      <p:cBhvr>
                                        <p:cTn id="55" dur="4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9 L 0.05092 -0.04768 L 0.12227 0.13704 L 0.20274 -0.03657 L 0.25066 0.14028 L 0.08347 -0.04629 L 0.00938 0.14352 L -0.0177 0.03889 L -0.00065 0.00209 Z " pathEditMode="relative" ptsTypes="AAAAAAAAA">
                                      <p:cBhvr>
                                        <p:cTn id="57" dur="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0139 L -0.05508 0.00787 L -0.01081 -0.08703 L 0.05599 0.10602 L 0.21693 -0.02916 L 0.13099 -0.09328 L -0.00182 0.00139 Z " pathEditMode="relative" ptsTypes="AAAAAAA">
                                      <p:cBhvr>
                                        <p:cTn id="59" dur="4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3.33333E-6 L 0.22487 -0.09815 L 0.0405 -0.16389 L -0.04167 -0.05625 L -0.02096 0.03055 L -0.00286 3.33333E-6 Z " pathEditMode="relative" ptsTypes="AAAAAA">
                                      <p:cBhvr>
                                        <p:cTn id="61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6 L -0.03021 0.05995 L -0.05638 -0.12014 L 0.15599 -0.11042 L 0.12604 0.05185 L 0.04205 -0.12315 L 0.00052 0.00046 Z " pathEditMode="relative" ptsTypes="AAAAAAA">
                                      <p:cBhvr>
                                        <p:cTn id="63" dur="4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9 L 0.03398 -0.03473 L 0.0332 0.12685 L -0.0599 -0.03727 L -0.09505 0.07338 L 0.00013 -0.00139 Z " pathEditMode="relative" rAng="0" ptsTypes="AAAAAA">
                                      <p:cBhvr>
                                        <p:cTn id="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460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69 L -0.0151 -0.03519 L 0.12136 0.13148 L -0.00989 0.10347 L 0.12292 0.09005 L -0.00169 0.00069 Z " pathEditMode="relative" rAng="0" ptsTypes="AAAAAA"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474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347 L 0.00768 -0.08866 L 0.08046 -0.0287 L -0.05599 0.01273 L 0.00169 0.09282 L -0.00131 -0.00347 Z " pathEditMode="relative" rAng="0" ptsTypes="AAAAAA">
                                      <p:cBhvr>
                                        <p:cTn id="10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55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301 L -0.03373 -0.02639 L 0.06302 -0.15694 L 0.10117 -0.06759 L 0.05104 0.01922 L -0.00156 0.00301 Z " pathEditMode="relative" rAng="0" ptsTypes="AAAAAA">
                                      <p:cBhvr>
                                        <p:cTn id="1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719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911 0.06204 L -0.07734 -0.11365 L -0.10208 -0.03773 L -0.03307 0.06621 L 0.0375 -0.11365 L -0.00013 -0.00046 Z " pathEditMode="relative" rAng="0" ptsTypes="AAAAAAA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578 L 0.11524 -0.11967 L 0.16211 0.0581 L 0.05743 -0.11134 L 0.16133 -0.07106 L 0.06602 0.06227 L 0.05118 0.00949 L 0.08946 -0.03495 " pathEditMode="relative" ptsTypes="AAAAAAAA">
                                      <p:cBhvr>
                                        <p:cTn id="112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393 L 0.16693 0.0706 L 0.15208 -0.0419 L 0.11536 0.14282 L 0.07161 -0.03912 L 0.06614 0.13032 L 0.15521 -0.02801 " pathEditMode="relative" ptsTypes="AAAAAAA">
                                      <p:cBhvr>
                                        <p:cTn id="11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" grpId="0" build="p"/>
      <p:bldP spid="4" grpId="0" build="p"/>
      <p:bldP spid="6" grpId="0" build="p"/>
      <p:bldP spid="7" grpId="0" build="p"/>
      <p:bldP spid="7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1D6F4768-5F00-44F6-9FE0-7850FB789FCA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80321" y="1990722"/>
                <a:ext cx="9613861" cy="478738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Défini comme étant la force exercée sur une surface: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9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CA" sz="39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fr-CA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C’est une définition de la physique.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En chimie, on va se servir de P comme descriptif d’un gaz.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La pression atmosphérique ambiante est de: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fr-CA" sz="3200" b="1" dirty="0"/>
                  <a:t>101,3 kPa = 1 </a:t>
                </a:r>
                <a:r>
                  <a:rPr lang="fr-CA" sz="3200" b="1" dirty="0" err="1"/>
                  <a:t>atm</a:t>
                </a:r>
                <a:r>
                  <a:rPr lang="fr-CA" sz="3200" b="1" dirty="0"/>
                  <a:t> = 760 mm Hg</a:t>
                </a:r>
                <a:endParaRPr lang="fr-CA" sz="2800" dirty="0"/>
              </a:p>
            </p:txBody>
          </p:sp>
        </mc:Choice>
        <mc:Fallback xmlns="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1D6F4768-5F00-44F6-9FE0-7850FB789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1990722"/>
                <a:ext cx="9613861" cy="4787383"/>
              </a:xfrm>
              <a:blipFill>
                <a:blip r:embed="rId11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La pression (P) d’un gaz</a:t>
            </a:r>
            <a:endParaRPr lang="fr-C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9E65D9A-09D2-45DD-9C6E-1AC00CFB83F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498305" y="3033452"/>
            <a:ext cx="2464606" cy="461665"/>
            <a:chOff x="4848533" y="3647793"/>
            <a:chExt cx="2464606" cy="461665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72667F8-77D4-4B2D-B882-F4F3B313205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848533" y="3878626"/>
              <a:ext cx="5377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11025B2-DF66-4FEE-BD3B-0FB71EB12EB9}"/>
                </a:ext>
              </a:extLst>
            </p:cNvPr>
            <p:cNvSpPr txBox="1"/>
            <p:nvPr/>
          </p:nvSpPr>
          <p:spPr>
            <a:xfrm>
              <a:off x="5386323" y="3647793"/>
              <a:ext cx="192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Force en N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2D778E1-E041-4310-B10F-10A8FECB531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498305" y="3670877"/>
            <a:ext cx="2464606" cy="461665"/>
            <a:chOff x="4848533" y="3745275"/>
            <a:chExt cx="2464606" cy="461665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C9B7B01-A646-4667-B218-B0AD2597E5E6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4848533" y="3976107"/>
              <a:ext cx="537790" cy="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64FE353-91FD-49A6-8D65-B541E595088F}"/>
                </a:ext>
              </a:extLst>
            </p:cNvPr>
            <p:cNvSpPr txBox="1"/>
            <p:nvPr/>
          </p:nvSpPr>
          <p:spPr>
            <a:xfrm>
              <a:off x="5386323" y="3745275"/>
              <a:ext cx="192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Aire en m</a:t>
              </a:r>
              <a:r>
                <a:rPr lang="fr-CA" sz="2400" b="1" baseline="30000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704DD2D-6C7F-44DC-BC44-2ED6CD904BE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632934" y="3342438"/>
            <a:ext cx="3055094" cy="461665"/>
            <a:chOff x="4974641" y="3647793"/>
            <a:chExt cx="3055094" cy="46166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A25AF57-39BB-4AE7-8A32-40F4C652951A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7313139" y="3878626"/>
              <a:ext cx="71659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F623B81-C3C0-4023-AFB1-6DCFAFF3CB3F}"/>
                </a:ext>
              </a:extLst>
            </p:cNvPr>
            <p:cNvSpPr txBox="1"/>
            <p:nvPr/>
          </p:nvSpPr>
          <p:spPr>
            <a:xfrm>
              <a:off x="4974641" y="3647793"/>
              <a:ext cx="2338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6"/>
                  </a:solidFill>
                </a:rPr>
                <a:t>Pression en Pa</a:t>
              </a:r>
              <a:endParaRPr lang="fr-CA" sz="2400" b="1" baseline="30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9AA098B-3870-4891-8CE2-F84C3F4A49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85975" y="5819775"/>
            <a:ext cx="6619875" cy="7048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3F0E380A-8C3C-4D8E-8E11-079C24F16A2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14154" y="5566288"/>
            <a:ext cx="1758555" cy="1211817"/>
          </a:xfrm>
          <a:prstGeom prst="leftArrow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Apprendre par cœur</a:t>
            </a:r>
          </a:p>
        </p:txBody>
      </p:sp>
      <p:pic>
        <p:nvPicPr>
          <p:cNvPr id="18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EEC876A0-0803-4B9C-8A29-1B870E65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B5365EB8-AEEE-4023-AA08-AA42A31FD12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661781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4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619</Words>
  <Application>Microsoft Office PowerPoint</Application>
  <PresentationFormat>Grand écran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Trebuchet MS</vt:lpstr>
      <vt:lpstr>Berlin</vt:lpstr>
      <vt:lpstr>Propriétés macroscopiques d’un gaz Lecture du manomètre</vt:lpstr>
      <vt:lpstr>Propriétés macroscopiques d’un gaz</vt:lpstr>
      <vt:lpstr>Fluide compressible</vt:lpstr>
      <vt:lpstr>Compressibilité</vt:lpstr>
      <vt:lpstr>Expansion</vt:lpstr>
      <vt:lpstr>Démonstration du ludion</vt:lpstr>
      <vt:lpstr>La diffusion et l’effusion</vt:lpstr>
      <vt:lpstr>La diffusion et l’effusion</vt:lpstr>
      <vt:lpstr>La pression (P) d’un gaz</vt:lpstr>
      <vt:lpstr>Rappel: La pression et son déplacement</vt:lpstr>
      <vt:lpstr>Fonctionnement du baromètre</vt:lpstr>
      <vt:lpstr>Fonctionnement du baromètre</vt:lpstr>
      <vt:lpstr>Fonctionnement du manomètre</vt:lpstr>
      <vt:lpstr>Fonctionnement du manomètre</vt:lpstr>
      <vt:lpstr>Manomètre à bout fermé (Pression absolue)</vt:lpstr>
      <vt:lpstr>Manomètre à bout ouvert  (pression relative)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Propriétés macroscopique d’un gaz Lecture du manomètre</dc:title>
  <dc:creator>Bacchi Jonathan</dc:creator>
  <cp:lastModifiedBy>Bacchi Jonathan</cp:lastModifiedBy>
  <cp:revision>39</cp:revision>
  <dcterms:created xsi:type="dcterms:W3CDTF">2020-08-17T22:05:47Z</dcterms:created>
  <dcterms:modified xsi:type="dcterms:W3CDTF">2020-10-13T22:18:01Z</dcterms:modified>
</cp:coreProperties>
</file>