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40" r:id="rId2"/>
    <p:sldId id="354" r:id="rId3"/>
    <p:sldId id="343" r:id="rId4"/>
    <p:sldId id="353" r:id="rId5"/>
    <p:sldId id="344" r:id="rId6"/>
    <p:sldId id="345" r:id="rId7"/>
    <p:sldId id="346" r:id="rId8"/>
    <p:sldId id="355" r:id="rId9"/>
    <p:sldId id="341" r:id="rId10"/>
    <p:sldId id="342" r:id="rId11"/>
    <p:sldId id="347" r:id="rId12"/>
    <p:sldId id="348" r:id="rId13"/>
    <p:sldId id="349" r:id="rId14"/>
    <p:sldId id="350" r:id="rId15"/>
    <p:sldId id="351" r:id="rId16"/>
    <p:sldId id="352" r:id="rId17"/>
    <p:sldId id="35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2020-09-21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2020-09-21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2020-09-21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2020-09-21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2020-09-21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2020-09-21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2020-09-21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2020-09-21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2020-09-21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2020-09-21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2020-09-21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2020-09-21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2020-09-21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oprof.qc.ca/bv/pages/os1521.aspx" TargetMode="External"/><Relationship Id="rId2" Type="http://schemas.openxmlformats.org/officeDocument/2006/relationships/hyperlink" Target="http://www.alloprof.qc.ca/BV/pages/p1049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lloprof.qc.ca/bv/pages/s1521.aspx" TargetMode="External"/><Relationship Id="rId4" Type="http://schemas.openxmlformats.org/officeDocument/2006/relationships/hyperlink" Target="http://www.alloprof.qc.ca/BV/Pages/s1520.asp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how.com/Use-a-Rul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how.com/Use-a-Rul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lloprof.qc.ca/bv/pages/s1521.asp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prof.qc.ca/BV/pages/s1520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prof.qc.ca/BV/Pages/s1520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yc-valdedurance.ac-aix-marseille.fr/extra/methodo/opale/PRECISIONDUNEMESUREETCS/co/module_PRECISION%20D%20UNE%20MESURE%20ET%20CHIFFRES%20SIGNIFICATIFS_7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.bp.blogspot.com/-6qI5mvt5yoU/U5KE8S0ynGI/AAAAAAAAGz4/O5gc100OKCo/s1600/precision-exactitude.png" TargetMode="External"/><Relationship Id="rId4" Type="http://schemas.openxmlformats.org/officeDocument/2006/relationships/hyperlink" Target="https://media4.obspm.fr/AAS/pages_statistiques/precisexact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Les chiffres significatifs et l’incertitude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En laboratoire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4563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Précision et exactitude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0"/>
            <a:ext cx="6324600" cy="4945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0" y="63246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http://ars.els-cdn.com/content/image/1-s2.0-S1877051710000833-gr6.jpg</a:t>
            </a:r>
          </a:p>
        </p:txBody>
      </p:sp>
    </p:spTree>
    <p:extLst>
      <p:ext uri="{BB962C8B-B14F-4D97-AF65-F5344CB8AC3E}">
        <p14:creationId xmlns:p14="http://schemas.microsoft.com/office/powerpoint/2010/main" val="252036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Incertitude et l’erreur de mesure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11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L'</a:t>
            </a:r>
            <a:r>
              <a:rPr lang="fr-FR" b="1" dirty="0"/>
              <a:t>incertitude</a:t>
            </a:r>
            <a:r>
              <a:rPr lang="fr-FR" dirty="0"/>
              <a:t> représente la marge d'erreur associée aux valeurs mesurées ou déterminées lors d'une expérience. </a:t>
            </a:r>
          </a:p>
          <a:p>
            <a:pPr lvl="1"/>
            <a:r>
              <a:rPr lang="fr-FR" dirty="0"/>
              <a:t>(</a:t>
            </a:r>
            <a:r>
              <a:rPr lang="fr-FR" dirty="0">
                <a:hlinkClick r:id="rId2"/>
              </a:rPr>
              <a:t>http://www.alloprof.qc.ca/BV/pages/p1049.aspx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De manière générale, l'incertitude sur la mesure est fournie par le fabricant. En cas contraire, l'incertitude correspond à </a:t>
            </a:r>
            <a:r>
              <a:rPr lang="fr-FR" b="1" dirty="0"/>
              <a:t>la moitié de la plus petite graduation de l'instrument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Seulement pour les mesures </a:t>
            </a:r>
            <a:r>
              <a:rPr lang="fr-FR" b="1" dirty="0"/>
              <a:t>analogues</a:t>
            </a:r>
            <a:r>
              <a:rPr lang="fr-FR" dirty="0"/>
              <a:t> (pas digitales)</a:t>
            </a:r>
          </a:p>
          <a:p>
            <a:pPr lvl="1"/>
            <a:r>
              <a:rPr lang="fr-FR" dirty="0"/>
              <a:t>(</a:t>
            </a:r>
            <a:r>
              <a:rPr lang="fr-FR" dirty="0">
                <a:hlinkClick r:id="rId3"/>
              </a:rPr>
              <a:t>http://www.alloprof.qc.ca/bv/pages/os1521.aspx</a:t>
            </a:r>
            <a:r>
              <a:rPr lang="fr-FR" dirty="0"/>
              <a:t>) </a:t>
            </a:r>
          </a:p>
          <a:p>
            <a:endParaRPr lang="fr-FR" dirty="0"/>
          </a:p>
          <a:p>
            <a:r>
              <a:rPr lang="fr-FR" dirty="0"/>
              <a:t>L'incertitude, qu'elle soit absolue ou relative, s'écrit toujours avec un seul </a:t>
            </a:r>
            <a:r>
              <a:rPr lang="fr-FR" dirty="0">
                <a:hlinkClick r:id="rId4"/>
              </a:rPr>
              <a:t>chiffre significatif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(</a:t>
            </a:r>
            <a:r>
              <a:rPr lang="fr-FR" dirty="0">
                <a:hlinkClick r:id="rId5"/>
              </a:rPr>
              <a:t>http://www.alloprof.qc.ca/bv/pages/s1521.aspx</a:t>
            </a:r>
            <a:r>
              <a:rPr lang="fr-FR" dirty="0"/>
              <a:t>) </a:t>
            </a:r>
          </a:p>
          <a:p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6142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résumé</a:t>
            </a:r>
            <a:endParaRPr lang="en-CA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12</a:t>
            </a:fld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Incertitude pour une mesure </a:t>
            </a:r>
            <a:r>
              <a:rPr lang="fr-CA" b="1" dirty="0"/>
              <a:t>analogue</a:t>
            </a:r>
            <a:r>
              <a:rPr lang="fr-CA" dirty="0"/>
              <a:t>:</a:t>
            </a:r>
          </a:p>
          <a:p>
            <a:pPr lvl="1"/>
            <a:r>
              <a:rPr lang="fr-CA" dirty="0"/>
              <a:t>La </a:t>
            </a:r>
            <a:r>
              <a:rPr lang="fr-CA" b="1" dirty="0"/>
              <a:t>moitié</a:t>
            </a:r>
            <a:r>
              <a:rPr lang="fr-CA" dirty="0"/>
              <a:t> de la plus petite mesure</a:t>
            </a:r>
          </a:p>
          <a:p>
            <a:pPr lvl="1"/>
            <a:endParaRPr lang="fr-CA" dirty="0"/>
          </a:p>
          <a:p>
            <a:r>
              <a:rPr lang="fr-CA" dirty="0"/>
              <a:t>Incertitude pour une mesure </a:t>
            </a:r>
            <a:r>
              <a:rPr lang="fr-CA" b="1" dirty="0"/>
              <a:t>digitale</a:t>
            </a:r>
            <a:r>
              <a:rPr lang="fr-CA" dirty="0"/>
              <a:t>:</a:t>
            </a:r>
          </a:p>
          <a:p>
            <a:pPr lvl="1"/>
            <a:r>
              <a:rPr lang="fr-CA" dirty="0"/>
              <a:t>Le </a:t>
            </a:r>
            <a:r>
              <a:rPr lang="fr-CA" b="1" dirty="0"/>
              <a:t>plus petit </a:t>
            </a:r>
            <a:r>
              <a:rPr lang="fr-CA" dirty="0"/>
              <a:t>chiffre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46203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9" b="27656"/>
          <a:stretch/>
        </p:blipFill>
        <p:spPr bwMode="auto">
          <a:xfrm>
            <a:off x="2276475" y="1295401"/>
            <a:ext cx="69342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53201" y="5943600"/>
            <a:ext cx="3763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3"/>
              </a:rPr>
              <a:t>http://www.wikihow.com/Use-a-Ruler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3447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14</a:t>
            </a:fld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91" t="28216" r="1816" b="42725"/>
          <a:stretch/>
        </p:blipFill>
        <p:spPr bwMode="auto">
          <a:xfrm>
            <a:off x="5300663" y="381000"/>
            <a:ext cx="159067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065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13,98 cm ± ∆0,05 cm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9" b="27656"/>
          <a:stretch/>
        </p:blipFill>
        <p:spPr bwMode="auto">
          <a:xfrm>
            <a:off x="2276475" y="1295401"/>
            <a:ext cx="69342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53201" y="5943600"/>
            <a:ext cx="3763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3"/>
              </a:rPr>
              <a:t>http://www.wikihow.com/Use-a-Ruler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617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Incertitudes absolues et relatives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</a:t>
            </a:r>
            <a:r>
              <a:rPr lang="fr-FR" b="1" dirty="0"/>
              <a:t>incertitude absolue</a:t>
            </a:r>
            <a:r>
              <a:rPr lang="fr-FR" dirty="0"/>
              <a:t> est l’erreur maximale que l’on peut effectuer en déterminant une mesure sur un appareil.</a:t>
            </a:r>
          </a:p>
          <a:p>
            <a:endParaRPr lang="fr-FR" dirty="0"/>
          </a:p>
          <a:p>
            <a:r>
              <a:rPr lang="fr-FR" dirty="0"/>
              <a:t>L'</a:t>
            </a:r>
            <a:r>
              <a:rPr lang="fr-FR" b="1" dirty="0"/>
              <a:t>incertitude relative</a:t>
            </a:r>
            <a:r>
              <a:rPr lang="fr-FR" dirty="0"/>
              <a:t> est le rapport entre l'incertitude absolue et la mesure. Ce rapport est exprimé en pourcentage.</a:t>
            </a:r>
          </a:p>
          <a:p>
            <a:pPr lvl="1"/>
            <a:r>
              <a:rPr lang="fr-FR" u="sng" dirty="0"/>
              <a:t>On ne verra pas d’incertitudes relatives en chimie à la première étape</a:t>
            </a:r>
          </a:p>
          <a:p>
            <a:endParaRPr lang="fr-FR" dirty="0"/>
          </a:p>
          <a:p>
            <a:endParaRPr lang="fr-FR" dirty="0"/>
          </a:p>
          <a:p>
            <a:r>
              <a:rPr lang="fr-CA" dirty="0">
                <a:hlinkClick r:id="rId2"/>
              </a:rPr>
              <a:t>http://www.alloprof.qc.ca/bv/pages/s1521.aspx</a:t>
            </a:r>
            <a:r>
              <a:rPr lang="fr-CA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124" y="4648200"/>
            <a:ext cx="567094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169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48C3-50BB-48BE-B386-CABE5356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Rédaction de rapport de labo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EAA1A0-7C67-4936-87ED-82892143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17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EF9BA-4E19-4D11-B335-D2D1BFD6FA3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Consultez le guide de rédaction</a:t>
            </a:r>
            <a:endParaRPr lang="fr-CA" u="sng" dirty="0"/>
          </a:p>
          <a:p>
            <a:endParaRPr lang="fr-CA" b="1" u="sng" dirty="0"/>
          </a:p>
          <a:p>
            <a:r>
              <a:rPr lang="fr-CA" dirty="0"/>
              <a:t>Les tableaux des données doivent contenir l’incertitude et respecter les chiffres significatifs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551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5921-E786-46D0-937F-13F792A4A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comprendre en devoir – avant labo 03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E575A2-88F0-4F6C-B247-8552A59B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898C5-1ABF-4696-9294-0D4F117C67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Les chiffres significatifs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On verra en classe: les incertitudes de mesure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586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Chiffres significatifs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 err="1"/>
              <a:t>Déf</a:t>
            </a:r>
            <a:r>
              <a:rPr lang="fr-CA" dirty="0"/>
              <a:t>.: </a:t>
            </a:r>
            <a:r>
              <a:rPr lang="fr-FR" dirty="0"/>
              <a:t>Les </a:t>
            </a:r>
            <a:r>
              <a:rPr lang="fr-FR" b="1" dirty="0"/>
              <a:t>chiffres significatifs</a:t>
            </a:r>
            <a:r>
              <a:rPr lang="fr-FR" dirty="0"/>
              <a:t> comprennent les chiffres dont on est certain et un chiffre, le plus petit, qui est </a:t>
            </a:r>
            <a:r>
              <a:rPr lang="fr-FR" b="1" dirty="0"/>
              <a:t>incertain</a:t>
            </a:r>
            <a:r>
              <a:rPr lang="fr-FR" dirty="0"/>
              <a:t>. (</a:t>
            </a:r>
            <a:r>
              <a:rPr lang="fr-FR" dirty="0">
                <a:hlinkClick r:id="rId2"/>
              </a:rPr>
              <a:t>http://www.alloprof.qc.ca/BV/pages/s1520.aspx</a:t>
            </a:r>
            <a:r>
              <a:rPr lang="fr-FR" dirty="0"/>
              <a:t>) </a:t>
            </a:r>
          </a:p>
          <a:p>
            <a:endParaRPr lang="fr-FR" dirty="0"/>
          </a:p>
          <a:p>
            <a:r>
              <a:rPr lang="fr-FR" dirty="0"/>
              <a:t>Une mesure: </a:t>
            </a:r>
          </a:p>
          <a:p>
            <a:pPr lvl="1"/>
            <a:r>
              <a:rPr lang="fr-FR" dirty="0"/>
              <a:t>0,2km ou 179m ou 17 864cm ou 178 638mm</a:t>
            </a:r>
          </a:p>
          <a:p>
            <a:endParaRPr lang="fr-FR" dirty="0"/>
          </a:p>
          <a:p>
            <a:r>
              <a:rPr lang="fr-FR" dirty="0"/>
              <a:t>Ils ont tous la même dimension, mais pas de la même précision de mesure.</a:t>
            </a:r>
          </a:p>
          <a:p>
            <a:endParaRPr lang="fr-CA" dirty="0"/>
          </a:p>
          <a:p>
            <a:pPr marL="27432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314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6DA0-F0BA-4209-A358-71B4E7725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Résumé des C.S. -</a:t>
            </a:r>
            <a:r>
              <a:rPr lang="en-CA" dirty="0">
                <a:hlinkClick r:id="rId2"/>
              </a:rPr>
              <a:t>http://www.alloprof.qc.ca/BV/Pages/s1520.aspx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8D42EB-797A-44A9-954A-3524A7CA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28B470-0A4A-4D81-B705-7D9316FDDD3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65D1F6-E97B-409A-B2DE-2274C3FC8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891098"/>
              </p:ext>
            </p:extLst>
          </p:nvPr>
        </p:nvGraphicFramePr>
        <p:xfrm>
          <a:off x="773396" y="1219201"/>
          <a:ext cx="10809004" cy="5160707"/>
        </p:xfrm>
        <a:graphic>
          <a:graphicData uri="http://schemas.openxmlformats.org/drawingml/2006/table">
            <a:tbl>
              <a:tblPr/>
              <a:tblGrid>
                <a:gridCol w="3608623">
                  <a:extLst>
                    <a:ext uri="{9D8B030D-6E8A-4147-A177-3AD203B41FA5}">
                      <a16:colId xmlns:a16="http://schemas.microsoft.com/office/drawing/2014/main" val="4284251760"/>
                    </a:ext>
                  </a:extLst>
                </a:gridCol>
                <a:gridCol w="3608623">
                  <a:extLst>
                    <a:ext uri="{9D8B030D-6E8A-4147-A177-3AD203B41FA5}">
                      <a16:colId xmlns:a16="http://schemas.microsoft.com/office/drawing/2014/main" val="3639210294"/>
                    </a:ext>
                  </a:extLst>
                </a:gridCol>
                <a:gridCol w="3591758">
                  <a:extLst>
                    <a:ext uri="{9D8B030D-6E8A-4147-A177-3AD203B41FA5}">
                      <a16:colId xmlns:a16="http://schemas.microsoft.com/office/drawing/2014/main" val="848338445"/>
                    </a:ext>
                  </a:extLst>
                </a:gridCol>
              </a:tblGrid>
              <a:tr h="251231">
                <a:tc>
                  <a:txBody>
                    <a:bodyPr/>
                    <a:lstStyle/>
                    <a:p>
                      <a:pPr algn="ctr"/>
                      <a:r>
                        <a:rPr lang="en-CA" sz="1500" b="1">
                          <a:effectLst/>
                        </a:rPr>
                        <a:t>​Règle</a:t>
                      </a:r>
                      <a:endParaRPr lang="en-CA" sz="150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500" b="1">
                          <a:effectLst/>
                        </a:rPr>
                        <a:t>​Précision</a:t>
                      </a:r>
                      <a:endParaRPr lang="en-CA" sz="150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500" b="1">
                          <a:effectLst/>
                        </a:rPr>
                        <a:t>​Exemples</a:t>
                      </a:r>
                      <a:endParaRPr lang="en-CA" sz="150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67881"/>
                  </a:ext>
                </a:extLst>
              </a:tr>
              <a:tr h="891778"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​Tous les chiffres différents de zéro sont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​Pour déterminer le nombre de chiffres significatifs, il suffit de compter le nombre de chiffres que comporte le nombre.</a:t>
                      </a:r>
                    </a:p>
                  </a:txBody>
                  <a:tcPr marL="87056" marR="87056" marT="43528" marB="435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​Le nombre </a:t>
                      </a:r>
                      <a:r>
                        <a:rPr lang="fr-FR" sz="1400" b="0" i="0" dirty="0">
                          <a:effectLst/>
                        </a:rPr>
                        <a:t>9,56</a:t>
                      </a:r>
                      <a:r>
                        <a:rPr lang="fr-FR" sz="1400" dirty="0">
                          <a:effectLst/>
                        </a:rPr>
                        <a:t> possède 3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r>
                        <a:rPr lang="fr-FR" sz="1400" dirty="0">
                          <a:effectLst/>
                        </a:rPr>
                        <a:t>Le nombre </a:t>
                      </a:r>
                      <a:r>
                        <a:rPr lang="fr-FR" sz="1400" b="0" i="0" dirty="0">
                          <a:effectLst/>
                        </a:rPr>
                        <a:t>456,5687</a:t>
                      </a:r>
                      <a:r>
                        <a:rPr lang="fr-FR" sz="1400" dirty="0">
                          <a:effectLst/>
                        </a:rPr>
                        <a:t> possède 7 chiffres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309694"/>
                  </a:ext>
                </a:extLst>
              </a:tr>
              <a:tr h="891778">
                <a:tc>
                  <a:txBody>
                    <a:bodyPr/>
                    <a:lstStyle/>
                    <a:p>
                      <a:r>
                        <a:rPr lang="fr-FR" sz="1400">
                          <a:effectLst/>
                        </a:rPr>
                        <a:t>​Tous les zéros situés entre des chiffres différents de zéro sont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Le nombre ​</a:t>
                      </a:r>
                      <a:r>
                        <a:rPr lang="fr-FR" sz="1400" b="0" i="0" dirty="0">
                          <a:effectLst/>
                        </a:rPr>
                        <a:t>4507</a:t>
                      </a:r>
                      <a:r>
                        <a:rPr lang="fr-FR" sz="1400" dirty="0">
                          <a:effectLst/>
                        </a:rPr>
                        <a:t> possède 4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r>
                        <a:rPr lang="fr-FR" sz="1400" dirty="0">
                          <a:effectLst/>
                        </a:rPr>
                        <a:t>Le nombre </a:t>
                      </a:r>
                      <a:r>
                        <a:rPr lang="fr-FR" sz="1400" b="0" i="0" dirty="0">
                          <a:effectLst/>
                        </a:rPr>
                        <a:t>40,56</a:t>
                      </a:r>
                      <a:r>
                        <a:rPr lang="fr-FR" sz="1400" dirty="0">
                          <a:effectLst/>
                        </a:rPr>
                        <a:t> possède 4 chiffres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846799"/>
                  </a:ext>
                </a:extLst>
              </a:tr>
              <a:tr h="1105293">
                <a:tc>
                  <a:txBody>
                    <a:bodyPr/>
                    <a:lstStyle/>
                    <a:p>
                      <a:r>
                        <a:rPr lang="fr-FR" sz="1400">
                          <a:effectLst/>
                        </a:rPr>
                        <a:t>​Les zéros situés au début d'un nombre ne sont pas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​Pour déterminer le nombre de chiffres significatifs, il faut repérer le premier chiffre différent de 0 et compter le nombre de chiffres à droite de ce 0.</a:t>
                      </a:r>
                      <a:br>
                        <a:rPr lang="fr-FR" sz="1400" dirty="0">
                          <a:effectLst/>
                        </a:rPr>
                      </a:br>
                      <a:endParaRPr lang="fr-FR" sz="1400" dirty="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​Le nombre </a:t>
                      </a:r>
                      <a:r>
                        <a:rPr lang="fr-FR" sz="1400" b="0" i="0" dirty="0">
                          <a:effectLst/>
                        </a:rPr>
                        <a:t>0,0056</a:t>
                      </a:r>
                      <a:r>
                        <a:rPr lang="fr-FR" sz="1400" dirty="0">
                          <a:effectLst/>
                        </a:rPr>
                        <a:t> possède 2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r>
                        <a:rPr lang="fr-FR" sz="1400" dirty="0">
                          <a:effectLst/>
                        </a:rPr>
                        <a:t>Le nombre </a:t>
                      </a:r>
                      <a:r>
                        <a:rPr lang="fr-FR" sz="1400" b="0" i="0" dirty="0">
                          <a:effectLst/>
                        </a:rPr>
                        <a:t>9,56</a:t>
                      </a:r>
                      <a:r>
                        <a:rPr lang="fr-FR" sz="1400" dirty="0">
                          <a:effectLst/>
                        </a:rPr>
                        <a:t> possède 3 chiffres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84709"/>
                  </a:ext>
                </a:extLst>
              </a:tr>
              <a:tr h="1105293">
                <a:tc>
                  <a:txBody>
                    <a:bodyPr/>
                    <a:lstStyle/>
                    <a:p>
                      <a:r>
                        <a:rPr lang="fr-FR" sz="1400">
                          <a:effectLst/>
                        </a:rPr>
                        <a:t>​Les zéros situés à la fin d'un nombre sont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​​Pour déterminer le nombre de chiffres significatifs, il faut compter le nombre de chiffres que comporte le nombre.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​Le nombre </a:t>
                      </a:r>
                      <a:r>
                        <a:rPr lang="fr-FR" sz="1400" b="0" i="0" dirty="0">
                          <a:effectLst/>
                        </a:rPr>
                        <a:t>23700</a:t>
                      </a:r>
                      <a:r>
                        <a:rPr lang="fr-FR" sz="1400" dirty="0">
                          <a:effectLst/>
                        </a:rPr>
                        <a:t> possède 5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r>
                        <a:rPr lang="fr-FR" sz="1400" dirty="0">
                          <a:effectLst/>
                        </a:rPr>
                        <a:t>Le nombre </a:t>
                      </a:r>
                      <a:r>
                        <a:rPr lang="fr-FR" sz="1400" b="0" i="0" dirty="0">
                          <a:effectLst/>
                        </a:rPr>
                        <a:t>0,560</a:t>
                      </a:r>
                      <a:r>
                        <a:rPr lang="fr-FR" sz="1400" dirty="0">
                          <a:effectLst/>
                        </a:rPr>
                        <a:t> possède 3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endParaRPr lang="fr-FR" sz="1400" dirty="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50826"/>
                  </a:ext>
                </a:extLst>
              </a:tr>
              <a:tr h="891778">
                <a:tc>
                  <a:txBody>
                    <a:bodyPr/>
                    <a:lstStyle/>
                    <a:p>
                      <a:r>
                        <a:rPr lang="fr-FR" sz="1400">
                          <a:effectLst/>
                        </a:rPr>
                        <a:t>Dans une notation scientifique, les chiffres devant la puissance de 10 sont significatifs.</a:t>
                      </a:r>
                      <a:br>
                        <a:rPr lang="fr-FR" sz="1400">
                          <a:effectLst/>
                        </a:rPr>
                      </a:br>
                      <a:endParaRPr lang="fr-FR" sz="1400">
                        <a:effectLst/>
                      </a:endParaRP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>
                          <a:effectLst/>
                        </a:rPr>
                        <a:t>​Pour déterminer le nombre de chiffres significatifs, il faut compter le nombre de chiffres situés à gauche de la puissance de 10.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​Le nombre </a:t>
                      </a:r>
                      <a:r>
                        <a:rPr lang="fr-FR" sz="1400" b="0" i="0" dirty="0">
                          <a:effectLst/>
                        </a:rPr>
                        <a:t>9,568×103</a:t>
                      </a:r>
                      <a:r>
                        <a:rPr lang="fr-FR" sz="1400" dirty="0">
                          <a:effectLst/>
                        </a:rPr>
                        <a:t> possèdent 4 chiffres significatifs.</a:t>
                      </a:r>
                      <a:br>
                        <a:rPr lang="fr-FR" sz="1400" dirty="0">
                          <a:effectLst/>
                        </a:rPr>
                      </a:br>
                      <a:r>
                        <a:rPr lang="fr-FR" sz="1400" dirty="0">
                          <a:effectLst/>
                        </a:rPr>
                        <a:t>Le nombre</a:t>
                      </a:r>
                      <a:r>
                        <a:rPr lang="fr-FR" sz="1400">
                          <a:effectLst/>
                        </a:rPr>
                        <a:t> </a:t>
                      </a:r>
                      <a:r>
                        <a:rPr lang="fr-FR" sz="1400" b="0" i="0">
                          <a:effectLst/>
                        </a:rPr>
                        <a:t>2,5×10</a:t>
                      </a:r>
                      <a:r>
                        <a:rPr lang="fr-FR" sz="1400" b="0" i="0" dirty="0">
                          <a:effectLst/>
                        </a:rPr>
                        <a:t>−2</a:t>
                      </a:r>
                      <a:r>
                        <a:rPr lang="fr-FR" sz="1400" dirty="0">
                          <a:effectLst/>
                        </a:rPr>
                        <a:t> possèdent 2 chiffres significatifs.</a:t>
                      </a:r>
                    </a:p>
                  </a:txBody>
                  <a:tcPr marL="41006" marR="41006" marT="20503" marB="205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074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2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0" y="5105400"/>
            <a:ext cx="8229600" cy="1050925"/>
          </a:xfrm>
        </p:spPr>
        <p:txBody>
          <a:bodyPr>
            <a:normAutofit fontScale="70000" lnSpcReduction="20000"/>
          </a:bodyPr>
          <a:lstStyle/>
          <a:p>
            <a:r>
              <a:rPr lang="fr-CA" dirty="0">
                <a:hlinkClick r:id="rId2"/>
              </a:rPr>
              <a:t>http://www.lyc-valdedurance.ac-aix-marseille.fr/extra/methodo/opale/PRECISIONDUNEMESUREETCS/co/module_PRECISION%20D%20UNE%20MESURE%20ET%20CHIFFRES%20SIGNIFICATIFS_7.html</a:t>
            </a:r>
            <a:endParaRPr lang="fr-CA" dirty="0"/>
          </a:p>
          <a:p>
            <a:endParaRPr lang="fr-CA" dirty="0"/>
          </a:p>
        </p:txBody>
      </p:sp>
      <p:pic>
        <p:nvPicPr>
          <p:cNvPr id="3074" name="Picture 2" descr="les chiffres significatif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8572500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52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FR" dirty="0"/>
              <a:t>123 456 </a:t>
            </a:r>
          </a:p>
          <a:p>
            <a:endParaRPr lang="fr-FR" dirty="0"/>
          </a:p>
          <a:p>
            <a:r>
              <a:rPr lang="fr-FR" dirty="0"/>
              <a:t>123,00 </a:t>
            </a:r>
          </a:p>
          <a:p>
            <a:r>
              <a:rPr lang="fr-FR" dirty="0"/>
              <a:t>12300</a:t>
            </a:r>
          </a:p>
          <a:p>
            <a:r>
              <a:rPr lang="fr-FR" dirty="0"/>
              <a:t>120 007</a:t>
            </a:r>
          </a:p>
          <a:p>
            <a:endParaRPr lang="fr-FR" dirty="0"/>
          </a:p>
          <a:p>
            <a:r>
              <a:rPr lang="fr-FR" dirty="0"/>
              <a:t>0,004 </a:t>
            </a:r>
          </a:p>
          <a:p>
            <a:r>
              <a:rPr lang="fr-FR" dirty="0"/>
              <a:t>0,0040 </a:t>
            </a:r>
          </a:p>
          <a:p>
            <a:r>
              <a:rPr lang="fr-FR" dirty="0"/>
              <a:t>0,00401</a:t>
            </a:r>
          </a:p>
          <a:p>
            <a:endParaRPr lang="fr-FR" dirty="0"/>
          </a:p>
          <a:p>
            <a:r>
              <a:rPr lang="fr-FR" dirty="0"/>
              <a:t>5400 </a:t>
            </a:r>
          </a:p>
          <a:p>
            <a:r>
              <a:rPr lang="fr-FR" dirty="0"/>
              <a:t>5411 </a:t>
            </a:r>
          </a:p>
          <a:p>
            <a:r>
              <a:rPr lang="fr-FR" dirty="0"/>
              <a:t>5400,00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47560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FR" dirty="0"/>
              <a:t>123 456 a 6 chiffres significatifs</a:t>
            </a:r>
          </a:p>
          <a:p>
            <a:endParaRPr lang="fr-FR" dirty="0"/>
          </a:p>
          <a:p>
            <a:r>
              <a:rPr lang="fr-FR" dirty="0"/>
              <a:t>123,00 a 5 chiffres significatifs</a:t>
            </a:r>
          </a:p>
          <a:p>
            <a:r>
              <a:rPr lang="fr-FR" dirty="0"/>
              <a:t>12300 a 5 chiffres significatifs </a:t>
            </a:r>
          </a:p>
          <a:p>
            <a:r>
              <a:rPr lang="fr-FR" dirty="0"/>
              <a:t>120 007 a 6 chiffres significatifs</a:t>
            </a:r>
          </a:p>
          <a:p>
            <a:endParaRPr lang="fr-FR" dirty="0"/>
          </a:p>
          <a:p>
            <a:r>
              <a:rPr lang="fr-FR" dirty="0"/>
              <a:t>0,004 a 1 chiffres significatifs</a:t>
            </a:r>
          </a:p>
          <a:p>
            <a:r>
              <a:rPr lang="fr-FR" dirty="0"/>
              <a:t>0,0040 a 2 chiffres significatifs</a:t>
            </a:r>
          </a:p>
          <a:p>
            <a:r>
              <a:rPr lang="fr-FR" dirty="0"/>
              <a:t>0,00401 a 3 chiffres significatifs</a:t>
            </a:r>
          </a:p>
          <a:p>
            <a:endParaRPr lang="fr-FR" dirty="0"/>
          </a:p>
          <a:p>
            <a:r>
              <a:rPr lang="fr-FR" dirty="0"/>
              <a:t>5400 a 4 chiffres significatifs </a:t>
            </a:r>
          </a:p>
          <a:p>
            <a:r>
              <a:rPr lang="fr-FR" dirty="0"/>
              <a:t>5411 a 4 chiffres significatifs</a:t>
            </a:r>
          </a:p>
          <a:p>
            <a:r>
              <a:rPr lang="fr-FR" dirty="0"/>
              <a:t>5400,00 a 6 chiffres significatifs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6866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5921-E786-46D0-937F-13F792A4A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comprendre en devoir – avant labo 03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E575A2-88F0-4F6C-B247-8552A59B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898C5-1ABF-4696-9294-0D4F117C67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Les chiffres significatifs</a:t>
            </a:r>
          </a:p>
          <a:p>
            <a:pPr lvl="1"/>
            <a:r>
              <a:rPr lang="fr-CA" dirty="0"/>
              <a:t>Maintenant vous êtes en mesure d’essayer le </a:t>
            </a:r>
            <a:r>
              <a:rPr lang="fr-CA" dirty="0" err="1"/>
              <a:t>prélab</a:t>
            </a:r>
            <a:r>
              <a:rPr lang="fr-CA" dirty="0"/>
              <a:t> 03</a:t>
            </a:r>
          </a:p>
          <a:p>
            <a:pPr lvl="1"/>
            <a:endParaRPr lang="fr-CA" dirty="0"/>
          </a:p>
          <a:p>
            <a:r>
              <a:rPr lang="fr-CA" dirty="0"/>
              <a:t>Le reste de ces notes de </a:t>
            </a:r>
            <a:r>
              <a:rPr lang="fr-CA"/>
              <a:t>cours sera discuté </a:t>
            </a:r>
            <a:r>
              <a:rPr lang="fr-CA" dirty="0"/>
              <a:t>en classe</a:t>
            </a:r>
          </a:p>
        </p:txBody>
      </p:sp>
    </p:spTree>
    <p:extLst>
      <p:ext uri="{BB962C8B-B14F-4D97-AF65-F5344CB8AC3E}">
        <p14:creationId xmlns:p14="http://schemas.microsoft.com/office/powerpoint/2010/main" val="311998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Précision et exactitude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Exactitude: synonyme… justesse</a:t>
            </a:r>
          </a:p>
          <a:p>
            <a:pPr lvl="1"/>
            <a:r>
              <a:rPr lang="fr-CA" dirty="0"/>
              <a:t>Anglais: </a:t>
            </a:r>
            <a:r>
              <a:rPr lang="fr-CA" i="1" dirty="0"/>
              <a:t>accuracy</a:t>
            </a:r>
          </a:p>
          <a:p>
            <a:pPr lvl="1"/>
            <a:r>
              <a:rPr lang="fr-CA" dirty="0"/>
              <a:t>Est-ce que la valeur est proche de la valeur réelle</a:t>
            </a:r>
          </a:p>
          <a:p>
            <a:r>
              <a:rPr lang="fr-CA" dirty="0"/>
              <a:t>Précision</a:t>
            </a:r>
          </a:p>
          <a:p>
            <a:pPr lvl="1"/>
            <a:r>
              <a:rPr lang="fr-CA" dirty="0"/>
              <a:t>Est-ce que les mesures sont reproductibles</a:t>
            </a:r>
          </a:p>
        </p:txBody>
      </p:sp>
      <p:pic>
        <p:nvPicPr>
          <p:cNvPr id="2050" name="Picture 2" descr="http://1.bp.blogspot.com/-6qI5mvt5yoU/U5KE8S0ynGI/AAAAAAAAGz4/O5gc100OKCo/s1600/precision-exactitu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1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429001"/>
            <a:ext cx="758190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191001" y="6374486"/>
            <a:ext cx="64389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000" dirty="0">
                <a:hlinkClick r:id="rId4"/>
              </a:rPr>
              <a:t>https://media4.obspm.fr/AAS/pages_statistiques/precisexact.png</a:t>
            </a:r>
            <a:endParaRPr lang="fr-CA" sz="1000" dirty="0"/>
          </a:p>
          <a:p>
            <a:r>
              <a:rPr lang="fr-CA" sz="1000" dirty="0">
                <a:hlinkClick r:id="rId5"/>
              </a:rPr>
              <a:t>http://1.bp.blogspot.com/-6qI5mvt5yoU/U5KE8S0ynGI/AAAAAAAAGz4/O5gc100OKCo/s1600/precision-exactitude.png</a:t>
            </a:r>
            <a:endParaRPr lang="fr-CA" sz="1000" dirty="0"/>
          </a:p>
          <a:p>
            <a:endParaRPr lang="fr-CA" sz="1000" dirty="0"/>
          </a:p>
        </p:txBody>
      </p:sp>
    </p:spTree>
    <p:extLst>
      <p:ext uri="{BB962C8B-B14F-4D97-AF65-F5344CB8AC3E}">
        <p14:creationId xmlns:p14="http://schemas.microsoft.com/office/powerpoint/2010/main" val="2429450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997</TotalTime>
  <Words>901</Words>
  <Application>Microsoft Office PowerPoint</Application>
  <PresentationFormat>Widescreen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Bookman Old Style</vt:lpstr>
      <vt:lpstr>Calibri</vt:lpstr>
      <vt:lpstr>Gill Sans MT</vt:lpstr>
      <vt:lpstr>Wingdings</vt:lpstr>
      <vt:lpstr>Wingdings 3</vt:lpstr>
      <vt:lpstr>Origin</vt:lpstr>
      <vt:lpstr>Les chiffres significatifs et l’incertitude</vt:lpstr>
      <vt:lpstr>À comprendre en devoir – avant labo 03</vt:lpstr>
      <vt:lpstr>Chiffres significatifs</vt:lpstr>
      <vt:lpstr>Résumé des C.S. -http://www.alloprof.qc.ca/BV/Pages/s1520.aspx</vt:lpstr>
      <vt:lpstr>PowerPoint Presentation</vt:lpstr>
      <vt:lpstr>Exemples</vt:lpstr>
      <vt:lpstr>Exemples</vt:lpstr>
      <vt:lpstr>À comprendre en devoir – avant labo 03</vt:lpstr>
      <vt:lpstr>Précision et exactitude</vt:lpstr>
      <vt:lpstr>Précision et exactitude</vt:lpstr>
      <vt:lpstr>Incertitude et l’erreur de mesure</vt:lpstr>
      <vt:lpstr>En résumé</vt:lpstr>
      <vt:lpstr>Exemple</vt:lpstr>
      <vt:lpstr>PowerPoint Presentation</vt:lpstr>
      <vt:lpstr>Exemple</vt:lpstr>
      <vt:lpstr>Incertitudes absolues et relatives</vt:lpstr>
      <vt:lpstr>Rédaction de rapport de labo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103</cp:revision>
  <dcterms:created xsi:type="dcterms:W3CDTF">2017-08-27T23:45:32Z</dcterms:created>
  <dcterms:modified xsi:type="dcterms:W3CDTF">2020-09-22T02:37:11Z</dcterms:modified>
</cp:coreProperties>
</file>