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326" r:id="rId3"/>
    <p:sldId id="349" r:id="rId4"/>
    <p:sldId id="328" r:id="rId5"/>
    <p:sldId id="332" r:id="rId6"/>
    <p:sldId id="329" r:id="rId7"/>
    <p:sldId id="330" r:id="rId8"/>
    <p:sldId id="331" r:id="rId9"/>
    <p:sldId id="348" r:id="rId10"/>
    <p:sldId id="334" r:id="rId11"/>
    <p:sldId id="344" r:id="rId12"/>
    <p:sldId id="345" r:id="rId13"/>
    <p:sldId id="350" r:id="rId14"/>
    <p:sldId id="333" r:id="rId15"/>
    <p:sldId id="336" r:id="rId16"/>
    <p:sldId id="346" r:id="rId17"/>
    <p:sldId id="315" r:id="rId18"/>
    <p:sldId id="339" r:id="rId19"/>
    <p:sldId id="338" r:id="rId20"/>
    <p:sldId id="340" r:id="rId21"/>
    <p:sldId id="342" r:id="rId22"/>
    <p:sldId id="343" r:id="rId23"/>
    <p:sldId id="3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89407" autoAdjust="0"/>
  </p:normalViewPr>
  <p:slideViewPr>
    <p:cSldViewPr>
      <p:cViewPr varScale="1">
        <p:scale>
          <a:sx n="60" d="100"/>
          <a:sy n="60" d="100"/>
        </p:scale>
        <p:origin x="84" y="9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714-3B88-4F04-B0CA-5F0E40CF0C12}" type="datetimeFigureOut">
              <a:rPr lang="fr-CA" smtClean="0"/>
              <a:t>2020-11-29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9D2E-728F-4D49-9CBE-264A0B04270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4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5C6B61A-05DA-442F-9C23-9CDF02E0E810}" type="datetime1">
              <a:rPr lang="en-US" smtClean="0"/>
              <a:t>11/29/2020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3759-087A-4FFB-B708-53A9162CE225}" type="datetime1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72B3-0613-4541-82CC-5EE13DE55698}" type="datetime1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920-3A90-4F4C-8D1E-748A213C5AE8}" type="datetime1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A9D18A1-7E8F-47FB-A2C8-909F172D85DC}" type="datetime1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1431-73B4-44F0-B063-35C24EAC09DC}" type="datetime1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841-5527-4DF5-8281-74A9FBF5FE2A}" type="datetime1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203-37CB-427D-8123-10CA5DE366F5}" type="datetime1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844D-C576-4D21-A642-E0071039FD8E}" type="datetime1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4D13-ABF0-4B50-AA7C-28204975178D}" type="datetime1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7F60-30A0-40A6-B513-DA6D2CBE7A98}" type="datetime1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5E548-5B0F-4337-B54A-BC8B25D016D6}" type="datetime1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oprof.qc.ca/bv/pages/c1026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QcPShCjqV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Enthalpie_standard_de_form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lloprof.qc.ca/bv/pages/c1026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oprof.qc.ca/bv/pages/c1026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Loi de Hess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5.2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76200"/>
            <a:ext cx="2812633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8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Résolution de </a:t>
            </a:r>
            <a:r>
              <a:rPr lang="fr-CA" dirty="0" err="1"/>
              <a:t>prob</a:t>
            </a:r>
            <a:r>
              <a:rPr lang="fr-CA" dirty="0"/>
              <a:t>. – loi de Hess (p. 220)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b="1" dirty="0"/>
              <a:t>Étapes à suivre</a:t>
            </a:r>
            <a:r>
              <a:rPr lang="fr-FR" dirty="0"/>
              <a:t> pour calculer la chaleur d'une réaction à l'aide de la loi de Hess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1.</a:t>
            </a:r>
            <a:r>
              <a:rPr lang="fr-FR" dirty="0"/>
              <a:t> Écrire l'équation globale balancée.</a:t>
            </a:r>
            <a:br>
              <a:rPr lang="fr-FR" dirty="0"/>
            </a:br>
            <a:r>
              <a:rPr lang="fr-FR" b="1" dirty="0"/>
              <a:t>2.</a:t>
            </a:r>
            <a:r>
              <a:rPr lang="fr-FR" dirty="0"/>
              <a:t> Choisir les équations intermédiaires pertinentes.</a:t>
            </a:r>
            <a:br>
              <a:rPr lang="fr-FR" dirty="0"/>
            </a:br>
            <a:r>
              <a:rPr lang="fr-FR" b="1" dirty="0"/>
              <a:t>3.</a:t>
            </a:r>
            <a:r>
              <a:rPr lang="fr-FR" dirty="0"/>
              <a:t> Réorganiser les équations en les inversant ou en les multipliant.</a:t>
            </a:r>
            <a:br>
              <a:rPr lang="fr-FR" dirty="0"/>
            </a:br>
            <a:r>
              <a:rPr lang="fr-FR" b="1" dirty="0"/>
              <a:t>4.</a:t>
            </a:r>
            <a:r>
              <a:rPr lang="fr-FR" dirty="0"/>
              <a:t> Additionner les équations ainsi que les chaleurs qui leur sont associées. </a:t>
            </a:r>
            <a:br>
              <a:rPr lang="fr-FR" dirty="0"/>
            </a:br>
            <a:r>
              <a:rPr lang="fr-FR" b="1" dirty="0"/>
              <a:t>5.</a:t>
            </a:r>
            <a:r>
              <a:rPr lang="fr-FR" dirty="0"/>
              <a:t> Convertir la valeur obtenue selon les exigences du problème à résoudre.</a:t>
            </a:r>
          </a:p>
          <a:p>
            <a:endParaRPr lang="fr-FR" dirty="0"/>
          </a:p>
          <a:p>
            <a:r>
              <a:rPr lang="fr-CA" dirty="0">
                <a:hlinkClick r:id="rId2"/>
              </a:rPr>
              <a:t>http://www.alloprof.qc.ca/bv/pages/c1026.aspx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1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Exemple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b="1" dirty="0"/>
              <a:t>La base de la loi de Hess – somme algébrique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4.</a:t>
            </a:r>
            <a:r>
              <a:rPr lang="fr-FR" dirty="0"/>
              <a:t> Additionner les équations ainsi que les chaleurs qui leur sont associées. </a:t>
            </a:r>
            <a:br>
              <a:rPr lang="fr-FR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220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Addition algébrique (étape 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Simplifie ce système d’équations: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x + 3 = y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y = z</a:t>
            </a:r>
          </a:p>
          <a:p>
            <a:endParaRPr lang="fr-CA" dirty="0"/>
          </a:p>
          <a:p>
            <a:r>
              <a:rPr lang="fr-CA" dirty="0"/>
              <a:t>Exemple p. 222 #1 (réchauffement):</a:t>
            </a:r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3688080"/>
            <a:ext cx="91154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26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Addition algébrique (étape 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Exemple p. 222 #1 (réchauffement):</a:t>
            </a:r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1676400"/>
            <a:ext cx="91154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97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p.223 #3 (moyen)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40"/>
          <a:stretch/>
        </p:blipFill>
        <p:spPr bwMode="auto">
          <a:xfrm>
            <a:off x="152400" y="350092"/>
            <a:ext cx="11443924" cy="105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2"/>
          <a:stretch/>
        </p:blipFill>
        <p:spPr bwMode="auto">
          <a:xfrm>
            <a:off x="2503714" y="1405521"/>
            <a:ext cx="9525000" cy="14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19442"/>
            <a:ext cx="6241190" cy="46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25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Corrigé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75" y="1295400"/>
            <a:ext cx="868738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23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Pause pour quelques exercices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Loi de Hess simple</a:t>
            </a:r>
          </a:p>
          <a:p>
            <a:pPr lvl="1"/>
            <a:r>
              <a:rPr lang="fr-CA" dirty="0"/>
              <a:t>Tu as les équations intermédiaires</a:t>
            </a:r>
          </a:p>
          <a:p>
            <a:pPr lvl="1"/>
            <a:r>
              <a:rPr lang="fr-CA" dirty="0"/>
              <a:t>Explications additionnels: </a:t>
            </a:r>
            <a:r>
              <a:rPr lang="fr-CA" dirty="0">
                <a:hlinkClick r:id="rId2"/>
              </a:rPr>
              <a:t>https://youtu.be/KQcPShCjqVk</a:t>
            </a:r>
            <a:r>
              <a:rPr lang="fr-CA" dirty="0"/>
              <a:t> </a:t>
            </a:r>
          </a:p>
          <a:p>
            <a:pPr marL="274320" lvl="1" indent="0">
              <a:buNone/>
            </a:pPr>
            <a:endParaRPr lang="fr-CA" dirty="0"/>
          </a:p>
          <a:p>
            <a:r>
              <a:rPr lang="fr-CA" dirty="0">
                <a:highlight>
                  <a:srgbClr val="FFFF00"/>
                </a:highlight>
              </a:rPr>
              <a:t>Loi de Hess avancé - </a:t>
            </a:r>
            <a:r>
              <a:rPr lang="fr-CA" b="1" dirty="0">
                <a:highlight>
                  <a:srgbClr val="FFFF00"/>
                </a:highlight>
              </a:rPr>
              <a:t>demain</a:t>
            </a:r>
          </a:p>
          <a:p>
            <a:pPr lvl="1"/>
            <a:r>
              <a:rPr lang="fr-CA" dirty="0"/>
              <a:t>Tu dois trouver les équations intermédiaires</a:t>
            </a:r>
          </a:p>
          <a:p>
            <a:pPr lvl="1"/>
            <a:endParaRPr lang="fr-CA" dirty="0"/>
          </a:p>
          <a:p>
            <a:r>
              <a:rPr lang="fr-CA" dirty="0"/>
              <a:t>Loi de Hess mixte</a:t>
            </a:r>
          </a:p>
          <a:p>
            <a:pPr lvl="1"/>
            <a:r>
              <a:rPr lang="fr-CA" dirty="0"/>
              <a:t>Certains équations intermédiaires sont fournis</a:t>
            </a:r>
          </a:p>
          <a:p>
            <a:pPr lvl="2"/>
            <a:r>
              <a:rPr lang="fr-CA" dirty="0"/>
              <a:t>Tu dois choisir les bonnes</a:t>
            </a:r>
          </a:p>
          <a:p>
            <a:pPr lvl="2"/>
            <a:r>
              <a:rPr lang="fr-CA" dirty="0"/>
              <a:t>Tu dois en ajouter au besoin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300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1219200"/>
            <a:ext cx="4056380" cy="5242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highlight>
                  <a:srgbClr val="FF0000"/>
                </a:highlight>
              </a:rPr>
              <a:t>Retard:</a:t>
            </a:r>
            <a:r>
              <a:rPr lang="fr-CA" b="1" dirty="0"/>
              <a:t> </a:t>
            </a:r>
            <a:r>
              <a:rPr lang="fr-CA" dirty="0"/>
              <a:t>p. 185 à 187</a:t>
            </a:r>
          </a:p>
          <a:p>
            <a:endParaRPr lang="fr-CA" dirty="0"/>
          </a:p>
          <a:p>
            <a:r>
              <a:rPr lang="fr-CA" dirty="0">
                <a:highlight>
                  <a:srgbClr val="FFFF00"/>
                </a:highlight>
              </a:rPr>
              <a:t>Dernier cours:</a:t>
            </a:r>
            <a:r>
              <a:rPr lang="fr-CA" dirty="0"/>
              <a:t> p. 188 à 190 – sauf #6</a:t>
            </a:r>
          </a:p>
          <a:p>
            <a:endParaRPr lang="fr-CA" dirty="0"/>
          </a:p>
          <a:p>
            <a:pPr lvl="0"/>
            <a:r>
              <a:rPr lang="fr-CA" u="sng" dirty="0">
                <a:highlight>
                  <a:srgbClr val="00FF00"/>
                </a:highlight>
              </a:rPr>
              <a:t>Aujourd’hui:</a:t>
            </a:r>
            <a:r>
              <a:rPr lang="fr-CA" dirty="0"/>
              <a:t> loi de Hess facile</a:t>
            </a:r>
            <a:endParaRPr lang="fr-CA" dirty="0">
              <a:highlight>
                <a:srgbClr val="00FF00"/>
              </a:highlight>
            </a:endParaRPr>
          </a:p>
          <a:p>
            <a:pPr lvl="0"/>
            <a:r>
              <a:rPr lang="fr-CA" dirty="0"/>
              <a:t>p. 222 #1 à 7, 9 à 11, 13 </a:t>
            </a:r>
            <a:endParaRPr lang="en-US" dirty="0"/>
          </a:p>
          <a:p>
            <a:endParaRPr lang="fr-CA" dirty="0"/>
          </a:p>
        </p:txBody>
      </p:sp>
      <p:pic>
        <p:nvPicPr>
          <p:cNvPr id="1026" name="Picture 2" descr="C:\Users\Dave\Dropbox\CSA\Classification exercices V-B-N-NN\M5 - bi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199147"/>
            <a:ext cx="7202904" cy="20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e\Dropbox\CSA\Classification exercices V-B-N-NN\M5 h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80" y="3392905"/>
            <a:ext cx="7261325" cy="18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6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Annexe 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1A57DB-8BC2-43FC-98B4-1CB42AAFAA4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39837"/>
            <a:ext cx="104394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75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Enthalpie standard de formation (∆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971800"/>
          </a:xfrm>
        </p:spPr>
        <p:txBody>
          <a:bodyPr>
            <a:normAutofit fontScale="92500"/>
          </a:bodyPr>
          <a:lstStyle/>
          <a:p>
            <a:r>
              <a:rPr lang="fr-CA" dirty="0" err="1"/>
              <a:t>Déf</a:t>
            </a:r>
            <a:r>
              <a:rPr lang="fr-CA" dirty="0"/>
              <a:t>. (wiki): </a:t>
            </a:r>
            <a:r>
              <a:rPr lang="fr-FR" dirty="0"/>
              <a:t>L'enthalpie standard de formation à la température T d'un composé chimique (</a:t>
            </a:r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)</a:t>
            </a:r>
            <a:r>
              <a:rPr lang="fr-CA" baseline="-25000" dirty="0"/>
              <a:t> </a:t>
            </a:r>
            <a:r>
              <a:rPr lang="fr-FR" dirty="0"/>
              <a:t>est la différence d'enthalpie mise en jeu lors de la formation d'une mole de ce composé à partir des corps simples, purs, pris dans l'état standard et stables à la température considérée T.</a:t>
            </a:r>
          </a:p>
          <a:p>
            <a:endParaRPr lang="fr-FR" dirty="0"/>
          </a:p>
          <a:p>
            <a:r>
              <a:rPr lang="fr-FR" dirty="0"/>
              <a:t>En d’autre mots, l’enthalpie de formation (à TAPN), est l’énergie nécessaire pour former une substance à partir de réactifs simples stables (un seul élément)</a:t>
            </a:r>
            <a:endParaRPr lang="fr-CA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09600" y="4038601"/>
            <a:ext cx="10972800" cy="22674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Exemple:</a:t>
            </a:r>
          </a:p>
          <a:p>
            <a:pPr lvl="1"/>
            <a:r>
              <a:rPr lang="fr-CA" dirty="0" err="1"/>
              <a:t>C</a:t>
            </a:r>
            <a:r>
              <a:rPr lang="fr-CA" baseline="-25000" dirty="0" err="1"/>
              <a:t>graphite</a:t>
            </a:r>
            <a:r>
              <a:rPr lang="fr-CA" dirty="0"/>
              <a:t> + O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itchFamily="2" charset="2"/>
              </a:rPr>
              <a:t> CO</a:t>
            </a:r>
            <a:r>
              <a:rPr lang="fr-CA" baseline="-25000" dirty="0">
                <a:sym typeface="Wingdings" pitchFamily="2" charset="2"/>
              </a:rPr>
              <a:t>2(g)</a:t>
            </a:r>
          </a:p>
          <a:p>
            <a:pPr lvl="1"/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baseline="-25000" dirty="0"/>
              <a:t> </a:t>
            </a:r>
            <a:r>
              <a:rPr lang="fr-CA" dirty="0"/>
              <a:t>de CO</a:t>
            </a:r>
            <a:r>
              <a:rPr lang="fr-CA" baseline="-25000" dirty="0"/>
              <a:t>2(g)</a:t>
            </a:r>
            <a:r>
              <a:rPr lang="fr-CA" dirty="0"/>
              <a:t> = -393,52 kJ/mol CO</a:t>
            </a:r>
            <a:r>
              <a:rPr lang="fr-CA" baseline="-25000" dirty="0"/>
              <a:t>2(g)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3676135" y="6379173"/>
            <a:ext cx="6660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hlinkClick r:id="rId2"/>
              </a:rPr>
              <a:t>https://fr.wikipedia.org/wiki/Enthalpie_standard_de_formation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70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005868" cy="4937760"/>
          </a:xfrm>
        </p:spPr>
        <p:txBody>
          <a:bodyPr/>
          <a:lstStyle/>
          <a:p>
            <a:r>
              <a:rPr lang="fr-CA" dirty="0"/>
              <a:t>Directions du CSA au </a:t>
            </a:r>
            <a:r>
              <a:rPr lang="fr-CA" dirty="0" err="1"/>
              <a:t>Soccerplexe</a:t>
            </a:r>
            <a:r>
              <a:rPr lang="fr-CA" dirty="0"/>
              <a:t> </a:t>
            </a:r>
            <a:r>
              <a:rPr lang="fr-CA" dirty="0" err="1"/>
              <a:t>Catalogna</a:t>
            </a:r>
            <a:r>
              <a:rPr lang="fr-CA" dirty="0"/>
              <a:t>?</a:t>
            </a:r>
          </a:p>
          <a:p>
            <a:r>
              <a:rPr lang="fr-CA" dirty="0"/>
              <a:t>Étape 1?</a:t>
            </a:r>
          </a:p>
          <a:p>
            <a:r>
              <a:rPr lang="fr-CA" dirty="0"/>
              <a:t>Étape 2?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37847-F0BB-4C0A-ADEB-5ABBEBD8B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-24063"/>
            <a:ext cx="557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avancé – p. 226 #8a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0028"/>
            <a:ext cx="8229600" cy="10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77000" y="1654314"/>
            <a:ext cx="5216611" cy="2673052"/>
            <a:chOff x="1905000" y="3105150"/>
            <a:chExt cx="5249562" cy="261937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62" y="3886200"/>
              <a:ext cx="5181600" cy="183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105150"/>
              <a:ext cx="50958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22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Corrigé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F2328DA-1636-4977-8D91-7A1721D44BE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5" y="1219200"/>
            <a:ext cx="1077448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Commentaires additionnels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Notez que 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baseline="-25000" dirty="0"/>
              <a:t> </a:t>
            </a:r>
            <a:r>
              <a:rPr lang="fr-CA" dirty="0"/>
              <a:t> d’une substance pure, simple et stable est égal à 0 kJ/mol</a:t>
            </a:r>
          </a:p>
          <a:p>
            <a:pPr lvl="1"/>
            <a:r>
              <a:rPr lang="fr-CA" dirty="0"/>
              <a:t>C’est-à-dire, il ne faut aucune énergie pour former cette substance. Elle est présente aux conditions standards de TAPN</a:t>
            </a:r>
          </a:p>
          <a:p>
            <a:pPr lvl="1"/>
            <a:endParaRPr lang="fr-CA" dirty="0"/>
          </a:p>
          <a:p>
            <a:r>
              <a:rPr lang="fr-CA" dirty="0"/>
              <a:t>Dans certains cas, plusieurs formes de la même substance peut être présente (carbone)</a:t>
            </a:r>
          </a:p>
          <a:p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baseline="-25000" dirty="0"/>
              <a:t> </a:t>
            </a:r>
            <a:r>
              <a:rPr lang="fr-CA" dirty="0"/>
              <a:t> du graphite = 0</a:t>
            </a:r>
          </a:p>
          <a:p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baseline="-25000" dirty="0"/>
              <a:t> </a:t>
            </a:r>
            <a:r>
              <a:rPr lang="fr-CA" dirty="0"/>
              <a:t> du diamant = 1.9 kJ/mol</a:t>
            </a:r>
          </a:p>
          <a:p>
            <a:endParaRPr lang="fr-CA" dirty="0"/>
          </a:p>
          <a:p>
            <a:r>
              <a:rPr lang="fr-CA" dirty="0"/>
              <a:t>Tu peux utiliser (tu dois!) des coefficients fractionnels</a:t>
            </a:r>
          </a:p>
        </p:txBody>
      </p:sp>
    </p:spTree>
    <p:extLst>
      <p:ext uri="{BB962C8B-B14F-4D97-AF65-F5344CB8AC3E}">
        <p14:creationId xmlns:p14="http://schemas.microsoft.com/office/powerpoint/2010/main" val="2692271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 - demain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1219200"/>
            <a:ext cx="10972800" cy="5242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dirty="0"/>
              <a:t>Prochain cours: P. 222 10, 11, 13 – loi de Hess facile</a:t>
            </a:r>
          </a:p>
          <a:p>
            <a:r>
              <a:rPr lang="fr-FR" dirty="0"/>
              <a:t>p. 226 #8, 12 – </a:t>
            </a:r>
            <a:r>
              <a:rPr lang="fr-CA" dirty="0"/>
              <a:t>loi de Hess </a:t>
            </a:r>
            <a:r>
              <a:rPr lang="fr-FR" dirty="0"/>
              <a:t>difficile</a:t>
            </a:r>
          </a:p>
          <a:p>
            <a:r>
              <a:rPr lang="fr-FR" dirty="0"/>
              <a:t>p. 234 #5 – </a:t>
            </a:r>
            <a:r>
              <a:rPr lang="fr-CA" dirty="0"/>
              <a:t>loi de Hess </a:t>
            </a:r>
            <a:r>
              <a:rPr lang="fr-FR" dirty="0"/>
              <a:t>difficile</a:t>
            </a:r>
          </a:p>
          <a:p>
            <a:pPr lvl="0"/>
            <a:endParaRPr lang="en-US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1027" name="Picture 3" descr="C:\Users\Dave\Dropbox\CSA\Classification exercices V-B-N-NN\M5 h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19" y="2667000"/>
            <a:ext cx="848476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0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005868" cy="4937760"/>
          </a:xfrm>
        </p:spPr>
        <p:txBody>
          <a:bodyPr/>
          <a:lstStyle/>
          <a:p>
            <a:r>
              <a:rPr lang="fr-CA" dirty="0"/>
              <a:t>Directions du CSA au </a:t>
            </a:r>
            <a:r>
              <a:rPr lang="fr-CA" dirty="0" err="1"/>
              <a:t>Soccerplexe</a:t>
            </a:r>
            <a:r>
              <a:rPr lang="fr-CA" dirty="0"/>
              <a:t> </a:t>
            </a:r>
            <a:r>
              <a:rPr lang="fr-CA" dirty="0" err="1"/>
              <a:t>Catalogna</a:t>
            </a:r>
            <a:r>
              <a:rPr lang="fr-CA" dirty="0"/>
              <a:t>?</a:t>
            </a:r>
          </a:p>
          <a:p>
            <a:r>
              <a:rPr lang="fr-CA" dirty="0"/>
              <a:t>Étape 1?</a:t>
            </a:r>
          </a:p>
          <a:p>
            <a:r>
              <a:rPr lang="fr-CA" dirty="0"/>
              <a:t>Étape 2?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4AB29B8-3FDB-42E6-B85B-02E9B5D9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26" y="163286"/>
            <a:ext cx="5524274" cy="684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35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Mécanisme de réaction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791200" cy="4937760"/>
          </a:xfrm>
        </p:spPr>
        <p:txBody>
          <a:bodyPr/>
          <a:lstStyle/>
          <a:p>
            <a:r>
              <a:rPr lang="fr-CA" dirty="0" err="1"/>
              <a:t>Déf</a:t>
            </a:r>
            <a:r>
              <a:rPr lang="fr-CA" dirty="0"/>
              <a:t>. : suite chronologique d’étapes qui conduisent des réactifs aux produits</a:t>
            </a:r>
          </a:p>
          <a:p>
            <a:pPr lvl="1"/>
            <a:r>
              <a:rPr lang="fr-CA" dirty="0"/>
              <a:t>Aussi appelé </a:t>
            </a:r>
            <a:r>
              <a:rPr lang="fr-CA" u="sng" dirty="0"/>
              <a:t>mécanisme réactionnel</a:t>
            </a:r>
          </a:p>
          <a:p>
            <a:r>
              <a:rPr lang="fr-CA" dirty="0"/>
              <a:t>La réalité est plus compliqué, mais le mécanisme de réaction et la loi de Hess va permettre une estimation de l’enthalpie de réaction</a:t>
            </a:r>
          </a:p>
          <a:p>
            <a:pPr lvl="1"/>
            <a:endParaRPr lang="fr-CA" u="sng" dirty="0"/>
          </a:p>
          <a:p>
            <a:pPr lvl="1"/>
            <a:endParaRPr lang="fr-CA" u="sng" dirty="0"/>
          </a:p>
          <a:p>
            <a:endParaRPr lang="fr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295399"/>
            <a:ext cx="5486400" cy="42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Exemple: formation de NO</a:t>
            </a:r>
            <a:r>
              <a:rPr lang="fr-CA" baseline="-25000" dirty="0"/>
              <a:t>2(g)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La formation de dioxyde d'azote à partir d'oxyde d'azote et de dioxygène est une réaction complexe qui comporte </a:t>
            </a:r>
            <a:r>
              <a:rPr lang="fr-FR" b="1" dirty="0"/>
              <a:t>deux étapes intermédiaires  </a:t>
            </a:r>
          </a:p>
          <a:p>
            <a:pPr lvl="1"/>
            <a:r>
              <a:rPr lang="fr-FR" dirty="0"/>
              <a:t>(</a:t>
            </a:r>
            <a:r>
              <a:rPr lang="fr-CA" dirty="0">
                <a:hlinkClick r:id="rId2"/>
              </a:rPr>
              <a:t>http://www.alloprof.qc.ca/bv/pages/c1026.aspx</a:t>
            </a:r>
            <a:r>
              <a:rPr lang="fr-CA" dirty="0"/>
              <a:t>)  </a:t>
            </a:r>
          </a:p>
          <a:p>
            <a:endParaRPr lang="fr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6" y="2468880"/>
            <a:ext cx="623776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89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Mécanisme de réaction </a:t>
            </a:r>
            <a:br>
              <a:rPr lang="fr-CA" dirty="0"/>
            </a:br>
            <a:r>
              <a:rPr lang="fr-CA" dirty="0"/>
              <a:t>(enrichissement : chimie organique)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 descr="C:\Users\Dave\Dropbox\Camera Uploads\Archive\2012-10-06 19.30.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84" y="1219201"/>
            <a:ext cx="658283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3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Mécanisme de réaction </a:t>
            </a:r>
            <a:br>
              <a:rPr lang="fr-CA" dirty="0"/>
            </a:br>
            <a:r>
              <a:rPr lang="fr-CA" dirty="0"/>
              <a:t>(enrichissement : chimie organique)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 descr="C:\Users\Dave\Dropbox\Camera Uploads\Archive\2012-10-07 14.52.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84" y="1219201"/>
            <a:ext cx="658283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3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Loi de Hess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err="1"/>
              <a:t>Déf</a:t>
            </a:r>
            <a:r>
              <a:rPr lang="fr-CA" dirty="0"/>
              <a:t>.: la variation d’enthalpie d’une réaction est </a:t>
            </a:r>
            <a:r>
              <a:rPr lang="fr-CA" b="1" dirty="0"/>
              <a:t>la somme algébrique</a:t>
            </a:r>
            <a:r>
              <a:rPr lang="fr-CA" dirty="0"/>
              <a:t> de deux ou plusieurs réactions</a:t>
            </a:r>
          </a:p>
          <a:p>
            <a:pPr lvl="1"/>
            <a:r>
              <a:rPr lang="fr-CA" dirty="0"/>
              <a:t>En d’autres mots, une réaction peut être décomposée en réactions élémentaires et la somme algébrique des variations des réactions intermédiaires nous donne le ∆</a:t>
            </a:r>
            <a:r>
              <a:rPr lang="fr-CA" dirty="0" err="1"/>
              <a:t>H</a:t>
            </a:r>
            <a:r>
              <a:rPr lang="fr-CA" baseline="-25000" dirty="0" err="1"/>
              <a:t>rxn</a:t>
            </a:r>
            <a:endParaRPr lang="fr-CA" baseline="-25000" dirty="0"/>
          </a:p>
          <a:p>
            <a:pPr lvl="1"/>
            <a:endParaRPr lang="fr-CA" baseline="-25000" dirty="0"/>
          </a:p>
          <a:p>
            <a:r>
              <a:rPr lang="fr-CA" dirty="0">
                <a:highlight>
                  <a:srgbClr val="FFFF00"/>
                </a:highlight>
              </a:rPr>
              <a:t>∆</a:t>
            </a:r>
            <a:r>
              <a:rPr lang="fr-CA" dirty="0" err="1">
                <a:highlight>
                  <a:srgbClr val="FFFF00"/>
                </a:highlight>
              </a:rPr>
              <a:t>H</a:t>
            </a:r>
            <a:r>
              <a:rPr lang="fr-CA" baseline="-25000" dirty="0" err="1">
                <a:highlight>
                  <a:srgbClr val="FFFF00"/>
                </a:highlight>
              </a:rPr>
              <a:t>total</a:t>
            </a:r>
            <a:r>
              <a:rPr lang="fr-CA" dirty="0">
                <a:highlight>
                  <a:srgbClr val="FFFF00"/>
                </a:highlight>
              </a:rPr>
              <a:t> = ∆H</a:t>
            </a:r>
            <a:r>
              <a:rPr lang="fr-CA" baseline="-25000" dirty="0">
                <a:highlight>
                  <a:srgbClr val="FFFF00"/>
                </a:highlight>
              </a:rPr>
              <a:t>1</a:t>
            </a:r>
            <a:r>
              <a:rPr lang="fr-CA" dirty="0">
                <a:highlight>
                  <a:srgbClr val="FFFF00"/>
                </a:highlight>
              </a:rPr>
              <a:t> + ∆H</a:t>
            </a:r>
            <a:r>
              <a:rPr lang="fr-CA" baseline="-25000" dirty="0">
                <a:highlight>
                  <a:srgbClr val="FFFF00"/>
                </a:highlight>
              </a:rPr>
              <a:t>2</a:t>
            </a:r>
            <a:r>
              <a:rPr lang="fr-CA" dirty="0">
                <a:highlight>
                  <a:srgbClr val="FFFF00"/>
                </a:highlight>
              </a:rPr>
              <a:t> + …</a:t>
            </a:r>
          </a:p>
          <a:p>
            <a:pPr lvl="1"/>
            <a:r>
              <a:rPr lang="fr-CA" dirty="0"/>
              <a:t>Ou</a:t>
            </a:r>
          </a:p>
          <a:p>
            <a:r>
              <a:rPr lang="fr-CA" dirty="0"/>
              <a:t>∆</a:t>
            </a:r>
            <a:r>
              <a:rPr lang="fr-CA" dirty="0" err="1"/>
              <a:t>H</a:t>
            </a:r>
            <a:r>
              <a:rPr lang="fr-CA" baseline="-25000" dirty="0" err="1"/>
              <a:t>total</a:t>
            </a:r>
            <a:r>
              <a:rPr lang="fr-CA" dirty="0"/>
              <a:t> = ∑∆H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5791201" y="6400800"/>
            <a:ext cx="453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2"/>
              </a:rPr>
              <a:t>http://www.alloprof.qc.ca/bv/pages/c1026.aspx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52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Graphiquement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38" y="1219201"/>
            <a:ext cx="7724324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527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642</TotalTime>
  <Words>811</Words>
  <Application>Microsoft Office PowerPoint</Application>
  <PresentationFormat>Widescreen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Bookman Old Style</vt:lpstr>
      <vt:lpstr>Calibri</vt:lpstr>
      <vt:lpstr>Gill Sans MT</vt:lpstr>
      <vt:lpstr>Wingdings</vt:lpstr>
      <vt:lpstr>Wingdings 3</vt:lpstr>
      <vt:lpstr>Origin</vt:lpstr>
      <vt:lpstr>Loi de Hess</vt:lpstr>
      <vt:lpstr>PowerPoint Presentation</vt:lpstr>
      <vt:lpstr>PowerPoint Presentation</vt:lpstr>
      <vt:lpstr>Mécanisme de réaction</vt:lpstr>
      <vt:lpstr>Exemple: formation de NO2(g)</vt:lpstr>
      <vt:lpstr>Mécanisme de réaction  (enrichissement : chimie organique)</vt:lpstr>
      <vt:lpstr>Mécanisme de réaction  (enrichissement : chimie organique)</vt:lpstr>
      <vt:lpstr>Loi de Hess</vt:lpstr>
      <vt:lpstr>Graphiquement</vt:lpstr>
      <vt:lpstr>Résolution de prob. – loi de Hess (p. 220)</vt:lpstr>
      <vt:lpstr>Exemple</vt:lpstr>
      <vt:lpstr>Addition algébrique (étape 4)</vt:lpstr>
      <vt:lpstr>Addition algébrique (étape 4)</vt:lpstr>
      <vt:lpstr>Exemple: p.223 #3 (moyen)</vt:lpstr>
      <vt:lpstr>Corrigé</vt:lpstr>
      <vt:lpstr>Pause pour quelques exercices</vt:lpstr>
      <vt:lpstr>Exercices</vt:lpstr>
      <vt:lpstr>Annexe 10</vt:lpstr>
      <vt:lpstr>Enthalpie standard de formation (∆H°f)</vt:lpstr>
      <vt:lpstr>Exemple avancé – p. 226 #8a</vt:lpstr>
      <vt:lpstr>Corrigé</vt:lpstr>
      <vt:lpstr>Commentaires additionnels</vt:lpstr>
      <vt:lpstr>Exercices - demain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chaleur + calorimétrie</dc:title>
  <dc:creator/>
  <cp:lastModifiedBy>Levan David</cp:lastModifiedBy>
  <cp:revision>101</cp:revision>
  <dcterms:created xsi:type="dcterms:W3CDTF">2006-08-16T00:00:00Z</dcterms:created>
  <dcterms:modified xsi:type="dcterms:W3CDTF">2020-11-29T19:04:14Z</dcterms:modified>
</cp:coreProperties>
</file>