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7" r:id="rId2"/>
    <p:sldId id="318" r:id="rId3"/>
    <p:sldId id="319" r:id="rId4"/>
    <p:sldId id="313" r:id="rId5"/>
    <p:sldId id="317" r:id="rId6"/>
    <p:sldId id="320" r:id="rId7"/>
    <p:sldId id="309" r:id="rId8"/>
    <p:sldId id="323" r:id="rId9"/>
    <p:sldId id="3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2021-01-26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L’équilibre qualificatif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de </a:t>
            </a:r>
            <a:r>
              <a:rPr lang="en-US" dirty="0" err="1"/>
              <a:t>chapitre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 erroné (p.334 #6); corrige la démarche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2971800"/>
            <a:ext cx="10972800" cy="3185160"/>
          </a:xfrm>
        </p:spPr>
        <p:txBody>
          <a:bodyPr/>
          <a:lstStyle/>
          <a:p>
            <a:r>
              <a:rPr lang="fr-CA" dirty="0"/>
              <a:t>Une boisson acide ajoute du OH</a:t>
            </a:r>
            <a:r>
              <a:rPr lang="fr-CA" baseline="30000" dirty="0"/>
              <a:t>-</a:t>
            </a:r>
            <a:r>
              <a:rPr lang="fr-CA" dirty="0"/>
              <a:t> dans le système donc ça fait basculer le système.</a:t>
            </a:r>
          </a:p>
          <a:p>
            <a:r>
              <a:rPr lang="fr-CA" dirty="0"/>
              <a:t>Pour rééquilibrer le système, la réaction va faire plus d’émail (Ca</a:t>
            </a:r>
            <a:r>
              <a:rPr lang="fr-CA" baseline="-25000" dirty="0"/>
              <a:t>5</a:t>
            </a:r>
            <a:r>
              <a:rPr lang="fr-CA" dirty="0"/>
              <a:t>(PO</a:t>
            </a:r>
            <a:r>
              <a:rPr lang="fr-CA" baseline="-25000" dirty="0"/>
              <a:t>4</a:t>
            </a:r>
            <a:r>
              <a:rPr lang="fr-CA" dirty="0"/>
              <a:t>)</a:t>
            </a:r>
            <a:r>
              <a:rPr lang="fr-CA" baseline="-25000" dirty="0"/>
              <a:t>3</a:t>
            </a:r>
            <a:r>
              <a:rPr lang="fr-CA" dirty="0"/>
              <a:t>OH</a:t>
            </a:r>
            <a:r>
              <a:rPr lang="fr-CA" baseline="-25000" dirty="0"/>
              <a:t>(s)</a:t>
            </a:r>
            <a:r>
              <a:rPr lang="fr-CA" dirty="0"/>
              <a:t>) pour faire équilibrer la perturbation.</a:t>
            </a:r>
          </a:p>
          <a:p>
            <a:r>
              <a:rPr lang="fr-CA" dirty="0"/>
              <a:t>Donc ça nuit à l’émail des dents.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53" y="1243426"/>
            <a:ext cx="8229600" cy="172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80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bonne démarche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8229600" cy="172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05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résister le changement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si la réaction directe ou inverse sera favorisée pour que le changement désiré (étape 2) a lieu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Analyse le changement de concentration des réactifs et des produits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r>
              <a:rPr lang="fr-CA" dirty="0"/>
              <a:t>N.B. : le truc de la bascule te permet de prédire l’impact de la perturbation sur les concentrations (étape 4), mais ne permet pas de le justifier (étape 2 et 3).</a:t>
            </a:r>
          </a:p>
        </p:txBody>
      </p:sp>
    </p:spTree>
    <p:extLst>
      <p:ext uri="{BB962C8B-B14F-4D97-AF65-F5344CB8AC3E}">
        <p14:creationId xmlns:p14="http://schemas.microsoft.com/office/powerpoint/2010/main" val="380117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Attention!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</a:t>
            </a:r>
            <a:r>
              <a:rPr lang="fr-CA" b="1" dirty="0"/>
              <a:t>concentration</a:t>
            </a:r>
            <a:r>
              <a:rPr lang="fr-CA" dirty="0"/>
              <a:t> est une mesure de la </a:t>
            </a:r>
            <a:r>
              <a:rPr lang="fr-CA" b="1" dirty="0"/>
              <a:t>quantité</a:t>
            </a:r>
            <a:r>
              <a:rPr lang="fr-CA" dirty="0"/>
              <a:t> d’un réactif ou un produit</a:t>
            </a:r>
          </a:p>
          <a:p>
            <a:endParaRPr lang="fr-CA" dirty="0"/>
          </a:p>
          <a:p>
            <a:r>
              <a:rPr lang="fr-CA" dirty="0"/>
              <a:t>On utilise les deux termes de façon synonyme et interchangeable d’habitude. Ça fonctionne toujours pour une substance gazeuse ou aqueuse.</a:t>
            </a:r>
          </a:p>
          <a:p>
            <a:endParaRPr lang="fr-CA" dirty="0"/>
          </a:p>
          <a:p>
            <a:r>
              <a:rPr lang="fr-CA" dirty="0"/>
              <a:t>Cependant, tu peux augmenter la </a:t>
            </a:r>
            <a:r>
              <a:rPr lang="fr-CA" b="1" dirty="0"/>
              <a:t>quantité</a:t>
            </a:r>
            <a:r>
              <a:rPr lang="fr-CA" dirty="0"/>
              <a:t> d’un solide ou liquide mais tu ne peux pas augmenter la </a:t>
            </a:r>
            <a:r>
              <a:rPr lang="fr-CA" b="1" dirty="0"/>
              <a:t>concentration</a:t>
            </a:r>
          </a:p>
        </p:txBody>
      </p:sp>
    </p:spTree>
    <p:extLst>
      <p:ext uri="{BB962C8B-B14F-4D97-AF65-F5344CB8AC3E}">
        <p14:creationId xmlns:p14="http://schemas.microsoft.com/office/powerpoint/2010/main" val="345462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 sur 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324 #3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Le catalyseur n’a aucun impact sur l’équilibre, mais effectivement accélèrerait la </a:t>
            </a:r>
            <a:r>
              <a:rPr lang="fr-CA" b="1" u="sng" dirty="0"/>
              <a:t>vitesse</a:t>
            </a:r>
            <a:r>
              <a:rPr lang="fr-CA" dirty="0"/>
              <a:t> de réaction</a:t>
            </a:r>
          </a:p>
          <a:p>
            <a:r>
              <a:rPr lang="fr-CA" dirty="0"/>
              <a:t>La quantité de produit ne changerait pas à l’équilibre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8803106" cy="2541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60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Cas spécial – les catalyseurs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L’ajout d’un catalyseur ne fera pas varier l’équilibre.</a:t>
            </a:r>
          </a:p>
          <a:p>
            <a:r>
              <a:rPr lang="fr-CA" dirty="0"/>
              <a:t>Le catalyseur va augmenter la vitesse de réaction, donc le point d’équilibre va être atteint plus rapidement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6670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50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572000" cy="4937760"/>
          </a:xfrm>
        </p:spPr>
        <p:txBody>
          <a:bodyPr/>
          <a:lstStyle/>
          <a:p>
            <a:r>
              <a:rPr lang="fr-CA" dirty="0">
                <a:highlight>
                  <a:srgbClr val="FF0000"/>
                </a:highlight>
              </a:rPr>
              <a:t>Retard: </a:t>
            </a:r>
            <a:r>
              <a:rPr lang="fr-CA" dirty="0"/>
              <a:t>p. 303 #1, 5, 6, 8 à 10</a:t>
            </a:r>
          </a:p>
          <a:p>
            <a:r>
              <a:rPr lang="fr-CA" dirty="0"/>
              <a:t>p. 318 #1 à 10 </a:t>
            </a:r>
          </a:p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324 #1 à 4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p. 327 #1 à 14 </a:t>
            </a:r>
          </a:p>
          <a:p>
            <a:r>
              <a:rPr lang="fr-CA" dirty="0"/>
              <a:t>ATC15 et ATC16 disponible</a:t>
            </a:r>
          </a:p>
          <a:p>
            <a:endParaRPr lang="fr-CA" dirty="0"/>
          </a:p>
          <a:p>
            <a:r>
              <a:rPr lang="fr-CA" dirty="0"/>
              <a:t>Après la relâche</a:t>
            </a:r>
          </a:p>
          <a:p>
            <a:pPr lvl="1"/>
            <a:r>
              <a:rPr lang="fr-CA" dirty="0"/>
              <a:t>p. 332 #1 à 7 </a:t>
            </a:r>
            <a:r>
              <a:rPr lang="fr-CA" dirty="0">
                <a:sym typeface="Wingdings" pitchFamily="2" charset="2"/>
              </a:rPr>
              <a:t>(étude test)</a:t>
            </a:r>
          </a:p>
          <a:p>
            <a:pPr lvl="1"/>
            <a:r>
              <a:rPr lang="fr-CA" dirty="0">
                <a:sym typeface="Wingdings" pitchFamily="2" charset="2"/>
              </a:rPr>
              <a:t>Moodle (après la relâche)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68186"/>
            <a:ext cx="6979014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88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327 #1 à 14 (commencé avant la relâche, terminer maintenant)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 (étude test): </a:t>
            </a:r>
            <a:r>
              <a:rPr lang="fr-CA" dirty="0"/>
              <a:t>p. 332 #1 à 7 </a:t>
            </a:r>
            <a:r>
              <a:rPr lang="fr-CA" dirty="0">
                <a:sym typeface="Wingdings" pitchFamily="2" charset="2"/>
              </a:rPr>
              <a:t>(étude test)</a:t>
            </a:r>
          </a:p>
          <a:p>
            <a:r>
              <a:rPr lang="fr-CA" dirty="0"/>
              <a:t>ATC15 et ATC16 disponible</a:t>
            </a:r>
          </a:p>
          <a:p>
            <a:r>
              <a:rPr lang="fr-CA" dirty="0">
                <a:sym typeface="Wingdings" pitchFamily="2" charset="2"/>
              </a:rPr>
              <a:t>Quiz Moodle évalué</a:t>
            </a:r>
          </a:p>
          <a:p>
            <a:endParaRPr lang="fr-CA" dirty="0">
              <a:highlight>
                <a:srgbClr val="FFFF00"/>
              </a:highlight>
            </a:endParaRPr>
          </a:p>
          <a:p>
            <a:r>
              <a:rPr lang="fr-CA" dirty="0">
                <a:highlight>
                  <a:srgbClr val="FF0000"/>
                </a:highlight>
              </a:rPr>
              <a:t>Retard grave</a:t>
            </a:r>
          </a:p>
          <a:p>
            <a:pPr lvl="1"/>
            <a:r>
              <a:rPr lang="fr-CA" dirty="0"/>
              <a:t>p. 318 #1 à 10 </a:t>
            </a:r>
          </a:p>
          <a:p>
            <a:pPr lvl="1"/>
            <a:r>
              <a:rPr lang="fr-CA" dirty="0"/>
              <a:t>p. 303 #1, 5, 6, 8 à 10</a:t>
            </a:r>
          </a:p>
          <a:p>
            <a:pPr lvl="1"/>
            <a:r>
              <a:rPr lang="fr-CA" dirty="0"/>
              <a:t>p. 324 #1 à 4</a:t>
            </a:r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>
            <a:extLst>
              <a:ext uri="{FF2B5EF4-FFF2-40B4-BE49-F238E27FC236}">
                <a16:creationId xmlns:a16="http://schemas.microsoft.com/office/drawing/2014/main" id="{34CDC605-A35F-4602-9A49-82387F1F0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0"/>
            <a:ext cx="7225713" cy="33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226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811</TotalTime>
  <Words>424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Origin</vt:lpstr>
      <vt:lpstr>L’équilibre qualificatif</vt:lpstr>
      <vt:lpstr>Exemple erroné (p.334 #6); corrige la démarche</vt:lpstr>
      <vt:lpstr>La bonne démarche</vt:lpstr>
      <vt:lpstr>Comment analyser un problème</vt:lpstr>
      <vt:lpstr>Attention!</vt:lpstr>
      <vt:lpstr>Commentaires sur exercices</vt:lpstr>
      <vt:lpstr>Cas spécial – les catalyseurs</vt:lpstr>
      <vt:lpstr>Exercices (p. 318)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71</cp:revision>
  <dcterms:created xsi:type="dcterms:W3CDTF">2017-08-25T03:11:09Z</dcterms:created>
  <dcterms:modified xsi:type="dcterms:W3CDTF">2021-01-27T03:43:02Z</dcterms:modified>
</cp:coreProperties>
</file>