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51.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8.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sldIdLst>
    <p:sldId id="256" r:id="rId2"/>
    <p:sldId id="268" r:id="rId3"/>
    <p:sldId id="292" r:id="rId4"/>
    <p:sldId id="293" r:id="rId5"/>
    <p:sldId id="295" r:id="rId6"/>
    <p:sldId id="296" r:id="rId7"/>
    <p:sldId id="297" r:id="rId8"/>
    <p:sldId id="398" r:id="rId9"/>
    <p:sldId id="417" r:id="rId10"/>
    <p:sldId id="400" r:id="rId11"/>
    <p:sldId id="419" r:id="rId12"/>
    <p:sldId id="420" r:id="rId13"/>
    <p:sldId id="418" r:id="rId14"/>
    <p:sldId id="399" r:id="rId15"/>
    <p:sldId id="401" r:id="rId16"/>
    <p:sldId id="402" r:id="rId17"/>
    <p:sldId id="394" r:id="rId18"/>
    <p:sldId id="395" r:id="rId19"/>
    <p:sldId id="396" r:id="rId20"/>
    <p:sldId id="430" r:id="rId21"/>
    <p:sldId id="427" r:id="rId22"/>
    <p:sldId id="452" r:id="rId23"/>
    <p:sldId id="454" r:id="rId24"/>
    <p:sldId id="455" r:id="rId25"/>
    <p:sldId id="456" r:id="rId26"/>
    <p:sldId id="429" r:id="rId27"/>
    <p:sldId id="438" r:id="rId28"/>
    <p:sldId id="439" r:id="rId29"/>
    <p:sldId id="404" r:id="rId30"/>
    <p:sldId id="406" r:id="rId31"/>
    <p:sldId id="405" r:id="rId32"/>
    <p:sldId id="407" r:id="rId33"/>
    <p:sldId id="415" r:id="rId34"/>
    <p:sldId id="416" r:id="rId35"/>
    <p:sldId id="421" r:id="rId36"/>
    <p:sldId id="425" r:id="rId37"/>
    <p:sldId id="426" r:id="rId38"/>
    <p:sldId id="457" r:id="rId39"/>
    <p:sldId id="413" r:id="rId40"/>
    <p:sldId id="41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3792" autoAdjust="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2020-12-23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9255346" y="2750337"/>
            <a:ext cx="1171888" cy="1356442"/>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94885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2020-12-23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309"/>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230469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2020-12-23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61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229612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2020-12-23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90622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2020-12-23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721435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2020-12-23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836687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2020-12-23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504942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2020-12-23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329824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9A2640C-BE8C-4C25-8F57-602CDE1311D8}" type="datetimeFigureOut">
              <a:rPr lang="fr-CA" smtClean="0"/>
              <a:t>2020-12-23</a:t>
            </a:fld>
            <a:endParaRPr lang="fr-CA"/>
          </a:p>
        </p:txBody>
      </p:sp>
      <p:sp>
        <p:nvSpPr>
          <p:cNvPr id="5" name="Footer Placeholder 4"/>
          <p:cNvSpPr>
            <a:spLocks noGrp="1"/>
          </p:cNvSpPr>
          <p:nvPr>
            <p:ph type="ftr" sz="quarter" idx="11"/>
          </p:nvPr>
        </p:nvSpPr>
        <p:spPr>
          <a:xfrm>
            <a:off x="680321" y="5936188"/>
            <a:ext cx="6126805" cy="365125"/>
          </a:xfrm>
        </p:spPr>
        <p:txBody>
          <a:bodyPr/>
          <a:lstStyle/>
          <a:p>
            <a:endParaRPr lang="fr-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1780775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2020-12-23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948036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A2640C-BE8C-4C25-8F57-602CDE1311D8}" type="datetimeFigureOut">
              <a:rPr lang="fr-CA" smtClean="0"/>
              <a:t>2020-12-23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10729455" y="286989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478215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A2640C-BE8C-4C25-8F57-602CDE1311D8}" type="datetimeFigureOut">
              <a:rPr lang="fr-CA" smtClean="0"/>
              <a:t>2020-12-23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049810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9A2640C-BE8C-4C25-8F57-602CDE1311D8}" type="datetimeFigureOut">
              <a:rPr lang="fr-CA" smtClean="0"/>
              <a:t>2020-12-23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79652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9A2640C-BE8C-4C25-8F57-602CDE1311D8}" type="datetimeFigureOut">
              <a:rPr lang="fr-CA" smtClean="0"/>
              <a:t>2020-12-23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555303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9A2640C-BE8C-4C25-8F57-602CDE1311D8}" type="datetimeFigureOut">
              <a:rPr lang="fr-CA" smtClean="0"/>
              <a:t>2020-12-23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756306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2020-12-23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168920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2020-12-23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91583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92000"/>
                <a:satMod val="200000"/>
                <a:lumMod val="128000"/>
              </a:schemeClr>
            </a:gs>
            <a:gs pos="31000">
              <a:schemeClr val="bg1"/>
            </a:gs>
            <a:gs pos="100000">
              <a:schemeClr val="bg1"/>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A2640C-BE8C-4C25-8F57-602CDE1311D8}" type="datetimeFigureOut">
              <a:rPr lang="fr-CA" smtClean="0"/>
              <a:t>2020-12-23</a:t>
            </a:fld>
            <a:endParaRPr lang="fr-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3662984420"/>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17" Type="http://schemas.openxmlformats.org/officeDocument/2006/relationships/image" Target="../media/image4.jpeg"/><Relationship Id="rId2" Type="http://schemas.openxmlformats.org/officeDocument/2006/relationships/tags" Target="../tags/tag13.xml"/><Relationship Id="rId16" Type="http://schemas.openxmlformats.org/officeDocument/2006/relationships/image" Target="../media/image23.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2.xml"/><Relationship Id="rId5" Type="http://schemas.openxmlformats.org/officeDocument/2006/relationships/tags" Target="../tags/tag16.xml"/><Relationship Id="rId15" Type="http://schemas.openxmlformats.org/officeDocument/2006/relationships/tags" Target="../tags/tag151.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s/_rels/slide22.xml.rels><?xml version="1.0" encoding="UTF-8" standalone="yes"?>
<Relationships xmlns="http://schemas.openxmlformats.org/package/2006/relationships"><Relationship Id="rId8" Type="http://schemas.openxmlformats.org/officeDocument/2006/relationships/tags" Target="../tags/tag304.xml"/><Relationship Id="rId3" Type="http://schemas.openxmlformats.org/officeDocument/2006/relationships/tags" Target="../tags/tag24.xml"/><Relationship Id="rId12" Type="http://schemas.openxmlformats.org/officeDocument/2006/relationships/image" Target="../media/image4.jpeg"/><Relationship Id="rId2" Type="http://schemas.openxmlformats.org/officeDocument/2006/relationships/tags" Target="../tags/tag23.xml"/><Relationship Id="rId1" Type="http://schemas.openxmlformats.org/officeDocument/2006/relationships/tags" Target="../tags/tag22.xml"/><Relationship Id="rId11" Type="http://schemas.openxmlformats.org/officeDocument/2006/relationships/image" Target="../media/image28.png"/><Relationship Id="rId10" Type="http://schemas.openxmlformats.org/officeDocument/2006/relationships/tags" Target="../tags/tag305.xml"/><Relationship Id="rId4" Type="http://schemas.openxmlformats.org/officeDocument/2006/relationships/slideLayout" Target="../slideLayouts/slideLayout5.xml"/><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2.xml"/><Relationship Id="rId7" Type="http://schemas.openxmlformats.org/officeDocument/2006/relationships/tags" Target="../tags/tag308.xml"/><Relationship Id="rId2" Type="http://schemas.openxmlformats.org/officeDocument/2006/relationships/tags" Target="../tags/tag26.xml"/><Relationship Id="rId1" Type="http://schemas.openxmlformats.org/officeDocument/2006/relationships/tags" Target="../tags/tag25.xml"/><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8" Type="http://schemas.openxmlformats.org/officeDocument/2006/relationships/tags" Target="../tags/tag311.xml"/><Relationship Id="rId3" Type="http://schemas.openxmlformats.org/officeDocument/2006/relationships/tags" Target="../tags/tag29.xml"/><Relationship Id="rId12" Type="http://schemas.openxmlformats.org/officeDocument/2006/relationships/image" Target="../media/image4.jpeg"/><Relationship Id="rId2" Type="http://schemas.openxmlformats.org/officeDocument/2006/relationships/tags" Target="../tags/tag28.xml"/><Relationship Id="rId1" Type="http://schemas.openxmlformats.org/officeDocument/2006/relationships/tags" Target="../tags/tag27.xml"/><Relationship Id="rId11" Type="http://schemas.openxmlformats.org/officeDocument/2006/relationships/image" Target="../media/image31.png"/><Relationship Id="rId10" Type="http://schemas.openxmlformats.org/officeDocument/2006/relationships/tags" Target="../tags/tag312.xml"/><Relationship Id="rId4" Type="http://schemas.openxmlformats.org/officeDocument/2006/relationships/slideLayout" Target="../slideLayouts/slideLayout5.xml"/><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12.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Layout" Target="../slideLayouts/slideLayout2.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3" Type="http://schemas.openxmlformats.org/officeDocument/2006/relationships/tags" Target="../tags/tag42.xml"/><Relationship Id="rId21" Type="http://schemas.openxmlformats.org/officeDocument/2006/relationships/tags" Target="../tags/tag60.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image" Target="../media/image4.jpeg"/><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slideLayout" Target="../slideLayouts/slideLayout2.xml"/><Relationship Id="rId10" Type="http://schemas.openxmlformats.org/officeDocument/2006/relationships/tags" Target="../tags/tag49.xml"/><Relationship Id="rId19" Type="http://schemas.openxmlformats.org/officeDocument/2006/relationships/tags" Target="../tags/tag5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s>
</file>

<file path=ppt/slides/_rels/slide27.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image" Target="../media/image4.jpeg"/><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3" Type="http://schemas.openxmlformats.org/officeDocument/2006/relationships/tags" Target="../tags/tag77.xml"/><Relationship Id="rId21" Type="http://schemas.openxmlformats.org/officeDocument/2006/relationships/image" Target="../media/image4.jpeg"/><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tags" Target="../tags/tag89.xml"/><Relationship Id="rId10" Type="http://schemas.openxmlformats.org/officeDocument/2006/relationships/tags" Target="../tags/tag84.xml"/><Relationship Id="rId19" Type="http://schemas.openxmlformats.org/officeDocument/2006/relationships/tags" Target="../tags/tag93.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8.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14.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4.jpeg"/><Relationship Id="rId5" Type="http://schemas.openxmlformats.org/officeDocument/2006/relationships/tags" Target="../tags/tag99.xml"/><Relationship Id="rId10" Type="http://schemas.openxmlformats.org/officeDocument/2006/relationships/slideLayout" Target="../slideLayouts/slideLayout2.xml"/><Relationship Id="rId4" Type="http://schemas.openxmlformats.org/officeDocument/2006/relationships/tags" Target="../tags/tag98.xml"/><Relationship Id="rId9" Type="http://schemas.openxmlformats.org/officeDocument/2006/relationships/tags" Target="../tags/tag10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0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3.xml"/><Relationship Id="rId1" Type="http://schemas.openxmlformats.org/officeDocument/2006/relationships/tags" Target="../tags/tag11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5.xml"/><Relationship Id="rId1" Type="http://schemas.openxmlformats.org/officeDocument/2006/relationships/tags" Target="../tags/tag11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bout Chemistry and Why It Is Important - Direct Knowledge">
            <a:extLst>
              <a:ext uri="{FF2B5EF4-FFF2-40B4-BE49-F238E27FC236}">
                <a16:creationId xmlns:a16="http://schemas.microsoft.com/office/drawing/2014/main" id="{EAC529C3-2B46-4375-A573-4B749ACD2F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52" r="9091"/>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nvPr>
        </p:nvSpPr>
        <p:spPr>
          <a:xfrm>
            <a:off x="680322" y="4402667"/>
            <a:ext cx="8133478" cy="940240"/>
          </a:xfrm>
        </p:spPr>
        <p:txBody>
          <a:bodyPr>
            <a:normAutofit/>
          </a:bodyPr>
          <a:lstStyle/>
          <a:p>
            <a:r>
              <a:rPr lang="fr-CA" sz="4800" b="1" u="sng" dirty="0"/>
              <a:t>Révision 4</a:t>
            </a:r>
            <a:r>
              <a:rPr lang="fr-CA" sz="4800" b="1" u="sng" baseline="30000" dirty="0"/>
              <a:t>e</a:t>
            </a:r>
            <a:r>
              <a:rPr lang="fr-CA" sz="4800" b="1" u="sng" dirty="0"/>
              <a:t> secondaire</a:t>
            </a:r>
          </a:p>
        </p:txBody>
      </p:sp>
      <p:sp>
        <p:nvSpPr>
          <p:cNvPr id="16" name="Rectangle 15">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re 1">
            <a:extLst>
              <a:ext uri="{FF2B5EF4-FFF2-40B4-BE49-F238E27FC236}">
                <a16:creationId xmlns:a16="http://schemas.microsoft.com/office/drawing/2014/main" id="{03E6D3AB-9E84-4EAF-8431-C61B8DCF41A8}"/>
              </a:ext>
            </a:extLst>
          </p:cNvPr>
          <p:cNvSpPr txBox="1">
            <a:spLocks/>
          </p:cNvSpPr>
          <p:nvPr/>
        </p:nvSpPr>
        <p:spPr>
          <a:xfrm>
            <a:off x="9102456" y="4249541"/>
            <a:ext cx="3095626" cy="16603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fr-CA" sz="4400" b="1" dirty="0">
                <a:solidFill>
                  <a:schemeClr val="bg1"/>
                </a:solidFill>
              </a:rPr>
              <a:t>Chapitre Révision</a:t>
            </a:r>
          </a:p>
          <a:p>
            <a:pPr algn="ctr">
              <a:spcAft>
                <a:spcPts val="600"/>
              </a:spcAft>
            </a:pPr>
            <a:r>
              <a:rPr lang="fr-CA" sz="2400" b="1" dirty="0">
                <a:solidFill>
                  <a:schemeClr val="bg1"/>
                </a:solidFill>
              </a:rPr>
              <a:t>Cours 2</a:t>
            </a:r>
          </a:p>
        </p:txBody>
      </p:sp>
    </p:spTree>
    <p:extLst>
      <p:ext uri="{BB962C8B-B14F-4D97-AF65-F5344CB8AC3E}">
        <p14:creationId xmlns:p14="http://schemas.microsoft.com/office/powerpoint/2010/main" val="4173375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bout Chemistry and Why It Is Important - Direct Knowledge">
            <a:extLst>
              <a:ext uri="{FF2B5EF4-FFF2-40B4-BE49-F238E27FC236}">
                <a16:creationId xmlns:a16="http://schemas.microsoft.com/office/drawing/2014/main" id="{EAC529C3-2B46-4375-A573-4B749ACD2F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52" r="9091"/>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nvPr>
        </p:nvSpPr>
        <p:spPr>
          <a:xfrm>
            <a:off x="680322" y="4402667"/>
            <a:ext cx="8133478" cy="1321858"/>
          </a:xfrm>
        </p:spPr>
        <p:txBody>
          <a:bodyPr anchor="ctr">
            <a:normAutofit/>
          </a:bodyPr>
          <a:lstStyle/>
          <a:p>
            <a:r>
              <a:rPr lang="fr-CA" sz="4800" b="1" dirty="0"/>
              <a:t>Conventions d’écriture</a:t>
            </a:r>
          </a:p>
        </p:txBody>
      </p:sp>
      <p:sp>
        <p:nvSpPr>
          <p:cNvPr id="16" name="Rectangle 15">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1">
            <a:extLst>
              <a:ext uri="{FF2B5EF4-FFF2-40B4-BE49-F238E27FC236}">
                <a16:creationId xmlns:a16="http://schemas.microsoft.com/office/drawing/2014/main" id="{03E6D3AB-9E84-4EAF-8431-C61B8DCF41A8}"/>
              </a:ext>
            </a:extLst>
          </p:cNvPr>
          <p:cNvSpPr txBox="1">
            <a:spLocks/>
          </p:cNvSpPr>
          <p:nvPr/>
        </p:nvSpPr>
        <p:spPr>
          <a:xfrm>
            <a:off x="9102456" y="4249541"/>
            <a:ext cx="3095626" cy="16603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fr-CA" sz="4400" b="1" dirty="0">
                <a:solidFill>
                  <a:schemeClr val="bg1"/>
                </a:solidFill>
              </a:rPr>
              <a:t>Chapitre Révision</a:t>
            </a:r>
          </a:p>
          <a:p>
            <a:pPr algn="ctr">
              <a:spcAft>
                <a:spcPts val="600"/>
              </a:spcAft>
            </a:pPr>
            <a:r>
              <a:rPr lang="fr-CA" sz="2400" b="1" dirty="0">
                <a:solidFill>
                  <a:schemeClr val="bg1"/>
                </a:solidFill>
              </a:rPr>
              <a:t>p. 10-11</a:t>
            </a:r>
          </a:p>
        </p:txBody>
      </p:sp>
    </p:spTree>
    <p:extLst>
      <p:ext uri="{BB962C8B-B14F-4D97-AF65-F5344CB8AC3E}">
        <p14:creationId xmlns:p14="http://schemas.microsoft.com/office/powerpoint/2010/main" val="3769055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Précision sur l’état de la matière</a:t>
            </a:r>
          </a:p>
        </p:txBody>
      </p:sp>
      <p:pic>
        <p:nvPicPr>
          <p:cNvPr id="25" name="Picture 4" descr="About Chemistry and Why It Is Important - Direct Knowledge">
            <a:extLst>
              <a:ext uri="{FF2B5EF4-FFF2-40B4-BE49-F238E27FC236}">
                <a16:creationId xmlns:a16="http://schemas.microsoft.com/office/drawing/2014/main" id="{AF82203C-D79A-4DE3-8F20-83A2A5549D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7">
            <a:extLst>
              <a:ext uri="{FF2B5EF4-FFF2-40B4-BE49-F238E27FC236}">
                <a16:creationId xmlns:a16="http://schemas.microsoft.com/office/drawing/2014/main" id="{9F2B0E2C-AE4F-4F70-95B7-313DDEE3DA96}"/>
              </a:ext>
            </a:extLst>
          </p:cNvPr>
          <p:cNvSpPr>
            <a:spLocks noGrp="1"/>
          </p:cNvSpPr>
          <p:nvPr>
            <p:ph idx="1"/>
          </p:nvPr>
        </p:nvSpPr>
        <p:spPr>
          <a:xfrm>
            <a:off x="680320" y="1981197"/>
            <a:ext cx="9613861" cy="1562103"/>
          </a:xfrm>
        </p:spPr>
        <p:txBody>
          <a:bodyPr anchor="ctr">
            <a:normAutofit/>
          </a:bodyPr>
          <a:lstStyle/>
          <a:p>
            <a:pPr marL="0" indent="0">
              <a:lnSpc>
                <a:spcPct val="100000"/>
              </a:lnSpc>
              <a:buNone/>
            </a:pPr>
            <a:r>
              <a:rPr lang="fr-CA" dirty="0"/>
              <a:t>Il se peut que lors de la lecture d’une réaction chimique certains termes soient dans le coin inférieur droit de la formule chimique d’une molécule. Ceci indique l’état de la manière ou une particularité de la solution.</a:t>
            </a:r>
          </a:p>
        </p:txBody>
      </p:sp>
      <p:sp>
        <p:nvSpPr>
          <p:cNvPr id="7" name="Espace réservé du contenu 7">
            <a:extLst>
              <a:ext uri="{FF2B5EF4-FFF2-40B4-BE49-F238E27FC236}">
                <a16:creationId xmlns:a16="http://schemas.microsoft.com/office/drawing/2014/main" id="{F9E76B1B-3BAE-4D36-BD1B-D9CFDAC96A6A}"/>
              </a:ext>
            </a:extLst>
          </p:cNvPr>
          <p:cNvSpPr txBox="1">
            <a:spLocks/>
          </p:cNvSpPr>
          <p:nvPr/>
        </p:nvSpPr>
        <p:spPr>
          <a:xfrm>
            <a:off x="680320" y="3600450"/>
            <a:ext cx="9613861" cy="67302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fr-CA" sz="3400" b="1" dirty="0" err="1"/>
              <a:t>NaCl</a:t>
            </a:r>
            <a:r>
              <a:rPr lang="fr-CA" sz="3400" b="1" baseline="-25000" dirty="0"/>
              <a:t>(</a:t>
            </a:r>
            <a:r>
              <a:rPr lang="fr-CA" sz="3400" b="1" baseline="-25000" dirty="0" err="1"/>
              <a:t>aq</a:t>
            </a:r>
            <a:r>
              <a:rPr lang="fr-CA" sz="3400" b="1" baseline="-25000" dirty="0"/>
              <a:t>) </a:t>
            </a:r>
            <a:r>
              <a:rPr lang="fr-CA" sz="3400" b="1" dirty="0"/>
              <a:t>+ AgNO</a:t>
            </a:r>
            <a:r>
              <a:rPr lang="fr-CA" sz="3400" b="1" baseline="-25000" dirty="0"/>
              <a:t>3(</a:t>
            </a:r>
            <a:r>
              <a:rPr lang="fr-CA" sz="3400" b="1" baseline="-25000" dirty="0" err="1"/>
              <a:t>aq</a:t>
            </a:r>
            <a:r>
              <a:rPr lang="fr-CA" sz="3400" b="1" baseline="-25000" dirty="0"/>
              <a:t>)</a:t>
            </a:r>
            <a:r>
              <a:rPr lang="fr-CA" sz="3400" b="1" dirty="0"/>
              <a:t> </a:t>
            </a:r>
            <a:r>
              <a:rPr lang="fr-CA" sz="3400" b="1" dirty="0">
                <a:sym typeface="Wingdings" panose="05000000000000000000" pitchFamily="2" charset="2"/>
              </a:rPr>
              <a:t> NaNO</a:t>
            </a:r>
            <a:r>
              <a:rPr lang="fr-CA" sz="3400" b="1" baseline="-25000" dirty="0">
                <a:sym typeface="Wingdings" panose="05000000000000000000" pitchFamily="2" charset="2"/>
              </a:rPr>
              <a:t>3(</a:t>
            </a:r>
            <a:r>
              <a:rPr lang="fr-CA" sz="3400" b="1" baseline="-25000" dirty="0" err="1">
                <a:sym typeface="Wingdings" panose="05000000000000000000" pitchFamily="2" charset="2"/>
              </a:rPr>
              <a:t>aq</a:t>
            </a:r>
            <a:r>
              <a:rPr lang="fr-CA" sz="3400" b="1" baseline="-25000" dirty="0">
                <a:sym typeface="Wingdings" panose="05000000000000000000" pitchFamily="2" charset="2"/>
              </a:rPr>
              <a:t>)</a:t>
            </a:r>
            <a:r>
              <a:rPr lang="fr-CA" sz="3400" b="1" dirty="0">
                <a:sym typeface="Wingdings" panose="05000000000000000000" pitchFamily="2" charset="2"/>
              </a:rPr>
              <a:t> + </a:t>
            </a:r>
            <a:r>
              <a:rPr lang="fr-CA" sz="3400" b="1" dirty="0" err="1">
                <a:sym typeface="Wingdings" panose="05000000000000000000" pitchFamily="2" charset="2"/>
              </a:rPr>
              <a:t>AgCl</a:t>
            </a:r>
            <a:r>
              <a:rPr lang="fr-CA" sz="3400" b="1" baseline="-25000" dirty="0">
                <a:sym typeface="Wingdings" panose="05000000000000000000" pitchFamily="2" charset="2"/>
              </a:rPr>
              <a:t>(s)</a:t>
            </a:r>
            <a:endParaRPr lang="fr-CA" sz="3400" b="1" baseline="-25000" dirty="0"/>
          </a:p>
        </p:txBody>
      </p:sp>
      <p:sp>
        <p:nvSpPr>
          <p:cNvPr id="9" name="Espace réservé du contenu 7">
            <a:extLst>
              <a:ext uri="{FF2B5EF4-FFF2-40B4-BE49-F238E27FC236}">
                <a16:creationId xmlns:a16="http://schemas.microsoft.com/office/drawing/2014/main" id="{8D6DC151-7473-4436-AC17-74FD47307AD5}"/>
              </a:ext>
            </a:extLst>
          </p:cNvPr>
          <p:cNvSpPr txBox="1">
            <a:spLocks/>
          </p:cNvSpPr>
          <p:nvPr/>
        </p:nvSpPr>
        <p:spPr>
          <a:xfrm>
            <a:off x="680320" y="3600450"/>
            <a:ext cx="9613861" cy="67302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fr-CA" sz="3400" b="1" dirty="0" err="1"/>
              <a:t>NaCl</a:t>
            </a:r>
            <a:r>
              <a:rPr lang="fr-CA" sz="3400" b="1" baseline="-25000" dirty="0">
                <a:solidFill>
                  <a:schemeClr val="accent2"/>
                </a:solidFill>
              </a:rPr>
              <a:t>(</a:t>
            </a:r>
            <a:r>
              <a:rPr lang="fr-CA" sz="3400" b="1" baseline="-25000" dirty="0" err="1">
                <a:solidFill>
                  <a:schemeClr val="accent2"/>
                </a:solidFill>
              </a:rPr>
              <a:t>aq</a:t>
            </a:r>
            <a:r>
              <a:rPr lang="fr-CA" sz="3400" b="1" baseline="-25000" dirty="0">
                <a:solidFill>
                  <a:schemeClr val="accent2"/>
                </a:solidFill>
              </a:rPr>
              <a:t>) </a:t>
            </a:r>
            <a:r>
              <a:rPr lang="fr-CA" sz="3400" b="1" dirty="0"/>
              <a:t>+ AgNO</a:t>
            </a:r>
            <a:r>
              <a:rPr lang="fr-CA" sz="3400" b="1" baseline="-25000" dirty="0"/>
              <a:t>3</a:t>
            </a:r>
            <a:r>
              <a:rPr lang="fr-CA" sz="3400" b="1" baseline="-25000" dirty="0">
                <a:solidFill>
                  <a:schemeClr val="accent2"/>
                </a:solidFill>
              </a:rPr>
              <a:t>(</a:t>
            </a:r>
            <a:r>
              <a:rPr lang="fr-CA" sz="3400" b="1" baseline="-25000" dirty="0" err="1">
                <a:solidFill>
                  <a:schemeClr val="accent2"/>
                </a:solidFill>
              </a:rPr>
              <a:t>aq</a:t>
            </a:r>
            <a:r>
              <a:rPr lang="fr-CA" sz="3400" b="1" baseline="-25000" dirty="0">
                <a:solidFill>
                  <a:schemeClr val="accent2"/>
                </a:solidFill>
              </a:rPr>
              <a:t>)</a:t>
            </a:r>
            <a:r>
              <a:rPr lang="fr-CA" sz="3400" b="1" dirty="0"/>
              <a:t> </a:t>
            </a:r>
            <a:r>
              <a:rPr lang="fr-CA" sz="3400" b="1" dirty="0">
                <a:sym typeface="Wingdings" panose="05000000000000000000" pitchFamily="2" charset="2"/>
              </a:rPr>
              <a:t> NaNO</a:t>
            </a:r>
            <a:r>
              <a:rPr lang="fr-CA" sz="3400" b="1" baseline="-25000" dirty="0">
                <a:sym typeface="Wingdings" panose="05000000000000000000" pitchFamily="2" charset="2"/>
              </a:rPr>
              <a:t>3</a:t>
            </a:r>
            <a:r>
              <a:rPr lang="fr-CA" sz="3400" b="1" baseline="-25000" dirty="0">
                <a:solidFill>
                  <a:schemeClr val="accent2"/>
                </a:solidFill>
                <a:sym typeface="Wingdings" panose="05000000000000000000" pitchFamily="2" charset="2"/>
              </a:rPr>
              <a:t>(</a:t>
            </a:r>
            <a:r>
              <a:rPr lang="fr-CA" sz="3400" b="1" baseline="-25000" dirty="0" err="1">
                <a:solidFill>
                  <a:schemeClr val="accent2"/>
                </a:solidFill>
                <a:sym typeface="Wingdings" panose="05000000000000000000" pitchFamily="2" charset="2"/>
              </a:rPr>
              <a:t>aq</a:t>
            </a:r>
            <a:r>
              <a:rPr lang="fr-CA" sz="3400" b="1" baseline="-25000" dirty="0">
                <a:solidFill>
                  <a:schemeClr val="accent2"/>
                </a:solidFill>
                <a:sym typeface="Wingdings" panose="05000000000000000000" pitchFamily="2" charset="2"/>
              </a:rPr>
              <a:t>)</a:t>
            </a:r>
            <a:r>
              <a:rPr lang="fr-CA" sz="3400" b="1" dirty="0">
                <a:solidFill>
                  <a:schemeClr val="accent2"/>
                </a:solidFill>
                <a:sym typeface="Wingdings" panose="05000000000000000000" pitchFamily="2" charset="2"/>
              </a:rPr>
              <a:t> </a:t>
            </a:r>
            <a:r>
              <a:rPr lang="fr-CA" sz="3400" b="1" dirty="0">
                <a:sym typeface="Wingdings" panose="05000000000000000000" pitchFamily="2" charset="2"/>
              </a:rPr>
              <a:t>+ </a:t>
            </a:r>
            <a:r>
              <a:rPr lang="fr-CA" sz="3400" b="1" dirty="0" err="1">
                <a:sym typeface="Wingdings" panose="05000000000000000000" pitchFamily="2" charset="2"/>
              </a:rPr>
              <a:t>AgCl</a:t>
            </a:r>
            <a:r>
              <a:rPr lang="fr-CA" sz="3400" b="1" baseline="-25000" dirty="0">
                <a:solidFill>
                  <a:schemeClr val="accent2"/>
                </a:solidFill>
                <a:sym typeface="Wingdings" panose="05000000000000000000" pitchFamily="2" charset="2"/>
              </a:rPr>
              <a:t>(s)</a:t>
            </a:r>
            <a:endParaRPr lang="fr-CA" sz="3400" b="1" baseline="-25000" dirty="0">
              <a:solidFill>
                <a:schemeClr val="accent2"/>
              </a:solidFill>
            </a:endParaRPr>
          </a:p>
        </p:txBody>
      </p:sp>
      <p:sp>
        <p:nvSpPr>
          <p:cNvPr id="10" name="Espace réservé du contenu 7">
            <a:extLst>
              <a:ext uri="{FF2B5EF4-FFF2-40B4-BE49-F238E27FC236}">
                <a16:creationId xmlns:a16="http://schemas.microsoft.com/office/drawing/2014/main" id="{EF48727D-4CC6-403F-9C02-A54357770556}"/>
              </a:ext>
            </a:extLst>
          </p:cNvPr>
          <p:cNvSpPr txBox="1">
            <a:spLocks/>
          </p:cNvSpPr>
          <p:nvPr/>
        </p:nvSpPr>
        <p:spPr>
          <a:xfrm>
            <a:off x="680319" y="4273478"/>
            <a:ext cx="9613861" cy="257499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fr-CA" dirty="0"/>
              <a:t>Les symboles que vous pouvez rencontrer sont les suivants:</a:t>
            </a:r>
          </a:p>
          <a:p>
            <a:pPr>
              <a:lnSpc>
                <a:spcPct val="110000"/>
              </a:lnSpc>
            </a:pPr>
            <a:r>
              <a:rPr lang="fr-CA" dirty="0"/>
              <a:t>(s): solide</a:t>
            </a:r>
          </a:p>
          <a:p>
            <a:pPr>
              <a:lnSpc>
                <a:spcPct val="110000"/>
              </a:lnSpc>
            </a:pPr>
            <a:r>
              <a:rPr lang="fr-CA" dirty="0"/>
              <a:t>(l): liquide</a:t>
            </a:r>
          </a:p>
          <a:p>
            <a:pPr>
              <a:lnSpc>
                <a:spcPct val="110000"/>
              </a:lnSpc>
            </a:pPr>
            <a:r>
              <a:rPr lang="fr-CA" dirty="0"/>
              <a:t>(g): gaz</a:t>
            </a:r>
          </a:p>
          <a:p>
            <a:pPr>
              <a:lnSpc>
                <a:spcPct val="110000"/>
              </a:lnSpc>
            </a:pPr>
            <a:r>
              <a:rPr lang="fr-CA" dirty="0"/>
              <a:t>(</a:t>
            </a:r>
            <a:r>
              <a:rPr lang="fr-CA" dirty="0" err="1"/>
              <a:t>aq</a:t>
            </a:r>
            <a:r>
              <a:rPr lang="fr-CA" dirty="0"/>
              <a:t>): solution aqueuse; solution dans laquelle le solvant est l’eau</a:t>
            </a:r>
          </a:p>
        </p:txBody>
      </p:sp>
      <p:sp>
        <p:nvSpPr>
          <p:cNvPr id="11" name="Titre 1">
            <a:extLst>
              <a:ext uri="{FF2B5EF4-FFF2-40B4-BE49-F238E27FC236}">
                <a16:creationId xmlns:a16="http://schemas.microsoft.com/office/drawing/2014/main" id="{3EC1136D-291E-4845-8D00-69744F921EFA}"/>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10-11</a:t>
            </a:r>
          </a:p>
        </p:txBody>
      </p:sp>
    </p:spTree>
    <p:extLst>
      <p:ext uri="{BB962C8B-B14F-4D97-AF65-F5344CB8AC3E}">
        <p14:creationId xmlns:p14="http://schemas.microsoft.com/office/powerpoint/2010/main" val="3615448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L’importance des variables exactes</a:t>
            </a:r>
          </a:p>
        </p:txBody>
      </p:sp>
      <p:pic>
        <p:nvPicPr>
          <p:cNvPr id="25" name="Picture 4" descr="About Chemistry and Why It Is Important - Direct Knowledge">
            <a:extLst>
              <a:ext uri="{FF2B5EF4-FFF2-40B4-BE49-F238E27FC236}">
                <a16:creationId xmlns:a16="http://schemas.microsoft.com/office/drawing/2014/main" id="{AF82203C-D79A-4DE3-8F20-83A2A5549D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7">
            <a:extLst>
              <a:ext uri="{FF2B5EF4-FFF2-40B4-BE49-F238E27FC236}">
                <a16:creationId xmlns:a16="http://schemas.microsoft.com/office/drawing/2014/main" id="{9F2B0E2C-AE4F-4F70-95B7-313DDEE3DA96}"/>
              </a:ext>
            </a:extLst>
          </p:cNvPr>
          <p:cNvSpPr>
            <a:spLocks noGrp="1"/>
          </p:cNvSpPr>
          <p:nvPr>
            <p:ph idx="1"/>
          </p:nvPr>
        </p:nvSpPr>
        <p:spPr>
          <a:xfrm>
            <a:off x="680320" y="2066925"/>
            <a:ext cx="9613861" cy="4648200"/>
          </a:xfrm>
        </p:spPr>
        <p:txBody>
          <a:bodyPr anchor="t">
            <a:normAutofit lnSpcReduction="10000"/>
          </a:bodyPr>
          <a:lstStyle/>
          <a:p>
            <a:pPr marL="0" indent="0">
              <a:lnSpc>
                <a:spcPct val="100000"/>
              </a:lnSpc>
              <a:buNone/>
            </a:pPr>
            <a:r>
              <a:rPr lang="fr-CA" dirty="0"/>
              <a:t>En science, les variables utilisées sont établies par le système international. Bref, il s’agit de conventions qui doivent être respectées.</a:t>
            </a:r>
          </a:p>
          <a:p>
            <a:pPr>
              <a:lnSpc>
                <a:spcPct val="100000"/>
              </a:lnSpc>
            </a:pPr>
            <a:r>
              <a:rPr lang="fr-CA" dirty="0"/>
              <a:t>V ≠ v</a:t>
            </a:r>
          </a:p>
          <a:p>
            <a:pPr lvl="1">
              <a:lnSpc>
                <a:spcPct val="100000"/>
              </a:lnSpc>
            </a:pPr>
            <a:r>
              <a:rPr lang="fr-CA" sz="2400" dirty="0"/>
              <a:t>V: volume</a:t>
            </a:r>
          </a:p>
          <a:p>
            <a:pPr lvl="1">
              <a:lnSpc>
                <a:spcPct val="100000"/>
              </a:lnSpc>
            </a:pPr>
            <a:r>
              <a:rPr lang="fr-CA" sz="2400" dirty="0"/>
              <a:t>v: vitesse</a:t>
            </a:r>
          </a:p>
          <a:p>
            <a:pPr>
              <a:lnSpc>
                <a:spcPct val="100000"/>
              </a:lnSpc>
            </a:pPr>
            <a:r>
              <a:rPr lang="fr-CA" dirty="0"/>
              <a:t>M</a:t>
            </a:r>
          </a:p>
          <a:p>
            <a:pPr lvl="1">
              <a:lnSpc>
                <a:spcPct val="100000"/>
              </a:lnSpc>
            </a:pPr>
            <a:r>
              <a:rPr lang="fr-CA" sz="2400" dirty="0"/>
              <a:t>Lorsqu’il est utilisé comme variable, il fait référence à la masse molaire (M)</a:t>
            </a:r>
          </a:p>
          <a:p>
            <a:pPr lvl="1">
              <a:lnSpc>
                <a:spcPct val="100000"/>
              </a:lnSpc>
            </a:pPr>
            <a:r>
              <a:rPr lang="fr-CA" sz="2400" dirty="0"/>
              <a:t>Lorsqu’il est utilisé comme unité de mesure, il désigne une concentration molaire. </a:t>
            </a:r>
          </a:p>
          <a:p>
            <a:pPr lvl="2">
              <a:lnSpc>
                <a:spcPct val="100000"/>
              </a:lnSpc>
            </a:pPr>
            <a:r>
              <a:rPr lang="fr-CA" sz="2400" dirty="0"/>
              <a:t>C</a:t>
            </a:r>
            <a:r>
              <a:rPr lang="fr-CA" sz="2400" baseline="-25000" dirty="0"/>
              <a:t>m</a:t>
            </a:r>
            <a:r>
              <a:rPr lang="fr-CA" sz="2400" dirty="0"/>
              <a:t> = 3 M ce qui représente 3 mol/L</a:t>
            </a:r>
          </a:p>
        </p:txBody>
      </p:sp>
      <p:sp>
        <p:nvSpPr>
          <p:cNvPr id="6" name="Titre 1">
            <a:extLst>
              <a:ext uri="{FF2B5EF4-FFF2-40B4-BE49-F238E27FC236}">
                <a16:creationId xmlns:a16="http://schemas.microsoft.com/office/drawing/2014/main" id="{207A8C8B-FA00-49FA-8A20-23DCBAB3AF40}"/>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10-11</a:t>
            </a:r>
          </a:p>
        </p:txBody>
      </p:sp>
    </p:spTree>
    <p:extLst>
      <p:ext uri="{BB962C8B-B14F-4D97-AF65-F5344CB8AC3E}">
        <p14:creationId xmlns:p14="http://schemas.microsoft.com/office/powerpoint/2010/main" val="2932691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left)">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left)">
                                      <p:cBhvr>
                                        <p:cTn id="23" dur="500"/>
                                        <p:tgtEl>
                                          <p:spTgt spid="8">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wipe(left)">
                                      <p:cBhvr>
                                        <p:cTn id="26" dur="500"/>
                                        <p:tgtEl>
                                          <p:spTgt spid="8">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wipe(left)">
                                      <p:cBhvr>
                                        <p:cTn id="29" dur="500"/>
                                        <p:tgtEl>
                                          <p:spTgt spid="8">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left)">
                                      <p:cBhvr>
                                        <p:cTn id="3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bout Chemistry and Why It Is Important - Direct Knowledge">
            <a:extLst>
              <a:ext uri="{FF2B5EF4-FFF2-40B4-BE49-F238E27FC236}">
                <a16:creationId xmlns:a16="http://schemas.microsoft.com/office/drawing/2014/main" id="{EAC529C3-2B46-4375-A573-4B749ACD2F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52" r="9091"/>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nvPr>
        </p:nvSpPr>
        <p:spPr>
          <a:xfrm>
            <a:off x="680322" y="4402667"/>
            <a:ext cx="8133478" cy="1321858"/>
          </a:xfrm>
        </p:spPr>
        <p:txBody>
          <a:bodyPr anchor="ctr">
            <a:normAutofit/>
          </a:bodyPr>
          <a:lstStyle/>
          <a:p>
            <a:r>
              <a:rPr lang="fr-CA" sz="4800" b="1" dirty="0"/>
              <a:t>Nomenclature</a:t>
            </a:r>
          </a:p>
        </p:txBody>
      </p:sp>
      <p:sp>
        <p:nvSpPr>
          <p:cNvPr id="16" name="Rectangle 15">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1">
            <a:extLst>
              <a:ext uri="{FF2B5EF4-FFF2-40B4-BE49-F238E27FC236}">
                <a16:creationId xmlns:a16="http://schemas.microsoft.com/office/drawing/2014/main" id="{03E6D3AB-9E84-4EAF-8431-C61B8DCF41A8}"/>
              </a:ext>
            </a:extLst>
          </p:cNvPr>
          <p:cNvSpPr txBox="1">
            <a:spLocks/>
          </p:cNvSpPr>
          <p:nvPr/>
        </p:nvSpPr>
        <p:spPr>
          <a:xfrm>
            <a:off x="9102456" y="4249541"/>
            <a:ext cx="3095626" cy="16603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fr-CA" sz="4400" b="1" dirty="0">
                <a:solidFill>
                  <a:schemeClr val="bg1"/>
                </a:solidFill>
              </a:rPr>
              <a:t>Chapitre Révision</a:t>
            </a:r>
          </a:p>
          <a:p>
            <a:pPr algn="ctr">
              <a:spcAft>
                <a:spcPts val="600"/>
              </a:spcAft>
            </a:pPr>
            <a:r>
              <a:rPr lang="fr-CA" sz="2400" b="1" dirty="0">
                <a:solidFill>
                  <a:schemeClr val="bg1"/>
                </a:solidFill>
              </a:rPr>
              <a:t>p. 10-11</a:t>
            </a:r>
          </a:p>
        </p:txBody>
      </p:sp>
    </p:spTree>
    <p:extLst>
      <p:ext uri="{BB962C8B-B14F-4D97-AF65-F5344CB8AC3E}">
        <p14:creationId xmlns:p14="http://schemas.microsoft.com/office/powerpoint/2010/main" val="4043289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Nomenclature</a:t>
            </a:r>
          </a:p>
        </p:txBody>
      </p:sp>
      <p:pic>
        <p:nvPicPr>
          <p:cNvPr id="24" name="Picture 4" descr="About Chemistry and Why It Is Important - Direct Knowledge">
            <a:extLst>
              <a:ext uri="{FF2B5EF4-FFF2-40B4-BE49-F238E27FC236}">
                <a16:creationId xmlns:a16="http://schemas.microsoft.com/office/drawing/2014/main" id="{692FA261-BF9A-49CC-9EC1-0488947942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7">
            <a:extLst>
              <a:ext uri="{FF2B5EF4-FFF2-40B4-BE49-F238E27FC236}">
                <a16:creationId xmlns:a16="http://schemas.microsoft.com/office/drawing/2014/main" id="{817A8FD9-F0A5-4BDD-B88A-B21969D503F9}"/>
              </a:ext>
            </a:extLst>
          </p:cNvPr>
          <p:cNvSpPr>
            <a:spLocks noGrp="1"/>
          </p:cNvSpPr>
          <p:nvPr>
            <p:ph idx="1"/>
          </p:nvPr>
        </p:nvSpPr>
        <p:spPr>
          <a:xfrm>
            <a:off x="261223" y="1990722"/>
            <a:ext cx="5977652" cy="4724403"/>
          </a:xfrm>
        </p:spPr>
        <p:txBody>
          <a:bodyPr anchor="ctr">
            <a:normAutofit fontScale="92500" lnSpcReduction="20000"/>
          </a:bodyPr>
          <a:lstStyle/>
          <a:p>
            <a:pPr marL="457200" indent="-457200">
              <a:lnSpc>
                <a:spcPct val="110000"/>
              </a:lnSpc>
              <a:buFont typeface="+mj-lt"/>
              <a:buAutoNum type="arabicPeriod"/>
            </a:pPr>
            <a:r>
              <a:rPr lang="fr-CA" dirty="0"/>
              <a:t>L’élément qui apparaît en deuxième est nommé en premier dans le nom chimique et on doit y ajouter le suffixe « -ure ». L’élément qui apparaît en premier est nommé en 2e. Il faut donc lire la molécule à l'envers (de droite à gauche). </a:t>
            </a:r>
          </a:p>
          <a:p>
            <a:pPr marL="457200" indent="-457200">
              <a:lnSpc>
                <a:spcPct val="110000"/>
              </a:lnSpc>
              <a:buFont typeface="+mj-lt"/>
              <a:buAutoNum type="arabicPeriod"/>
            </a:pPr>
            <a:r>
              <a:rPr lang="fr-CA" dirty="0"/>
              <a:t>On ajoute «de» entre les 2 éléments (ou groupe d’éléments).</a:t>
            </a:r>
          </a:p>
          <a:p>
            <a:pPr marL="457200" indent="-457200">
              <a:lnSpc>
                <a:spcPct val="110000"/>
              </a:lnSpc>
              <a:buFont typeface="+mj-lt"/>
              <a:buAutoNum type="arabicPeriod"/>
            </a:pPr>
            <a:r>
              <a:rPr lang="fr-CA" dirty="0"/>
              <a:t>On désigne le nombre d’atomes de chaque élément à l’aide d’un préfixe qu’on ajoute au début du nom des éléments: mono, di, tri, tétra, penta, hexa, </a:t>
            </a:r>
            <a:r>
              <a:rPr lang="fr-CA" dirty="0" err="1"/>
              <a:t>hepta</a:t>
            </a:r>
            <a:r>
              <a:rPr lang="fr-CA" dirty="0"/>
              <a:t>, octa, </a:t>
            </a:r>
            <a:r>
              <a:rPr lang="fr-CA" dirty="0" err="1"/>
              <a:t>nona</a:t>
            </a:r>
            <a:r>
              <a:rPr lang="fr-CA" dirty="0"/>
              <a:t>, déca, etc.</a:t>
            </a:r>
          </a:p>
        </p:txBody>
      </p:sp>
      <p:sp>
        <p:nvSpPr>
          <p:cNvPr id="9" name="ZoneTexte 8">
            <a:extLst>
              <a:ext uri="{FF2B5EF4-FFF2-40B4-BE49-F238E27FC236}">
                <a16:creationId xmlns:a16="http://schemas.microsoft.com/office/drawing/2014/main" id="{AA1908EC-CCC8-4B21-9F4A-8DEDB4CC937D}"/>
              </a:ext>
            </a:extLst>
          </p:cNvPr>
          <p:cNvSpPr txBox="1"/>
          <p:nvPr/>
        </p:nvSpPr>
        <p:spPr>
          <a:xfrm>
            <a:off x="7505700" y="2276475"/>
            <a:ext cx="2609850" cy="646331"/>
          </a:xfrm>
          <a:prstGeom prst="rect">
            <a:avLst/>
          </a:prstGeom>
          <a:noFill/>
        </p:spPr>
        <p:txBody>
          <a:bodyPr wrap="square" rtlCol="0">
            <a:spAutoFit/>
          </a:bodyPr>
          <a:lstStyle/>
          <a:p>
            <a:r>
              <a:rPr lang="fr-CA" sz="3600" b="1" dirty="0"/>
              <a:t>KCl</a:t>
            </a:r>
          </a:p>
        </p:txBody>
      </p:sp>
      <p:sp>
        <p:nvSpPr>
          <p:cNvPr id="27" name="ZoneTexte 26">
            <a:extLst>
              <a:ext uri="{FF2B5EF4-FFF2-40B4-BE49-F238E27FC236}">
                <a16:creationId xmlns:a16="http://schemas.microsoft.com/office/drawing/2014/main" id="{39F13143-BEF7-4406-95A8-312CDBDE0A4A}"/>
              </a:ext>
            </a:extLst>
          </p:cNvPr>
          <p:cNvSpPr txBox="1"/>
          <p:nvPr/>
        </p:nvSpPr>
        <p:spPr>
          <a:xfrm>
            <a:off x="7505700" y="3875128"/>
            <a:ext cx="2609850" cy="646331"/>
          </a:xfrm>
          <a:prstGeom prst="rect">
            <a:avLst/>
          </a:prstGeom>
          <a:noFill/>
        </p:spPr>
        <p:txBody>
          <a:bodyPr wrap="square" rtlCol="0">
            <a:spAutoFit/>
          </a:bodyPr>
          <a:lstStyle/>
          <a:p>
            <a:r>
              <a:rPr lang="fr-CA" sz="3600" b="1" dirty="0"/>
              <a:t>CoCl</a:t>
            </a:r>
            <a:r>
              <a:rPr lang="fr-CA" sz="3600" b="1" baseline="-25000" dirty="0"/>
              <a:t>2</a:t>
            </a:r>
          </a:p>
        </p:txBody>
      </p:sp>
      <p:sp>
        <p:nvSpPr>
          <p:cNvPr id="28" name="ZoneTexte 27">
            <a:extLst>
              <a:ext uri="{FF2B5EF4-FFF2-40B4-BE49-F238E27FC236}">
                <a16:creationId xmlns:a16="http://schemas.microsoft.com/office/drawing/2014/main" id="{A62EB9CA-E332-4EB3-A121-F6C70C9E93A9}"/>
              </a:ext>
            </a:extLst>
          </p:cNvPr>
          <p:cNvSpPr txBox="1"/>
          <p:nvPr/>
        </p:nvSpPr>
        <p:spPr>
          <a:xfrm>
            <a:off x="7505700" y="5473781"/>
            <a:ext cx="2609850" cy="646331"/>
          </a:xfrm>
          <a:prstGeom prst="rect">
            <a:avLst/>
          </a:prstGeom>
          <a:noFill/>
        </p:spPr>
        <p:txBody>
          <a:bodyPr wrap="square" rtlCol="0">
            <a:spAutoFit/>
          </a:bodyPr>
          <a:lstStyle/>
          <a:p>
            <a:r>
              <a:rPr lang="fr-CA" sz="3600" b="1" dirty="0"/>
              <a:t>SiF</a:t>
            </a:r>
            <a:r>
              <a:rPr lang="fr-CA" sz="3600" b="1" baseline="-25000" dirty="0"/>
              <a:t>4</a:t>
            </a:r>
          </a:p>
        </p:txBody>
      </p:sp>
      <p:sp>
        <p:nvSpPr>
          <p:cNvPr id="29" name="ZoneTexte 28">
            <a:extLst>
              <a:ext uri="{FF2B5EF4-FFF2-40B4-BE49-F238E27FC236}">
                <a16:creationId xmlns:a16="http://schemas.microsoft.com/office/drawing/2014/main" id="{76FFEBB6-360C-4D3B-B5A0-E088C518011F}"/>
              </a:ext>
            </a:extLst>
          </p:cNvPr>
          <p:cNvSpPr txBox="1"/>
          <p:nvPr/>
        </p:nvSpPr>
        <p:spPr>
          <a:xfrm>
            <a:off x="7505699" y="2922806"/>
            <a:ext cx="3067009" cy="400110"/>
          </a:xfrm>
          <a:prstGeom prst="rect">
            <a:avLst/>
          </a:prstGeom>
          <a:noFill/>
        </p:spPr>
        <p:txBody>
          <a:bodyPr wrap="square" rtlCol="0">
            <a:spAutoFit/>
          </a:bodyPr>
          <a:lstStyle/>
          <a:p>
            <a:r>
              <a:rPr lang="fr-CA" sz="2000" b="1" dirty="0"/>
              <a:t>Chlorure de potassium</a:t>
            </a:r>
          </a:p>
        </p:txBody>
      </p:sp>
      <p:sp>
        <p:nvSpPr>
          <p:cNvPr id="30" name="ZoneTexte 29">
            <a:extLst>
              <a:ext uri="{FF2B5EF4-FFF2-40B4-BE49-F238E27FC236}">
                <a16:creationId xmlns:a16="http://schemas.microsoft.com/office/drawing/2014/main" id="{D7C2E579-8B18-42C1-8BAB-D7A2D76E0FB4}"/>
              </a:ext>
            </a:extLst>
          </p:cNvPr>
          <p:cNvSpPr txBox="1"/>
          <p:nvPr/>
        </p:nvSpPr>
        <p:spPr>
          <a:xfrm>
            <a:off x="7505700" y="4521459"/>
            <a:ext cx="3067008" cy="400110"/>
          </a:xfrm>
          <a:prstGeom prst="rect">
            <a:avLst/>
          </a:prstGeom>
          <a:noFill/>
        </p:spPr>
        <p:txBody>
          <a:bodyPr wrap="square" rtlCol="0">
            <a:spAutoFit/>
          </a:bodyPr>
          <a:lstStyle/>
          <a:p>
            <a:r>
              <a:rPr lang="fr-CA" sz="2000" b="1" dirty="0"/>
              <a:t>Dichlorure de cobalt</a:t>
            </a:r>
          </a:p>
        </p:txBody>
      </p:sp>
      <p:sp>
        <p:nvSpPr>
          <p:cNvPr id="38" name="ZoneTexte 37">
            <a:extLst>
              <a:ext uri="{FF2B5EF4-FFF2-40B4-BE49-F238E27FC236}">
                <a16:creationId xmlns:a16="http://schemas.microsoft.com/office/drawing/2014/main" id="{E3CF1D85-163C-4BFE-A045-CD1EFE9B994D}"/>
              </a:ext>
            </a:extLst>
          </p:cNvPr>
          <p:cNvSpPr txBox="1"/>
          <p:nvPr/>
        </p:nvSpPr>
        <p:spPr>
          <a:xfrm>
            <a:off x="7505699" y="6120112"/>
            <a:ext cx="3276601" cy="400110"/>
          </a:xfrm>
          <a:prstGeom prst="rect">
            <a:avLst/>
          </a:prstGeom>
          <a:noFill/>
        </p:spPr>
        <p:txBody>
          <a:bodyPr wrap="square" rtlCol="0">
            <a:spAutoFit/>
          </a:bodyPr>
          <a:lstStyle/>
          <a:p>
            <a:r>
              <a:rPr lang="fr-CA" sz="2000" b="1" dirty="0"/>
              <a:t>Tétrafluorure de silicium</a:t>
            </a:r>
          </a:p>
        </p:txBody>
      </p:sp>
      <p:sp>
        <p:nvSpPr>
          <p:cNvPr id="12" name="Titre 1">
            <a:extLst>
              <a:ext uri="{FF2B5EF4-FFF2-40B4-BE49-F238E27FC236}">
                <a16:creationId xmlns:a16="http://schemas.microsoft.com/office/drawing/2014/main" id="{A54CC0BB-729A-4E24-88E2-2A34DF8C8A4F}"/>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10-11</a:t>
            </a:r>
          </a:p>
        </p:txBody>
      </p:sp>
    </p:spTree>
    <p:extLst>
      <p:ext uri="{BB962C8B-B14F-4D97-AF65-F5344CB8AC3E}">
        <p14:creationId xmlns:p14="http://schemas.microsoft.com/office/powerpoint/2010/main" val="379317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Nomenclature: Exceptions</a:t>
            </a:r>
          </a:p>
        </p:txBody>
      </p:sp>
      <p:pic>
        <p:nvPicPr>
          <p:cNvPr id="24" name="Picture 4" descr="About Chemistry and Why It Is Important - Direct Knowledge">
            <a:extLst>
              <a:ext uri="{FF2B5EF4-FFF2-40B4-BE49-F238E27FC236}">
                <a16:creationId xmlns:a16="http://schemas.microsoft.com/office/drawing/2014/main" id="{692FA261-BF9A-49CC-9EC1-0488947942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7">
            <a:extLst>
              <a:ext uri="{FF2B5EF4-FFF2-40B4-BE49-F238E27FC236}">
                <a16:creationId xmlns:a16="http://schemas.microsoft.com/office/drawing/2014/main" id="{817A8FD9-F0A5-4BDD-B88A-B21969D503F9}"/>
              </a:ext>
            </a:extLst>
          </p:cNvPr>
          <p:cNvSpPr>
            <a:spLocks noGrp="1"/>
          </p:cNvSpPr>
          <p:nvPr>
            <p:ph idx="1"/>
          </p:nvPr>
        </p:nvSpPr>
        <p:spPr>
          <a:xfrm>
            <a:off x="261223" y="1990722"/>
            <a:ext cx="5977652" cy="4724403"/>
          </a:xfrm>
        </p:spPr>
        <p:txBody>
          <a:bodyPr anchor="ctr">
            <a:normAutofit/>
          </a:bodyPr>
          <a:lstStyle/>
          <a:p>
            <a:pPr marL="457200" indent="-457200">
              <a:lnSpc>
                <a:spcPct val="110000"/>
              </a:lnSpc>
              <a:buFont typeface="+mj-lt"/>
              <a:buAutoNum type="arabicPeriod"/>
            </a:pPr>
            <a:r>
              <a:rPr lang="fr-CA" dirty="0"/>
              <a:t>Si dans une formule chimique, le deuxième élément appartient à la liste suivante, son nom devient:</a:t>
            </a:r>
          </a:p>
          <a:p>
            <a:pPr lvl="1">
              <a:lnSpc>
                <a:spcPct val="110000"/>
              </a:lnSpc>
            </a:pPr>
            <a:r>
              <a:rPr lang="fr-CA" dirty="0"/>
              <a:t>Carbure, Arséniure, Sulfure, Oxyde, Phosphure, Hydrure, Nitrure, Siliciure.</a:t>
            </a:r>
          </a:p>
          <a:p>
            <a:pPr marL="457200" indent="-457200">
              <a:lnSpc>
                <a:spcPct val="110000"/>
              </a:lnSpc>
              <a:buFont typeface="+mj-lt"/>
              <a:buAutoNum type="arabicPeriod"/>
            </a:pPr>
            <a:r>
              <a:rPr lang="fr-CA" dirty="0"/>
              <a:t>Pour l’hydrogène, </a:t>
            </a:r>
          </a:p>
          <a:p>
            <a:pPr lvl="1">
              <a:lnSpc>
                <a:spcPct val="110000"/>
              </a:lnSpc>
            </a:pPr>
            <a:r>
              <a:rPr lang="fr-CA" dirty="0"/>
              <a:t>lorsqu’il apparait au début d’une formule chimique, il s’écrit devant et se lit «acide»! </a:t>
            </a:r>
          </a:p>
          <a:p>
            <a:pPr lvl="1">
              <a:lnSpc>
                <a:spcPct val="110000"/>
              </a:lnSpc>
            </a:pPr>
            <a:r>
              <a:rPr lang="fr-CA" dirty="0"/>
              <a:t>On lit ensuite le nom de l’halogène ou du groupement associé auquel on rajoute le suffixe « hydrique ».</a:t>
            </a:r>
          </a:p>
        </p:txBody>
      </p:sp>
      <p:sp>
        <p:nvSpPr>
          <p:cNvPr id="12" name="ZoneTexte 11">
            <a:extLst>
              <a:ext uri="{FF2B5EF4-FFF2-40B4-BE49-F238E27FC236}">
                <a16:creationId xmlns:a16="http://schemas.microsoft.com/office/drawing/2014/main" id="{B5FF1E9E-9A97-48A0-8E03-8D4CE6077AF4}"/>
              </a:ext>
            </a:extLst>
          </p:cNvPr>
          <p:cNvSpPr txBox="1"/>
          <p:nvPr/>
        </p:nvSpPr>
        <p:spPr>
          <a:xfrm>
            <a:off x="7505700" y="2276475"/>
            <a:ext cx="2609850" cy="646331"/>
          </a:xfrm>
          <a:prstGeom prst="rect">
            <a:avLst/>
          </a:prstGeom>
          <a:noFill/>
        </p:spPr>
        <p:txBody>
          <a:bodyPr wrap="square" rtlCol="0">
            <a:spAutoFit/>
          </a:bodyPr>
          <a:lstStyle/>
          <a:p>
            <a:r>
              <a:rPr lang="fr-CA" sz="3600" b="1" dirty="0"/>
              <a:t>MgO</a:t>
            </a:r>
          </a:p>
        </p:txBody>
      </p:sp>
      <p:sp>
        <p:nvSpPr>
          <p:cNvPr id="13" name="ZoneTexte 12">
            <a:extLst>
              <a:ext uri="{FF2B5EF4-FFF2-40B4-BE49-F238E27FC236}">
                <a16:creationId xmlns:a16="http://schemas.microsoft.com/office/drawing/2014/main" id="{D910FA2E-F92F-4E70-889E-90F8265BA2D0}"/>
              </a:ext>
            </a:extLst>
          </p:cNvPr>
          <p:cNvSpPr txBox="1"/>
          <p:nvPr/>
        </p:nvSpPr>
        <p:spPr>
          <a:xfrm>
            <a:off x="7505699" y="2922806"/>
            <a:ext cx="3067009" cy="400110"/>
          </a:xfrm>
          <a:prstGeom prst="rect">
            <a:avLst/>
          </a:prstGeom>
          <a:noFill/>
        </p:spPr>
        <p:txBody>
          <a:bodyPr wrap="square" rtlCol="0">
            <a:spAutoFit/>
          </a:bodyPr>
          <a:lstStyle/>
          <a:p>
            <a:r>
              <a:rPr lang="fr-CA" sz="2000" b="1" dirty="0"/>
              <a:t>Oxyde de magnésium</a:t>
            </a:r>
          </a:p>
        </p:txBody>
      </p:sp>
      <p:sp>
        <p:nvSpPr>
          <p:cNvPr id="14" name="ZoneTexte 13">
            <a:extLst>
              <a:ext uri="{FF2B5EF4-FFF2-40B4-BE49-F238E27FC236}">
                <a16:creationId xmlns:a16="http://schemas.microsoft.com/office/drawing/2014/main" id="{BB95B284-B08D-48A2-A7D0-FAE09462B209}"/>
              </a:ext>
            </a:extLst>
          </p:cNvPr>
          <p:cNvSpPr txBox="1"/>
          <p:nvPr/>
        </p:nvSpPr>
        <p:spPr>
          <a:xfrm>
            <a:off x="7505699" y="3765225"/>
            <a:ext cx="2609850" cy="646331"/>
          </a:xfrm>
          <a:prstGeom prst="rect">
            <a:avLst/>
          </a:prstGeom>
          <a:noFill/>
        </p:spPr>
        <p:txBody>
          <a:bodyPr wrap="square" rtlCol="0">
            <a:spAutoFit/>
          </a:bodyPr>
          <a:lstStyle/>
          <a:p>
            <a:r>
              <a:rPr lang="fr-CA" sz="3600" b="1" dirty="0" err="1"/>
              <a:t>HCl</a:t>
            </a:r>
            <a:endParaRPr lang="fr-CA" sz="3600" b="1" dirty="0"/>
          </a:p>
        </p:txBody>
      </p:sp>
      <p:sp>
        <p:nvSpPr>
          <p:cNvPr id="15" name="ZoneTexte 14">
            <a:extLst>
              <a:ext uri="{FF2B5EF4-FFF2-40B4-BE49-F238E27FC236}">
                <a16:creationId xmlns:a16="http://schemas.microsoft.com/office/drawing/2014/main" id="{53B1496E-6818-4A2F-A266-8D57D0F8C6C1}"/>
              </a:ext>
            </a:extLst>
          </p:cNvPr>
          <p:cNvSpPr txBox="1"/>
          <p:nvPr/>
        </p:nvSpPr>
        <p:spPr>
          <a:xfrm>
            <a:off x="7505698" y="4411556"/>
            <a:ext cx="3067009" cy="400110"/>
          </a:xfrm>
          <a:prstGeom prst="rect">
            <a:avLst/>
          </a:prstGeom>
          <a:noFill/>
        </p:spPr>
        <p:txBody>
          <a:bodyPr wrap="square" rtlCol="0">
            <a:spAutoFit/>
          </a:bodyPr>
          <a:lstStyle/>
          <a:p>
            <a:r>
              <a:rPr lang="fr-CA" sz="2000" b="1" dirty="0"/>
              <a:t>Acide chlorhydrique</a:t>
            </a:r>
          </a:p>
        </p:txBody>
      </p:sp>
      <p:sp>
        <p:nvSpPr>
          <p:cNvPr id="18" name="ZoneTexte 17">
            <a:extLst>
              <a:ext uri="{FF2B5EF4-FFF2-40B4-BE49-F238E27FC236}">
                <a16:creationId xmlns:a16="http://schemas.microsoft.com/office/drawing/2014/main" id="{8A5FEFE7-8692-48F3-85E3-3214CD5FED1A}"/>
              </a:ext>
            </a:extLst>
          </p:cNvPr>
          <p:cNvSpPr txBox="1"/>
          <p:nvPr/>
        </p:nvSpPr>
        <p:spPr>
          <a:xfrm>
            <a:off x="7505700" y="5146348"/>
            <a:ext cx="2609850" cy="646331"/>
          </a:xfrm>
          <a:prstGeom prst="rect">
            <a:avLst/>
          </a:prstGeom>
          <a:noFill/>
        </p:spPr>
        <p:txBody>
          <a:bodyPr wrap="square" rtlCol="0">
            <a:spAutoFit/>
          </a:bodyPr>
          <a:lstStyle/>
          <a:p>
            <a:r>
              <a:rPr lang="fr-CA" sz="3600" b="1" dirty="0"/>
              <a:t>H</a:t>
            </a:r>
            <a:r>
              <a:rPr lang="fr-CA" sz="3600" b="1" baseline="-25000" dirty="0"/>
              <a:t>2</a:t>
            </a:r>
            <a:r>
              <a:rPr lang="fr-CA" sz="3600" b="1" dirty="0"/>
              <a:t>S</a:t>
            </a:r>
          </a:p>
        </p:txBody>
      </p:sp>
      <p:sp>
        <p:nvSpPr>
          <p:cNvPr id="19" name="ZoneTexte 18">
            <a:extLst>
              <a:ext uri="{FF2B5EF4-FFF2-40B4-BE49-F238E27FC236}">
                <a16:creationId xmlns:a16="http://schemas.microsoft.com/office/drawing/2014/main" id="{23D71389-8E32-4063-936F-7A03566A5329}"/>
              </a:ext>
            </a:extLst>
          </p:cNvPr>
          <p:cNvSpPr txBox="1"/>
          <p:nvPr/>
        </p:nvSpPr>
        <p:spPr>
          <a:xfrm>
            <a:off x="7505699" y="5792679"/>
            <a:ext cx="3067009" cy="400110"/>
          </a:xfrm>
          <a:prstGeom prst="rect">
            <a:avLst/>
          </a:prstGeom>
          <a:noFill/>
        </p:spPr>
        <p:txBody>
          <a:bodyPr wrap="square" rtlCol="0">
            <a:spAutoFit/>
          </a:bodyPr>
          <a:lstStyle/>
          <a:p>
            <a:r>
              <a:rPr lang="fr-CA" sz="2000" b="1" dirty="0"/>
              <a:t>Acide sulfhydrique</a:t>
            </a:r>
          </a:p>
        </p:txBody>
      </p:sp>
      <p:sp>
        <p:nvSpPr>
          <p:cNvPr id="16" name="Titre 1">
            <a:extLst>
              <a:ext uri="{FF2B5EF4-FFF2-40B4-BE49-F238E27FC236}">
                <a16:creationId xmlns:a16="http://schemas.microsoft.com/office/drawing/2014/main" id="{94C2A858-479B-409B-A550-EA3A8EDC8DC8}"/>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10-11</a:t>
            </a:r>
          </a:p>
        </p:txBody>
      </p:sp>
    </p:spTree>
    <p:extLst>
      <p:ext uri="{BB962C8B-B14F-4D97-AF65-F5344CB8AC3E}">
        <p14:creationId xmlns:p14="http://schemas.microsoft.com/office/powerpoint/2010/main" val="2860539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left)">
                                      <p:cBhvr>
                                        <p:cTn id="18" dur="500"/>
                                        <p:tgtEl>
                                          <p:spTgt spid="8">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left)">
                                      <p:cBhvr>
                                        <p:cTn id="2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nvPr>
        </p:nvSpPr>
        <p:spPr/>
        <p:txBody>
          <a:bodyPr/>
          <a:lstStyle/>
          <a:p>
            <a:r>
              <a:rPr lang="fr-CA" b="1" dirty="0"/>
              <a:t>Nomenclature: Exceptions</a:t>
            </a:r>
          </a:p>
        </p:txBody>
      </p:sp>
      <p:sp>
        <p:nvSpPr>
          <p:cNvPr id="11" name="Espace réservé du texte 10">
            <a:extLst>
              <a:ext uri="{FF2B5EF4-FFF2-40B4-BE49-F238E27FC236}">
                <a16:creationId xmlns:a16="http://schemas.microsoft.com/office/drawing/2014/main" id="{7DE90A5E-831C-46CE-96C8-102EF33CE402}"/>
              </a:ext>
            </a:extLst>
          </p:cNvPr>
          <p:cNvSpPr>
            <a:spLocks noGrp="1"/>
          </p:cNvSpPr>
          <p:nvPr>
            <p:ph type="body" idx="1"/>
          </p:nvPr>
        </p:nvSpPr>
        <p:spPr>
          <a:xfrm>
            <a:off x="678618" y="2012947"/>
            <a:ext cx="4700059" cy="693135"/>
          </a:xfrm>
        </p:spPr>
        <p:txBody>
          <a:bodyPr anchor="ctr">
            <a:normAutofit/>
          </a:bodyPr>
          <a:lstStyle/>
          <a:p>
            <a:pPr algn="ctr"/>
            <a:r>
              <a:rPr lang="fr-CA" sz="3200" u="sng" dirty="0"/>
              <a:t>Noms particuliers</a:t>
            </a:r>
          </a:p>
        </p:txBody>
      </p:sp>
      <p:sp>
        <p:nvSpPr>
          <p:cNvPr id="12" name="Espace réservé du contenu 11">
            <a:extLst>
              <a:ext uri="{FF2B5EF4-FFF2-40B4-BE49-F238E27FC236}">
                <a16:creationId xmlns:a16="http://schemas.microsoft.com/office/drawing/2014/main" id="{6522ECDD-8275-4A22-965A-3E47CD545844}"/>
              </a:ext>
            </a:extLst>
          </p:cNvPr>
          <p:cNvSpPr>
            <a:spLocks noGrp="1"/>
          </p:cNvSpPr>
          <p:nvPr>
            <p:ph sz="half" idx="2"/>
          </p:nvPr>
        </p:nvSpPr>
        <p:spPr/>
        <p:txBody>
          <a:bodyPr anchor="ctr">
            <a:normAutofit/>
          </a:bodyPr>
          <a:lstStyle/>
          <a:p>
            <a:r>
              <a:rPr lang="fr-CA" sz="2800" dirty="0"/>
              <a:t>H</a:t>
            </a:r>
            <a:r>
              <a:rPr lang="fr-CA" sz="2800" baseline="-25000" dirty="0"/>
              <a:t>2</a:t>
            </a:r>
            <a:r>
              <a:rPr lang="fr-CA" sz="2800" dirty="0"/>
              <a:t>O : Eau</a:t>
            </a:r>
          </a:p>
          <a:p>
            <a:r>
              <a:rPr lang="fr-CA" sz="2800" dirty="0"/>
              <a:t>NH</a:t>
            </a:r>
            <a:r>
              <a:rPr lang="fr-CA" sz="2800" baseline="-25000" dirty="0"/>
              <a:t>3</a:t>
            </a:r>
            <a:r>
              <a:rPr lang="fr-CA" sz="2800" dirty="0"/>
              <a:t> : Ammoniac</a:t>
            </a:r>
          </a:p>
          <a:p>
            <a:r>
              <a:rPr lang="fr-CA" sz="2800" dirty="0"/>
              <a:t>CH</a:t>
            </a:r>
            <a:r>
              <a:rPr lang="fr-CA" sz="2800" baseline="-25000" dirty="0"/>
              <a:t>4</a:t>
            </a:r>
            <a:r>
              <a:rPr lang="fr-CA" sz="2800" dirty="0"/>
              <a:t> : Méthane</a:t>
            </a:r>
          </a:p>
          <a:p>
            <a:r>
              <a:rPr lang="fr-CA" sz="2800" dirty="0"/>
              <a:t>O</a:t>
            </a:r>
            <a:r>
              <a:rPr lang="fr-CA" sz="2800" baseline="-25000" dirty="0"/>
              <a:t>3</a:t>
            </a:r>
            <a:r>
              <a:rPr lang="fr-CA" sz="2800" dirty="0"/>
              <a:t> : Ozone</a:t>
            </a:r>
          </a:p>
        </p:txBody>
      </p:sp>
      <p:sp>
        <p:nvSpPr>
          <p:cNvPr id="13" name="Espace réservé du texte 12">
            <a:extLst>
              <a:ext uri="{FF2B5EF4-FFF2-40B4-BE49-F238E27FC236}">
                <a16:creationId xmlns:a16="http://schemas.microsoft.com/office/drawing/2014/main" id="{0C17AEF4-7A38-4B4C-8A31-DB14EE54486F}"/>
              </a:ext>
            </a:extLst>
          </p:cNvPr>
          <p:cNvSpPr>
            <a:spLocks noGrp="1"/>
          </p:cNvSpPr>
          <p:nvPr>
            <p:ph type="body" sz="quarter" idx="3"/>
          </p:nvPr>
        </p:nvSpPr>
        <p:spPr>
          <a:xfrm>
            <a:off x="5592335" y="2012947"/>
            <a:ext cx="4701847" cy="692076"/>
          </a:xfrm>
        </p:spPr>
        <p:txBody>
          <a:bodyPr anchor="ctr">
            <a:normAutofit/>
          </a:bodyPr>
          <a:lstStyle/>
          <a:p>
            <a:pPr algn="ctr"/>
            <a:r>
              <a:rPr lang="fr-CA" sz="3200" u="sng" dirty="0"/>
              <a:t>Ions polyatomiques</a:t>
            </a:r>
          </a:p>
        </p:txBody>
      </p:sp>
      <p:sp>
        <p:nvSpPr>
          <p:cNvPr id="14" name="Espace réservé du contenu 13">
            <a:extLst>
              <a:ext uri="{FF2B5EF4-FFF2-40B4-BE49-F238E27FC236}">
                <a16:creationId xmlns:a16="http://schemas.microsoft.com/office/drawing/2014/main" id="{8A0419F2-1F53-4066-AB3C-D0C85B8499DD}"/>
              </a:ext>
            </a:extLst>
          </p:cNvPr>
          <p:cNvSpPr>
            <a:spLocks noGrp="1"/>
          </p:cNvSpPr>
          <p:nvPr>
            <p:ph sz="quarter" idx="4"/>
          </p:nvPr>
        </p:nvSpPr>
        <p:spPr>
          <a:xfrm>
            <a:off x="5594123" y="2706083"/>
            <a:ext cx="4957834" cy="1380064"/>
          </a:xfrm>
        </p:spPr>
        <p:txBody>
          <a:bodyPr>
            <a:normAutofit/>
          </a:bodyPr>
          <a:lstStyle/>
          <a:p>
            <a:pPr marL="0" indent="0">
              <a:buNone/>
            </a:pPr>
            <a:r>
              <a:rPr lang="fr-CA" sz="2000" dirty="0"/>
              <a:t>Certains blocs d’atomes ionisés sont indestructibles! Leurs atomes ne se séparent jamais. Ils sont nommés ions polyatomiques.</a:t>
            </a:r>
          </a:p>
        </p:txBody>
      </p:sp>
      <p:pic>
        <p:nvPicPr>
          <p:cNvPr id="301" name="Picture 4" descr="About Chemistry and Why It Is Important - Direct Knowledge">
            <a:extLst>
              <a:ext uri="{FF2B5EF4-FFF2-40B4-BE49-F238E27FC236}">
                <a16:creationId xmlns:a16="http://schemas.microsoft.com/office/drawing/2014/main" id="{DAE70FFB-14C7-41A0-AE5D-A16068EC02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3">
            <a:extLst>
              <a:ext uri="{FF2B5EF4-FFF2-40B4-BE49-F238E27FC236}">
                <a16:creationId xmlns:a16="http://schemas.microsoft.com/office/drawing/2014/main" id="{F897636D-50B0-4F3D-8C62-E806B0D76BB1}"/>
              </a:ext>
            </a:extLst>
          </p:cNvPr>
          <p:cNvCxnSpPr>
            <a:stCxn id="2" idx="2"/>
          </p:cNvCxnSpPr>
          <p:nvPr/>
        </p:nvCxnSpPr>
        <p:spPr>
          <a:xfrm flipH="1">
            <a:off x="5476875" y="1834166"/>
            <a:ext cx="10376" cy="50238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leau 5">
            <a:extLst>
              <a:ext uri="{FF2B5EF4-FFF2-40B4-BE49-F238E27FC236}">
                <a16:creationId xmlns:a16="http://schemas.microsoft.com/office/drawing/2014/main" id="{3D71F1A4-5118-4A44-A0EC-78636DE645A9}"/>
              </a:ext>
            </a:extLst>
          </p:cNvPr>
          <p:cNvGraphicFramePr>
            <a:graphicFrameLocks noGrp="1"/>
          </p:cNvGraphicFramePr>
          <p:nvPr>
            <p:extLst>
              <p:ext uri="{D42A27DB-BD31-4B8C-83A1-F6EECF244321}">
                <p14:modId xmlns:p14="http://schemas.microsoft.com/office/powerpoint/2010/main" val="3225299296"/>
              </p:ext>
            </p:extLst>
          </p:nvPr>
        </p:nvGraphicFramePr>
        <p:xfrm>
          <a:off x="5657204" y="3943271"/>
          <a:ext cx="5601589" cy="2834622"/>
        </p:xfrm>
        <a:graphic>
          <a:graphicData uri="http://schemas.openxmlformats.org/drawingml/2006/table">
            <a:tbl>
              <a:tblPr firstRow="1" bandRow="1">
                <a:tableStyleId>{5C22544A-7EE6-4342-B048-85BDC9FD1C3A}</a:tableStyleId>
              </a:tblPr>
              <a:tblGrid>
                <a:gridCol w="3712006">
                  <a:extLst>
                    <a:ext uri="{9D8B030D-6E8A-4147-A177-3AD203B41FA5}">
                      <a16:colId xmlns:a16="http://schemas.microsoft.com/office/drawing/2014/main" val="3934858389"/>
                    </a:ext>
                  </a:extLst>
                </a:gridCol>
                <a:gridCol w="1889583">
                  <a:extLst>
                    <a:ext uri="{9D8B030D-6E8A-4147-A177-3AD203B41FA5}">
                      <a16:colId xmlns:a16="http://schemas.microsoft.com/office/drawing/2014/main" val="342683752"/>
                    </a:ext>
                  </a:extLst>
                </a:gridCol>
              </a:tblGrid>
              <a:tr h="370840">
                <a:tc>
                  <a:txBody>
                    <a:bodyPr/>
                    <a:lstStyle/>
                    <a:p>
                      <a:pPr algn="ctr"/>
                      <a:r>
                        <a:rPr lang="fr-CA" sz="2400" dirty="0"/>
                        <a:t>Ions polyatomiques</a:t>
                      </a:r>
                    </a:p>
                  </a:txBody>
                  <a:tcPr marL="91439" marR="91439" marT="45711" marB="45711"/>
                </a:tc>
                <a:tc>
                  <a:txBody>
                    <a:bodyPr/>
                    <a:lstStyle/>
                    <a:p>
                      <a:pPr algn="ctr"/>
                      <a:r>
                        <a:rPr lang="fr-CA" sz="2400" dirty="0"/>
                        <a:t>Formule</a:t>
                      </a:r>
                    </a:p>
                  </a:txBody>
                  <a:tcPr marL="91439" marR="91439" marT="45711" marB="45711"/>
                </a:tc>
                <a:extLst>
                  <a:ext uri="{0D108BD9-81ED-4DB2-BD59-A6C34878D82A}">
                    <a16:rowId xmlns:a16="http://schemas.microsoft.com/office/drawing/2014/main" val="3199937129"/>
                  </a:ext>
                </a:extLst>
              </a:tr>
              <a:tr h="370840">
                <a:tc>
                  <a:txBody>
                    <a:bodyPr/>
                    <a:lstStyle/>
                    <a:p>
                      <a:pPr algn="ctr"/>
                      <a:r>
                        <a:rPr lang="fr-CA" sz="2000" b="1" dirty="0"/>
                        <a:t>Nitrate</a:t>
                      </a:r>
                    </a:p>
                  </a:txBody>
                  <a:tcPr/>
                </a:tc>
                <a:tc>
                  <a:txBody>
                    <a:bodyPr/>
                    <a:lstStyle/>
                    <a:p>
                      <a:pPr algn="ctr"/>
                      <a:r>
                        <a:rPr lang="fr-CA" sz="2000" b="1" dirty="0"/>
                        <a:t>NO</a:t>
                      </a:r>
                      <a:r>
                        <a:rPr lang="fr-CA" sz="2000" b="1" baseline="-25000" dirty="0"/>
                        <a:t>3</a:t>
                      </a:r>
                      <a:r>
                        <a:rPr lang="fr-CA" sz="2000" b="1" baseline="30000" dirty="0"/>
                        <a:t>-</a:t>
                      </a:r>
                    </a:p>
                  </a:txBody>
                  <a:tcPr/>
                </a:tc>
                <a:extLst>
                  <a:ext uri="{0D108BD9-81ED-4DB2-BD59-A6C34878D82A}">
                    <a16:rowId xmlns:a16="http://schemas.microsoft.com/office/drawing/2014/main" val="3363301243"/>
                  </a:ext>
                </a:extLst>
              </a:tr>
              <a:tr h="370840">
                <a:tc>
                  <a:txBody>
                    <a:bodyPr/>
                    <a:lstStyle/>
                    <a:p>
                      <a:pPr algn="ctr"/>
                      <a:r>
                        <a:rPr lang="fr-CA" sz="2000" b="1" dirty="0"/>
                        <a:t>Carbonate</a:t>
                      </a:r>
                    </a:p>
                  </a:txBody>
                  <a:tcPr/>
                </a:tc>
                <a:tc>
                  <a:txBody>
                    <a:bodyPr/>
                    <a:lstStyle/>
                    <a:p>
                      <a:pPr algn="ctr"/>
                      <a:r>
                        <a:rPr lang="fr-CA" sz="2000" b="1" dirty="0"/>
                        <a:t>CO</a:t>
                      </a:r>
                      <a:r>
                        <a:rPr lang="fr-CA" sz="2000" b="1" baseline="-25000" dirty="0"/>
                        <a:t>3</a:t>
                      </a:r>
                      <a:r>
                        <a:rPr lang="fr-CA" sz="2000" b="1" baseline="30000" dirty="0"/>
                        <a:t>2-</a:t>
                      </a:r>
                    </a:p>
                  </a:txBody>
                  <a:tcPr/>
                </a:tc>
                <a:extLst>
                  <a:ext uri="{0D108BD9-81ED-4DB2-BD59-A6C34878D82A}">
                    <a16:rowId xmlns:a16="http://schemas.microsoft.com/office/drawing/2014/main" val="543932316"/>
                  </a:ext>
                </a:extLst>
              </a:tr>
              <a:tr h="370840">
                <a:tc>
                  <a:txBody>
                    <a:bodyPr/>
                    <a:lstStyle/>
                    <a:p>
                      <a:pPr algn="ctr"/>
                      <a:r>
                        <a:rPr lang="fr-CA" sz="2000" b="1" dirty="0"/>
                        <a:t>Hydroxyde</a:t>
                      </a:r>
                    </a:p>
                  </a:txBody>
                  <a:tcPr/>
                </a:tc>
                <a:tc>
                  <a:txBody>
                    <a:bodyPr/>
                    <a:lstStyle/>
                    <a:p>
                      <a:pPr algn="ctr"/>
                      <a:r>
                        <a:rPr lang="fr-CA" sz="2000" b="1" dirty="0"/>
                        <a:t>OH</a:t>
                      </a:r>
                      <a:r>
                        <a:rPr lang="fr-CA" sz="2000" b="1" baseline="30000" dirty="0"/>
                        <a:t>-</a:t>
                      </a:r>
                    </a:p>
                  </a:txBody>
                  <a:tcPr/>
                </a:tc>
                <a:extLst>
                  <a:ext uri="{0D108BD9-81ED-4DB2-BD59-A6C34878D82A}">
                    <a16:rowId xmlns:a16="http://schemas.microsoft.com/office/drawing/2014/main" val="18519766"/>
                  </a:ext>
                </a:extLst>
              </a:tr>
              <a:tr h="370840">
                <a:tc>
                  <a:txBody>
                    <a:bodyPr/>
                    <a:lstStyle/>
                    <a:p>
                      <a:pPr algn="ctr"/>
                      <a:r>
                        <a:rPr lang="fr-CA" sz="2000" b="1" dirty="0"/>
                        <a:t>Phosphate</a:t>
                      </a:r>
                    </a:p>
                  </a:txBody>
                  <a:tcPr/>
                </a:tc>
                <a:tc>
                  <a:txBody>
                    <a:bodyPr/>
                    <a:lstStyle/>
                    <a:p>
                      <a:pPr algn="ctr"/>
                      <a:r>
                        <a:rPr lang="fr-CA" sz="2000" b="1" dirty="0"/>
                        <a:t>PO</a:t>
                      </a:r>
                      <a:r>
                        <a:rPr lang="fr-CA" sz="2000" b="1" baseline="-25000" dirty="0"/>
                        <a:t>4</a:t>
                      </a:r>
                      <a:r>
                        <a:rPr lang="fr-CA" sz="2000" b="1" baseline="30000" dirty="0"/>
                        <a:t>3-</a:t>
                      </a:r>
                    </a:p>
                  </a:txBody>
                  <a:tcPr/>
                </a:tc>
                <a:extLst>
                  <a:ext uri="{0D108BD9-81ED-4DB2-BD59-A6C34878D82A}">
                    <a16:rowId xmlns:a16="http://schemas.microsoft.com/office/drawing/2014/main" val="4122695169"/>
                  </a:ext>
                </a:extLst>
              </a:tr>
              <a:tr h="370840">
                <a:tc>
                  <a:txBody>
                    <a:bodyPr/>
                    <a:lstStyle/>
                    <a:p>
                      <a:pPr algn="ctr"/>
                      <a:r>
                        <a:rPr lang="fr-CA" sz="2000" b="1" dirty="0"/>
                        <a:t>Sulfate</a:t>
                      </a:r>
                    </a:p>
                  </a:txBody>
                  <a:tcPr/>
                </a:tc>
                <a:tc>
                  <a:txBody>
                    <a:bodyPr/>
                    <a:lstStyle/>
                    <a:p>
                      <a:pPr algn="ctr"/>
                      <a:r>
                        <a:rPr lang="fr-CA" sz="2000" b="1" dirty="0"/>
                        <a:t>SO</a:t>
                      </a:r>
                      <a:r>
                        <a:rPr lang="fr-CA" sz="2000" b="1" baseline="-25000" dirty="0"/>
                        <a:t>4</a:t>
                      </a:r>
                      <a:r>
                        <a:rPr lang="fr-CA" sz="2000" b="1" baseline="30000" dirty="0"/>
                        <a:t>2-</a:t>
                      </a:r>
                    </a:p>
                  </a:txBody>
                  <a:tcPr/>
                </a:tc>
                <a:extLst>
                  <a:ext uri="{0D108BD9-81ED-4DB2-BD59-A6C34878D82A}">
                    <a16:rowId xmlns:a16="http://schemas.microsoft.com/office/drawing/2014/main" val="1918791510"/>
                  </a:ext>
                </a:extLst>
              </a:tr>
              <a:tr h="370840">
                <a:tc>
                  <a:txBody>
                    <a:bodyPr/>
                    <a:lstStyle/>
                    <a:p>
                      <a:pPr algn="ctr"/>
                      <a:r>
                        <a:rPr lang="fr-CA" sz="2000" b="1" dirty="0"/>
                        <a:t>Ammonium</a:t>
                      </a:r>
                    </a:p>
                  </a:txBody>
                  <a:tcPr/>
                </a:tc>
                <a:tc>
                  <a:txBody>
                    <a:bodyPr/>
                    <a:lstStyle/>
                    <a:p>
                      <a:pPr algn="ctr"/>
                      <a:r>
                        <a:rPr lang="fr-CA" sz="2000" b="1" dirty="0"/>
                        <a:t>NH</a:t>
                      </a:r>
                      <a:r>
                        <a:rPr lang="fr-CA" sz="2000" b="1" baseline="-25000" dirty="0"/>
                        <a:t>4</a:t>
                      </a:r>
                      <a:r>
                        <a:rPr lang="fr-CA" sz="2000" b="1" baseline="30000" dirty="0"/>
                        <a:t>+</a:t>
                      </a:r>
                    </a:p>
                  </a:txBody>
                  <a:tcPr/>
                </a:tc>
                <a:extLst>
                  <a:ext uri="{0D108BD9-81ED-4DB2-BD59-A6C34878D82A}">
                    <a16:rowId xmlns:a16="http://schemas.microsoft.com/office/drawing/2014/main" val="3998347385"/>
                  </a:ext>
                </a:extLst>
              </a:tr>
            </a:tbl>
          </a:graphicData>
        </a:graphic>
      </p:graphicFrame>
      <p:sp>
        <p:nvSpPr>
          <p:cNvPr id="15" name="Titre 1">
            <a:extLst>
              <a:ext uri="{FF2B5EF4-FFF2-40B4-BE49-F238E27FC236}">
                <a16:creationId xmlns:a16="http://schemas.microsoft.com/office/drawing/2014/main" id="{7D0C67F2-247F-4222-8E88-75EB253D2A16}"/>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10-11</a:t>
            </a:r>
          </a:p>
        </p:txBody>
      </p:sp>
    </p:spTree>
    <p:extLst>
      <p:ext uri="{BB962C8B-B14F-4D97-AF65-F5344CB8AC3E}">
        <p14:creationId xmlns:p14="http://schemas.microsoft.com/office/powerpoint/2010/main" val="713515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left)">
                                      <p:cBhvr>
                                        <p:cTn id="15" dur="500"/>
                                        <p:tgtEl>
                                          <p:spTgt spid="12">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wipe(left)">
                                      <p:cBhvr>
                                        <p:cTn id="19" dur="500"/>
                                        <p:tgtEl>
                                          <p:spTgt spid="12">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wipe(left)">
                                      <p:cBhvr>
                                        <p:cTn id="23" dur="500"/>
                                        <p:tgtEl>
                                          <p:spTgt spid="12">
                                            <p:txEl>
                                              <p:pRg st="3" end="3"/>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wipe(left)">
                                      <p:cBhvr>
                                        <p:cTn id="36" dur="500"/>
                                        <p:tgtEl>
                                          <p:spTgt spid="14">
                                            <p:txEl>
                                              <p:pRg st="0" end="0"/>
                                            </p:txEl>
                                          </p:spTgt>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uiExpand="1" build="p"/>
      <p:bldP spid="13" grpId="0" build="p"/>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bout Chemistry and Why It Is Important - Direct Knowledge">
            <a:extLst>
              <a:ext uri="{FF2B5EF4-FFF2-40B4-BE49-F238E27FC236}">
                <a16:creationId xmlns:a16="http://schemas.microsoft.com/office/drawing/2014/main" id="{EAC529C3-2B46-4375-A573-4B749ACD2F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52" r="9091"/>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nvPr>
        </p:nvSpPr>
        <p:spPr>
          <a:xfrm>
            <a:off x="680322" y="4402667"/>
            <a:ext cx="8133478" cy="1321858"/>
          </a:xfrm>
        </p:spPr>
        <p:txBody>
          <a:bodyPr anchor="ctr">
            <a:normAutofit fontScale="90000"/>
          </a:bodyPr>
          <a:lstStyle/>
          <a:p>
            <a:r>
              <a:rPr lang="fr-CA" sz="4800" b="1" dirty="0"/>
              <a:t>La mole et la masse molaire</a:t>
            </a:r>
          </a:p>
        </p:txBody>
      </p:sp>
      <p:sp>
        <p:nvSpPr>
          <p:cNvPr id="16" name="Rectangle 15">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1">
            <a:extLst>
              <a:ext uri="{FF2B5EF4-FFF2-40B4-BE49-F238E27FC236}">
                <a16:creationId xmlns:a16="http://schemas.microsoft.com/office/drawing/2014/main" id="{03E6D3AB-9E84-4EAF-8431-C61B8DCF41A8}"/>
              </a:ext>
            </a:extLst>
          </p:cNvPr>
          <p:cNvSpPr txBox="1">
            <a:spLocks/>
          </p:cNvSpPr>
          <p:nvPr/>
        </p:nvSpPr>
        <p:spPr>
          <a:xfrm>
            <a:off x="9102456" y="4249541"/>
            <a:ext cx="3095626" cy="16603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fr-CA" sz="4400" b="1" dirty="0">
                <a:solidFill>
                  <a:schemeClr val="bg1"/>
                </a:solidFill>
              </a:rPr>
              <a:t>Chapitre Révision</a:t>
            </a:r>
          </a:p>
          <a:p>
            <a:pPr algn="ctr">
              <a:spcAft>
                <a:spcPts val="600"/>
              </a:spcAft>
            </a:pPr>
            <a:r>
              <a:rPr lang="fr-CA" sz="2400" b="1" dirty="0">
                <a:solidFill>
                  <a:schemeClr val="bg1"/>
                </a:solidFill>
              </a:rPr>
              <a:t>p. 13</a:t>
            </a:r>
          </a:p>
        </p:txBody>
      </p:sp>
    </p:spTree>
    <p:extLst>
      <p:ext uri="{BB962C8B-B14F-4D97-AF65-F5344CB8AC3E}">
        <p14:creationId xmlns:p14="http://schemas.microsoft.com/office/powerpoint/2010/main" val="3082085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MG Emoji Png Transparent Background">
            <a:extLst>
              <a:ext uri="{FF2B5EF4-FFF2-40B4-BE49-F238E27FC236}">
                <a16:creationId xmlns:a16="http://schemas.microsoft.com/office/drawing/2014/main" id="{A22107BB-44B4-4A13-B092-5CB00764E78D}"/>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722292" y="5243151"/>
            <a:ext cx="1203503" cy="126963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C9F8CC6B-9156-418F-AD24-C3F5D1434293}"/>
              </a:ext>
            </a:extLst>
          </p:cNvPr>
          <p:cNvSpPr>
            <a:spLocks noGrp="1"/>
          </p:cNvSpPr>
          <p:nvPr>
            <p:ph type="title"/>
          </p:nvPr>
        </p:nvSpPr>
        <p:spPr/>
        <p:txBody>
          <a:bodyPr/>
          <a:lstStyle/>
          <a:p>
            <a:r>
              <a:rPr lang="fr-CA" b="1" dirty="0"/>
              <a:t>La mole et le nombre d’Avogadro</a:t>
            </a:r>
          </a:p>
        </p:txBody>
      </p:sp>
      <p:sp>
        <p:nvSpPr>
          <p:cNvPr id="8" name="Titre 1">
            <a:extLst>
              <a:ext uri="{FF2B5EF4-FFF2-40B4-BE49-F238E27FC236}">
                <a16:creationId xmlns:a16="http://schemas.microsoft.com/office/drawing/2014/main" id="{329FA28E-3AD2-4C47-8A7A-310596E47FA3}"/>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13</a:t>
            </a:r>
          </a:p>
        </p:txBody>
      </p:sp>
      <p:pic>
        <p:nvPicPr>
          <p:cNvPr id="301" name="Picture 4" descr="About Chemistry and Why It Is Important - Direct Knowledge">
            <a:extLst>
              <a:ext uri="{FF2B5EF4-FFF2-40B4-BE49-F238E27FC236}">
                <a16:creationId xmlns:a16="http://schemas.microsoft.com/office/drawing/2014/main" id="{DAE70FFB-14C7-41A0-AE5D-A16068EC02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7E315BFD-DEE8-4395-9F75-DE6B14FCD7BE}"/>
              </a:ext>
            </a:extLst>
          </p:cNvPr>
          <p:cNvSpPr>
            <a:spLocks noGrp="1"/>
          </p:cNvSpPr>
          <p:nvPr>
            <p:ph idx="1"/>
          </p:nvPr>
        </p:nvSpPr>
        <p:spPr>
          <a:xfrm>
            <a:off x="680321" y="3922349"/>
            <a:ext cx="9613861" cy="735163"/>
          </a:xfrm>
        </p:spPr>
        <p:txBody>
          <a:bodyPr anchor="ctr">
            <a:noAutofit/>
          </a:bodyPr>
          <a:lstStyle/>
          <a:p>
            <a:pPr marL="0" indent="0">
              <a:buNone/>
            </a:pPr>
            <a:r>
              <a:rPr lang="fr-CA" sz="2800" dirty="0"/>
              <a:t>La </a:t>
            </a:r>
            <a:r>
              <a:rPr lang="fr-CA" sz="2800" b="1" u="sng" dirty="0">
                <a:solidFill>
                  <a:schemeClr val="accent1"/>
                </a:solidFill>
              </a:rPr>
              <a:t>mole</a:t>
            </a:r>
            <a:r>
              <a:rPr lang="fr-CA" sz="2800" dirty="0"/>
              <a:t> est l'unité de mesure de la quantité de matière.</a:t>
            </a:r>
          </a:p>
        </p:txBody>
      </p:sp>
      <p:sp>
        <p:nvSpPr>
          <p:cNvPr id="26" name="Espace réservé du contenu 2">
            <a:extLst>
              <a:ext uri="{FF2B5EF4-FFF2-40B4-BE49-F238E27FC236}">
                <a16:creationId xmlns:a16="http://schemas.microsoft.com/office/drawing/2014/main" id="{8CC0254A-A93D-491C-B3E5-9BFDB452F781}"/>
              </a:ext>
            </a:extLst>
          </p:cNvPr>
          <p:cNvSpPr txBox="1">
            <a:spLocks/>
          </p:cNvSpPr>
          <p:nvPr/>
        </p:nvSpPr>
        <p:spPr>
          <a:xfrm>
            <a:off x="680321" y="4657513"/>
            <a:ext cx="9613861" cy="58563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fr-CA" sz="2800" dirty="0"/>
              <a:t>Elle correspond à </a:t>
            </a:r>
          </a:p>
        </p:txBody>
      </p:sp>
      <p:sp>
        <p:nvSpPr>
          <p:cNvPr id="4" name="ZoneTexte 3">
            <a:extLst>
              <a:ext uri="{FF2B5EF4-FFF2-40B4-BE49-F238E27FC236}">
                <a16:creationId xmlns:a16="http://schemas.microsoft.com/office/drawing/2014/main" id="{D592AEF3-6FFC-495F-98E1-4EA7A8463489}"/>
              </a:ext>
            </a:extLst>
          </p:cNvPr>
          <p:cNvSpPr txBox="1"/>
          <p:nvPr/>
        </p:nvSpPr>
        <p:spPr>
          <a:xfrm>
            <a:off x="2204322" y="5462468"/>
            <a:ext cx="7244478" cy="830997"/>
          </a:xfrm>
          <a:prstGeom prst="rect">
            <a:avLst/>
          </a:prstGeom>
          <a:noFill/>
        </p:spPr>
        <p:txBody>
          <a:bodyPr wrap="square" rtlCol="0">
            <a:spAutoFit/>
          </a:bodyPr>
          <a:lstStyle/>
          <a:p>
            <a:pPr algn="ctr"/>
            <a:r>
              <a:rPr lang="fr-CA" sz="4800" b="1" dirty="0"/>
              <a:t>6,023 x 10</a:t>
            </a:r>
            <a:r>
              <a:rPr lang="fr-CA" sz="4800" b="1" baseline="30000" dirty="0"/>
              <a:t>23</a:t>
            </a:r>
            <a:r>
              <a:rPr lang="fr-CA" sz="4800" b="1" dirty="0"/>
              <a:t> particules</a:t>
            </a:r>
            <a:endParaRPr lang="fr-CA" sz="4800" b="1" baseline="30000" dirty="0"/>
          </a:p>
        </p:txBody>
      </p:sp>
      <p:sp>
        <p:nvSpPr>
          <p:cNvPr id="29" name="Espace réservé du contenu 4">
            <a:extLst>
              <a:ext uri="{FF2B5EF4-FFF2-40B4-BE49-F238E27FC236}">
                <a16:creationId xmlns:a16="http://schemas.microsoft.com/office/drawing/2014/main" id="{1A31B8A2-37BE-4B82-9769-CEE6F22EAB51}"/>
              </a:ext>
            </a:extLst>
          </p:cNvPr>
          <p:cNvSpPr txBox="1">
            <a:spLocks/>
          </p:cNvSpPr>
          <p:nvPr/>
        </p:nvSpPr>
        <p:spPr>
          <a:xfrm>
            <a:off x="680321" y="1990723"/>
            <a:ext cx="9613861" cy="193162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r>
              <a:rPr lang="fr-CA" sz="2800" dirty="0"/>
              <a:t>Qu’est-ce qu’une paire?</a:t>
            </a:r>
          </a:p>
          <a:p>
            <a:pPr marL="0" indent="0">
              <a:lnSpc>
                <a:spcPct val="100000"/>
              </a:lnSpc>
              <a:buNone/>
            </a:pPr>
            <a:r>
              <a:rPr lang="fr-CA" sz="2800" dirty="0"/>
              <a:t>Qu’est-ce qu’une douzaine?</a:t>
            </a:r>
          </a:p>
          <a:p>
            <a:pPr marL="0" indent="0">
              <a:lnSpc>
                <a:spcPct val="100000"/>
              </a:lnSpc>
              <a:buNone/>
            </a:pPr>
            <a:r>
              <a:rPr lang="fr-CA" sz="2800" dirty="0"/>
              <a:t>Qu’est-ce qu’une centaine?</a:t>
            </a:r>
          </a:p>
        </p:txBody>
      </p:sp>
      <p:sp>
        <p:nvSpPr>
          <p:cNvPr id="5" name="ZoneTexte 4">
            <a:extLst>
              <a:ext uri="{FF2B5EF4-FFF2-40B4-BE49-F238E27FC236}">
                <a16:creationId xmlns:a16="http://schemas.microsoft.com/office/drawing/2014/main" id="{F07DA0DD-29E0-47E8-93AA-037A58296623}"/>
              </a:ext>
            </a:extLst>
          </p:cNvPr>
          <p:cNvSpPr txBox="1"/>
          <p:nvPr/>
        </p:nvSpPr>
        <p:spPr>
          <a:xfrm>
            <a:off x="4547451" y="2155089"/>
            <a:ext cx="939800" cy="523220"/>
          </a:xfrm>
          <a:prstGeom prst="rect">
            <a:avLst/>
          </a:prstGeom>
          <a:noFill/>
        </p:spPr>
        <p:txBody>
          <a:bodyPr wrap="square" rtlCol="0">
            <a:spAutoFit/>
          </a:bodyPr>
          <a:lstStyle/>
          <a:p>
            <a:pPr algn="ctr"/>
            <a:r>
              <a:rPr lang="fr-CA" sz="2800" b="1" dirty="0">
                <a:solidFill>
                  <a:schemeClr val="accent1"/>
                </a:solidFill>
              </a:rPr>
              <a:t>2</a:t>
            </a:r>
          </a:p>
        </p:txBody>
      </p:sp>
      <p:sp>
        <p:nvSpPr>
          <p:cNvPr id="31" name="ZoneTexte 30">
            <a:extLst>
              <a:ext uri="{FF2B5EF4-FFF2-40B4-BE49-F238E27FC236}">
                <a16:creationId xmlns:a16="http://schemas.microsoft.com/office/drawing/2014/main" id="{8EB9389D-902A-4035-AC0B-6230260A7B0A}"/>
              </a:ext>
            </a:extLst>
          </p:cNvPr>
          <p:cNvSpPr txBox="1"/>
          <p:nvPr/>
        </p:nvSpPr>
        <p:spPr>
          <a:xfrm>
            <a:off x="5156200" y="2674041"/>
            <a:ext cx="939800" cy="523220"/>
          </a:xfrm>
          <a:prstGeom prst="rect">
            <a:avLst/>
          </a:prstGeom>
          <a:noFill/>
        </p:spPr>
        <p:txBody>
          <a:bodyPr wrap="square" rtlCol="0">
            <a:spAutoFit/>
          </a:bodyPr>
          <a:lstStyle/>
          <a:p>
            <a:pPr algn="ctr"/>
            <a:r>
              <a:rPr lang="fr-CA" sz="2800" b="1" dirty="0">
                <a:solidFill>
                  <a:schemeClr val="accent1"/>
                </a:solidFill>
              </a:rPr>
              <a:t>12</a:t>
            </a:r>
          </a:p>
        </p:txBody>
      </p:sp>
      <p:sp>
        <p:nvSpPr>
          <p:cNvPr id="32" name="ZoneTexte 31">
            <a:extLst>
              <a:ext uri="{FF2B5EF4-FFF2-40B4-BE49-F238E27FC236}">
                <a16:creationId xmlns:a16="http://schemas.microsoft.com/office/drawing/2014/main" id="{FBB261D3-4364-44E6-AD58-0283CAC92514}"/>
              </a:ext>
            </a:extLst>
          </p:cNvPr>
          <p:cNvSpPr txBox="1"/>
          <p:nvPr/>
        </p:nvSpPr>
        <p:spPr>
          <a:xfrm>
            <a:off x="5156200" y="3289471"/>
            <a:ext cx="939800" cy="523220"/>
          </a:xfrm>
          <a:prstGeom prst="rect">
            <a:avLst/>
          </a:prstGeom>
          <a:noFill/>
        </p:spPr>
        <p:txBody>
          <a:bodyPr wrap="square" rtlCol="0">
            <a:spAutoFit/>
          </a:bodyPr>
          <a:lstStyle/>
          <a:p>
            <a:pPr algn="ctr"/>
            <a:r>
              <a:rPr lang="fr-CA" sz="2800" b="1" dirty="0">
                <a:solidFill>
                  <a:schemeClr val="accent1"/>
                </a:solidFill>
              </a:rPr>
              <a:t>100</a:t>
            </a:r>
          </a:p>
        </p:txBody>
      </p:sp>
      <p:sp>
        <p:nvSpPr>
          <p:cNvPr id="6" name="Rectangle 5">
            <a:extLst>
              <a:ext uri="{FF2B5EF4-FFF2-40B4-BE49-F238E27FC236}">
                <a16:creationId xmlns:a16="http://schemas.microsoft.com/office/drawing/2014/main" id="{D835AA78-40D6-4C90-B820-E6C88B0CB3A8}"/>
              </a:ext>
            </a:extLst>
          </p:cNvPr>
          <p:cNvSpPr/>
          <p:nvPr/>
        </p:nvSpPr>
        <p:spPr>
          <a:xfrm>
            <a:off x="2204322" y="5382600"/>
            <a:ext cx="7269878" cy="1018200"/>
          </a:xfrm>
          <a:prstGeom prst="rect">
            <a:avLst/>
          </a:prstGeom>
          <a:no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9" name="Connecteur droit avec flèche 8">
            <a:extLst>
              <a:ext uri="{FF2B5EF4-FFF2-40B4-BE49-F238E27FC236}">
                <a16:creationId xmlns:a16="http://schemas.microsoft.com/office/drawing/2014/main" id="{FD364D29-BC00-40C1-A82B-B696FF6A995B}"/>
              </a:ext>
            </a:extLst>
          </p:cNvPr>
          <p:cNvCxnSpPr>
            <a:cxnSpLocks/>
            <a:stCxn id="6" idx="0"/>
            <a:endCxn id="10" idx="1"/>
          </p:cNvCxnSpPr>
          <p:nvPr/>
        </p:nvCxnSpPr>
        <p:spPr>
          <a:xfrm flipV="1">
            <a:off x="5839261" y="4891145"/>
            <a:ext cx="882609" cy="491455"/>
          </a:xfrm>
          <a:prstGeom prst="straightConnector1">
            <a:avLst/>
          </a:prstGeom>
          <a:ln w="57150">
            <a:solidFill>
              <a:schemeClr val="tx1"/>
            </a:solidFill>
            <a:tailEnd type="triangle"/>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91DC808C-5453-4664-B0F6-9DF03795D67D}"/>
              </a:ext>
            </a:extLst>
          </p:cNvPr>
          <p:cNvSpPr txBox="1"/>
          <p:nvPr/>
        </p:nvSpPr>
        <p:spPr>
          <a:xfrm>
            <a:off x="6721870" y="4660312"/>
            <a:ext cx="3711575" cy="461665"/>
          </a:xfrm>
          <a:prstGeom prst="rect">
            <a:avLst/>
          </a:prstGeom>
          <a:noFill/>
        </p:spPr>
        <p:txBody>
          <a:bodyPr wrap="square" rtlCol="0">
            <a:spAutoFit/>
          </a:bodyPr>
          <a:lstStyle/>
          <a:p>
            <a:r>
              <a:rPr lang="fr-CA" sz="2400" b="1" dirty="0">
                <a:effectLst>
                  <a:glow rad="228600">
                    <a:schemeClr val="accent2">
                      <a:satMod val="175000"/>
                      <a:alpha val="40000"/>
                    </a:schemeClr>
                  </a:glow>
                </a:effectLst>
              </a:rPr>
              <a:t>Nombre d’Avogadro (N</a:t>
            </a:r>
            <a:r>
              <a:rPr lang="fr-CA" sz="2400" b="1" baseline="-25000" dirty="0">
                <a:effectLst>
                  <a:glow rad="228600">
                    <a:schemeClr val="accent2">
                      <a:satMod val="175000"/>
                      <a:alpha val="40000"/>
                    </a:schemeClr>
                  </a:glow>
                </a:effectLst>
              </a:rPr>
              <a:t>A</a:t>
            </a:r>
            <a:r>
              <a:rPr lang="fr-CA" sz="2400" b="1" dirty="0">
                <a:effectLst>
                  <a:glow rad="228600">
                    <a:schemeClr val="accent2">
                      <a:satMod val="175000"/>
                      <a:alpha val="40000"/>
                    </a:schemeClr>
                  </a:glow>
                </a:effectLst>
              </a:rPr>
              <a:t>)</a:t>
            </a:r>
          </a:p>
        </p:txBody>
      </p:sp>
    </p:spTree>
    <p:extLst>
      <p:ext uri="{BB962C8B-B14F-4D97-AF65-F5344CB8AC3E}">
        <p14:creationId xmlns:p14="http://schemas.microsoft.com/office/powerpoint/2010/main" val="3373922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left)">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animEffect transition="in" filter="wipe(left)">
                                      <p:cBhvr>
                                        <p:cTn id="17" dur="500"/>
                                        <p:tgtEl>
                                          <p:spTgt spid="2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wipe(left)">
                                      <p:cBhvr>
                                        <p:cTn id="27" dur="500"/>
                                        <p:tgtEl>
                                          <p:spTgt spid="2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wipe(left)">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par>
                          <p:cTn id="47" fill="hold">
                            <p:stCondLst>
                              <p:cond delay="1000"/>
                            </p:stCondLst>
                            <p:childTnLst>
                              <p:par>
                                <p:cTn id="48" presetID="22" presetClass="entr" presetSubtype="4" fill="hold" nodeType="after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wipe(down)">
                                      <p:cBhvr>
                                        <p:cTn id="50" dur="500"/>
                                        <p:tgtEl>
                                          <p:spTgt spid="10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p:bldP spid="4" grpId="0"/>
      <p:bldP spid="29" grpId="0" uiExpand="1" build="p"/>
      <p:bldP spid="5" grpId="0"/>
      <p:bldP spid="31" grpId="0"/>
      <p:bldP spid="32" grpId="0"/>
      <p:bldP spid="6"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nvPr>
        </p:nvSpPr>
        <p:spPr/>
        <p:txBody>
          <a:bodyPr/>
          <a:lstStyle/>
          <a:p>
            <a:r>
              <a:rPr lang="fr-CA" b="1" dirty="0"/>
              <a:t>La masse molaire</a:t>
            </a:r>
          </a:p>
        </p:txBody>
      </p:sp>
      <p:sp>
        <p:nvSpPr>
          <p:cNvPr id="11" name="Espace réservé du texte 10">
            <a:extLst>
              <a:ext uri="{FF2B5EF4-FFF2-40B4-BE49-F238E27FC236}">
                <a16:creationId xmlns:a16="http://schemas.microsoft.com/office/drawing/2014/main" id="{7DE90A5E-831C-46CE-96C8-102EF33CE402}"/>
              </a:ext>
            </a:extLst>
          </p:cNvPr>
          <p:cNvSpPr>
            <a:spLocks noGrp="1"/>
          </p:cNvSpPr>
          <p:nvPr>
            <p:ph type="body" idx="1"/>
          </p:nvPr>
        </p:nvSpPr>
        <p:spPr>
          <a:xfrm>
            <a:off x="678618" y="2336873"/>
            <a:ext cx="4700059" cy="693135"/>
          </a:xfrm>
        </p:spPr>
        <p:txBody>
          <a:bodyPr anchor="ctr">
            <a:normAutofit fontScale="85000" lnSpcReduction="10000"/>
          </a:bodyPr>
          <a:lstStyle/>
          <a:p>
            <a:pPr algn="ctr"/>
            <a:r>
              <a:rPr lang="fr-CA" sz="3200" u="sng" dirty="0"/>
              <a:t>Masse molaire </a:t>
            </a:r>
            <a:r>
              <a:rPr lang="fr-CA" sz="3200" u="sng" dirty="0">
                <a:solidFill>
                  <a:srgbClr val="FF0000"/>
                </a:solidFill>
              </a:rPr>
              <a:t>atomique</a:t>
            </a:r>
          </a:p>
        </p:txBody>
      </p:sp>
      <p:sp>
        <p:nvSpPr>
          <p:cNvPr id="12" name="Espace réservé du contenu 11">
            <a:extLst>
              <a:ext uri="{FF2B5EF4-FFF2-40B4-BE49-F238E27FC236}">
                <a16:creationId xmlns:a16="http://schemas.microsoft.com/office/drawing/2014/main" id="{6522ECDD-8275-4A22-965A-3E47CD545844}"/>
              </a:ext>
            </a:extLst>
          </p:cNvPr>
          <p:cNvSpPr>
            <a:spLocks noGrp="1"/>
          </p:cNvSpPr>
          <p:nvPr>
            <p:ph sz="half" idx="2"/>
          </p:nvPr>
        </p:nvSpPr>
        <p:spPr>
          <a:xfrm>
            <a:off x="680322" y="3030008"/>
            <a:ext cx="4698355" cy="1418167"/>
          </a:xfrm>
        </p:spPr>
        <p:txBody>
          <a:bodyPr>
            <a:normAutofit fontScale="92500" lnSpcReduction="20000"/>
          </a:bodyPr>
          <a:lstStyle/>
          <a:p>
            <a:pPr marL="0" indent="0">
              <a:lnSpc>
                <a:spcPct val="110000"/>
              </a:lnSpc>
              <a:buNone/>
            </a:pPr>
            <a:r>
              <a:rPr lang="fr-CA" dirty="0"/>
              <a:t>La masse pour une mole d’un élément précis. Les masses molaires atomiques sont contenu dans le tableau périodique.</a:t>
            </a:r>
          </a:p>
        </p:txBody>
      </p:sp>
      <p:sp>
        <p:nvSpPr>
          <p:cNvPr id="13" name="Espace réservé du texte 12">
            <a:extLst>
              <a:ext uri="{FF2B5EF4-FFF2-40B4-BE49-F238E27FC236}">
                <a16:creationId xmlns:a16="http://schemas.microsoft.com/office/drawing/2014/main" id="{0C17AEF4-7A38-4B4C-8A31-DB14EE54486F}"/>
              </a:ext>
            </a:extLst>
          </p:cNvPr>
          <p:cNvSpPr>
            <a:spLocks noGrp="1"/>
          </p:cNvSpPr>
          <p:nvPr>
            <p:ph type="body" sz="quarter" idx="3"/>
          </p:nvPr>
        </p:nvSpPr>
        <p:spPr>
          <a:xfrm>
            <a:off x="5592335" y="2336873"/>
            <a:ext cx="4701847" cy="692076"/>
          </a:xfrm>
        </p:spPr>
        <p:txBody>
          <a:bodyPr anchor="ctr">
            <a:normAutofit fontScale="85000" lnSpcReduction="10000"/>
          </a:bodyPr>
          <a:lstStyle/>
          <a:p>
            <a:pPr algn="ctr"/>
            <a:r>
              <a:rPr lang="fr-CA" sz="3200" u="sng" dirty="0"/>
              <a:t>Masse molaire </a:t>
            </a:r>
            <a:r>
              <a:rPr lang="fr-CA" sz="3200" u="sng" dirty="0">
                <a:solidFill>
                  <a:srgbClr val="FF0000"/>
                </a:solidFill>
              </a:rPr>
              <a:t>moléculaire</a:t>
            </a:r>
          </a:p>
        </p:txBody>
      </p:sp>
      <p:sp>
        <p:nvSpPr>
          <p:cNvPr id="14" name="Espace réservé du contenu 13">
            <a:extLst>
              <a:ext uri="{FF2B5EF4-FFF2-40B4-BE49-F238E27FC236}">
                <a16:creationId xmlns:a16="http://schemas.microsoft.com/office/drawing/2014/main" id="{8A0419F2-1F53-4066-AB3C-D0C85B8499DD}"/>
              </a:ext>
            </a:extLst>
          </p:cNvPr>
          <p:cNvSpPr>
            <a:spLocks noGrp="1"/>
          </p:cNvSpPr>
          <p:nvPr>
            <p:ph sz="quarter" idx="4"/>
          </p:nvPr>
        </p:nvSpPr>
        <p:spPr>
          <a:xfrm>
            <a:off x="5594123" y="3030008"/>
            <a:ext cx="4700059" cy="1418167"/>
          </a:xfrm>
        </p:spPr>
        <p:txBody>
          <a:bodyPr>
            <a:normAutofit fontScale="92500" lnSpcReduction="20000"/>
          </a:bodyPr>
          <a:lstStyle/>
          <a:p>
            <a:pPr marL="0" indent="0">
              <a:lnSpc>
                <a:spcPct val="110000"/>
              </a:lnSpc>
              <a:buNone/>
            </a:pPr>
            <a:r>
              <a:rPr lang="fr-CA" dirty="0"/>
              <a:t>Pour une molécule, la masse molaire correspond à la somme des masses molaires de tous les atomes qui la compose. </a:t>
            </a:r>
          </a:p>
        </p:txBody>
      </p:sp>
      <p:sp>
        <p:nvSpPr>
          <p:cNvPr id="8" name="Titre 1">
            <a:extLst>
              <a:ext uri="{FF2B5EF4-FFF2-40B4-BE49-F238E27FC236}">
                <a16:creationId xmlns:a16="http://schemas.microsoft.com/office/drawing/2014/main" id="{329FA28E-3AD2-4C47-8A7A-310596E47FA3}"/>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13</a:t>
            </a:r>
          </a:p>
        </p:txBody>
      </p:sp>
      <p:pic>
        <p:nvPicPr>
          <p:cNvPr id="301" name="Picture 4" descr="About Chemistry and Why It Is Important - Direct Knowledge">
            <a:extLst>
              <a:ext uri="{FF2B5EF4-FFF2-40B4-BE49-F238E27FC236}">
                <a16:creationId xmlns:a16="http://schemas.microsoft.com/office/drawing/2014/main" id="{DAE70FFB-14C7-41A0-AE5D-A16068EC02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3">
            <a:extLst>
              <a:ext uri="{FF2B5EF4-FFF2-40B4-BE49-F238E27FC236}">
                <a16:creationId xmlns:a16="http://schemas.microsoft.com/office/drawing/2014/main" id="{54CE837D-AA9C-4E59-944B-7848513BACDD}"/>
              </a:ext>
            </a:extLst>
          </p:cNvPr>
          <p:cNvCxnSpPr>
            <a:stCxn id="2" idx="2"/>
          </p:cNvCxnSpPr>
          <p:nvPr/>
        </p:nvCxnSpPr>
        <p:spPr>
          <a:xfrm>
            <a:off x="5487251" y="1834166"/>
            <a:ext cx="8674" cy="50238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78B4A7F3-222E-4EF4-8B95-65AC24A39D46}"/>
              </a:ext>
            </a:extLst>
          </p:cNvPr>
          <p:cNvGrpSpPr/>
          <p:nvPr/>
        </p:nvGrpSpPr>
        <p:grpSpPr>
          <a:xfrm>
            <a:off x="401795" y="4033567"/>
            <a:ext cx="4851628" cy="2647109"/>
            <a:chOff x="0" y="114300"/>
            <a:chExt cx="12192000" cy="6652106"/>
          </a:xfrm>
        </p:grpSpPr>
        <p:pic>
          <p:nvPicPr>
            <p:cNvPr id="16" name="Image 15">
              <a:extLst>
                <a:ext uri="{FF2B5EF4-FFF2-40B4-BE49-F238E27FC236}">
                  <a16:creationId xmlns:a16="http://schemas.microsoft.com/office/drawing/2014/main" id="{0CDCA830-4F79-4A97-A42E-C6B4F6AC8658}"/>
                </a:ext>
              </a:extLst>
            </p:cNvPr>
            <p:cNvPicPr>
              <a:picLocks noChangeAspect="1"/>
            </p:cNvPicPr>
            <p:nvPr/>
          </p:nvPicPr>
          <p:blipFill rotWithShape="1">
            <a:blip r:embed="rId3"/>
            <a:srcRect t="340"/>
            <a:stretch/>
          </p:blipFill>
          <p:spPr>
            <a:xfrm>
              <a:off x="0" y="114300"/>
              <a:ext cx="12192000" cy="6652106"/>
            </a:xfrm>
            <a:prstGeom prst="rect">
              <a:avLst/>
            </a:prstGeom>
            <a:solidFill>
              <a:schemeClr val="tx1"/>
            </a:solidFill>
            <a:ln>
              <a:solidFill>
                <a:schemeClr val="tx1"/>
              </a:solidFill>
            </a:ln>
          </p:spPr>
        </p:pic>
        <p:sp>
          <p:nvSpPr>
            <p:cNvPr id="17" name="Rectangle 16">
              <a:extLst>
                <a:ext uri="{FF2B5EF4-FFF2-40B4-BE49-F238E27FC236}">
                  <a16:creationId xmlns:a16="http://schemas.microsoft.com/office/drawing/2014/main" id="{B1422001-3306-402D-8B92-A94366F888A0}"/>
                </a:ext>
              </a:extLst>
            </p:cNvPr>
            <p:cNvSpPr/>
            <p:nvPr/>
          </p:nvSpPr>
          <p:spPr>
            <a:xfrm>
              <a:off x="708896" y="114300"/>
              <a:ext cx="10511554" cy="6103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17">
              <a:extLst>
                <a:ext uri="{FF2B5EF4-FFF2-40B4-BE49-F238E27FC236}">
                  <a16:creationId xmlns:a16="http://schemas.microsoft.com/office/drawing/2014/main" id="{F0DAF0C9-84EF-444E-BFA3-62F54178B6BC}"/>
                </a:ext>
              </a:extLst>
            </p:cNvPr>
            <p:cNvSpPr/>
            <p:nvPr/>
          </p:nvSpPr>
          <p:spPr>
            <a:xfrm>
              <a:off x="1417792" y="689807"/>
              <a:ext cx="6497483" cy="13009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a:extLst>
                <a:ext uri="{FF2B5EF4-FFF2-40B4-BE49-F238E27FC236}">
                  <a16:creationId xmlns:a16="http://schemas.microsoft.com/office/drawing/2014/main" id="{1AD0CBBC-DC69-4843-9B08-3AC7C7B02F69}"/>
                </a:ext>
              </a:extLst>
            </p:cNvPr>
            <p:cNvSpPr/>
            <p:nvPr/>
          </p:nvSpPr>
          <p:spPr>
            <a:xfrm>
              <a:off x="2118596" y="4718658"/>
              <a:ext cx="9613861" cy="3051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FEE49357-35C1-48F8-B4AB-CCEE3DB03417}"/>
                </a:ext>
              </a:extLst>
            </p:cNvPr>
            <p:cNvSpPr/>
            <p:nvPr/>
          </p:nvSpPr>
          <p:spPr>
            <a:xfrm>
              <a:off x="2118596" y="5187281"/>
              <a:ext cx="9613861" cy="195154"/>
            </a:xfrm>
            <a:prstGeom prst="rect">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1" name="ZoneTexte 20">
            <a:extLst>
              <a:ext uri="{FF2B5EF4-FFF2-40B4-BE49-F238E27FC236}">
                <a16:creationId xmlns:a16="http://schemas.microsoft.com/office/drawing/2014/main" id="{EAB9F7AD-6766-4DD9-A386-A082E0F9E63C}"/>
              </a:ext>
            </a:extLst>
          </p:cNvPr>
          <p:cNvSpPr txBox="1"/>
          <p:nvPr/>
        </p:nvSpPr>
        <p:spPr>
          <a:xfrm>
            <a:off x="5592335" y="4521421"/>
            <a:ext cx="4663661" cy="646331"/>
          </a:xfrm>
          <a:prstGeom prst="rect">
            <a:avLst/>
          </a:prstGeom>
          <a:noFill/>
        </p:spPr>
        <p:txBody>
          <a:bodyPr wrap="square" rtlCol="0">
            <a:spAutoFit/>
          </a:bodyPr>
          <a:lstStyle/>
          <a:p>
            <a:pPr algn="ctr"/>
            <a:r>
              <a:rPr lang="fr-CA" sz="3600" b="1" dirty="0"/>
              <a:t>K</a:t>
            </a:r>
            <a:r>
              <a:rPr lang="fr-CA" sz="3600" b="1" baseline="-25000" dirty="0"/>
              <a:t>2</a:t>
            </a:r>
            <a:r>
              <a:rPr lang="fr-CA" sz="3600" b="1" dirty="0"/>
              <a:t>SO</a:t>
            </a:r>
            <a:r>
              <a:rPr lang="fr-CA" sz="3600" b="1" baseline="-25000" dirty="0"/>
              <a:t>4</a:t>
            </a:r>
          </a:p>
        </p:txBody>
      </p:sp>
      <p:sp>
        <p:nvSpPr>
          <p:cNvPr id="22" name="ZoneTexte 21">
            <a:extLst>
              <a:ext uri="{FF2B5EF4-FFF2-40B4-BE49-F238E27FC236}">
                <a16:creationId xmlns:a16="http://schemas.microsoft.com/office/drawing/2014/main" id="{2005A09C-1B4C-44F4-B6A5-5A439FF50B44}"/>
              </a:ext>
            </a:extLst>
          </p:cNvPr>
          <p:cNvSpPr txBox="1"/>
          <p:nvPr/>
        </p:nvSpPr>
        <p:spPr>
          <a:xfrm>
            <a:off x="5592335" y="4521413"/>
            <a:ext cx="4663661" cy="646331"/>
          </a:xfrm>
          <a:prstGeom prst="rect">
            <a:avLst/>
          </a:prstGeom>
          <a:noFill/>
        </p:spPr>
        <p:txBody>
          <a:bodyPr wrap="square" rtlCol="0">
            <a:spAutoFit/>
          </a:bodyPr>
          <a:lstStyle/>
          <a:p>
            <a:pPr algn="ctr"/>
            <a:r>
              <a:rPr lang="fr-CA" sz="3600" b="1" dirty="0">
                <a:solidFill>
                  <a:schemeClr val="accent2"/>
                </a:solidFill>
              </a:rPr>
              <a:t>K</a:t>
            </a:r>
            <a:r>
              <a:rPr lang="fr-CA" sz="3600" b="1" baseline="-25000" dirty="0">
                <a:solidFill>
                  <a:schemeClr val="accent2"/>
                </a:solidFill>
              </a:rPr>
              <a:t>2</a:t>
            </a:r>
            <a:r>
              <a:rPr lang="fr-CA" sz="3600" b="1" dirty="0">
                <a:solidFill>
                  <a:schemeClr val="accent6"/>
                </a:solidFill>
              </a:rPr>
              <a:t>S</a:t>
            </a:r>
            <a:r>
              <a:rPr lang="fr-CA" sz="3600" b="1" dirty="0">
                <a:solidFill>
                  <a:schemeClr val="accent1"/>
                </a:solidFill>
              </a:rPr>
              <a:t>O</a:t>
            </a:r>
            <a:r>
              <a:rPr lang="fr-CA" sz="3600" b="1" baseline="-25000" dirty="0">
                <a:solidFill>
                  <a:schemeClr val="accent1"/>
                </a:solidFill>
              </a:rPr>
              <a:t>4</a:t>
            </a:r>
          </a:p>
        </p:txBody>
      </p:sp>
      <p:sp>
        <p:nvSpPr>
          <p:cNvPr id="5" name="ZoneTexte 4">
            <a:extLst>
              <a:ext uri="{FF2B5EF4-FFF2-40B4-BE49-F238E27FC236}">
                <a16:creationId xmlns:a16="http://schemas.microsoft.com/office/drawing/2014/main" id="{86BF050E-57C5-446D-B783-E5C4C014782D}"/>
              </a:ext>
            </a:extLst>
          </p:cNvPr>
          <p:cNvSpPr txBox="1"/>
          <p:nvPr/>
        </p:nvSpPr>
        <p:spPr>
          <a:xfrm>
            <a:off x="5828449" y="5369348"/>
            <a:ext cx="4240580" cy="400110"/>
          </a:xfrm>
          <a:prstGeom prst="rect">
            <a:avLst/>
          </a:prstGeom>
          <a:noFill/>
        </p:spPr>
        <p:txBody>
          <a:bodyPr wrap="square" rtlCol="0">
            <a:spAutoFit/>
          </a:bodyPr>
          <a:lstStyle/>
          <a:p>
            <a:pPr algn="ctr"/>
            <a:r>
              <a:rPr lang="fr-CA" sz="2000" b="1" dirty="0">
                <a:solidFill>
                  <a:schemeClr val="accent2"/>
                </a:solidFill>
              </a:rPr>
              <a:t>2 x 39,098</a:t>
            </a:r>
            <a:r>
              <a:rPr lang="fr-CA" sz="2000" b="1" dirty="0"/>
              <a:t> + </a:t>
            </a:r>
            <a:r>
              <a:rPr lang="fr-CA" sz="2000" b="1" dirty="0">
                <a:solidFill>
                  <a:schemeClr val="accent6"/>
                </a:solidFill>
              </a:rPr>
              <a:t>32,06</a:t>
            </a:r>
            <a:r>
              <a:rPr lang="fr-CA" sz="2000" b="1" dirty="0"/>
              <a:t> + </a:t>
            </a:r>
            <a:r>
              <a:rPr lang="fr-CA" sz="2000" b="1" dirty="0">
                <a:solidFill>
                  <a:schemeClr val="accent1"/>
                </a:solidFill>
              </a:rPr>
              <a:t>4 x 15,999</a:t>
            </a:r>
          </a:p>
        </p:txBody>
      </p:sp>
      <p:sp>
        <p:nvSpPr>
          <p:cNvPr id="23" name="ZoneTexte 22">
            <a:extLst>
              <a:ext uri="{FF2B5EF4-FFF2-40B4-BE49-F238E27FC236}">
                <a16:creationId xmlns:a16="http://schemas.microsoft.com/office/drawing/2014/main" id="{DAD84341-60DE-4F89-8302-31D6BC8551BE}"/>
              </a:ext>
            </a:extLst>
          </p:cNvPr>
          <p:cNvSpPr txBox="1"/>
          <p:nvPr/>
        </p:nvSpPr>
        <p:spPr>
          <a:xfrm>
            <a:off x="5828449" y="5852231"/>
            <a:ext cx="4240580" cy="400110"/>
          </a:xfrm>
          <a:prstGeom prst="rect">
            <a:avLst/>
          </a:prstGeom>
          <a:noFill/>
        </p:spPr>
        <p:txBody>
          <a:bodyPr wrap="square" rtlCol="0">
            <a:spAutoFit/>
          </a:bodyPr>
          <a:lstStyle/>
          <a:p>
            <a:pPr algn="ctr"/>
            <a:r>
              <a:rPr lang="fr-CA" sz="2000" b="1"/>
              <a:t>= 174,252 g/mol</a:t>
            </a:r>
            <a:endParaRPr lang="fr-CA" sz="2000" b="1" dirty="0"/>
          </a:p>
        </p:txBody>
      </p:sp>
    </p:spTree>
    <p:extLst>
      <p:ext uri="{BB962C8B-B14F-4D97-AF65-F5344CB8AC3E}">
        <p14:creationId xmlns:p14="http://schemas.microsoft.com/office/powerpoint/2010/main" val="741535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left)">
                                      <p:cBhvr>
                                        <p:cTn id="24" dur="500"/>
                                        <p:tgtEl>
                                          <p:spTgt spid="13">
                                            <p:txEl>
                                              <p:pRg st="0" end="0"/>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wipe(left)">
                                      <p:cBhvr>
                                        <p:cTn id="28" dur="500"/>
                                        <p:tgtEl>
                                          <p:spTgt spid="1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P spid="21" grpId="0"/>
      <p:bldP spid="22" grpId="0"/>
      <p:bldP spid="5"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bout Chemistry and Why It Is Important - Direct Knowledge">
            <a:extLst>
              <a:ext uri="{FF2B5EF4-FFF2-40B4-BE49-F238E27FC236}">
                <a16:creationId xmlns:a16="http://schemas.microsoft.com/office/drawing/2014/main" id="{EAC529C3-2B46-4375-A573-4B749ACD2F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52" r="9091"/>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nvPr>
        </p:nvSpPr>
        <p:spPr>
          <a:xfrm>
            <a:off x="680322" y="4402667"/>
            <a:ext cx="8133478" cy="1321858"/>
          </a:xfrm>
        </p:spPr>
        <p:txBody>
          <a:bodyPr anchor="ctr">
            <a:normAutofit/>
          </a:bodyPr>
          <a:lstStyle/>
          <a:p>
            <a:r>
              <a:rPr lang="fr-CA" sz="4800" b="1" dirty="0"/>
              <a:t>Formule chimique</a:t>
            </a:r>
          </a:p>
        </p:txBody>
      </p:sp>
      <p:sp>
        <p:nvSpPr>
          <p:cNvPr id="16" name="Rectangle 15">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re 1">
            <a:extLst>
              <a:ext uri="{FF2B5EF4-FFF2-40B4-BE49-F238E27FC236}">
                <a16:creationId xmlns:a16="http://schemas.microsoft.com/office/drawing/2014/main" id="{03E6D3AB-9E84-4EAF-8431-C61B8DCF41A8}"/>
              </a:ext>
            </a:extLst>
          </p:cNvPr>
          <p:cNvSpPr txBox="1">
            <a:spLocks/>
          </p:cNvSpPr>
          <p:nvPr/>
        </p:nvSpPr>
        <p:spPr>
          <a:xfrm>
            <a:off x="9102456" y="4249541"/>
            <a:ext cx="3095626" cy="16603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fr-CA" sz="4400" b="1" dirty="0">
                <a:solidFill>
                  <a:schemeClr val="bg1"/>
                </a:solidFill>
              </a:rPr>
              <a:t>Chapitre Révision</a:t>
            </a:r>
          </a:p>
          <a:p>
            <a:pPr algn="ctr">
              <a:spcAft>
                <a:spcPts val="600"/>
              </a:spcAft>
            </a:pPr>
            <a:r>
              <a:rPr lang="fr-CA" sz="2400" b="1" dirty="0">
                <a:solidFill>
                  <a:schemeClr val="bg1"/>
                </a:solidFill>
              </a:rPr>
              <a:t>p. 10-11</a:t>
            </a:r>
          </a:p>
        </p:txBody>
      </p:sp>
    </p:spTree>
    <p:extLst>
      <p:ext uri="{BB962C8B-B14F-4D97-AF65-F5344CB8AC3E}">
        <p14:creationId xmlns:p14="http://schemas.microsoft.com/office/powerpoint/2010/main" val="4149453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bout Chemistry and Why It Is Important - Direct Knowledge">
            <a:extLst>
              <a:ext uri="{FF2B5EF4-FFF2-40B4-BE49-F238E27FC236}">
                <a16:creationId xmlns:a16="http://schemas.microsoft.com/office/drawing/2014/main" id="{EAC529C3-2B46-4375-A573-4B749ACD2F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52" r="9091"/>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nvPr>
        </p:nvSpPr>
        <p:spPr>
          <a:xfrm>
            <a:off x="680322" y="4402667"/>
            <a:ext cx="8133478" cy="1321858"/>
          </a:xfrm>
        </p:spPr>
        <p:txBody>
          <a:bodyPr anchor="ctr">
            <a:normAutofit fontScale="90000"/>
          </a:bodyPr>
          <a:lstStyle/>
          <a:p>
            <a:r>
              <a:rPr lang="fr-CA" sz="4800" b="1" dirty="0"/>
              <a:t>La concentration et la dilution</a:t>
            </a:r>
          </a:p>
        </p:txBody>
      </p:sp>
      <p:sp>
        <p:nvSpPr>
          <p:cNvPr id="16" name="Rectangle 15">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1">
            <a:extLst>
              <a:ext uri="{FF2B5EF4-FFF2-40B4-BE49-F238E27FC236}">
                <a16:creationId xmlns:a16="http://schemas.microsoft.com/office/drawing/2014/main" id="{03E6D3AB-9E84-4EAF-8431-C61B8DCF41A8}"/>
              </a:ext>
            </a:extLst>
          </p:cNvPr>
          <p:cNvSpPr txBox="1">
            <a:spLocks/>
          </p:cNvSpPr>
          <p:nvPr/>
        </p:nvSpPr>
        <p:spPr>
          <a:xfrm>
            <a:off x="9102456" y="4249541"/>
            <a:ext cx="3095626" cy="16603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fr-CA" sz="4400" b="1" dirty="0">
                <a:solidFill>
                  <a:schemeClr val="bg1"/>
                </a:solidFill>
              </a:rPr>
              <a:t>Chapitre Révision</a:t>
            </a:r>
          </a:p>
          <a:p>
            <a:pPr algn="ctr">
              <a:spcAft>
                <a:spcPts val="600"/>
              </a:spcAft>
            </a:pPr>
            <a:r>
              <a:rPr lang="fr-CA" sz="2400" b="1" dirty="0">
                <a:solidFill>
                  <a:schemeClr val="bg1"/>
                </a:solidFill>
              </a:rPr>
              <a:t>p. 14-15</a:t>
            </a:r>
          </a:p>
        </p:txBody>
      </p:sp>
    </p:spTree>
    <p:extLst>
      <p:ext uri="{BB962C8B-B14F-4D97-AF65-F5344CB8AC3E}">
        <p14:creationId xmlns:p14="http://schemas.microsoft.com/office/powerpoint/2010/main" val="4024246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La concentration</a:t>
            </a:r>
          </a:p>
        </p:txBody>
      </p:sp>
      <p:sp>
        <p:nvSpPr>
          <p:cNvPr id="10" name="Espace réservé du contenu 9">
            <a:extLst>
              <a:ext uri="{FF2B5EF4-FFF2-40B4-BE49-F238E27FC236}">
                <a16:creationId xmlns:a16="http://schemas.microsoft.com/office/drawing/2014/main" id="{FADE0C3E-9982-481F-82ED-A1900349B95B}"/>
              </a:ext>
            </a:extLst>
          </p:cNvPr>
          <p:cNvSpPr>
            <a:spLocks noGrp="1"/>
          </p:cNvSpPr>
          <p:nvPr>
            <p:ph idx="1"/>
            <p:custDataLst>
              <p:tags r:id="rId2"/>
            </p:custDataLst>
          </p:nvPr>
        </p:nvSpPr>
        <p:spPr>
          <a:xfrm>
            <a:off x="680321" y="2095502"/>
            <a:ext cx="9613861" cy="965316"/>
          </a:xfrm>
        </p:spPr>
        <p:txBody>
          <a:bodyPr>
            <a:normAutofit/>
          </a:bodyPr>
          <a:lstStyle/>
          <a:p>
            <a:pPr marL="0" indent="0">
              <a:buNone/>
            </a:pPr>
            <a:r>
              <a:rPr lang="fr-CA" sz="2800" dirty="0"/>
              <a:t>La concentration d’une solution se calcule en prenant la masse (m) en la divisant par le volume (V).</a:t>
            </a:r>
          </a:p>
        </p:txBody>
      </p:sp>
      <mc:AlternateContent xmlns:mc="http://schemas.openxmlformats.org/markup-compatibility/2006" xmlns:a14="http://schemas.microsoft.com/office/drawing/2010/main">
        <mc:Choice Requires="a14">
          <p:sp>
            <p:nvSpPr>
              <p:cNvPr id="290" name="Espace réservé du contenu 9">
                <a:extLst>
                  <a:ext uri="{FF2B5EF4-FFF2-40B4-BE49-F238E27FC236}">
                    <a16:creationId xmlns:a16="http://schemas.microsoft.com/office/drawing/2014/main" id="{75C89445-5B5A-4CB7-8737-D83E082CC105}"/>
                  </a:ext>
                </a:extLst>
              </p:cNvPr>
              <p:cNvSpPr txBox="1">
                <a:spLocks/>
              </p:cNvSpPr>
              <p:nvPr>
                <p:custDataLst>
                  <p:tags r:id="rId3"/>
                </p:custDataLst>
              </p:nvPr>
            </p:nvSpPr>
            <p:spPr>
              <a:xfrm>
                <a:off x="4239476" y="3937651"/>
                <a:ext cx="2495550" cy="1200150"/>
              </a:xfrm>
              <a:prstGeom prst="rect">
                <a:avLst/>
              </a:prstGeom>
              <a:ln>
                <a:solidFill>
                  <a:schemeClr val="tx1"/>
                </a:solidFill>
              </a:ln>
              <a:effectLst>
                <a:glow rad="228600">
                  <a:schemeClr val="accent4">
                    <a:satMod val="175000"/>
                    <a:alpha val="40000"/>
                  </a:schemeClr>
                </a:glo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fr-CA" sz="3600" b="0" i="1" smtClean="0">
                          <a:latin typeface="Cambria Math" panose="02040503050406030204" pitchFamily="18" charset="0"/>
                        </a:rPr>
                        <m:t>𝐶</m:t>
                      </m:r>
                      <m:r>
                        <a:rPr lang="fr-CA" sz="3600" b="0" i="1" smtClean="0">
                          <a:latin typeface="Cambria Math" panose="02040503050406030204" pitchFamily="18" charset="0"/>
                        </a:rPr>
                        <m:t>= </m:t>
                      </m:r>
                      <m:f>
                        <m:fPr>
                          <m:ctrlPr>
                            <a:rPr lang="fr-CA" sz="3600" b="0" i="1" smtClean="0">
                              <a:latin typeface="Cambria Math" panose="02040503050406030204" pitchFamily="18" charset="0"/>
                            </a:rPr>
                          </m:ctrlPr>
                        </m:fPr>
                        <m:num>
                          <m:r>
                            <a:rPr lang="fr-CA" sz="3600" b="0" i="1" smtClean="0">
                              <a:latin typeface="Cambria Math" panose="02040503050406030204" pitchFamily="18" charset="0"/>
                            </a:rPr>
                            <m:t>𝑚</m:t>
                          </m:r>
                        </m:num>
                        <m:den>
                          <m:r>
                            <a:rPr lang="fr-CA" sz="3600" b="0" i="1" smtClean="0">
                              <a:latin typeface="Cambria Math" panose="02040503050406030204" pitchFamily="18" charset="0"/>
                            </a:rPr>
                            <m:t>𝑉</m:t>
                          </m:r>
                        </m:den>
                      </m:f>
                    </m:oMath>
                  </m:oMathPara>
                </a14:m>
                <a:endParaRPr lang="fr-CA" sz="3600" dirty="0"/>
              </a:p>
            </p:txBody>
          </p:sp>
        </mc:Choice>
        <mc:Fallback xmlns="">
          <p:sp>
            <p:nvSpPr>
              <p:cNvPr id="290" name="Espace réservé du contenu 9">
                <a:extLst>
                  <a:ext uri="{FF2B5EF4-FFF2-40B4-BE49-F238E27FC236}">
                    <a16:creationId xmlns:a16="http://schemas.microsoft.com/office/drawing/2014/main" id="{75C89445-5B5A-4CB7-8737-D83E082CC105}"/>
                  </a:ext>
                </a:extLst>
              </p:cNvPr>
              <p:cNvSpPr txBox="1">
                <a:spLocks noRot="1" noChangeAspect="1" noMove="1" noResize="1" noEditPoints="1" noAdjustHandles="1" noChangeArrowheads="1" noChangeShapeType="1" noTextEdit="1"/>
              </p:cNvSpPr>
              <p:nvPr>
                <p:custDataLst>
                  <p:tags r:id="rId15"/>
                </p:custDataLst>
              </p:nvPr>
            </p:nvSpPr>
            <p:spPr>
              <a:xfrm>
                <a:off x="4239476" y="3937651"/>
                <a:ext cx="2495550" cy="1200150"/>
              </a:xfrm>
              <a:prstGeom prst="rect">
                <a:avLst/>
              </a:prstGeom>
              <a:blipFill>
                <a:blip r:embed="rId16"/>
                <a:stretch>
                  <a:fillRect/>
                </a:stretch>
              </a:blipFill>
              <a:ln>
                <a:solidFill>
                  <a:schemeClr val="tx1"/>
                </a:solidFill>
              </a:ln>
              <a:effectLst>
                <a:glow rad="228600">
                  <a:schemeClr val="accent4">
                    <a:satMod val="175000"/>
                    <a:alpha val="40000"/>
                  </a:schemeClr>
                </a:glow>
              </a:effectLst>
            </p:spPr>
            <p:txBody>
              <a:bodyPr/>
              <a:lstStyle/>
              <a:p>
                <a:r>
                  <a:rPr lang="fr-CA">
                    <a:noFill/>
                  </a:rPr>
                  <a:t> </a:t>
                </a:r>
              </a:p>
            </p:txBody>
          </p:sp>
        </mc:Fallback>
      </mc:AlternateContent>
      <p:cxnSp>
        <p:nvCxnSpPr>
          <p:cNvPr id="12" name="Connecteur droit avec flèche 11">
            <a:extLst>
              <a:ext uri="{FF2B5EF4-FFF2-40B4-BE49-F238E27FC236}">
                <a16:creationId xmlns:a16="http://schemas.microsoft.com/office/drawing/2014/main" id="{837C5DF6-07DE-4E73-AC36-697C68427982}"/>
              </a:ext>
            </a:extLst>
          </p:cNvPr>
          <p:cNvCxnSpPr>
            <a:cxnSpLocks/>
            <a:endCxn id="18" idx="1"/>
          </p:cNvCxnSpPr>
          <p:nvPr>
            <p:custDataLst>
              <p:tags r:id="rId4"/>
            </p:custDataLst>
          </p:nvPr>
        </p:nvCxnSpPr>
        <p:spPr>
          <a:xfrm flipV="1">
            <a:off x="6276975" y="3389586"/>
            <a:ext cx="2066884" cy="744266"/>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825AF519-A486-42F5-B580-C1EA26AEAA99}"/>
              </a:ext>
            </a:extLst>
          </p:cNvPr>
          <p:cNvSpPr txBox="1"/>
          <p:nvPr>
            <p:custDataLst>
              <p:tags r:id="rId5"/>
            </p:custDataLst>
          </p:nvPr>
        </p:nvSpPr>
        <p:spPr>
          <a:xfrm>
            <a:off x="8343859" y="2974087"/>
            <a:ext cx="2086016" cy="830997"/>
          </a:xfrm>
          <a:prstGeom prst="rect">
            <a:avLst/>
          </a:prstGeom>
          <a:noFill/>
        </p:spPr>
        <p:txBody>
          <a:bodyPr wrap="square" rtlCol="0">
            <a:spAutoFit/>
          </a:bodyPr>
          <a:lstStyle/>
          <a:p>
            <a:r>
              <a:rPr lang="fr-CA" sz="2400" b="1" dirty="0">
                <a:solidFill>
                  <a:srgbClr val="92D050"/>
                </a:solidFill>
              </a:rPr>
              <a:t>Masse en gramme (g)</a:t>
            </a:r>
          </a:p>
        </p:txBody>
      </p:sp>
      <p:cxnSp>
        <p:nvCxnSpPr>
          <p:cNvPr id="293" name="Connecteur droit avec flèche 292">
            <a:extLst>
              <a:ext uri="{FF2B5EF4-FFF2-40B4-BE49-F238E27FC236}">
                <a16:creationId xmlns:a16="http://schemas.microsoft.com/office/drawing/2014/main" id="{FAA72A92-09A7-4159-977F-A2F923E67F19}"/>
              </a:ext>
            </a:extLst>
          </p:cNvPr>
          <p:cNvCxnSpPr>
            <a:cxnSpLocks/>
            <a:endCxn id="294" idx="1"/>
          </p:cNvCxnSpPr>
          <p:nvPr>
            <p:custDataLst>
              <p:tags r:id="rId6"/>
            </p:custDataLst>
          </p:nvPr>
        </p:nvCxnSpPr>
        <p:spPr>
          <a:xfrm>
            <a:off x="6276975" y="4895069"/>
            <a:ext cx="2000209" cy="79079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94" name="ZoneTexte 293">
            <a:extLst>
              <a:ext uri="{FF2B5EF4-FFF2-40B4-BE49-F238E27FC236}">
                <a16:creationId xmlns:a16="http://schemas.microsoft.com/office/drawing/2014/main" id="{F9F6FCCD-8BDE-406B-BDCB-0AF5C9FF17CF}"/>
              </a:ext>
            </a:extLst>
          </p:cNvPr>
          <p:cNvSpPr txBox="1"/>
          <p:nvPr>
            <p:custDataLst>
              <p:tags r:id="rId7"/>
            </p:custDataLst>
          </p:nvPr>
        </p:nvSpPr>
        <p:spPr>
          <a:xfrm>
            <a:off x="8277184" y="5270367"/>
            <a:ext cx="2086016" cy="830997"/>
          </a:xfrm>
          <a:prstGeom prst="rect">
            <a:avLst/>
          </a:prstGeom>
          <a:noFill/>
        </p:spPr>
        <p:txBody>
          <a:bodyPr wrap="square" rtlCol="0">
            <a:spAutoFit/>
          </a:bodyPr>
          <a:lstStyle/>
          <a:p>
            <a:r>
              <a:rPr lang="fr-CA" sz="2400" b="1" dirty="0">
                <a:solidFill>
                  <a:schemeClr val="accent5"/>
                </a:solidFill>
              </a:rPr>
              <a:t>Volume en litre (L)</a:t>
            </a:r>
          </a:p>
        </p:txBody>
      </p:sp>
      <p:cxnSp>
        <p:nvCxnSpPr>
          <p:cNvPr id="295" name="Connecteur droit avec flèche 294">
            <a:extLst>
              <a:ext uri="{FF2B5EF4-FFF2-40B4-BE49-F238E27FC236}">
                <a16:creationId xmlns:a16="http://schemas.microsoft.com/office/drawing/2014/main" id="{556EE71E-D4B0-4AA4-9E23-00912789AE05}"/>
              </a:ext>
            </a:extLst>
          </p:cNvPr>
          <p:cNvCxnSpPr>
            <a:cxnSpLocks/>
          </p:cNvCxnSpPr>
          <p:nvPr>
            <p:custDataLst>
              <p:tags r:id="rId8"/>
            </p:custDataLst>
          </p:nvPr>
        </p:nvCxnSpPr>
        <p:spPr>
          <a:xfrm flipH="1">
            <a:off x="2645349" y="4519939"/>
            <a:ext cx="2028253" cy="1"/>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6" name="ZoneTexte 295">
            <a:extLst>
              <a:ext uri="{FF2B5EF4-FFF2-40B4-BE49-F238E27FC236}">
                <a16:creationId xmlns:a16="http://schemas.microsoft.com/office/drawing/2014/main" id="{D17F64D7-AF7B-4B1A-B187-E6170F1D1819}"/>
              </a:ext>
            </a:extLst>
          </p:cNvPr>
          <p:cNvSpPr txBox="1"/>
          <p:nvPr>
            <p:custDataLst>
              <p:tags r:id="rId9"/>
            </p:custDataLst>
          </p:nvPr>
        </p:nvSpPr>
        <p:spPr>
          <a:xfrm>
            <a:off x="401793" y="4118491"/>
            <a:ext cx="2234310" cy="830997"/>
          </a:xfrm>
          <a:prstGeom prst="rect">
            <a:avLst/>
          </a:prstGeom>
          <a:noFill/>
        </p:spPr>
        <p:txBody>
          <a:bodyPr wrap="square" rtlCol="0">
            <a:spAutoFit/>
          </a:bodyPr>
          <a:lstStyle/>
          <a:p>
            <a:r>
              <a:rPr lang="fr-CA" sz="2400" b="1" dirty="0">
                <a:solidFill>
                  <a:schemeClr val="accent6"/>
                </a:solidFill>
              </a:rPr>
              <a:t>Concentration en g/L</a:t>
            </a:r>
          </a:p>
        </p:txBody>
      </p:sp>
      <p:sp>
        <p:nvSpPr>
          <p:cNvPr id="297" name="Espace réservé du contenu 9">
            <a:extLst>
              <a:ext uri="{FF2B5EF4-FFF2-40B4-BE49-F238E27FC236}">
                <a16:creationId xmlns:a16="http://schemas.microsoft.com/office/drawing/2014/main" id="{1142AF8B-C4B5-4A85-AEF1-959EAA429BD6}"/>
              </a:ext>
            </a:extLst>
          </p:cNvPr>
          <p:cNvSpPr txBox="1">
            <a:spLocks/>
          </p:cNvSpPr>
          <p:nvPr>
            <p:custDataLst>
              <p:tags r:id="rId10"/>
            </p:custDataLst>
          </p:nvPr>
        </p:nvSpPr>
        <p:spPr>
          <a:xfrm>
            <a:off x="680321" y="6061164"/>
            <a:ext cx="9613861" cy="502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fr-CA" sz="2800" b="1" dirty="0">
                <a:solidFill>
                  <a:schemeClr val="accent1"/>
                </a:solidFill>
              </a:rPr>
              <a:t>Vous devez respecter les unités de mesure.</a:t>
            </a:r>
          </a:p>
        </p:txBody>
      </p:sp>
      <p:pic>
        <p:nvPicPr>
          <p:cNvPr id="14" name="Picture 4" descr="About Chemistry and Why It Is Important - Direct Knowledge">
            <a:extLst>
              <a:ext uri="{FF2B5EF4-FFF2-40B4-BE49-F238E27FC236}">
                <a16:creationId xmlns:a16="http://schemas.microsoft.com/office/drawing/2014/main" id="{FFAA6491-AAC7-4B93-ABAC-231C3F53351F}"/>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15" name="Titre 1">
            <a:extLst>
              <a:ext uri="{FF2B5EF4-FFF2-40B4-BE49-F238E27FC236}">
                <a16:creationId xmlns:a16="http://schemas.microsoft.com/office/drawing/2014/main" id="{1FB7C066-E849-483D-830A-69ED92D1AC1D}"/>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14-15</a:t>
            </a:r>
          </a:p>
        </p:txBody>
      </p:sp>
    </p:spTree>
    <p:extLst>
      <p:ext uri="{BB962C8B-B14F-4D97-AF65-F5344CB8AC3E}">
        <p14:creationId xmlns:p14="http://schemas.microsoft.com/office/powerpoint/2010/main" val="2137091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3"/>
                                        </p:tgtEl>
                                        <p:attrNameLst>
                                          <p:attrName>style.visibility</p:attrName>
                                        </p:attrNameLst>
                                      </p:cBhvr>
                                      <p:to>
                                        <p:strVal val="visible"/>
                                      </p:to>
                                    </p:set>
                                    <p:animEffect transition="in" filter="wipe(left)">
                                      <p:cBhvr>
                                        <p:cTn id="15" dur="500"/>
                                        <p:tgtEl>
                                          <p:spTgt spid="29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4"/>
                                        </p:tgtEl>
                                        <p:attrNameLst>
                                          <p:attrName>style.visibility</p:attrName>
                                        </p:attrNameLst>
                                      </p:cBhvr>
                                      <p:to>
                                        <p:strVal val="visible"/>
                                      </p:to>
                                    </p:set>
                                    <p:animEffect transition="in" filter="wipe(left)">
                                      <p:cBhvr>
                                        <p:cTn id="19" dur="500"/>
                                        <p:tgtEl>
                                          <p:spTgt spid="29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95"/>
                                        </p:tgtEl>
                                        <p:attrNameLst>
                                          <p:attrName>style.visibility</p:attrName>
                                        </p:attrNameLst>
                                      </p:cBhvr>
                                      <p:to>
                                        <p:strVal val="visible"/>
                                      </p:to>
                                    </p:set>
                                    <p:animEffect transition="in" filter="wipe(left)">
                                      <p:cBhvr>
                                        <p:cTn id="23" dur="500"/>
                                        <p:tgtEl>
                                          <p:spTgt spid="29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96"/>
                                        </p:tgtEl>
                                        <p:attrNameLst>
                                          <p:attrName>style.visibility</p:attrName>
                                        </p:attrNameLst>
                                      </p:cBhvr>
                                      <p:to>
                                        <p:strVal val="visible"/>
                                      </p:to>
                                    </p:set>
                                    <p:animEffect transition="in" filter="wipe(left)">
                                      <p:cBhvr>
                                        <p:cTn id="27" dur="500"/>
                                        <p:tgtEl>
                                          <p:spTgt spid="29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7"/>
                                        </p:tgtEl>
                                        <p:attrNameLst>
                                          <p:attrName>style.visibility</p:attrName>
                                        </p:attrNameLst>
                                      </p:cBhvr>
                                      <p:to>
                                        <p:strVal val="visible"/>
                                      </p:to>
                                    </p:set>
                                    <p:animEffect transition="in" filter="fade">
                                      <p:cBhvr>
                                        <p:cTn id="31" dur="500"/>
                                        <p:tgtEl>
                                          <p:spTgt spid="297"/>
                                        </p:tgtEl>
                                      </p:cBhvr>
                                    </p:animEffect>
                                  </p:childTnLst>
                                </p:cTn>
                              </p:par>
                              <p:par>
                                <p:cTn id="32" presetID="26" presetClass="emph" presetSubtype="0" repeatCount="indefinite" fill="hold" grpId="1" nodeType="withEffect">
                                  <p:stCondLst>
                                    <p:cond delay="0"/>
                                  </p:stCondLst>
                                  <p:childTnLst>
                                    <p:animEffect transition="out" filter="fade">
                                      <p:cBhvr>
                                        <p:cTn id="33" dur="500" tmFilter="0, 0; .2, .5; .8, .5; 1, 0"/>
                                        <p:tgtEl>
                                          <p:spTgt spid="297"/>
                                        </p:tgtEl>
                                      </p:cBhvr>
                                    </p:animEffect>
                                    <p:animScale>
                                      <p:cBhvr>
                                        <p:cTn id="34" dur="250" autoRev="1" fill="hold"/>
                                        <p:tgtEl>
                                          <p:spTgt spid="2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4" grpId="0"/>
      <p:bldP spid="296" grpId="0"/>
      <p:bldP spid="297" grpId="0"/>
      <p:bldP spid="29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Pourcentage de concentration (% m/V)</a:t>
            </a:r>
          </a:p>
        </p:txBody>
      </p:sp>
      <p:sp>
        <p:nvSpPr>
          <p:cNvPr id="7" name="Espace réservé du texte 6">
            <a:extLst>
              <a:ext uri="{FF2B5EF4-FFF2-40B4-BE49-F238E27FC236}">
                <a16:creationId xmlns:a16="http://schemas.microsoft.com/office/drawing/2014/main" id="{EAF1FE0C-258D-49C2-AEE2-7ED037C1A735}"/>
              </a:ext>
            </a:extLst>
          </p:cNvPr>
          <p:cNvSpPr>
            <a:spLocks noGrp="1"/>
          </p:cNvSpPr>
          <p:nvPr>
            <p:ph type="body" idx="1"/>
          </p:nvPr>
        </p:nvSpPr>
        <p:spPr>
          <a:xfrm>
            <a:off x="480116" y="2641673"/>
            <a:ext cx="4083658" cy="693135"/>
          </a:xfrm>
        </p:spPr>
        <p:txBody>
          <a:bodyPr anchor="ctr"/>
          <a:lstStyle/>
          <a:p>
            <a:pPr algn="ctr"/>
            <a:r>
              <a:rPr lang="fr-CA" u="sng" dirty="0"/>
              <a:t>Concentration</a:t>
            </a:r>
          </a:p>
        </p:txBody>
      </p:sp>
      <p:sp>
        <p:nvSpPr>
          <p:cNvPr id="3" name="Espace réservé du texte 2">
            <a:extLst>
              <a:ext uri="{FF2B5EF4-FFF2-40B4-BE49-F238E27FC236}">
                <a16:creationId xmlns:a16="http://schemas.microsoft.com/office/drawing/2014/main" id="{41A132EB-CE0F-4C4D-A41D-7A9C705F9EED}"/>
              </a:ext>
            </a:extLst>
          </p:cNvPr>
          <p:cNvSpPr>
            <a:spLocks noGrp="1"/>
          </p:cNvSpPr>
          <p:nvPr>
            <p:ph sz="half" idx="2"/>
          </p:nvPr>
        </p:nvSpPr>
        <p:spPr>
          <a:xfrm>
            <a:off x="481819" y="3334808"/>
            <a:ext cx="4082178" cy="1341967"/>
          </a:xfrm>
        </p:spPr>
        <p:txBody>
          <a:bodyPr>
            <a:normAutofit fontScale="92500"/>
          </a:bodyPr>
          <a:lstStyle/>
          <a:p>
            <a:pPr marL="0" indent="0">
              <a:lnSpc>
                <a:spcPct val="100000"/>
              </a:lnSpc>
              <a:buNone/>
            </a:pPr>
            <a:r>
              <a:rPr lang="fr-CA" altLang="fr-FR" dirty="0"/>
              <a:t>Une concentration consiste à un rapport entre la masse (g) et le volume de la solution (L).</a:t>
            </a:r>
          </a:p>
        </p:txBody>
      </p:sp>
      <p:sp>
        <p:nvSpPr>
          <p:cNvPr id="9" name="Espace réservé du texte 8">
            <a:extLst>
              <a:ext uri="{FF2B5EF4-FFF2-40B4-BE49-F238E27FC236}">
                <a16:creationId xmlns:a16="http://schemas.microsoft.com/office/drawing/2014/main" id="{EF51B05E-1384-42A0-A845-17A60BB0ACCD}"/>
              </a:ext>
            </a:extLst>
          </p:cNvPr>
          <p:cNvSpPr>
            <a:spLocks noGrp="1"/>
          </p:cNvSpPr>
          <p:nvPr>
            <p:ph type="body" sz="quarter" idx="3"/>
          </p:nvPr>
        </p:nvSpPr>
        <p:spPr>
          <a:xfrm>
            <a:off x="6096000" y="2641673"/>
            <a:ext cx="3999677" cy="692076"/>
          </a:xfrm>
        </p:spPr>
        <p:txBody>
          <a:bodyPr anchor="ctr"/>
          <a:lstStyle/>
          <a:p>
            <a:pPr algn="ctr"/>
            <a:r>
              <a:rPr lang="fr-CA" u="sng" dirty="0"/>
              <a:t>Pourcentage</a:t>
            </a:r>
          </a:p>
        </p:txBody>
      </p:sp>
      <p:sp>
        <p:nvSpPr>
          <p:cNvPr id="10" name="Espace réservé du contenu 9">
            <a:extLst>
              <a:ext uri="{FF2B5EF4-FFF2-40B4-BE49-F238E27FC236}">
                <a16:creationId xmlns:a16="http://schemas.microsoft.com/office/drawing/2014/main" id="{28D97B9B-4A00-4620-A1CC-3F0001B6EF47}"/>
              </a:ext>
            </a:extLst>
          </p:cNvPr>
          <p:cNvSpPr>
            <a:spLocks noGrp="1"/>
          </p:cNvSpPr>
          <p:nvPr>
            <p:ph sz="quarter" idx="4"/>
          </p:nvPr>
        </p:nvSpPr>
        <p:spPr>
          <a:xfrm>
            <a:off x="6097521" y="3334808"/>
            <a:ext cx="3998157" cy="1341967"/>
          </a:xfrm>
        </p:spPr>
        <p:txBody>
          <a:bodyPr>
            <a:normAutofit fontScale="92500"/>
          </a:bodyPr>
          <a:lstStyle/>
          <a:p>
            <a:pPr marL="0" indent="0">
              <a:lnSpc>
                <a:spcPct val="100000"/>
              </a:lnSpc>
              <a:buNone/>
            </a:pPr>
            <a:r>
              <a:rPr lang="fr-CA" altLang="fr-FR" dirty="0"/>
              <a:t>Un pourcentage correspond à un rapport dont le dénominateur est de 100.</a:t>
            </a:r>
          </a:p>
          <a:p>
            <a:pPr>
              <a:lnSpc>
                <a:spcPct val="100000"/>
              </a:lnSpc>
            </a:pPr>
            <a:endParaRPr lang="fr-CA" dirty="0"/>
          </a:p>
        </p:txBody>
      </p:sp>
      <mc:AlternateContent xmlns:mc="http://schemas.openxmlformats.org/markup-compatibility/2006" xmlns:a14="http://schemas.microsoft.com/office/drawing/2010/main">
        <mc:Choice Requires="a14">
          <p:sp>
            <p:nvSpPr>
              <p:cNvPr id="34" name="Espace réservé du contenu 9">
                <a:extLst>
                  <a:ext uri="{FF2B5EF4-FFF2-40B4-BE49-F238E27FC236}">
                    <a16:creationId xmlns:a16="http://schemas.microsoft.com/office/drawing/2014/main" id="{3745C236-3BB1-4BD6-B508-CC4DE5AD857B}"/>
                  </a:ext>
                </a:extLst>
              </p:cNvPr>
              <p:cNvSpPr txBox="1">
                <a:spLocks/>
              </p:cNvSpPr>
              <p:nvPr>
                <p:custDataLst>
                  <p:tags r:id="rId2"/>
                </p:custDataLst>
              </p:nvPr>
            </p:nvSpPr>
            <p:spPr>
              <a:xfrm>
                <a:off x="1274170" y="4676775"/>
                <a:ext cx="2495550" cy="1200150"/>
              </a:xfrm>
              <a:prstGeom prst="rect">
                <a:avLst/>
              </a:prstGeom>
              <a:ln>
                <a:solidFill>
                  <a:schemeClr val="tx1"/>
                </a:solidFill>
              </a:ln>
              <a:effectLst>
                <a:glow rad="228600">
                  <a:schemeClr val="accent4">
                    <a:satMod val="175000"/>
                    <a:alpha val="40000"/>
                  </a:schemeClr>
                </a:glo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fr-CA" sz="3600" b="0" i="1" smtClean="0">
                          <a:latin typeface="Cambria Math" panose="02040503050406030204" pitchFamily="18" charset="0"/>
                        </a:rPr>
                        <m:t>𝐶</m:t>
                      </m:r>
                      <m:r>
                        <a:rPr lang="fr-CA" sz="3600" b="0" i="1" smtClean="0">
                          <a:latin typeface="Cambria Math" panose="02040503050406030204" pitchFamily="18" charset="0"/>
                        </a:rPr>
                        <m:t>= </m:t>
                      </m:r>
                      <m:f>
                        <m:fPr>
                          <m:ctrlPr>
                            <a:rPr lang="fr-CA" sz="3600" b="0" i="1" smtClean="0">
                              <a:latin typeface="Cambria Math" panose="02040503050406030204" pitchFamily="18" charset="0"/>
                            </a:rPr>
                          </m:ctrlPr>
                        </m:fPr>
                        <m:num>
                          <m:r>
                            <a:rPr lang="fr-CA" sz="3600" b="0" i="1" smtClean="0">
                              <a:latin typeface="Cambria Math" panose="02040503050406030204" pitchFamily="18" charset="0"/>
                            </a:rPr>
                            <m:t>𝑚</m:t>
                          </m:r>
                        </m:num>
                        <m:den>
                          <m:r>
                            <a:rPr lang="fr-CA" sz="3600" b="0" i="1" smtClean="0">
                              <a:latin typeface="Cambria Math" panose="02040503050406030204" pitchFamily="18" charset="0"/>
                            </a:rPr>
                            <m:t>𝑉</m:t>
                          </m:r>
                        </m:den>
                      </m:f>
                    </m:oMath>
                  </m:oMathPara>
                </a14:m>
                <a:endParaRPr lang="fr-CA" sz="3600" dirty="0"/>
              </a:p>
            </p:txBody>
          </p:sp>
        </mc:Choice>
        <mc:Fallback xmlns="">
          <p:sp>
            <p:nvSpPr>
              <p:cNvPr id="34" name="Espace réservé du contenu 9">
                <a:extLst>
                  <a:ext uri="{FF2B5EF4-FFF2-40B4-BE49-F238E27FC236}">
                    <a16:creationId xmlns:a16="http://schemas.microsoft.com/office/drawing/2014/main" id="{3745C236-3BB1-4BD6-B508-CC4DE5AD857B}"/>
                  </a:ext>
                </a:extLst>
              </p:cNvPr>
              <p:cNvSpPr txBox="1">
                <a:spLocks noRot="1" noChangeAspect="1" noMove="1" noResize="1" noEditPoints="1" noAdjustHandles="1" noChangeArrowheads="1" noChangeShapeType="1" noTextEdit="1"/>
              </p:cNvSpPr>
              <p:nvPr>
                <p:custDataLst>
                  <p:tags r:id="rId8"/>
                </p:custDataLst>
              </p:nvPr>
            </p:nvSpPr>
            <p:spPr>
              <a:xfrm>
                <a:off x="1274170" y="4676775"/>
                <a:ext cx="2495550" cy="1200150"/>
              </a:xfrm>
              <a:prstGeom prst="rect">
                <a:avLst/>
              </a:prstGeom>
              <a:blipFill>
                <a:blip r:embed="rId9"/>
                <a:stretch>
                  <a:fillRect/>
                </a:stretch>
              </a:blipFill>
              <a:ln>
                <a:solidFill>
                  <a:schemeClr val="tx1"/>
                </a:solidFill>
              </a:ln>
              <a:effectLst>
                <a:glow rad="228600">
                  <a:schemeClr val="accent4">
                    <a:satMod val="175000"/>
                    <a:alpha val="40000"/>
                  </a:schemeClr>
                </a:glow>
              </a:effectLst>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35" name="Espace réservé du contenu 9">
                <a:extLst>
                  <a:ext uri="{FF2B5EF4-FFF2-40B4-BE49-F238E27FC236}">
                    <a16:creationId xmlns:a16="http://schemas.microsoft.com/office/drawing/2014/main" id="{B0131E9B-25C2-4B22-BFEE-D60F997F3FD0}"/>
                  </a:ext>
                </a:extLst>
              </p:cNvPr>
              <p:cNvSpPr txBox="1">
                <a:spLocks/>
              </p:cNvSpPr>
              <p:nvPr>
                <p:custDataLst>
                  <p:tags r:id="rId3"/>
                </p:custDataLst>
              </p:nvPr>
            </p:nvSpPr>
            <p:spPr>
              <a:xfrm>
                <a:off x="6848063" y="4676775"/>
                <a:ext cx="2495550" cy="1200150"/>
              </a:xfrm>
              <a:prstGeom prst="rect">
                <a:avLst/>
              </a:prstGeom>
              <a:ln>
                <a:solidFill>
                  <a:schemeClr val="tx1"/>
                </a:solidFill>
              </a:ln>
              <a:effectLst>
                <a:glow rad="228600">
                  <a:schemeClr val="accent4">
                    <a:satMod val="175000"/>
                    <a:alpha val="40000"/>
                  </a:schemeClr>
                </a:glo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fr-CA" sz="3600" b="0" i="1" smtClean="0">
                          <a:latin typeface="Cambria Math" panose="02040503050406030204" pitchFamily="18" charset="0"/>
                        </a:rPr>
                        <m:t> </m:t>
                      </m:r>
                      <m:f>
                        <m:fPr>
                          <m:ctrlPr>
                            <a:rPr lang="fr-CA" sz="3600" b="0" i="1" smtClean="0">
                              <a:latin typeface="Cambria Math" panose="02040503050406030204" pitchFamily="18" charset="0"/>
                            </a:rPr>
                          </m:ctrlPr>
                        </m:fPr>
                        <m:num>
                          <m:r>
                            <a:rPr lang="fr-CA" sz="3600" b="0" i="1" smtClean="0">
                              <a:latin typeface="Cambria Math" panose="02040503050406030204" pitchFamily="18" charset="0"/>
                            </a:rPr>
                            <m:t>𝑥</m:t>
                          </m:r>
                        </m:num>
                        <m:den>
                          <m:r>
                            <a:rPr lang="fr-CA" sz="3600" b="0" i="1" smtClean="0">
                              <a:latin typeface="Cambria Math" panose="02040503050406030204" pitchFamily="18" charset="0"/>
                            </a:rPr>
                            <m:t>100</m:t>
                          </m:r>
                        </m:den>
                      </m:f>
                    </m:oMath>
                  </m:oMathPara>
                </a14:m>
                <a:endParaRPr lang="fr-CA" sz="3600" dirty="0"/>
              </a:p>
            </p:txBody>
          </p:sp>
        </mc:Choice>
        <mc:Fallback xmlns="">
          <p:sp>
            <p:nvSpPr>
              <p:cNvPr id="35" name="Espace réservé du contenu 9">
                <a:extLst>
                  <a:ext uri="{FF2B5EF4-FFF2-40B4-BE49-F238E27FC236}">
                    <a16:creationId xmlns:a16="http://schemas.microsoft.com/office/drawing/2014/main" id="{B0131E9B-25C2-4B22-BFEE-D60F997F3FD0}"/>
                  </a:ext>
                </a:extLst>
              </p:cNvPr>
              <p:cNvSpPr txBox="1">
                <a:spLocks noRot="1" noChangeAspect="1" noMove="1" noResize="1" noEditPoints="1" noAdjustHandles="1" noChangeArrowheads="1" noChangeShapeType="1" noTextEdit="1"/>
              </p:cNvSpPr>
              <p:nvPr>
                <p:custDataLst>
                  <p:tags r:id="rId10"/>
                </p:custDataLst>
              </p:nvPr>
            </p:nvSpPr>
            <p:spPr>
              <a:xfrm>
                <a:off x="6848063" y="4676775"/>
                <a:ext cx="2495550" cy="1200150"/>
              </a:xfrm>
              <a:prstGeom prst="rect">
                <a:avLst/>
              </a:prstGeom>
              <a:blipFill>
                <a:blip r:embed="rId11"/>
                <a:stretch>
                  <a:fillRect/>
                </a:stretch>
              </a:blipFill>
              <a:ln>
                <a:solidFill>
                  <a:schemeClr val="tx1"/>
                </a:solidFill>
              </a:ln>
              <a:effectLst>
                <a:glow rad="228600">
                  <a:schemeClr val="accent4">
                    <a:satMod val="175000"/>
                    <a:alpha val="40000"/>
                  </a:schemeClr>
                </a:glow>
              </a:effectLst>
            </p:spPr>
            <p:txBody>
              <a:bodyPr/>
              <a:lstStyle/>
              <a:p>
                <a:r>
                  <a:rPr lang="fr-CA">
                    <a:noFill/>
                  </a:rPr>
                  <a:t> </a:t>
                </a:r>
              </a:p>
            </p:txBody>
          </p:sp>
        </mc:Fallback>
      </mc:AlternateContent>
      <p:sp>
        <p:nvSpPr>
          <p:cNvPr id="12" name="Signe Plus 11">
            <a:extLst>
              <a:ext uri="{FF2B5EF4-FFF2-40B4-BE49-F238E27FC236}">
                <a16:creationId xmlns:a16="http://schemas.microsoft.com/office/drawing/2014/main" id="{E43A4D99-C8CF-45DA-AC33-12EFA81E812B}"/>
              </a:ext>
            </a:extLst>
          </p:cNvPr>
          <p:cNvSpPr/>
          <p:nvPr/>
        </p:nvSpPr>
        <p:spPr>
          <a:xfrm>
            <a:off x="4700649" y="3376441"/>
            <a:ext cx="1258699" cy="12586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BE65F39F-E592-4165-8F38-846955E5B8C0}"/>
              </a:ext>
            </a:extLst>
          </p:cNvPr>
          <p:cNvSpPr/>
          <p:nvPr/>
        </p:nvSpPr>
        <p:spPr>
          <a:xfrm>
            <a:off x="680319" y="753229"/>
            <a:ext cx="9613863" cy="1080937"/>
          </a:xfrm>
          <a:prstGeom prst="rect">
            <a:avLst/>
          </a:prstGeom>
          <a:noFill/>
          <a:ln>
            <a:solidFill>
              <a:schemeClr val="tx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4" name="Picture 4" descr="About Chemistry and Why It Is Important - Direct Knowledge">
            <a:extLst>
              <a:ext uri="{FF2B5EF4-FFF2-40B4-BE49-F238E27FC236}">
                <a16:creationId xmlns:a16="http://schemas.microsoft.com/office/drawing/2014/main" id="{D1A0D9CA-6086-4358-81E7-E0D564A2953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15" name="Titre 1">
            <a:extLst>
              <a:ext uri="{FF2B5EF4-FFF2-40B4-BE49-F238E27FC236}">
                <a16:creationId xmlns:a16="http://schemas.microsoft.com/office/drawing/2014/main" id="{7A531AA4-29DF-490B-8174-A4A93FD36FD7}"/>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14-15</a:t>
            </a:r>
          </a:p>
        </p:txBody>
      </p:sp>
    </p:spTree>
    <p:extLst>
      <p:ext uri="{BB962C8B-B14F-4D97-AF65-F5344CB8AC3E}">
        <p14:creationId xmlns:p14="http://schemas.microsoft.com/office/powerpoint/2010/main" val="2698462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par>
                          <p:cTn id="34" fill="hold">
                            <p:stCondLst>
                              <p:cond delay="2000"/>
                            </p:stCondLst>
                            <p:childTnLst>
                              <p:par>
                                <p:cTn id="35" presetID="26" presetClass="emph" presetSubtype="0" repeatCount="indefinite" fill="hold" grpId="1" nodeType="after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build="p"/>
      <p:bldP spid="9" grpId="0" build="p"/>
      <p:bldP spid="10" grpId="0" build="p"/>
      <p:bldP spid="34" grpId="0" animBg="1"/>
      <p:bldP spid="35" grpId="0" animBg="1"/>
      <p:bldP spid="12" grpId="0" animBg="1"/>
      <p:bldP spid="12" grpId="1"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Pourcentage de concentration (% m/V)</a:t>
            </a:r>
          </a:p>
        </p:txBody>
      </p:sp>
      <p:sp>
        <p:nvSpPr>
          <p:cNvPr id="3" name="Espace réservé du texte 2">
            <a:extLst>
              <a:ext uri="{FF2B5EF4-FFF2-40B4-BE49-F238E27FC236}">
                <a16:creationId xmlns:a16="http://schemas.microsoft.com/office/drawing/2014/main" id="{41A132EB-CE0F-4C4D-A41D-7A9C705F9EED}"/>
              </a:ext>
            </a:extLst>
          </p:cNvPr>
          <p:cNvSpPr>
            <a:spLocks noGrp="1"/>
          </p:cNvSpPr>
          <p:nvPr>
            <p:ph idx="1"/>
          </p:nvPr>
        </p:nvSpPr>
        <p:spPr/>
        <p:txBody>
          <a:bodyPr>
            <a:normAutofit/>
          </a:bodyPr>
          <a:lstStyle/>
          <a:p>
            <a:pPr marL="0" indent="0">
              <a:lnSpc>
                <a:spcPct val="100000"/>
              </a:lnSpc>
              <a:buNone/>
            </a:pPr>
            <a:r>
              <a:rPr lang="fr-CA" altLang="fr-FR" dirty="0"/>
              <a:t>Un </a:t>
            </a:r>
            <a:r>
              <a:rPr lang="fr-CA" altLang="fr-FR" b="1" dirty="0">
                <a:solidFill>
                  <a:schemeClr val="accent1"/>
                </a:solidFill>
              </a:rPr>
              <a:t>pourcentage de </a:t>
            </a:r>
            <a:r>
              <a:rPr lang="fr-CA" altLang="fr-FR" b="1">
                <a:solidFill>
                  <a:schemeClr val="accent1"/>
                </a:solidFill>
              </a:rPr>
              <a:t>concentration (% m</a:t>
            </a:r>
            <a:r>
              <a:rPr lang="fr-CA" altLang="fr-FR" b="1" dirty="0">
                <a:solidFill>
                  <a:schemeClr val="accent1"/>
                </a:solidFill>
              </a:rPr>
              <a:t>/V) </a:t>
            </a:r>
            <a:r>
              <a:rPr lang="fr-CA" altLang="fr-FR" dirty="0"/>
              <a:t>consiste à une rapport entre la masse de soluté en gramme et le volume de la solution de 100 </a:t>
            </a:r>
            <a:r>
              <a:rPr lang="fr-CA" altLang="fr-FR" dirty="0" err="1"/>
              <a:t>mL</a:t>
            </a:r>
            <a:r>
              <a:rPr lang="fr-CA" altLang="fr-FR" dirty="0"/>
              <a:t>.</a:t>
            </a:r>
          </a:p>
        </p:txBody>
      </p:sp>
      <mc:AlternateContent xmlns:mc="http://schemas.openxmlformats.org/markup-compatibility/2006" xmlns:a14="http://schemas.microsoft.com/office/drawing/2010/main">
        <mc:Choice Requires="a14">
          <p:sp>
            <p:nvSpPr>
              <p:cNvPr id="34" name="Espace réservé du contenu 9">
                <a:extLst>
                  <a:ext uri="{FF2B5EF4-FFF2-40B4-BE49-F238E27FC236}">
                    <a16:creationId xmlns:a16="http://schemas.microsoft.com/office/drawing/2014/main" id="{3745C236-3BB1-4BD6-B508-CC4DE5AD857B}"/>
                  </a:ext>
                </a:extLst>
              </p:cNvPr>
              <p:cNvSpPr txBox="1">
                <a:spLocks/>
              </p:cNvSpPr>
              <p:nvPr>
                <p:custDataLst>
                  <p:tags r:id="rId2"/>
                </p:custDataLst>
              </p:nvPr>
            </p:nvSpPr>
            <p:spPr>
              <a:xfrm>
                <a:off x="3082188" y="4136531"/>
                <a:ext cx="4810124" cy="1200150"/>
              </a:xfrm>
              <a:prstGeom prst="rect">
                <a:avLst/>
              </a:prstGeom>
              <a:ln>
                <a:solidFill>
                  <a:schemeClr val="tx1"/>
                </a:solidFill>
              </a:ln>
              <a:effectLst>
                <a:glow rad="228600">
                  <a:schemeClr val="accent4">
                    <a:satMod val="175000"/>
                    <a:alpha val="40000"/>
                  </a:schemeClr>
                </a:glo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fr-CA" sz="3600" b="0" i="1" smtClean="0">
                          <a:latin typeface="Cambria Math" panose="02040503050406030204" pitchFamily="18" charset="0"/>
                        </a:rPr>
                        <m:t>% </m:t>
                      </m:r>
                      <m:f>
                        <m:fPr>
                          <m:ctrlPr>
                            <a:rPr lang="fr-CA" sz="3600" b="0" i="1" smtClean="0">
                              <a:latin typeface="Cambria Math" panose="02040503050406030204" pitchFamily="18" charset="0"/>
                            </a:rPr>
                          </m:ctrlPr>
                        </m:fPr>
                        <m:num>
                          <m:r>
                            <a:rPr lang="fr-CA" sz="3600" b="0" i="1" smtClean="0">
                              <a:latin typeface="Cambria Math" panose="02040503050406030204" pitchFamily="18" charset="0"/>
                            </a:rPr>
                            <m:t>𝑚</m:t>
                          </m:r>
                        </m:num>
                        <m:den>
                          <m:r>
                            <a:rPr lang="fr-CA" sz="3600" b="0" i="1" smtClean="0">
                              <a:latin typeface="Cambria Math" panose="02040503050406030204" pitchFamily="18" charset="0"/>
                            </a:rPr>
                            <m:t>𝑉</m:t>
                          </m:r>
                        </m:den>
                      </m:f>
                      <m:r>
                        <a:rPr lang="fr-CA" sz="3600" b="0" i="1" smtClean="0">
                          <a:latin typeface="Cambria Math" panose="02040503050406030204" pitchFamily="18" charset="0"/>
                        </a:rPr>
                        <m:t>= </m:t>
                      </m:r>
                      <m:f>
                        <m:fPr>
                          <m:ctrlPr>
                            <a:rPr lang="fr-CA" sz="3600" b="0" i="1" smtClean="0">
                              <a:latin typeface="Cambria Math" panose="02040503050406030204" pitchFamily="18" charset="0"/>
                            </a:rPr>
                          </m:ctrlPr>
                        </m:fPr>
                        <m:num>
                          <m:r>
                            <a:rPr lang="fr-CA" sz="3600" b="0" i="1" smtClean="0">
                              <a:latin typeface="Cambria Math" panose="02040503050406030204" pitchFamily="18" charset="0"/>
                            </a:rPr>
                            <m:t>𝑚𝑎𝑠𝑠𝑒</m:t>
                          </m:r>
                          <m:r>
                            <a:rPr lang="fr-CA" sz="3600" b="0" i="1" smtClean="0">
                              <a:latin typeface="Cambria Math" panose="02040503050406030204" pitchFamily="18" charset="0"/>
                            </a:rPr>
                            <m:t> (</m:t>
                          </m:r>
                          <m:r>
                            <a:rPr lang="fr-CA" sz="3600" b="0" i="1" smtClean="0">
                              <a:latin typeface="Cambria Math" panose="02040503050406030204" pitchFamily="18" charset="0"/>
                            </a:rPr>
                            <m:t>𝑔</m:t>
                          </m:r>
                          <m:r>
                            <a:rPr lang="fr-CA" sz="3600" b="0" i="1" smtClean="0">
                              <a:latin typeface="Cambria Math" panose="02040503050406030204" pitchFamily="18" charset="0"/>
                            </a:rPr>
                            <m:t>)</m:t>
                          </m:r>
                        </m:num>
                        <m:den>
                          <m:r>
                            <a:rPr lang="fr-CA" sz="3600" b="0" i="1" smtClean="0">
                              <a:latin typeface="Cambria Math" panose="02040503050406030204" pitchFamily="18" charset="0"/>
                            </a:rPr>
                            <m:t>100 </m:t>
                          </m:r>
                          <m:r>
                            <a:rPr lang="fr-CA" sz="3600" b="0" i="1" smtClean="0">
                              <a:latin typeface="Cambria Math" panose="02040503050406030204" pitchFamily="18" charset="0"/>
                            </a:rPr>
                            <m:t>𝑚𝐿</m:t>
                          </m:r>
                        </m:den>
                      </m:f>
                    </m:oMath>
                  </m:oMathPara>
                </a14:m>
                <a:endParaRPr lang="fr-CA" sz="3600" dirty="0"/>
              </a:p>
            </p:txBody>
          </p:sp>
        </mc:Choice>
        <mc:Fallback xmlns="">
          <p:sp>
            <p:nvSpPr>
              <p:cNvPr id="34" name="Espace réservé du contenu 9">
                <a:extLst>
                  <a:ext uri="{FF2B5EF4-FFF2-40B4-BE49-F238E27FC236}">
                    <a16:creationId xmlns:a16="http://schemas.microsoft.com/office/drawing/2014/main" id="{3745C236-3BB1-4BD6-B508-CC4DE5AD857B}"/>
                  </a:ext>
                </a:extLst>
              </p:cNvPr>
              <p:cNvSpPr txBox="1">
                <a:spLocks noRot="1" noChangeAspect="1" noMove="1" noResize="1" noEditPoints="1" noAdjustHandles="1" noChangeArrowheads="1" noChangeShapeType="1" noTextEdit="1"/>
              </p:cNvSpPr>
              <p:nvPr>
                <p:custDataLst>
                  <p:tags r:id="rId7"/>
                </p:custDataLst>
              </p:nvPr>
            </p:nvSpPr>
            <p:spPr>
              <a:xfrm>
                <a:off x="3082188" y="4136531"/>
                <a:ext cx="4810124" cy="1200150"/>
              </a:xfrm>
              <a:prstGeom prst="rect">
                <a:avLst/>
              </a:prstGeom>
              <a:blipFill>
                <a:blip r:embed="rId8"/>
                <a:stretch>
                  <a:fillRect/>
                </a:stretch>
              </a:blipFill>
              <a:ln>
                <a:solidFill>
                  <a:schemeClr val="tx1"/>
                </a:solidFill>
              </a:ln>
              <a:effectLst>
                <a:glow rad="228600">
                  <a:schemeClr val="accent4">
                    <a:satMod val="175000"/>
                    <a:alpha val="40000"/>
                  </a:schemeClr>
                </a:glow>
              </a:effectLst>
            </p:spPr>
            <p:txBody>
              <a:bodyPr/>
              <a:lstStyle/>
              <a:p>
                <a:r>
                  <a:rPr lang="fr-CA">
                    <a:noFill/>
                  </a:rPr>
                  <a:t> </a:t>
                </a:r>
              </a:p>
            </p:txBody>
          </p:sp>
        </mc:Fallback>
      </mc:AlternateContent>
      <p:pic>
        <p:nvPicPr>
          <p:cNvPr id="7" name="Picture 4" descr="About Chemistry and Why It Is Important - Direct Knowledge">
            <a:extLst>
              <a:ext uri="{FF2B5EF4-FFF2-40B4-BE49-F238E27FC236}">
                <a16:creationId xmlns:a16="http://schemas.microsoft.com/office/drawing/2014/main" id="{0E71CE06-AA70-4221-8135-795F9C04318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D8555012-FF70-4F5F-AC12-800EF2F291DD}"/>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14-15</a:t>
            </a:r>
          </a:p>
        </p:txBody>
      </p:sp>
    </p:spTree>
    <p:extLst>
      <p:ext uri="{BB962C8B-B14F-4D97-AF65-F5344CB8AC3E}">
        <p14:creationId xmlns:p14="http://schemas.microsoft.com/office/powerpoint/2010/main" val="2651996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Concentration vs % m/V</a:t>
            </a:r>
          </a:p>
        </p:txBody>
      </p:sp>
      <p:sp>
        <p:nvSpPr>
          <p:cNvPr id="7" name="Espace réservé du texte 6">
            <a:extLst>
              <a:ext uri="{FF2B5EF4-FFF2-40B4-BE49-F238E27FC236}">
                <a16:creationId xmlns:a16="http://schemas.microsoft.com/office/drawing/2014/main" id="{EAF1FE0C-258D-49C2-AEE2-7ED037C1A735}"/>
              </a:ext>
            </a:extLst>
          </p:cNvPr>
          <p:cNvSpPr>
            <a:spLocks noGrp="1"/>
          </p:cNvSpPr>
          <p:nvPr>
            <p:ph type="body" idx="1"/>
          </p:nvPr>
        </p:nvSpPr>
        <p:spPr>
          <a:xfrm>
            <a:off x="480116" y="2237919"/>
            <a:ext cx="4083658" cy="693135"/>
          </a:xfrm>
        </p:spPr>
        <p:txBody>
          <a:bodyPr anchor="ctr">
            <a:normAutofit/>
          </a:bodyPr>
          <a:lstStyle/>
          <a:p>
            <a:pPr algn="ctr"/>
            <a:r>
              <a:rPr lang="fr-CA" u="sng" dirty="0"/>
              <a:t>Concentration</a:t>
            </a:r>
          </a:p>
        </p:txBody>
      </p:sp>
      <p:sp>
        <p:nvSpPr>
          <p:cNvPr id="3" name="Espace réservé du texte 2">
            <a:extLst>
              <a:ext uri="{FF2B5EF4-FFF2-40B4-BE49-F238E27FC236}">
                <a16:creationId xmlns:a16="http://schemas.microsoft.com/office/drawing/2014/main" id="{41A132EB-CE0F-4C4D-A41D-7A9C705F9EED}"/>
              </a:ext>
            </a:extLst>
          </p:cNvPr>
          <p:cNvSpPr>
            <a:spLocks noGrp="1"/>
          </p:cNvSpPr>
          <p:nvPr>
            <p:ph sz="half" idx="2"/>
          </p:nvPr>
        </p:nvSpPr>
        <p:spPr>
          <a:xfrm>
            <a:off x="481819" y="2931054"/>
            <a:ext cx="4082178" cy="1640946"/>
          </a:xfrm>
        </p:spPr>
        <p:txBody>
          <a:bodyPr>
            <a:noAutofit/>
          </a:bodyPr>
          <a:lstStyle/>
          <a:p>
            <a:pPr marL="0" indent="0">
              <a:lnSpc>
                <a:spcPct val="100000"/>
              </a:lnSpc>
              <a:buNone/>
            </a:pPr>
            <a:r>
              <a:rPr lang="fr-CA" altLang="fr-FR" dirty="0"/>
              <a:t>Une concentration consiste à un rapport entre la masse (</a:t>
            </a:r>
            <a:r>
              <a:rPr lang="fr-CA" altLang="fr-FR" b="1" dirty="0">
                <a:solidFill>
                  <a:schemeClr val="accent1"/>
                </a:solidFill>
              </a:rPr>
              <a:t>g</a:t>
            </a:r>
            <a:r>
              <a:rPr lang="fr-CA" altLang="fr-FR" dirty="0"/>
              <a:t>) et le volume de la solution (</a:t>
            </a:r>
            <a:r>
              <a:rPr lang="fr-CA" altLang="fr-FR" b="1" dirty="0">
                <a:solidFill>
                  <a:schemeClr val="accent1"/>
                </a:solidFill>
              </a:rPr>
              <a:t>L</a:t>
            </a:r>
            <a:r>
              <a:rPr lang="fr-CA" altLang="fr-FR" dirty="0"/>
              <a:t>).</a:t>
            </a:r>
          </a:p>
        </p:txBody>
      </p:sp>
      <p:sp>
        <p:nvSpPr>
          <p:cNvPr id="9" name="Espace réservé du texte 8">
            <a:extLst>
              <a:ext uri="{FF2B5EF4-FFF2-40B4-BE49-F238E27FC236}">
                <a16:creationId xmlns:a16="http://schemas.microsoft.com/office/drawing/2014/main" id="{EF51B05E-1384-42A0-A845-17A60BB0ACCD}"/>
              </a:ext>
            </a:extLst>
          </p:cNvPr>
          <p:cNvSpPr>
            <a:spLocks noGrp="1"/>
          </p:cNvSpPr>
          <p:nvPr>
            <p:ph type="body" sz="quarter" idx="3"/>
          </p:nvPr>
        </p:nvSpPr>
        <p:spPr>
          <a:xfrm>
            <a:off x="6096000" y="2237919"/>
            <a:ext cx="4198256" cy="692076"/>
          </a:xfrm>
        </p:spPr>
        <p:txBody>
          <a:bodyPr anchor="ctr">
            <a:normAutofit/>
          </a:bodyPr>
          <a:lstStyle/>
          <a:p>
            <a:pPr algn="ctr"/>
            <a:r>
              <a:rPr lang="fr-CA" u="sng" dirty="0"/>
              <a:t>% m/V</a:t>
            </a:r>
          </a:p>
        </p:txBody>
      </p:sp>
      <p:sp>
        <p:nvSpPr>
          <p:cNvPr id="10" name="Espace réservé du contenu 9">
            <a:extLst>
              <a:ext uri="{FF2B5EF4-FFF2-40B4-BE49-F238E27FC236}">
                <a16:creationId xmlns:a16="http://schemas.microsoft.com/office/drawing/2014/main" id="{28D97B9B-4A00-4620-A1CC-3F0001B6EF47}"/>
              </a:ext>
            </a:extLst>
          </p:cNvPr>
          <p:cNvSpPr>
            <a:spLocks noGrp="1"/>
          </p:cNvSpPr>
          <p:nvPr>
            <p:ph sz="quarter" idx="4"/>
          </p:nvPr>
        </p:nvSpPr>
        <p:spPr>
          <a:xfrm>
            <a:off x="6097521" y="2931054"/>
            <a:ext cx="4196661" cy="1640946"/>
          </a:xfrm>
        </p:spPr>
        <p:txBody>
          <a:bodyPr>
            <a:normAutofit fontScale="92500" lnSpcReduction="10000"/>
          </a:bodyPr>
          <a:lstStyle/>
          <a:p>
            <a:pPr marL="0" indent="0">
              <a:lnSpc>
                <a:spcPct val="100000"/>
              </a:lnSpc>
              <a:buNone/>
            </a:pPr>
            <a:r>
              <a:rPr lang="fr-CA" altLang="fr-FR" dirty="0"/>
              <a:t>Un pourcentage de concentration (%m/V) consiste à une rapport entre la masse de soluté (</a:t>
            </a:r>
            <a:r>
              <a:rPr lang="fr-CA" altLang="fr-FR" b="1" dirty="0">
                <a:solidFill>
                  <a:schemeClr val="accent1"/>
                </a:solidFill>
              </a:rPr>
              <a:t>g</a:t>
            </a:r>
            <a:r>
              <a:rPr lang="fr-CA" altLang="fr-FR" dirty="0"/>
              <a:t>) et le volume de la solution de </a:t>
            </a:r>
            <a:r>
              <a:rPr lang="fr-CA" altLang="fr-FR" b="1" dirty="0">
                <a:solidFill>
                  <a:schemeClr val="accent1"/>
                </a:solidFill>
              </a:rPr>
              <a:t>100 </a:t>
            </a:r>
            <a:r>
              <a:rPr lang="fr-CA" altLang="fr-FR" b="1" dirty="0" err="1">
                <a:solidFill>
                  <a:schemeClr val="accent1"/>
                </a:solidFill>
              </a:rPr>
              <a:t>mL</a:t>
            </a:r>
            <a:r>
              <a:rPr lang="fr-CA" altLang="fr-FR" dirty="0"/>
              <a:t>.</a:t>
            </a:r>
          </a:p>
          <a:p>
            <a:pPr>
              <a:lnSpc>
                <a:spcPct val="100000"/>
              </a:lnSpc>
            </a:pPr>
            <a:endParaRPr lang="fr-CA" dirty="0"/>
          </a:p>
        </p:txBody>
      </p:sp>
      <mc:AlternateContent xmlns:mc="http://schemas.openxmlformats.org/markup-compatibility/2006" xmlns:a14="http://schemas.microsoft.com/office/drawing/2010/main">
        <mc:Choice Requires="a14">
          <p:sp>
            <p:nvSpPr>
              <p:cNvPr id="34" name="Espace réservé du contenu 9">
                <a:extLst>
                  <a:ext uri="{FF2B5EF4-FFF2-40B4-BE49-F238E27FC236}">
                    <a16:creationId xmlns:a16="http://schemas.microsoft.com/office/drawing/2014/main" id="{3745C236-3BB1-4BD6-B508-CC4DE5AD857B}"/>
                  </a:ext>
                </a:extLst>
              </p:cNvPr>
              <p:cNvSpPr txBox="1">
                <a:spLocks/>
              </p:cNvSpPr>
              <p:nvPr>
                <p:custDataLst>
                  <p:tags r:id="rId2"/>
                </p:custDataLst>
              </p:nvPr>
            </p:nvSpPr>
            <p:spPr>
              <a:xfrm>
                <a:off x="1274170" y="4676775"/>
                <a:ext cx="2495550" cy="1200150"/>
              </a:xfrm>
              <a:prstGeom prst="rect">
                <a:avLst/>
              </a:prstGeom>
              <a:ln>
                <a:solidFill>
                  <a:schemeClr val="tx1"/>
                </a:solidFill>
              </a:ln>
              <a:effectLst>
                <a:glow rad="228600">
                  <a:schemeClr val="accent4">
                    <a:satMod val="175000"/>
                    <a:alpha val="40000"/>
                  </a:schemeClr>
                </a:glo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fr-CA" sz="3600" b="0" i="1" smtClean="0">
                          <a:latin typeface="Cambria Math" panose="02040503050406030204" pitchFamily="18" charset="0"/>
                        </a:rPr>
                        <m:t>𝐶</m:t>
                      </m:r>
                      <m:r>
                        <a:rPr lang="fr-CA" sz="3600" b="0" i="1" smtClean="0">
                          <a:latin typeface="Cambria Math" panose="02040503050406030204" pitchFamily="18" charset="0"/>
                        </a:rPr>
                        <m:t>= </m:t>
                      </m:r>
                      <m:f>
                        <m:fPr>
                          <m:ctrlPr>
                            <a:rPr lang="fr-CA" sz="3600" b="0" i="1" smtClean="0">
                              <a:latin typeface="Cambria Math" panose="02040503050406030204" pitchFamily="18" charset="0"/>
                            </a:rPr>
                          </m:ctrlPr>
                        </m:fPr>
                        <m:num>
                          <m:r>
                            <a:rPr lang="fr-CA" sz="3600" b="0" i="1" smtClean="0">
                              <a:latin typeface="Cambria Math" panose="02040503050406030204" pitchFamily="18" charset="0"/>
                            </a:rPr>
                            <m:t>𝑚</m:t>
                          </m:r>
                          <m:r>
                            <a:rPr lang="fr-CA" sz="3600" b="0" i="1" smtClean="0">
                              <a:latin typeface="Cambria Math" panose="02040503050406030204" pitchFamily="18" charset="0"/>
                            </a:rPr>
                            <m:t> (</m:t>
                          </m:r>
                          <m:r>
                            <a:rPr lang="fr-CA" sz="3600" b="0" i="1" smtClean="0">
                              <a:latin typeface="Cambria Math" panose="02040503050406030204" pitchFamily="18" charset="0"/>
                            </a:rPr>
                            <m:t>𝑔</m:t>
                          </m:r>
                          <m:r>
                            <a:rPr lang="fr-CA" sz="3600" b="0" i="1" smtClean="0">
                              <a:latin typeface="Cambria Math" panose="02040503050406030204" pitchFamily="18" charset="0"/>
                            </a:rPr>
                            <m:t>)</m:t>
                          </m:r>
                        </m:num>
                        <m:den>
                          <m:r>
                            <a:rPr lang="fr-CA" sz="3600" b="0" i="1" smtClean="0">
                              <a:latin typeface="Cambria Math" panose="02040503050406030204" pitchFamily="18" charset="0"/>
                            </a:rPr>
                            <m:t>𝑉</m:t>
                          </m:r>
                          <m:r>
                            <a:rPr lang="fr-CA" sz="3600" b="0" i="1" smtClean="0">
                              <a:latin typeface="Cambria Math" panose="02040503050406030204" pitchFamily="18" charset="0"/>
                            </a:rPr>
                            <m:t> (</m:t>
                          </m:r>
                          <m:r>
                            <a:rPr lang="fr-CA" sz="3600" b="0" i="1" smtClean="0">
                              <a:latin typeface="Cambria Math" panose="02040503050406030204" pitchFamily="18" charset="0"/>
                            </a:rPr>
                            <m:t>𝐿</m:t>
                          </m:r>
                          <m:r>
                            <a:rPr lang="fr-CA" sz="3600" b="0" i="1" smtClean="0">
                              <a:latin typeface="Cambria Math" panose="02040503050406030204" pitchFamily="18" charset="0"/>
                            </a:rPr>
                            <m:t>)</m:t>
                          </m:r>
                        </m:den>
                      </m:f>
                    </m:oMath>
                  </m:oMathPara>
                </a14:m>
                <a:endParaRPr lang="fr-CA" sz="3600" dirty="0"/>
              </a:p>
            </p:txBody>
          </p:sp>
        </mc:Choice>
        <mc:Fallback xmlns="">
          <p:sp>
            <p:nvSpPr>
              <p:cNvPr id="34" name="Espace réservé du contenu 9">
                <a:extLst>
                  <a:ext uri="{FF2B5EF4-FFF2-40B4-BE49-F238E27FC236}">
                    <a16:creationId xmlns:a16="http://schemas.microsoft.com/office/drawing/2014/main" id="{3745C236-3BB1-4BD6-B508-CC4DE5AD857B}"/>
                  </a:ext>
                </a:extLst>
              </p:cNvPr>
              <p:cNvSpPr txBox="1">
                <a:spLocks noRot="1" noChangeAspect="1" noMove="1" noResize="1" noEditPoints="1" noAdjustHandles="1" noChangeArrowheads="1" noChangeShapeType="1" noTextEdit="1"/>
              </p:cNvSpPr>
              <p:nvPr>
                <p:custDataLst>
                  <p:tags r:id="rId8"/>
                </p:custDataLst>
              </p:nvPr>
            </p:nvSpPr>
            <p:spPr>
              <a:xfrm>
                <a:off x="1274170" y="4676775"/>
                <a:ext cx="2495550" cy="1200150"/>
              </a:xfrm>
              <a:prstGeom prst="rect">
                <a:avLst/>
              </a:prstGeom>
              <a:blipFill>
                <a:blip r:embed="rId9"/>
                <a:stretch>
                  <a:fillRect/>
                </a:stretch>
              </a:blipFill>
              <a:ln>
                <a:solidFill>
                  <a:schemeClr val="tx1"/>
                </a:solidFill>
              </a:ln>
              <a:effectLst>
                <a:glow rad="228600">
                  <a:schemeClr val="accent4">
                    <a:satMod val="175000"/>
                    <a:alpha val="40000"/>
                  </a:schemeClr>
                </a:glow>
              </a:effectLst>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5" name="Espace réservé du contenu 9">
                <a:extLst>
                  <a:ext uri="{FF2B5EF4-FFF2-40B4-BE49-F238E27FC236}">
                    <a16:creationId xmlns:a16="http://schemas.microsoft.com/office/drawing/2014/main" id="{38D44198-F033-4035-A5BE-BA2135099001}"/>
                  </a:ext>
                </a:extLst>
              </p:cNvPr>
              <p:cNvSpPr txBox="1">
                <a:spLocks/>
              </p:cNvSpPr>
              <p:nvPr>
                <p:custDataLst>
                  <p:tags r:id="rId3"/>
                </p:custDataLst>
              </p:nvPr>
            </p:nvSpPr>
            <p:spPr>
              <a:xfrm>
                <a:off x="6096000" y="4676775"/>
                <a:ext cx="4198182" cy="1200150"/>
              </a:xfrm>
              <a:prstGeom prst="rect">
                <a:avLst/>
              </a:prstGeom>
              <a:ln>
                <a:solidFill>
                  <a:schemeClr val="tx1"/>
                </a:solidFill>
              </a:ln>
              <a:effectLst>
                <a:glow rad="228600">
                  <a:schemeClr val="accent4">
                    <a:satMod val="175000"/>
                    <a:alpha val="40000"/>
                  </a:schemeClr>
                </a:glo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fr-CA" sz="3600" b="0" i="1" smtClean="0">
                          <a:latin typeface="Cambria Math" panose="02040503050406030204" pitchFamily="18" charset="0"/>
                        </a:rPr>
                        <m:t>% </m:t>
                      </m:r>
                      <m:f>
                        <m:fPr>
                          <m:ctrlPr>
                            <a:rPr lang="fr-CA" sz="3600" b="0" i="1" smtClean="0">
                              <a:latin typeface="Cambria Math" panose="02040503050406030204" pitchFamily="18" charset="0"/>
                            </a:rPr>
                          </m:ctrlPr>
                        </m:fPr>
                        <m:num>
                          <m:r>
                            <a:rPr lang="fr-CA" sz="3600" b="0" i="1" smtClean="0">
                              <a:latin typeface="Cambria Math" panose="02040503050406030204" pitchFamily="18" charset="0"/>
                            </a:rPr>
                            <m:t>𝑚</m:t>
                          </m:r>
                        </m:num>
                        <m:den>
                          <m:r>
                            <a:rPr lang="fr-CA" sz="3600" b="0" i="1" smtClean="0">
                              <a:latin typeface="Cambria Math" panose="02040503050406030204" pitchFamily="18" charset="0"/>
                            </a:rPr>
                            <m:t>𝑉</m:t>
                          </m:r>
                        </m:den>
                      </m:f>
                      <m:r>
                        <a:rPr lang="fr-CA" sz="3600" b="0" i="1" smtClean="0">
                          <a:latin typeface="Cambria Math" panose="02040503050406030204" pitchFamily="18" charset="0"/>
                        </a:rPr>
                        <m:t>= </m:t>
                      </m:r>
                      <m:f>
                        <m:fPr>
                          <m:ctrlPr>
                            <a:rPr lang="fr-CA" sz="3600" b="0" i="1" smtClean="0">
                              <a:latin typeface="Cambria Math" panose="02040503050406030204" pitchFamily="18" charset="0"/>
                            </a:rPr>
                          </m:ctrlPr>
                        </m:fPr>
                        <m:num>
                          <m:r>
                            <a:rPr lang="fr-CA" sz="3600" b="0" i="1" smtClean="0">
                              <a:latin typeface="Cambria Math" panose="02040503050406030204" pitchFamily="18" charset="0"/>
                            </a:rPr>
                            <m:t>𝑚𝑎𝑠𝑠𝑒</m:t>
                          </m:r>
                          <m:r>
                            <a:rPr lang="fr-CA" sz="3600" b="0" i="1" smtClean="0">
                              <a:latin typeface="Cambria Math" panose="02040503050406030204" pitchFamily="18" charset="0"/>
                            </a:rPr>
                            <m:t> (</m:t>
                          </m:r>
                          <m:r>
                            <a:rPr lang="fr-CA" sz="3600" b="0" i="1" smtClean="0">
                              <a:latin typeface="Cambria Math" panose="02040503050406030204" pitchFamily="18" charset="0"/>
                            </a:rPr>
                            <m:t>𝑔</m:t>
                          </m:r>
                          <m:r>
                            <a:rPr lang="fr-CA" sz="3600" b="0" i="1" smtClean="0">
                              <a:latin typeface="Cambria Math" panose="02040503050406030204" pitchFamily="18" charset="0"/>
                            </a:rPr>
                            <m:t>)</m:t>
                          </m:r>
                        </m:num>
                        <m:den>
                          <m:r>
                            <a:rPr lang="fr-CA" sz="3600" b="0" i="1" smtClean="0">
                              <a:latin typeface="Cambria Math" panose="02040503050406030204" pitchFamily="18" charset="0"/>
                            </a:rPr>
                            <m:t>100 </m:t>
                          </m:r>
                          <m:r>
                            <a:rPr lang="fr-CA" sz="3600" b="0" i="1" smtClean="0">
                              <a:latin typeface="Cambria Math" panose="02040503050406030204" pitchFamily="18" charset="0"/>
                            </a:rPr>
                            <m:t>𝑚𝐿</m:t>
                          </m:r>
                        </m:den>
                      </m:f>
                    </m:oMath>
                  </m:oMathPara>
                </a14:m>
                <a:endParaRPr lang="fr-CA" sz="3600" dirty="0"/>
              </a:p>
            </p:txBody>
          </p:sp>
        </mc:Choice>
        <mc:Fallback xmlns="">
          <p:sp>
            <p:nvSpPr>
              <p:cNvPr id="15" name="Espace réservé du contenu 9">
                <a:extLst>
                  <a:ext uri="{FF2B5EF4-FFF2-40B4-BE49-F238E27FC236}">
                    <a16:creationId xmlns:a16="http://schemas.microsoft.com/office/drawing/2014/main" id="{38D44198-F033-4035-A5BE-BA2135099001}"/>
                  </a:ext>
                </a:extLst>
              </p:cNvPr>
              <p:cNvSpPr txBox="1">
                <a:spLocks noRot="1" noChangeAspect="1" noMove="1" noResize="1" noEditPoints="1" noAdjustHandles="1" noChangeArrowheads="1" noChangeShapeType="1" noTextEdit="1"/>
              </p:cNvSpPr>
              <p:nvPr>
                <p:custDataLst>
                  <p:tags r:id="rId10"/>
                </p:custDataLst>
              </p:nvPr>
            </p:nvSpPr>
            <p:spPr>
              <a:xfrm>
                <a:off x="6096000" y="4676775"/>
                <a:ext cx="4198182" cy="1200150"/>
              </a:xfrm>
              <a:prstGeom prst="rect">
                <a:avLst/>
              </a:prstGeom>
              <a:blipFill>
                <a:blip r:embed="rId11"/>
                <a:stretch>
                  <a:fillRect/>
                </a:stretch>
              </a:blipFill>
              <a:ln>
                <a:solidFill>
                  <a:schemeClr val="tx1"/>
                </a:solidFill>
              </a:ln>
              <a:effectLst>
                <a:glow rad="228600">
                  <a:schemeClr val="accent4">
                    <a:satMod val="175000"/>
                    <a:alpha val="40000"/>
                  </a:schemeClr>
                </a:glow>
              </a:effectLst>
            </p:spPr>
            <p:txBody>
              <a:bodyPr/>
              <a:lstStyle/>
              <a:p>
                <a:r>
                  <a:rPr lang="fr-CA">
                    <a:noFill/>
                  </a:rPr>
                  <a:t> </a:t>
                </a:r>
              </a:p>
            </p:txBody>
          </p:sp>
        </mc:Fallback>
      </mc:AlternateContent>
      <p:pic>
        <p:nvPicPr>
          <p:cNvPr id="11" name="Picture 4" descr="About Chemistry and Why It Is Important - Direct Knowledge">
            <a:extLst>
              <a:ext uri="{FF2B5EF4-FFF2-40B4-BE49-F238E27FC236}">
                <a16:creationId xmlns:a16="http://schemas.microsoft.com/office/drawing/2014/main" id="{0CBA0911-82F6-4B52-A3BB-DC722C07522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
            <a:extLst>
              <a:ext uri="{FF2B5EF4-FFF2-40B4-BE49-F238E27FC236}">
                <a16:creationId xmlns:a16="http://schemas.microsoft.com/office/drawing/2014/main" id="{8228E718-AA99-4C9C-9E31-307E0C6B1732}"/>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14-15</a:t>
            </a:r>
          </a:p>
        </p:txBody>
      </p:sp>
    </p:spTree>
    <p:extLst>
      <p:ext uri="{BB962C8B-B14F-4D97-AF65-F5344CB8AC3E}">
        <p14:creationId xmlns:p14="http://schemas.microsoft.com/office/powerpoint/2010/main" val="1289938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La concentration molaire</a:t>
            </a:r>
          </a:p>
        </p:txBody>
      </p:sp>
      <p:sp>
        <p:nvSpPr>
          <p:cNvPr id="10" name="Espace réservé du contenu 9">
            <a:extLst>
              <a:ext uri="{FF2B5EF4-FFF2-40B4-BE49-F238E27FC236}">
                <a16:creationId xmlns:a16="http://schemas.microsoft.com/office/drawing/2014/main" id="{FADE0C3E-9982-481F-82ED-A1900349B95B}"/>
              </a:ext>
            </a:extLst>
          </p:cNvPr>
          <p:cNvSpPr>
            <a:spLocks noGrp="1"/>
          </p:cNvSpPr>
          <p:nvPr>
            <p:ph idx="1"/>
            <p:custDataLst>
              <p:tags r:id="rId2"/>
            </p:custDataLst>
          </p:nvPr>
        </p:nvSpPr>
        <p:spPr>
          <a:xfrm>
            <a:off x="680321" y="2095502"/>
            <a:ext cx="9613861" cy="965316"/>
          </a:xfrm>
        </p:spPr>
        <p:txBody>
          <a:bodyPr>
            <a:normAutofit/>
          </a:bodyPr>
          <a:lstStyle/>
          <a:p>
            <a:pPr marL="0" indent="0">
              <a:buNone/>
            </a:pPr>
            <a:r>
              <a:rPr lang="fr-CA" sz="2800" dirty="0"/>
              <a:t>La concentration d’une solution se calcule en prenant </a:t>
            </a:r>
            <a:r>
              <a:rPr lang="fr-CA" sz="2800"/>
              <a:t>la nombre de mole (n) en le </a:t>
            </a:r>
            <a:r>
              <a:rPr lang="fr-CA" sz="2800" dirty="0"/>
              <a:t>divisant par le volume (V).</a:t>
            </a:r>
          </a:p>
        </p:txBody>
      </p:sp>
      <mc:AlternateContent xmlns:mc="http://schemas.openxmlformats.org/markup-compatibility/2006" xmlns:a14="http://schemas.microsoft.com/office/drawing/2010/main">
        <mc:Choice Requires="a14">
          <p:sp>
            <p:nvSpPr>
              <p:cNvPr id="290" name="Espace réservé du contenu 9">
                <a:extLst>
                  <a:ext uri="{FF2B5EF4-FFF2-40B4-BE49-F238E27FC236}">
                    <a16:creationId xmlns:a16="http://schemas.microsoft.com/office/drawing/2014/main" id="{75C89445-5B5A-4CB7-8737-D83E082CC105}"/>
                  </a:ext>
                </a:extLst>
              </p:cNvPr>
              <p:cNvSpPr txBox="1">
                <a:spLocks/>
              </p:cNvSpPr>
              <p:nvPr>
                <p:custDataLst>
                  <p:tags r:id="rId3"/>
                </p:custDataLst>
              </p:nvPr>
            </p:nvSpPr>
            <p:spPr>
              <a:xfrm>
                <a:off x="4239476" y="3937651"/>
                <a:ext cx="2495550" cy="1200150"/>
              </a:xfrm>
              <a:prstGeom prst="rect">
                <a:avLst/>
              </a:prstGeom>
              <a:ln>
                <a:solidFill>
                  <a:schemeClr val="tx1"/>
                </a:solidFill>
              </a:ln>
              <a:effectLst>
                <a:glow rad="228600">
                  <a:schemeClr val="accent4">
                    <a:satMod val="175000"/>
                    <a:alpha val="40000"/>
                  </a:schemeClr>
                </a:glo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fr-CA" sz="3600" b="0" i="1" smtClean="0">
                          <a:latin typeface="Cambria Math" panose="02040503050406030204" pitchFamily="18" charset="0"/>
                        </a:rPr>
                        <m:t>𝐶</m:t>
                      </m:r>
                      <m:r>
                        <a:rPr lang="fr-CA" sz="3600" b="0" i="1" smtClean="0">
                          <a:latin typeface="Cambria Math" panose="02040503050406030204" pitchFamily="18" charset="0"/>
                        </a:rPr>
                        <m:t>= </m:t>
                      </m:r>
                      <m:f>
                        <m:fPr>
                          <m:ctrlPr>
                            <a:rPr lang="fr-CA" sz="3600" b="0" i="1" smtClean="0">
                              <a:latin typeface="Cambria Math" panose="02040503050406030204" pitchFamily="18" charset="0"/>
                            </a:rPr>
                          </m:ctrlPr>
                        </m:fPr>
                        <m:num>
                          <m:r>
                            <a:rPr lang="fr-CA" sz="3600" b="0" i="1" smtClean="0">
                              <a:latin typeface="Cambria Math" panose="02040503050406030204" pitchFamily="18" charset="0"/>
                            </a:rPr>
                            <m:t>𝑛</m:t>
                          </m:r>
                        </m:num>
                        <m:den>
                          <m:r>
                            <a:rPr lang="fr-CA" sz="3600" b="0" i="1" smtClean="0">
                              <a:latin typeface="Cambria Math" panose="02040503050406030204" pitchFamily="18" charset="0"/>
                            </a:rPr>
                            <m:t>𝑉</m:t>
                          </m:r>
                        </m:den>
                      </m:f>
                    </m:oMath>
                  </m:oMathPara>
                </a14:m>
                <a:endParaRPr lang="fr-CA" sz="3600" dirty="0"/>
              </a:p>
            </p:txBody>
          </p:sp>
        </mc:Choice>
        <mc:Fallback xmlns="">
          <p:sp>
            <p:nvSpPr>
              <p:cNvPr id="290" name="Espace réservé du contenu 9">
                <a:extLst>
                  <a:ext uri="{FF2B5EF4-FFF2-40B4-BE49-F238E27FC236}">
                    <a16:creationId xmlns:a16="http://schemas.microsoft.com/office/drawing/2014/main" id="{75C89445-5B5A-4CB7-8737-D83E082CC105}"/>
                  </a:ext>
                </a:extLst>
              </p:cNvPr>
              <p:cNvSpPr txBox="1">
                <a:spLocks noRot="1" noChangeAspect="1" noMove="1" noResize="1" noEditPoints="1" noAdjustHandles="1" noChangeArrowheads="1" noChangeShapeType="1" noTextEdit="1"/>
              </p:cNvSpPr>
              <p:nvPr>
                <p:custDataLst>
                  <p:tags r:id="rId12"/>
                </p:custDataLst>
              </p:nvPr>
            </p:nvSpPr>
            <p:spPr>
              <a:xfrm>
                <a:off x="4239476" y="3937651"/>
                <a:ext cx="2495550" cy="1200150"/>
              </a:xfrm>
              <a:prstGeom prst="rect">
                <a:avLst/>
              </a:prstGeom>
              <a:blipFill>
                <a:blip r:embed="rId13"/>
                <a:stretch>
                  <a:fillRect/>
                </a:stretch>
              </a:blipFill>
              <a:ln>
                <a:solidFill>
                  <a:schemeClr val="tx1"/>
                </a:solidFill>
              </a:ln>
              <a:effectLst>
                <a:glow rad="228600">
                  <a:schemeClr val="accent4">
                    <a:satMod val="175000"/>
                    <a:alpha val="40000"/>
                  </a:schemeClr>
                </a:glow>
              </a:effectLst>
            </p:spPr>
            <p:txBody>
              <a:bodyPr/>
              <a:lstStyle/>
              <a:p>
                <a:r>
                  <a:rPr lang="fr-CA">
                    <a:noFill/>
                  </a:rPr>
                  <a:t> </a:t>
                </a:r>
              </a:p>
            </p:txBody>
          </p:sp>
        </mc:Fallback>
      </mc:AlternateContent>
      <p:cxnSp>
        <p:nvCxnSpPr>
          <p:cNvPr id="12" name="Connecteur droit avec flèche 11">
            <a:extLst>
              <a:ext uri="{FF2B5EF4-FFF2-40B4-BE49-F238E27FC236}">
                <a16:creationId xmlns:a16="http://schemas.microsoft.com/office/drawing/2014/main" id="{837C5DF6-07DE-4E73-AC36-697C68427982}"/>
              </a:ext>
            </a:extLst>
          </p:cNvPr>
          <p:cNvCxnSpPr>
            <a:cxnSpLocks/>
            <a:endCxn id="18" idx="1"/>
          </p:cNvCxnSpPr>
          <p:nvPr>
            <p:custDataLst>
              <p:tags r:id="rId4"/>
            </p:custDataLst>
          </p:nvPr>
        </p:nvCxnSpPr>
        <p:spPr>
          <a:xfrm flipV="1">
            <a:off x="6276975" y="3389586"/>
            <a:ext cx="2066884" cy="744266"/>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825AF519-A486-42F5-B580-C1EA26AEAA99}"/>
              </a:ext>
            </a:extLst>
          </p:cNvPr>
          <p:cNvSpPr txBox="1"/>
          <p:nvPr>
            <p:custDataLst>
              <p:tags r:id="rId5"/>
            </p:custDataLst>
          </p:nvPr>
        </p:nvSpPr>
        <p:spPr>
          <a:xfrm>
            <a:off x="8343859" y="2974087"/>
            <a:ext cx="2086016" cy="830997"/>
          </a:xfrm>
          <a:prstGeom prst="rect">
            <a:avLst/>
          </a:prstGeom>
          <a:noFill/>
        </p:spPr>
        <p:txBody>
          <a:bodyPr wrap="square" rtlCol="0">
            <a:spAutoFit/>
          </a:bodyPr>
          <a:lstStyle/>
          <a:p>
            <a:r>
              <a:rPr lang="fr-CA" sz="2400" b="1" dirty="0">
                <a:solidFill>
                  <a:srgbClr val="92D050"/>
                </a:solidFill>
              </a:rPr>
              <a:t>Nombre de moles (mol)</a:t>
            </a:r>
          </a:p>
        </p:txBody>
      </p:sp>
      <p:cxnSp>
        <p:nvCxnSpPr>
          <p:cNvPr id="293" name="Connecteur droit avec flèche 292">
            <a:extLst>
              <a:ext uri="{FF2B5EF4-FFF2-40B4-BE49-F238E27FC236}">
                <a16:creationId xmlns:a16="http://schemas.microsoft.com/office/drawing/2014/main" id="{FAA72A92-09A7-4159-977F-A2F923E67F19}"/>
              </a:ext>
            </a:extLst>
          </p:cNvPr>
          <p:cNvCxnSpPr>
            <a:cxnSpLocks/>
            <a:endCxn id="294" idx="1"/>
          </p:cNvCxnSpPr>
          <p:nvPr>
            <p:custDataLst>
              <p:tags r:id="rId6"/>
            </p:custDataLst>
          </p:nvPr>
        </p:nvCxnSpPr>
        <p:spPr>
          <a:xfrm>
            <a:off x="6276975" y="4895069"/>
            <a:ext cx="2000209" cy="79079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94" name="ZoneTexte 293">
            <a:extLst>
              <a:ext uri="{FF2B5EF4-FFF2-40B4-BE49-F238E27FC236}">
                <a16:creationId xmlns:a16="http://schemas.microsoft.com/office/drawing/2014/main" id="{F9F6FCCD-8BDE-406B-BDCB-0AF5C9FF17CF}"/>
              </a:ext>
            </a:extLst>
          </p:cNvPr>
          <p:cNvSpPr txBox="1"/>
          <p:nvPr>
            <p:custDataLst>
              <p:tags r:id="rId7"/>
            </p:custDataLst>
          </p:nvPr>
        </p:nvSpPr>
        <p:spPr>
          <a:xfrm>
            <a:off x="8277184" y="5270367"/>
            <a:ext cx="2086016" cy="830997"/>
          </a:xfrm>
          <a:prstGeom prst="rect">
            <a:avLst/>
          </a:prstGeom>
          <a:noFill/>
        </p:spPr>
        <p:txBody>
          <a:bodyPr wrap="square" rtlCol="0">
            <a:spAutoFit/>
          </a:bodyPr>
          <a:lstStyle/>
          <a:p>
            <a:r>
              <a:rPr lang="fr-CA" sz="2400" b="1" dirty="0">
                <a:solidFill>
                  <a:schemeClr val="accent5"/>
                </a:solidFill>
              </a:rPr>
              <a:t>Volume en litre (L)</a:t>
            </a:r>
          </a:p>
        </p:txBody>
      </p:sp>
      <p:cxnSp>
        <p:nvCxnSpPr>
          <p:cNvPr id="295" name="Connecteur droit avec flèche 294">
            <a:extLst>
              <a:ext uri="{FF2B5EF4-FFF2-40B4-BE49-F238E27FC236}">
                <a16:creationId xmlns:a16="http://schemas.microsoft.com/office/drawing/2014/main" id="{556EE71E-D4B0-4AA4-9E23-00912789AE05}"/>
              </a:ext>
            </a:extLst>
          </p:cNvPr>
          <p:cNvCxnSpPr>
            <a:cxnSpLocks/>
          </p:cNvCxnSpPr>
          <p:nvPr>
            <p:custDataLst>
              <p:tags r:id="rId8"/>
            </p:custDataLst>
          </p:nvPr>
        </p:nvCxnSpPr>
        <p:spPr>
          <a:xfrm flipH="1">
            <a:off x="2645349" y="4519939"/>
            <a:ext cx="2028253" cy="1"/>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6" name="ZoneTexte 295">
            <a:extLst>
              <a:ext uri="{FF2B5EF4-FFF2-40B4-BE49-F238E27FC236}">
                <a16:creationId xmlns:a16="http://schemas.microsoft.com/office/drawing/2014/main" id="{D17F64D7-AF7B-4B1A-B187-E6170F1D1819}"/>
              </a:ext>
            </a:extLst>
          </p:cNvPr>
          <p:cNvSpPr txBox="1"/>
          <p:nvPr>
            <p:custDataLst>
              <p:tags r:id="rId9"/>
            </p:custDataLst>
          </p:nvPr>
        </p:nvSpPr>
        <p:spPr>
          <a:xfrm>
            <a:off x="401793" y="4118491"/>
            <a:ext cx="2234310" cy="830997"/>
          </a:xfrm>
          <a:prstGeom prst="rect">
            <a:avLst/>
          </a:prstGeom>
          <a:noFill/>
        </p:spPr>
        <p:txBody>
          <a:bodyPr wrap="square" rtlCol="0">
            <a:spAutoFit/>
          </a:bodyPr>
          <a:lstStyle/>
          <a:p>
            <a:r>
              <a:rPr lang="fr-CA" sz="2400" b="1" dirty="0">
                <a:solidFill>
                  <a:schemeClr val="accent6"/>
                </a:solidFill>
              </a:rPr>
              <a:t>Concentration en mol/L</a:t>
            </a:r>
          </a:p>
        </p:txBody>
      </p:sp>
      <p:sp>
        <p:nvSpPr>
          <p:cNvPr id="297" name="Espace réservé du contenu 9">
            <a:extLst>
              <a:ext uri="{FF2B5EF4-FFF2-40B4-BE49-F238E27FC236}">
                <a16:creationId xmlns:a16="http://schemas.microsoft.com/office/drawing/2014/main" id="{1142AF8B-C4B5-4A85-AEF1-959EAA429BD6}"/>
              </a:ext>
            </a:extLst>
          </p:cNvPr>
          <p:cNvSpPr txBox="1">
            <a:spLocks/>
          </p:cNvSpPr>
          <p:nvPr>
            <p:custDataLst>
              <p:tags r:id="rId10"/>
            </p:custDataLst>
          </p:nvPr>
        </p:nvSpPr>
        <p:spPr>
          <a:xfrm>
            <a:off x="680321" y="6061164"/>
            <a:ext cx="9613861" cy="502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fr-CA" sz="2800" b="1" dirty="0">
                <a:solidFill>
                  <a:schemeClr val="accent1"/>
                </a:solidFill>
              </a:rPr>
              <a:t>Vous devez respecter les unités de mesure.</a:t>
            </a:r>
          </a:p>
        </p:txBody>
      </p:sp>
      <p:pic>
        <p:nvPicPr>
          <p:cNvPr id="14" name="Picture 4" descr="About Chemistry and Why It Is Important - Direct Knowledge">
            <a:extLst>
              <a:ext uri="{FF2B5EF4-FFF2-40B4-BE49-F238E27FC236}">
                <a16:creationId xmlns:a16="http://schemas.microsoft.com/office/drawing/2014/main" id="{FFAA6491-AAC7-4B93-ABAC-231C3F53351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15" name="Titre 1">
            <a:extLst>
              <a:ext uri="{FF2B5EF4-FFF2-40B4-BE49-F238E27FC236}">
                <a16:creationId xmlns:a16="http://schemas.microsoft.com/office/drawing/2014/main" id="{1324C099-D7CB-4E8F-8CD5-7504782770EE}"/>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14-15</a:t>
            </a:r>
          </a:p>
        </p:txBody>
      </p:sp>
    </p:spTree>
    <p:extLst>
      <p:ext uri="{BB962C8B-B14F-4D97-AF65-F5344CB8AC3E}">
        <p14:creationId xmlns:p14="http://schemas.microsoft.com/office/powerpoint/2010/main" val="2869562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3"/>
                                        </p:tgtEl>
                                        <p:attrNameLst>
                                          <p:attrName>style.visibility</p:attrName>
                                        </p:attrNameLst>
                                      </p:cBhvr>
                                      <p:to>
                                        <p:strVal val="visible"/>
                                      </p:to>
                                    </p:set>
                                    <p:animEffect transition="in" filter="wipe(left)">
                                      <p:cBhvr>
                                        <p:cTn id="15" dur="500"/>
                                        <p:tgtEl>
                                          <p:spTgt spid="29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4"/>
                                        </p:tgtEl>
                                        <p:attrNameLst>
                                          <p:attrName>style.visibility</p:attrName>
                                        </p:attrNameLst>
                                      </p:cBhvr>
                                      <p:to>
                                        <p:strVal val="visible"/>
                                      </p:to>
                                    </p:set>
                                    <p:animEffect transition="in" filter="wipe(left)">
                                      <p:cBhvr>
                                        <p:cTn id="19" dur="500"/>
                                        <p:tgtEl>
                                          <p:spTgt spid="29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95"/>
                                        </p:tgtEl>
                                        <p:attrNameLst>
                                          <p:attrName>style.visibility</p:attrName>
                                        </p:attrNameLst>
                                      </p:cBhvr>
                                      <p:to>
                                        <p:strVal val="visible"/>
                                      </p:to>
                                    </p:set>
                                    <p:animEffect transition="in" filter="wipe(left)">
                                      <p:cBhvr>
                                        <p:cTn id="23" dur="500"/>
                                        <p:tgtEl>
                                          <p:spTgt spid="29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96"/>
                                        </p:tgtEl>
                                        <p:attrNameLst>
                                          <p:attrName>style.visibility</p:attrName>
                                        </p:attrNameLst>
                                      </p:cBhvr>
                                      <p:to>
                                        <p:strVal val="visible"/>
                                      </p:to>
                                    </p:set>
                                    <p:animEffect transition="in" filter="wipe(left)">
                                      <p:cBhvr>
                                        <p:cTn id="27" dur="500"/>
                                        <p:tgtEl>
                                          <p:spTgt spid="29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7"/>
                                        </p:tgtEl>
                                        <p:attrNameLst>
                                          <p:attrName>style.visibility</p:attrName>
                                        </p:attrNameLst>
                                      </p:cBhvr>
                                      <p:to>
                                        <p:strVal val="visible"/>
                                      </p:to>
                                    </p:set>
                                    <p:animEffect transition="in" filter="fade">
                                      <p:cBhvr>
                                        <p:cTn id="31" dur="500"/>
                                        <p:tgtEl>
                                          <p:spTgt spid="297"/>
                                        </p:tgtEl>
                                      </p:cBhvr>
                                    </p:animEffect>
                                  </p:childTnLst>
                                </p:cTn>
                              </p:par>
                              <p:par>
                                <p:cTn id="32" presetID="26" presetClass="emph" presetSubtype="0" repeatCount="indefinite" fill="hold" grpId="1" nodeType="withEffect">
                                  <p:stCondLst>
                                    <p:cond delay="0"/>
                                  </p:stCondLst>
                                  <p:childTnLst>
                                    <p:animEffect transition="out" filter="fade">
                                      <p:cBhvr>
                                        <p:cTn id="33" dur="500" tmFilter="0, 0; .2, .5; .8, .5; 1, 0"/>
                                        <p:tgtEl>
                                          <p:spTgt spid="297"/>
                                        </p:tgtEl>
                                      </p:cBhvr>
                                    </p:animEffect>
                                    <p:animScale>
                                      <p:cBhvr>
                                        <p:cTn id="34" dur="250" autoRev="1" fill="hold"/>
                                        <p:tgtEl>
                                          <p:spTgt spid="2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4" grpId="0"/>
      <p:bldP spid="296" grpId="0"/>
      <p:bldP spid="297" grpId="0"/>
      <p:bldP spid="29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La dilution</a:t>
            </a:r>
          </a:p>
        </p:txBody>
      </p:sp>
      <p:sp>
        <p:nvSpPr>
          <p:cNvPr id="18" name="Espace réservé du contenu 17">
            <a:extLst>
              <a:ext uri="{FF2B5EF4-FFF2-40B4-BE49-F238E27FC236}">
                <a16:creationId xmlns:a16="http://schemas.microsoft.com/office/drawing/2014/main" id="{1C683A0D-42E1-4AAE-8A7A-AC0087EAED77}"/>
              </a:ext>
            </a:extLst>
          </p:cNvPr>
          <p:cNvSpPr>
            <a:spLocks noGrp="1"/>
          </p:cNvSpPr>
          <p:nvPr>
            <p:ph idx="1"/>
            <p:custDataLst>
              <p:tags r:id="rId2"/>
            </p:custDataLst>
          </p:nvPr>
        </p:nvSpPr>
        <p:spPr>
          <a:xfrm>
            <a:off x="680321" y="1949499"/>
            <a:ext cx="9613861" cy="1479501"/>
          </a:xfrm>
        </p:spPr>
        <p:txBody>
          <a:bodyPr anchor="ctr">
            <a:normAutofit lnSpcReduction="10000"/>
          </a:bodyPr>
          <a:lstStyle/>
          <a:p>
            <a:pPr marL="0" indent="0">
              <a:lnSpc>
                <a:spcPct val="120000"/>
              </a:lnSpc>
              <a:buNone/>
            </a:pPr>
            <a:r>
              <a:rPr lang="fr-CA" altLang="fr-FR" sz="2800" dirty="0"/>
              <a:t>Si une solution est trop concentrée, on peut y ajouter du solvant afin de faire baisser sa concentration. C’est une </a:t>
            </a:r>
            <a:r>
              <a:rPr lang="fr-CA" altLang="fr-FR" sz="2800" b="1" dirty="0">
                <a:solidFill>
                  <a:schemeClr val="accent1"/>
                </a:solidFill>
              </a:rPr>
              <a:t>dilution.</a:t>
            </a:r>
          </a:p>
        </p:txBody>
      </p:sp>
      <p:sp>
        <p:nvSpPr>
          <p:cNvPr id="55" name="Rectangle 54">
            <a:extLst>
              <a:ext uri="{FF2B5EF4-FFF2-40B4-BE49-F238E27FC236}">
                <a16:creationId xmlns:a16="http://schemas.microsoft.com/office/drawing/2014/main" id="{CE38C7A5-D82F-4AA8-B891-F28CDF2E8A1E}"/>
              </a:ext>
            </a:extLst>
          </p:cNvPr>
          <p:cNvSpPr/>
          <p:nvPr>
            <p:custDataLst>
              <p:tags r:id="rId3"/>
            </p:custDataLst>
          </p:nvPr>
        </p:nvSpPr>
        <p:spPr>
          <a:xfrm>
            <a:off x="1288291" y="5226067"/>
            <a:ext cx="1914525" cy="101367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6" name="Ellipse 55">
            <a:extLst>
              <a:ext uri="{FF2B5EF4-FFF2-40B4-BE49-F238E27FC236}">
                <a16:creationId xmlns:a16="http://schemas.microsoft.com/office/drawing/2014/main" id="{A6BB5979-D41E-4C19-9E36-12DA8E248F4A}"/>
              </a:ext>
            </a:extLst>
          </p:cNvPr>
          <p:cNvSpPr/>
          <p:nvPr>
            <p:custDataLst>
              <p:tags r:id="rId4"/>
            </p:custDataLst>
          </p:nvPr>
        </p:nvSpPr>
        <p:spPr>
          <a:xfrm>
            <a:off x="1288291" y="5991338"/>
            <a:ext cx="1914525" cy="46430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8" name="Ellipse 67">
            <a:extLst>
              <a:ext uri="{FF2B5EF4-FFF2-40B4-BE49-F238E27FC236}">
                <a16:creationId xmlns:a16="http://schemas.microsoft.com/office/drawing/2014/main" id="{904BBBFF-624D-42F1-BD4C-846E1ABBE208}"/>
              </a:ext>
            </a:extLst>
          </p:cNvPr>
          <p:cNvSpPr/>
          <p:nvPr>
            <p:custDataLst>
              <p:tags r:id="rId5"/>
            </p:custDataLst>
          </p:nvPr>
        </p:nvSpPr>
        <p:spPr>
          <a:xfrm>
            <a:off x="1298311" y="5025676"/>
            <a:ext cx="1914525" cy="464307"/>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3" name="Cylindre 52">
            <a:extLst>
              <a:ext uri="{FF2B5EF4-FFF2-40B4-BE49-F238E27FC236}">
                <a16:creationId xmlns:a16="http://schemas.microsoft.com/office/drawing/2014/main" id="{A744D9E2-23C5-404E-9FF9-778479D0AAE7}"/>
              </a:ext>
            </a:extLst>
          </p:cNvPr>
          <p:cNvSpPr/>
          <p:nvPr>
            <p:custDataLst>
              <p:tags r:id="rId6"/>
            </p:custDataLst>
          </p:nvPr>
        </p:nvSpPr>
        <p:spPr>
          <a:xfrm>
            <a:off x="1293301" y="4223357"/>
            <a:ext cx="1914525" cy="2232288"/>
          </a:xfrm>
          <a:prstGeom prst="can">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0" name="Rectangle 69">
            <a:extLst>
              <a:ext uri="{FF2B5EF4-FFF2-40B4-BE49-F238E27FC236}">
                <a16:creationId xmlns:a16="http://schemas.microsoft.com/office/drawing/2014/main" id="{27E5F874-ABA6-4C06-A250-4107BD24A0C3}"/>
              </a:ext>
            </a:extLst>
          </p:cNvPr>
          <p:cNvSpPr/>
          <p:nvPr>
            <p:custDataLst>
              <p:tags r:id="rId7"/>
            </p:custDataLst>
          </p:nvPr>
        </p:nvSpPr>
        <p:spPr>
          <a:xfrm>
            <a:off x="7351850" y="5324196"/>
            <a:ext cx="1914525" cy="101367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1" name="Ellipse 70">
            <a:extLst>
              <a:ext uri="{FF2B5EF4-FFF2-40B4-BE49-F238E27FC236}">
                <a16:creationId xmlns:a16="http://schemas.microsoft.com/office/drawing/2014/main" id="{73336D4C-7E41-4442-BD63-4B1FB2139C4E}"/>
              </a:ext>
            </a:extLst>
          </p:cNvPr>
          <p:cNvSpPr/>
          <p:nvPr>
            <p:custDataLst>
              <p:tags r:id="rId8"/>
            </p:custDataLst>
          </p:nvPr>
        </p:nvSpPr>
        <p:spPr>
          <a:xfrm>
            <a:off x="7351850" y="6103100"/>
            <a:ext cx="1914525" cy="4643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2" name="Ellipse 71">
            <a:extLst>
              <a:ext uri="{FF2B5EF4-FFF2-40B4-BE49-F238E27FC236}">
                <a16:creationId xmlns:a16="http://schemas.microsoft.com/office/drawing/2014/main" id="{A40AFFC4-D0A6-4AB9-8A31-BAF7F28D1B10}"/>
              </a:ext>
            </a:extLst>
          </p:cNvPr>
          <p:cNvSpPr/>
          <p:nvPr>
            <p:custDataLst>
              <p:tags r:id="rId9"/>
            </p:custDataLst>
          </p:nvPr>
        </p:nvSpPr>
        <p:spPr>
          <a:xfrm>
            <a:off x="7361870" y="5123805"/>
            <a:ext cx="1914525" cy="46430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8" name="Forme en L 57">
            <a:extLst>
              <a:ext uri="{FF2B5EF4-FFF2-40B4-BE49-F238E27FC236}">
                <a16:creationId xmlns:a16="http://schemas.microsoft.com/office/drawing/2014/main" id="{EE50BB35-5FCB-4A53-A78D-7805EE6EC6FC}"/>
              </a:ext>
            </a:extLst>
          </p:cNvPr>
          <p:cNvSpPr/>
          <p:nvPr>
            <p:custDataLst>
              <p:tags r:id="rId10"/>
            </p:custDataLst>
          </p:nvPr>
        </p:nvSpPr>
        <p:spPr>
          <a:xfrm rot="13496189">
            <a:off x="4447504" y="4759807"/>
            <a:ext cx="1110342" cy="1159387"/>
          </a:xfrm>
          <a:prstGeom prst="corner">
            <a:avLst>
              <a:gd name="adj1" fmla="val 27451"/>
              <a:gd name="adj2" fmla="val 245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24" name="ZoneTexte 1023">
            <a:extLst>
              <a:ext uri="{FF2B5EF4-FFF2-40B4-BE49-F238E27FC236}">
                <a16:creationId xmlns:a16="http://schemas.microsoft.com/office/drawing/2014/main" id="{3FBFA291-CD45-4742-8771-FA9013BDB9FE}"/>
              </a:ext>
            </a:extLst>
          </p:cNvPr>
          <p:cNvSpPr txBox="1"/>
          <p:nvPr>
            <p:custDataLst>
              <p:tags r:id="rId11"/>
            </p:custDataLst>
          </p:nvPr>
        </p:nvSpPr>
        <p:spPr>
          <a:xfrm>
            <a:off x="3575023" y="4421678"/>
            <a:ext cx="952124" cy="1569660"/>
          </a:xfrm>
          <a:prstGeom prst="rect">
            <a:avLst/>
          </a:prstGeom>
          <a:noFill/>
        </p:spPr>
        <p:txBody>
          <a:bodyPr wrap="square" rtlCol="0">
            <a:spAutoFit/>
          </a:bodyPr>
          <a:lstStyle/>
          <a:p>
            <a:pPr algn="ctr"/>
            <a:r>
              <a:rPr lang="fr-CA" sz="9600" b="1" dirty="0">
                <a:solidFill>
                  <a:schemeClr val="accent1"/>
                </a:solidFill>
              </a:rPr>
              <a:t>C</a:t>
            </a:r>
          </a:p>
        </p:txBody>
      </p:sp>
      <p:sp>
        <p:nvSpPr>
          <p:cNvPr id="132" name="ZoneTexte 131">
            <a:extLst>
              <a:ext uri="{FF2B5EF4-FFF2-40B4-BE49-F238E27FC236}">
                <a16:creationId xmlns:a16="http://schemas.microsoft.com/office/drawing/2014/main" id="{F11A8778-A74E-47E9-9A3F-F6BC09848AC7}"/>
              </a:ext>
            </a:extLst>
          </p:cNvPr>
          <p:cNvSpPr txBox="1"/>
          <p:nvPr>
            <p:custDataLst>
              <p:tags r:id="rId12"/>
            </p:custDataLst>
          </p:nvPr>
        </p:nvSpPr>
        <p:spPr>
          <a:xfrm>
            <a:off x="5826050" y="4940459"/>
            <a:ext cx="952124" cy="830997"/>
          </a:xfrm>
          <a:prstGeom prst="rect">
            <a:avLst/>
          </a:prstGeom>
          <a:noFill/>
        </p:spPr>
        <p:txBody>
          <a:bodyPr wrap="square" rtlCol="0">
            <a:spAutoFit/>
          </a:bodyPr>
          <a:lstStyle/>
          <a:p>
            <a:pPr algn="ctr"/>
            <a:r>
              <a:rPr lang="fr-CA" sz="4800" b="1" dirty="0">
                <a:solidFill>
                  <a:schemeClr val="accent1"/>
                </a:solidFill>
              </a:rPr>
              <a:t>C</a:t>
            </a:r>
          </a:p>
        </p:txBody>
      </p:sp>
      <p:sp>
        <p:nvSpPr>
          <p:cNvPr id="130" name="Espace réservé du contenu 3">
            <a:extLst>
              <a:ext uri="{FF2B5EF4-FFF2-40B4-BE49-F238E27FC236}">
                <a16:creationId xmlns:a16="http://schemas.microsoft.com/office/drawing/2014/main" id="{8FF3CB68-D00B-4B84-B8FE-2906D13F25BF}"/>
              </a:ext>
            </a:extLst>
          </p:cNvPr>
          <p:cNvSpPr txBox="1">
            <a:spLocks/>
          </p:cNvSpPr>
          <p:nvPr>
            <p:custDataLst>
              <p:tags r:id="rId13"/>
            </p:custDataLst>
          </p:nvPr>
        </p:nvSpPr>
        <p:spPr>
          <a:xfrm>
            <a:off x="3150425" y="3172089"/>
            <a:ext cx="800714" cy="57580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r>
              <a:rPr lang="fr-CA" sz="2800" dirty="0"/>
              <a:t>C =</a:t>
            </a:r>
          </a:p>
        </p:txBody>
      </p:sp>
      <p:sp>
        <p:nvSpPr>
          <p:cNvPr id="131" name="Espace réservé du contenu 3">
            <a:extLst>
              <a:ext uri="{FF2B5EF4-FFF2-40B4-BE49-F238E27FC236}">
                <a16:creationId xmlns:a16="http://schemas.microsoft.com/office/drawing/2014/main" id="{A996F9EF-2ED3-403B-A38C-42DE1E65CF91}"/>
              </a:ext>
            </a:extLst>
          </p:cNvPr>
          <p:cNvSpPr txBox="1">
            <a:spLocks/>
          </p:cNvSpPr>
          <p:nvPr>
            <p:custDataLst>
              <p:tags r:id="rId14"/>
            </p:custDataLst>
          </p:nvPr>
        </p:nvSpPr>
        <p:spPr>
          <a:xfrm>
            <a:off x="3829309" y="3172089"/>
            <a:ext cx="800714" cy="57580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fr-CA" sz="2800" dirty="0"/>
              <a:t>m</a:t>
            </a:r>
          </a:p>
        </p:txBody>
      </p:sp>
      <p:cxnSp>
        <p:nvCxnSpPr>
          <p:cNvPr id="133" name="Connecteur droit 132">
            <a:extLst>
              <a:ext uri="{FF2B5EF4-FFF2-40B4-BE49-F238E27FC236}">
                <a16:creationId xmlns:a16="http://schemas.microsoft.com/office/drawing/2014/main" id="{7F96CF3D-C5DF-4598-9ECE-0988CF480710}"/>
              </a:ext>
            </a:extLst>
          </p:cNvPr>
          <p:cNvCxnSpPr/>
          <p:nvPr/>
        </p:nvCxnSpPr>
        <p:spPr>
          <a:xfrm>
            <a:off x="3905865" y="3747891"/>
            <a:ext cx="6476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Espace réservé du contenu 3">
            <a:extLst>
              <a:ext uri="{FF2B5EF4-FFF2-40B4-BE49-F238E27FC236}">
                <a16:creationId xmlns:a16="http://schemas.microsoft.com/office/drawing/2014/main" id="{7138412F-FCB7-42AA-800F-AA759BF13F81}"/>
              </a:ext>
            </a:extLst>
          </p:cNvPr>
          <p:cNvSpPr txBox="1">
            <a:spLocks/>
          </p:cNvSpPr>
          <p:nvPr>
            <p:custDataLst>
              <p:tags r:id="rId15"/>
            </p:custDataLst>
          </p:nvPr>
        </p:nvSpPr>
        <p:spPr>
          <a:xfrm>
            <a:off x="3829309" y="3824614"/>
            <a:ext cx="800714" cy="57580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fr-CA" sz="2800" dirty="0"/>
              <a:t>V</a:t>
            </a:r>
          </a:p>
        </p:txBody>
      </p:sp>
      <p:sp>
        <p:nvSpPr>
          <p:cNvPr id="135" name="Espace réservé du contenu 3">
            <a:extLst>
              <a:ext uri="{FF2B5EF4-FFF2-40B4-BE49-F238E27FC236}">
                <a16:creationId xmlns:a16="http://schemas.microsoft.com/office/drawing/2014/main" id="{818483F0-4B6B-42CB-9042-C8D16FE37BE5}"/>
              </a:ext>
            </a:extLst>
          </p:cNvPr>
          <p:cNvSpPr txBox="1">
            <a:spLocks/>
          </p:cNvSpPr>
          <p:nvPr>
            <p:custDataLst>
              <p:tags r:id="rId16"/>
            </p:custDataLst>
          </p:nvPr>
        </p:nvSpPr>
        <p:spPr>
          <a:xfrm>
            <a:off x="5594310" y="3165982"/>
            <a:ext cx="800714" cy="57580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r>
              <a:rPr lang="fr-CA" sz="2800" dirty="0"/>
              <a:t>C =</a:t>
            </a:r>
          </a:p>
        </p:txBody>
      </p:sp>
      <p:sp>
        <p:nvSpPr>
          <p:cNvPr id="136" name="Espace réservé du contenu 3">
            <a:extLst>
              <a:ext uri="{FF2B5EF4-FFF2-40B4-BE49-F238E27FC236}">
                <a16:creationId xmlns:a16="http://schemas.microsoft.com/office/drawing/2014/main" id="{1644F151-E092-48F9-ACF1-7F399DAE3B76}"/>
              </a:ext>
            </a:extLst>
          </p:cNvPr>
          <p:cNvSpPr txBox="1">
            <a:spLocks/>
          </p:cNvSpPr>
          <p:nvPr>
            <p:custDataLst>
              <p:tags r:id="rId17"/>
            </p:custDataLst>
          </p:nvPr>
        </p:nvSpPr>
        <p:spPr>
          <a:xfrm>
            <a:off x="6273194" y="3165982"/>
            <a:ext cx="800714" cy="57580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fr-CA" sz="2800" dirty="0"/>
              <a:t>m</a:t>
            </a:r>
          </a:p>
        </p:txBody>
      </p:sp>
      <p:cxnSp>
        <p:nvCxnSpPr>
          <p:cNvPr id="137" name="Connecteur droit 136">
            <a:extLst>
              <a:ext uri="{FF2B5EF4-FFF2-40B4-BE49-F238E27FC236}">
                <a16:creationId xmlns:a16="http://schemas.microsoft.com/office/drawing/2014/main" id="{B7A244F2-A4A2-46B8-B6FD-84DF36125DCB}"/>
              </a:ext>
            </a:extLst>
          </p:cNvPr>
          <p:cNvCxnSpPr/>
          <p:nvPr/>
        </p:nvCxnSpPr>
        <p:spPr>
          <a:xfrm>
            <a:off x="6349750" y="3741784"/>
            <a:ext cx="6476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Espace réservé du contenu 3">
            <a:extLst>
              <a:ext uri="{FF2B5EF4-FFF2-40B4-BE49-F238E27FC236}">
                <a16:creationId xmlns:a16="http://schemas.microsoft.com/office/drawing/2014/main" id="{BD567559-6679-4303-8F34-F8AC147812D6}"/>
              </a:ext>
            </a:extLst>
          </p:cNvPr>
          <p:cNvSpPr txBox="1">
            <a:spLocks/>
          </p:cNvSpPr>
          <p:nvPr>
            <p:custDataLst>
              <p:tags r:id="rId18"/>
            </p:custDataLst>
          </p:nvPr>
        </p:nvSpPr>
        <p:spPr>
          <a:xfrm>
            <a:off x="6273194" y="3818507"/>
            <a:ext cx="800714" cy="57580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fr-CA" sz="2800" dirty="0"/>
              <a:t>V</a:t>
            </a:r>
          </a:p>
        </p:txBody>
      </p:sp>
      <p:sp>
        <p:nvSpPr>
          <p:cNvPr id="139" name="Rectangle 138">
            <a:extLst>
              <a:ext uri="{FF2B5EF4-FFF2-40B4-BE49-F238E27FC236}">
                <a16:creationId xmlns:a16="http://schemas.microsoft.com/office/drawing/2014/main" id="{958D0B92-F68C-4BDD-ACC1-DB5F8C825764}"/>
              </a:ext>
            </a:extLst>
          </p:cNvPr>
          <p:cNvSpPr/>
          <p:nvPr>
            <p:custDataLst>
              <p:tags r:id="rId19"/>
            </p:custDataLst>
          </p:nvPr>
        </p:nvSpPr>
        <p:spPr>
          <a:xfrm>
            <a:off x="7357496" y="5004297"/>
            <a:ext cx="1914525" cy="131219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0" name="Ellipse 139">
            <a:extLst>
              <a:ext uri="{FF2B5EF4-FFF2-40B4-BE49-F238E27FC236}">
                <a16:creationId xmlns:a16="http://schemas.microsoft.com/office/drawing/2014/main" id="{A833A598-8944-4DBD-A703-5D67DB67C718}"/>
              </a:ext>
            </a:extLst>
          </p:cNvPr>
          <p:cNvSpPr/>
          <p:nvPr>
            <p:custDataLst>
              <p:tags r:id="rId20"/>
            </p:custDataLst>
          </p:nvPr>
        </p:nvSpPr>
        <p:spPr>
          <a:xfrm>
            <a:off x="7357496" y="6068088"/>
            <a:ext cx="1914525" cy="464307"/>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1" name="Ellipse 140">
            <a:extLst>
              <a:ext uri="{FF2B5EF4-FFF2-40B4-BE49-F238E27FC236}">
                <a16:creationId xmlns:a16="http://schemas.microsoft.com/office/drawing/2014/main" id="{A833B9D4-B9E2-40E3-B373-F874BF88A971}"/>
              </a:ext>
            </a:extLst>
          </p:cNvPr>
          <p:cNvSpPr/>
          <p:nvPr>
            <p:custDataLst>
              <p:tags r:id="rId21"/>
            </p:custDataLst>
          </p:nvPr>
        </p:nvSpPr>
        <p:spPr>
          <a:xfrm>
            <a:off x="7357496" y="4772143"/>
            <a:ext cx="1914525" cy="464307"/>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3" name="Cylindre 72">
            <a:extLst>
              <a:ext uri="{FF2B5EF4-FFF2-40B4-BE49-F238E27FC236}">
                <a16:creationId xmlns:a16="http://schemas.microsoft.com/office/drawing/2014/main" id="{7A6D392C-AB3B-4B67-A06B-34ADBE3FC570}"/>
              </a:ext>
            </a:extLst>
          </p:cNvPr>
          <p:cNvSpPr/>
          <p:nvPr>
            <p:custDataLst>
              <p:tags r:id="rId22"/>
            </p:custDataLst>
          </p:nvPr>
        </p:nvSpPr>
        <p:spPr>
          <a:xfrm>
            <a:off x="7356860" y="4321486"/>
            <a:ext cx="1914525" cy="2232288"/>
          </a:xfrm>
          <a:prstGeom prst="can">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Nuage 3">
            <a:extLst>
              <a:ext uri="{FF2B5EF4-FFF2-40B4-BE49-F238E27FC236}">
                <a16:creationId xmlns:a16="http://schemas.microsoft.com/office/drawing/2014/main" id="{A1D9AF64-9F0B-4100-B751-00263902C57E}"/>
              </a:ext>
            </a:extLst>
          </p:cNvPr>
          <p:cNvSpPr/>
          <p:nvPr/>
        </p:nvSpPr>
        <p:spPr>
          <a:xfrm>
            <a:off x="7679228" y="5206508"/>
            <a:ext cx="1247775" cy="296952"/>
          </a:xfrm>
          <a:prstGeom prst="cloud">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 coins arrondis 4">
            <a:extLst>
              <a:ext uri="{FF2B5EF4-FFF2-40B4-BE49-F238E27FC236}">
                <a16:creationId xmlns:a16="http://schemas.microsoft.com/office/drawing/2014/main" id="{68BC2553-633E-43F8-9CB6-EE8E32DEAF6D}"/>
              </a:ext>
            </a:extLst>
          </p:cNvPr>
          <p:cNvSpPr/>
          <p:nvPr/>
        </p:nvSpPr>
        <p:spPr>
          <a:xfrm>
            <a:off x="8069131" y="3741784"/>
            <a:ext cx="414735" cy="162813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0" name="Picture 4" descr="About Chemistry and Why It Is Important - Direct Knowledge">
            <a:extLst>
              <a:ext uri="{FF2B5EF4-FFF2-40B4-BE49-F238E27FC236}">
                <a16:creationId xmlns:a16="http://schemas.microsoft.com/office/drawing/2014/main" id="{03FADE73-5B48-46B1-B0C1-C31B09985722}"/>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31" name="Titre 1">
            <a:extLst>
              <a:ext uri="{FF2B5EF4-FFF2-40B4-BE49-F238E27FC236}">
                <a16:creationId xmlns:a16="http://schemas.microsoft.com/office/drawing/2014/main" id="{AEAF2B62-9B70-41F6-A896-C085C2C96C25}"/>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14-15</a:t>
            </a:r>
          </a:p>
        </p:txBody>
      </p:sp>
    </p:spTree>
    <p:extLst>
      <p:ext uri="{BB962C8B-B14F-4D97-AF65-F5344CB8AC3E}">
        <p14:creationId xmlns:p14="http://schemas.microsoft.com/office/powerpoint/2010/main" val="896216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par>
                          <p:cTn id="8" fill="hold">
                            <p:stCondLst>
                              <p:cond delay="125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250"/>
                                        <p:tgtEl>
                                          <p:spTgt spid="4"/>
                                        </p:tgtEl>
                                      </p:cBhvr>
                                    </p:animEffect>
                                  </p:childTnLst>
                                </p:cTn>
                              </p:par>
                            </p:childTnLst>
                          </p:cTn>
                        </p:par>
                        <p:par>
                          <p:cTn id="12" fill="hold">
                            <p:stCondLst>
                              <p:cond delay="2500"/>
                            </p:stCondLst>
                            <p:childTnLst>
                              <p:par>
                                <p:cTn id="13" presetID="16" presetClass="exit" presetSubtype="21" fill="hold" grpId="1" nodeType="afterEffect">
                                  <p:stCondLst>
                                    <p:cond delay="0"/>
                                  </p:stCondLst>
                                  <p:childTnLst>
                                    <p:animEffect transition="out" filter="barn(inVertical)">
                                      <p:cBhvr>
                                        <p:cTn id="14" dur="1250"/>
                                        <p:tgtEl>
                                          <p:spTgt spid="4"/>
                                        </p:tgtEl>
                                      </p:cBhvr>
                                    </p:animEffect>
                                    <p:set>
                                      <p:cBhvr>
                                        <p:cTn id="15" dur="1" fill="hold">
                                          <p:stCondLst>
                                            <p:cond delay="1249"/>
                                          </p:stCondLst>
                                        </p:cTn>
                                        <p:tgtEl>
                                          <p:spTgt spid="4"/>
                                        </p:tgtEl>
                                        <p:attrNameLst>
                                          <p:attrName>style.visibility</p:attrName>
                                        </p:attrNameLst>
                                      </p:cBhvr>
                                      <p:to>
                                        <p:strVal val="hidden"/>
                                      </p:to>
                                    </p:set>
                                  </p:childTnLst>
                                </p:cTn>
                              </p:par>
                            </p:childTnLst>
                          </p:cTn>
                        </p:par>
                        <p:par>
                          <p:cTn id="16" fill="hold">
                            <p:stCondLst>
                              <p:cond delay="3750"/>
                            </p:stCondLst>
                            <p:childTnLst>
                              <p:par>
                                <p:cTn id="17" presetID="22" presetClass="entr" presetSubtype="4" fill="hold" grpId="0" nodeType="after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wipe(down)">
                                      <p:cBhvr>
                                        <p:cTn id="19" dur="250"/>
                                        <p:tgtEl>
                                          <p:spTgt spid="140"/>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wipe(down)">
                                      <p:cBhvr>
                                        <p:cTn id="23" dur="250"/>
                                        <p:tgtEl>
                                          <p:spTgt spid="139"/>
                                        </p:tgtEl>
                                      </p:cBhvr>
                                    </p:animEffect>
                                  </p:childTnLst>
                                </p:cTn>
                              </p:par>
                            </p:childTnLst>
                          </p:cTn>
                        </p:par>
                        <p:par>
                          <p:cTn id="24" fill="hold">
                            <p:stCondLst>
                              <p:cond delay="4250"/>
                            </p:stCondLst>
                            <p:childTnLst>
                              <p:par>
                                <p:cTn id="25" presetID="22" presetClass="entr" presetSubtype="4" fill="hold" grpId="0"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250"/>
                                        <p:tgtEl>
                                          <p:spTgt spid="141"/>
                                        </p:tgtEl>
                                      </p:cBhvr>
                                    </p:animEffect>
                                  </p:childTnLst>
                                </p:cTn>
                              </p:par>
                              <p:par>
                                <p:cTn id="28" presetID="22" presetClass="exit" presetSubtype="1" fill="hold" grpId="1" nodeType="withEffect">
                                  <p:stCondLst>
                                    <p:cond delay="0"/>
                                  </p:stCondLst>
                                  <p:childTnLst>
                                    <p:animEffect transition="out" filter="wipe(up)">
                                      <p:cBhvr>
                                        <p:cTn id="29" dur="1250"/>
                                        <p:tgtEl>
                                          <p:spTgt spid="5"/>
                                        </p:tgtEl>
                                      </p:cBhvr>
                                    </p:animEffect>
                                    <p:set>
                                      <p:cBhvr>
                                        <p:cTn id="30" dur="1" fill="hold">
                                          <p:stCondLst>
                                            <p:cond delay="124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24"/>
                                        </p:tgtEl>
                                        <p:attrNameLst>
                                          <p:attrName>style.visibility</p:attrName>
                                        </p:attrNameLst>
                                      </p:cBhvr>
                                      <p:to>
                                        <p:strVal val="visible"/>
                                      </p:to>
                                    </p:set>
                                    <p:animEffect transition="in" filter="fade">
                                      <p:cBhvr>
                                        <p:cTn id="35" dur="500"/>
                                        <p:tgtEl>
                                          <p:spTgt spid="1024"/>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fade">
                                      <p:cBhvr>
                                        <p:cTn id="43" dur="500"/>
                                        <p:tgtEl>
                                          <p:spTgt spid="1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138"/>
                                        </p:tgtEl>
                                        <p:attrNameLst>
                                          <p:attrName>style.visibility</p:attrName>
                                        </p:attrNameLst>
                                      </p:cBhvr>
                                      <p:to>
                                        <p:strVal val="visible"/>
                                      </p:to>
                                    </p:set>
                                    <p:animEffect transition="in" filter="fade">
                                      <p:cBhvr>
                                        <p:cTn id="48" dur="500"/>
                                        <p:tgtEl>
                                          <p:spTgt spid="138"/>
                                        </p:tgtEl>
                                      </p:cBhvr>
                                    </p:animEffect>
                                  </p:childTnLst>
                                </p:cTn>
                              </p:par>
                              <p:par>
                                <p:cTn id="49" presetID="10" presetClass="entr" presetSubtype="0" fill="hold" grpId="2" nodeType="withEffect">
                                  <p:stCondLst>
                                    <p:cond delay="0"/>
                                  </p:stCondLst>
                                  <p:childTnLst>
                                    <p:set>
                                      <p:cBhvr>
                                        <p:cTn id="50" dur="1" fill="hold">
                                          <p:stCondLst>
                                            <p:cond delay="0"/>
                                          </p:stCondLst>
                                        </p:cTn>
                                        <p:tgtEl>
                                          <p:spTgt spid="135"/>
                                        </p:tgtEl>
                                        <p:attrNameLst>
                                          <p:attrName>style.visibility</p:attrName>
                                        </p:attrNameLst>
                                      </p:cBhvr>
                                      <p:to>
                                        <p:strVal val="visible"/>
                                      </p:to>
                                    </p:set>
                                    <p:animEffect transition="in" filter="fade">
                                      <p:cBhvr>
                                        <p:cTn id="51" dur="500"/>
                                        <p:tgtEl>
                                          <p:spTgt spid="1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0"/>
                                        </p:tgtEl>
                                        <p:attrNameLst>
                                          <p:attrName>style.visibility</p:attrName>
                                        </p:attrNameLst>
                                      </p:cBhvr>
                                      <p:to>
                                        <p:strVal val="visible"/>
                                      </p:to>
                                    </p:set>
                                    <p:animEffect transition="in" filter="fade">
                                      <p:cBhvr>
                                        <p:cTn id="54" dur="500"/>
                                        <p:tgtEl>
                                          <p:spTgt spid="1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10" presetClass="entr" presetSubtype="0" fill="hold" nodeType="withEffect">
                                  <p:stCondLst>
                                    <p:cond delay="0"/>
                                  </p:stCondLst>
                                  <p:childTnLst>
                                    <p:set>
                                      <p:cBhvr>
                                        <p:cTn id="59" dur="1" fill="hold">
                                          <p:stCondLst>
                                            <p:cond delay="0"/>
                                          </p:stCondLst>
                                        </p:cTn>
                                        <p:tgtEl>
                                          <p:spTgt spid="133"/>
                                        </p:tgtEl>
                                        <p:attrNameLst>
                                          <p:attrName>style.visibility</p:attrName>
                                        </p:attrNameLst>
                                      </p:cBhvr>
                                      <p:to>
                                        <p:strVal val="visible"/>
                                      </p:to>
                                    </p:set>
                                    <p:animEffect transition="in" filter="fade">
                                      <p:cBhvr>
                                        <p:cTn id="60" dur="500"/>
                                        <p:tgtEl>
                                          <p:spTgt spid="1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500"/>
                                        <p:tgtEl>
                                          <p:spTgt spid="136"/>
                                        </p:tgtEl>
                                      </p:cBhvr>
                                    </p:animEffect>
                                  </p:childTnLst>
                                </p:cTn>
                              </p:par>
                              <p:par>
                                <p:cTn id="64" presetID="10" presetClass="entr" presetSubtype="0" fill="hold" nodeType="withEffect">
                                  <p:stCondLst>
                                    <p:cond delay="0"/>
                                  </p:stCondLst>
                                  <p:childTnLst>
                                    <p:set>
                                      <p:cBhvr>
                                        <p:cTn id="65" dur="1" fill="hold">
                                          <p:stCondLst>
                                            <p:cond delay="0"/>
                                          </p:stCondLst>
                                        </p:cTn>
                                        <p:tgtEl>
                                          <p:spTgt spid="137"/>
                                        </p:tgtEl>
                                        <p:attrNameLst>
                                          <p:attrName>style.visibility</p:attrName>
                                        </p:attrNameLst>
                                      </p:cBhvr>
                                      <p:to>
                                        <p:strVal val="visible"/>
                                      </p:to>
                                    </p:set>
                                    <p:animEffect transition="in" filter="fade">
                                      <p:cBhvr>
                                        <p:cTn id="66" dur="500"/>
                                        <p:tgtEl>
                                          <p:spTgt spid="13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4"/>
                                        </p:tgtEl>
                                        <p:attrNameLst>
                                          <p:attrName>style.visibility</p:attrName>
                                        </p:attrNameLst>
                                      </p:cBhvr>
                                      <p:to>
                                        <p:strVal val="visible"/>
                                      </p:to>
                                    </p:set>
                                    <p:animEffect transition="in" filter="fade">
                                      <p:cBhvr>
                                        <p:cTn id="69" dur="500"/>
                                        <p:tgtEl>
                                          <p:spTgt spid="13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mph" presetSubtype="0" fill="hold" grpId="0" nodeType="clickEffect">
                                  <p:stCondLst>
                                    <p:cond delay="0"/>
                                  </p:stCondLst>
                                  <p:childTnLst>
                                    <p:animScale>
                                      <p:cBhvr>
                                        <p:cTn id="73" dur="2000" fill="hold"/>
                                        <p:tgtEl>
                                          <p:spTgt spid="138"/>
                                        </p:tgtEl>
                                      </p:cBhvr>
                                      <p:by x="150000" y="150000"/>
                                    </p:animScale>
                                  </p:childTnLst>
                                </p:cTn>
                              </p:par>
                              <p:par>
                                <p:cTn id="74" presetID="6" presetClass="emph" presetSubtype="0" fill="hold" grpId="0" nodeType="withEffect">
                                  <p:stCondLst>
                                    <p:cond delay="0"/>
                                  </p:stCondLst>
                                  <p:childTnLst>
                                    <p:animScale>
                                      <p:cBhvr>
                                        <p:cTn id="75" dur="2000" fill="hold"/>
                                        <p:tgtEl>
                                          <p:spTgt spid="135"/>
                                        </p:tgtEl>
                                      </p:cBhvr>
                                      <p:by x="50000" y="50000"/>
                                    </p:animScale>
                                  </p:childTnLst>
                                </p:cTn>
                              </p:par>
                              <p:par>
                                <p:cTn id="76" presetID="3" presetClass="emph" presetSubtype="2" fill="hold" grpId="1" nodeType="withEffect">
                                  <p:stCondLst>
                                    <p:cond delay="0"/>
                                  </p:stCondLst>
                                  <p:childTnLst>
                                    <p:animClr clrSpc="rgb" dir="cw">
                                      <p:cBhvr override="childStyle">
                                        <p:cTn id="77" dur="2000" fill="hold"/>
                                        <p:tgtEl>
                                          <p:spTgt spid="138"/>
                                        </p:tgtEl>
                                        <p:attrNameLst>
                                          <p:attrName>style.color</p:attrName>
                                        </p:attrNameLst>
                                      </p:cBhvr>
                                      <p:to>
                                        <a:srgbClr val="FA7E5C"/>
                                      </p:to>
                                    </p:animClr>
                                  </p:childTnLst>
                                </p:cTn>
                              </p:par>
                              <p:par>
                                <p:cTn id="78" presetID="3" presetClass="emph" presetSubtype="2" fill="hold" grpId="1" nodeType="withEffect">
                                  <p:stCondLst>
                                    <p:cond delay="0"/>
                                  </p:stCondLst>
                                  <p:childTnLst>
                                    <p:animClr clrSpc="rgb" dir="cw">
                                      <p:cBhvr override="childStyle">
                                        <p:cTn id="79" dur="2000" fill="hold"/>
                                        <p:tgtEl>
                                          <p:spTgt spid="135"/>
                                        </p:tgtEl>
                                        <p:attrNameLst>
                                          <p:attrName>style.color</p:attrName>
                                        </p:attrNameLst>
                                      </p:cBhvr>
                                      <p:to>
                                        <a:srgbClr val="FA7E5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 grpId="0"/>
      <p:bldP spid="132" grpId="0"/>
      <p:bldP spid="130" grpId="0"/>
      <p:bldP spid="131" grpId="0"/>
      <p:bldP spid="134" grpId="0"/>
      <p:bldP spid="135" grpId="0"/>
      <p:bldP spid="135" grpId="1"/>
      <p:bldP spid="135" grpId="2"/>
      <p:bldP spid="136" grpId="0"/>
      <p:bldP spid="138" grpId="0"/>
      <p:bldP spid="138" grpId="1"/>
      <p:bldP spid="138" grpId="2"/>
      <p:bldP spid="139" grpId="0" animBg="1"/>
      <p:bldP spid="140" grpId="0" animBg="1"/>
      <p:bldP spid="141" grpId="0" animBg="1"/>
      <p:bldP spid="4" grpId="0" animBg="1"/>
      <p:bldP spid="4" grpId="1" animBg="1"/>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La dilution: conservation de la masse</a:t>
            </a:r>
          </a:p>
        </p:txBody>
      </p:sp>
      <p:sp>
        <p:nvSpPr>
          <p:cNvPr id="18" name="Espace réservé du contenu 17">
            <a:extLst>
              <a:ext uri="{FF2B5EF4-FFF2-40B4-BE49-F238E27FC236}">
                <a16:creationId xmlns:a16="http://schemas.microsoft.com/office/drawing/2014/main" id="{1C683A0D-42E1-4AAE-8A7A-AC0087EAED77}"/>
              </a:ext>
            </a:extLst>
          </p:cNvPr>
          <p:cNvSpPr>
            <a:spLocks noGrp="1"/>
          </p:cNvSpPr>
          <p:nvPr>
            <p:ph idx="1"/>
            <p:custDataLst>
              <p:tags r:id="rId2"/>
            </p:custDataLst>
          </p:nvPr>
        </p:nvSpPr>
        <p:spPr>
          <a:xfrm>
            <a:off x="425489" y="2050069"/>
            <a:ext cx="9868693" cy="1957505"/>
          </a:xfrm>
        </p:spPr>
        <p:txBody>
          <a:bodyPr anchor="ctr">
            <a:noAutofit/>
          </a:bodyPr>
          <a:lstStyle/>
          <a:p>
            <a:pPr marL="0" indent="0">
              <a:lnSpc>
                <a:spcPct val="100000"/>
              </a:lnSpc>
              <a:buNone/>
            </a:pPr>
            <a:r>
              <a:rPr lang="fr-CA" altLang="fr-FR" dirty="0"/>
              <a:t>Lors d’une dilution, la quantité de soluté entre la solution initiale et finale reste pareille (m</a:t>
            </a:r>
            <a:r>
              <a:rPr lang="fr-CA" altLang="fr-FR" baseline="-25000" dirty="0"/>
              <a:t>1</a:t>
            </a:r>
            <a:r>
              <a:rPr lang="fr-CA" altLang="fr-FR" dirty="0"/>
              <a:t> = m</a:t>
            </a:r>
            <a:r>
              <a:rPr lang="fr-CA" altLang="fr-FR" baseline="-25000" dirty="0"/>
              <a:t>2</a:t>
            </a:r>
            <a:r>
              <a:rPr lang="fr-CA" altLang="fr-FR" dirty="0"/>
              <a:t>). Ce principe se nomme la conservation de la masse. À cause de ceci, une égalité est créé: </a:t>
            </a:r>
          </a:p>
          <a:p>
            <a:pPr marL="0" indent="0" algn="ctr">
              <a:lnSpc>
                <a:spcPct val="100000"/>
              </a:lnSpc>
              <a:buNone/>
            </a:pPr>
            <a:r>
              <a:rPr lang="fr-CA" altLang="fr-FR" sz="3600" b="1" dirty="0"/>
              <a:t>C</a:t>
            </a:r>
            <a:r>
              <a:rPr lang="fr-CA" altLang="fr-FR" sz="3600" b="1" baseline="-25000" dirty="0"/>
              <a:t>1</a:t>
            </a:r>
            <a:r>
              <a:rPr lang="fr-CA" altLang="fr-FR" sz="3600" b="1" dirty="0"/>
              <a:t>V</a:t>
            </a:r>
            <a:r>
              <a:rPr lang="fr-CA" altLang="fr-FR" sz="3600" b="1" baseline="-25000" dirty="0"/>
              <a:t>1</a:t>
            </a:r>
            <a:r>
              <a:rPr lang="fr-CA" altLang="fr-FR" sz="3600" b="1" dirty="0"/>
              <a:t> = C</a:t>
            </a:r>
            <a:r>
              <a:rPr lang="fr-CA" altLang="fr-FR" sz="3600" b="1" baseline="-25000" dirty="0"/>
              <a:t>2</a:t>
            </a:r>
            <a:r>
              <a:rPr lang="fr-CA" altLang="fr-FR" sz="3600" b="1" dirty="0"/>
              <a:t>V</a:t>
            </a:r>
            <a:r>
              <a:rPr lang="fr-CA" altLang="fr-FR" sz="3600" b="1" baseline="-25000" dirty="0"/>
              <a:t>2</a:t>
            </a:r>
          </a:p>
        </p:txBody>
      </p:sp>
      <p:sp>
        <p:nvSpPr>
          <p:cNvPr id="3" name="Rectangle 2">
            <a:extLst>
              <a:ext uri="{FF2B5EF4-FFF2-40B4-BE49-F238E27FC236}">
                <a16:creationId xmlns:a16="http://schemas.microsoft.com/office/drawing/2014/main" id="{BD309C9C-1FA0-4B0F-97CF-306A450EC3D6}"/>
              </a:ext>
            </a:extLst>
          </p:cNvPr>
          <p:cNvSpPr/>
          <p:nvPr/>
        </p:nvSpPr>
        <p:spPr>
          <a:xfrm>
            <a:off x="4014539" y="3305175"/>
            <a:ext cx="2762250" cy="702399"/>
          </a:xfrm>
          <a:prstGeom prst="rect">
            <a:avLst/>
          </a:prstGeom>
          <a:noFill/>
          <a:ln>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40" name="Groupe 39">
            <a:extLst>
              <a:ext uri="{FF2B5EF4-FFF2-40B4-BE49-F238E27FC236}">
                <a16:creationId xmlns:a16="http://schemas.microsoft.com/office/drawing/2014/main" id="{ABFB38B5-CC25-4332-B63A-4ADE47BD8DF7}"/>
              </a:ext>
            </a:extLst>
          </p:cNvPr>
          <p:cNvGrpSpPr/>
          <p:nvPr/>
        </p:nvGrpSpPr>
        <p:grpSpPr>
          <a:xfrm>
            <a:off x="1422775" y="5743513"/>
            <a:ext cx="1914526" cy="916239"/>
            <a:chOff x="8107966" y="5401127"/>
            <a:chExt cx="1914526" cy="916239"/>
          </a:xfrm>
        </p:grpSpPr>
        <p:sp>
          <p:nvSpPr>
            <p:cNvPr id="45" name="Rectangle 44">
              <a:extLst>
                <a:ext uri="{FF2B5EF4-FFF2-40B4-BE49-F238E27FC236}">
                  <a16:creationId xmlns:a16="http://schemas.microsoft.com/office/drawing/2014/main" id="{BB3AD992-4B27-4AEA-B01E-2DF5B3159F05}"/>
                </a:ext>
              </a:extLst>
            </p:cNvPr>
            <p:cNvSpPr/>
            <p:nvPr>
              <p:custDataLst>
                <p:tags r:id="rId11"/>
              </p:custDataLst>
            </p:nvPr>
          </p:nvSpPr>
          <p:spPr>
            <a:xfrm>
              <a:off x="8107967" y="5637155"/>
              <a:ext cx="1914525" cy="46430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Ellipse 45">
              <a:extLst>
                <a:ext uri="{FF2B5EF4-FFF2-40B4-BE49-F238E27FC236}">
                  <a16:creationId xmlns:a16="http://schemas.microsoft.com/office/drawing/2014/main" id="{1226E7AD-7DF2-4470-8E1E-8190CFE852EA}"/>
                </a:ext>
              </a:extLst>
            </p:cNvPr>
            <p:cNvSpPr/>
            <p:nvPr>
              <p:custDataLst>
                <p:tags r:id="rId12"/>
              </p:custDataLst>
            </p:nvPr>
          </p:nvSpPr>
          <p:spPr>
            <a:xfrm>
              <a:off x="8107967" y="5853059"/>
              <a:ext cx="1914525" cy="46430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7" name="Ellipse 46">
              <a:extLst>
                <a:ext uri="{FF2B5EF4-FFF2-40B4-BE49-F238E27FC236}">
                  <a16:creationId xmlns:a16="http://schemas.microsoft.com/office/drawing/2014/main" id="{6F393BE7-9889-4052-BDCC-12EFE44EDBFE}"/>
                </a:ext>
              </a:extLst>
            </p:cNvPr>
            <p:cNvSpPr/>
            <p:nvPr>
              <p:custDataLst>
                <p:tags r:id="rId13"/>
              </p:custDataLst>
            </p:nvPr>
          </p:nvSpPr>
          <p:spPr>
            <a:xfrm>
              <a:off x="8107966" y="5401127"/>
              <a:ext cx="1914525" cy="464307"/>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
        <p:nvSpPr>
          <p:cNvPr id="49" name="Cylindre 48">
            <a:extLst>
              <a:ext uri="{FF2B5EF4-FFF2-40B4-BE49-F238E27FC236}">
                <a16:creationId xmlns:a16="http://schemas.microsoft.com/office/drawing/2014/main" id="{723DE2DD-C08A-407D-AD9B-ADC082B0E07B}"/>
              </a:ext>
            </a:extLst>
          </p:cNvPr>
          <p:cNvSpPr/>
          <p:nvPr>
            <p:custDataLst>
              <p:tags r:id="rId3"/>
            </p:custDataLst>
          </p:nvPr>
        </p:nvSpPr>
        <p:spPr>
          <a:xfrm>
            <a:off x="1422776" y="4427464"/>
            <a:ext cx="1914525" cy="2232288"/>
          </a:xfrm>
          <a:prstGeom prst="can">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Flèche : droite 49">
            <a:extLst>
              <a:ext uri="{FF2B5EF4-FFF2-40B4-BE49-F238E27FC236}">
                <a16:creationId xmlns:a16="http://schemas.microsoft.com/office/drawing/2014/main" id="{B250FC6A-FBA1-484A-B74F-CEF123BB0990}"/>
              </a:ext>
            </a:extLst>
          </p:cNvPr>
          <p:cNvSpPr/>
          <p:nvPr/>
        </p:nvSpPr>
        <p:spPr>
          <a:xfrm>
            <a:off x="4162437" y="4936983"/>
            <a:ext cx="2466454" cy="1080938"/>
          </a:xfrm>
          <a:prstGeom prst="rightArrow">
            <a:avLst/>
          </a:prstGeom>
          <a:gradFill flip="none" rotWithShape="1">
            <a:gsLst>
              <a:gs pos="0">
                <a:schemeClr val="accent6">
                  <a:lumMod val="75000"/>
                </a:schemeClr>
              </a:gs>
              <a:gs pos="53000">
                <a:schemeClr val="accent6">
                  <a:lumMod val="60000"/>
                  <a:lumOff val="40000"/>
                </a:schemeClr>
              </a:gs>
              <a:gs pos="100000">
                <a:schemeClr val="accent6">
                  <a:lumMod val="20000"/>
                  <a:lumOff val="80000"/>
                </a:schemeClr>
              </a:gs>
            </a:gsLst>
            <a:lin ang="0" scaled="1"/>
            <a:tileRect/>
          </a:gra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baseline="-25000" dirty="0">
              <a:solidFill>
                <a:schemeClr val="bg1"/>
              </a:solidFill>
            </a:endParaRPr>
          </a:p>
        </p:txBody>
      </p:sp>
      <p:sp>
        <p:nvSpPr>
          <p:cNvPr id="53" name="Accolade fermante 52">
            <a:extLst>
              <a:ext uri="{FF2B5EF4-FFF2-40B4-BE49-F238E27FC236}">
                <a16:creationId xmlns:a16="http://schemas.microsoft.com/office/drawing/2014/main" id="{2E837DA3-C6BF-4599-B90C-58AE91C253F6}"/>
              </a:ext>
            </a:extLst>
          </p:cNvPr>
          <p:cNvSpPr/>
          <p:nvPr/>
        </p:nvSpPr>
        <p:spPr>
          <a:xfrm flipH="1">
            <a:off x="964430" y="5938054"/>
            <a:ext cx="399555" cy="603923"/>
          </a:xfrm>
          <a:prstGeom prst="rightBrace">
            <a:avLst>
              <a:gd name="adj1" fmla="val 7066"/>
              <a:gd name="adj2" fmla="val 44627"/>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5" name="ZoneTexte 54">
            <a:extLst>
              <a:ext uri="{FF2B5EF4-FFF2-40B4-BE49-F238E27FC236}">
                <a16:creationId xmlns:a16="http://schemas.microsoft.com/office/drawing/2014/main" id="{9FDCEC15-E151-4236-A4BD-868611C2B39A}"/>
              </a:ext>
            </a:extLst>
          </p:cNvPr>
          <p:cNvSpPr txBox="1"/>
          <p:nvPr/>
        </p:nvSpPr>
        <p:spPr>
          <a:xfrm>
            <a:off x="350803" y="5903057"/>
            <a:ext cx="657225" cy="584775"/>
          </a:xfrm>
          <a:prstGeom prst="rect">
            <a:avLst/>
          </a:prstGeom>
          <a:noFill/>
        </p:spPr>
        <p:txBody>
          <a:bodyPr wrap="square" rtlCol="0">
            <a:spAutoFit/>
          </a:bodyPr>
          <a:lstStyle/>
          <a:p>
            <a:pPr algn="ctr"/>
            <a:r>
              <a:rPr lang="fr-CA" sz="3200" b="1" dirty="0">
                <a:solidFill>
                  <a:schemeClr val="accent6">
                    <a:lumMod val="75000"/>
                  </a:schemeClr>
                </a:solidFill>
              </a:rPr>
              <a:t>V</a:t>
            </a:r>
            <a:r>
              <a:rPr lang="fr-CA" sz="3200" b="1" baseline="-25000" dirty="0">
                <a:solidFill>
                  <a:schemeClr val="accent6">
                    <a:lumMod val="75000"/>
                  </a:schemeClr>
                </a:solidFill>
              </a:rPr>
              <a:t>1</a:t>
            </a:r>
          </a:p>
        </p:txBody>
      </p:sp>
      <p:cxnSp>
        <p:nvCxnSpPr>
          <p:cNvPr id="56" name="Connecteur droit avec flèche 55">
            <a:extLst>
              <a:ext uri="{FF2B5EF4-FFF2-40B4-BE49-F238E27FC236}">
                <a16:creationId xmlns:a16="http://schemas.microsoft.com/office/drawing/2014/main" id="{C9AD6AF4-72C4-4FE6-9147-BD4190D453A5}"/>
              </a:ext>
            </a:extLst>
          </p:cNvPr>
          <p:cNvCxnSpPr>
            <a:cxnSpLocks/>
            <a:endCxn id="59" idx="3"/>
          </p:cNvCxnSpPr>
          <p:nvPr/>
        </p:nvCxnSpPr>
        <p:spPr>
          <a:xfrm flipH="1" flipV="1">
            <a:off x="1011658" y="4881204"/>
            <a:ext cx="1228077" cy="105685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912B6C9E-F1C1-44CA-BE11-233A7348485C}"/>
              </a:ext>
            </a:extLst>
          </p:cNvPr>
          <p:cNvSpPr txBox="1"/>
          <p:nvPr/>
        </p:nvSpPr>
        <p:spPr>
          <a:xfrm>
            <a:off x="354433" y="4588816"/>
            <a:ext cx="657225" cy="584775"/>
          </a:xfrm>
          <a:prstGeom prst="rect">
            <a:avLst/>
          </a:prstGeom>
          <a:noFill/>
        </p:spPr>
        <p:txBody>
          <a:bodyPr wrap="square" rtlCol="0">
            <a:spAutoFit/>
          </a:bodyPr>
          <a:lstStyle/>
          <a:p>
            <a:pPr algn="ctr"/>
            <a:r>
              <a:rPr lang="fr-CA" sz="3200" b="1" dirty="0">
                <a:solidFill>
                  <a:schemeClr val="accent6">
                    <a:lumMod val="75000"/>
                  </a:schemeClr>
                </a:solidFill>
              </a:rPr>
              <a:t>C</a:t>
            </a:r>
            <a:r>
              <a:rPr lang="fr-CA" sz="3200" b="1" baseline="-25000" dirty="0">
                <a:solidFill>
                  <a:schemeClr val="accent6">
                    <a:lumMod val="75000"/>
                  </a:schemeClr>
                </a:solidFill>
              </a:rPr>
              <a:t>1</a:t>
            </a:r>
          </a:p>
        </p:txBody>
      </p:sp>
      <p:sp>
        <p:nvSpPr>
          <p:cNvPr id="60" name="Rectangle 59">
            <a:extLst>
              <a:ext uri="{FF2B5EF4-FFF2-40B4-BE49-F238E27FC236}">
                <a16:creationId xmlns:a16="http://schemas.microsoft.com/office/drawing/2014/main" id="{372D9036-8173-4FD6-A86C-C7EB13AF0A36}"/>
              </a:ext>
            </a:extLst>
          </p:cNvPr>
          <p:cNvSpPr/>
          <p:nvPr>
            <p:custDataLst>
              <p:tags r:id="rId4"/>
            </p:custDataLst>
          </p:nvPr>
        </p:nvSpPr>
        <p:spPr>
          <a:xfrm>
            <a:off x="7637363" y="6108717"/>
            <a:ext cx="1914525" cy="41148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1" name="Ellipse 60">
            <a:extLst>
              <a:ext uri="{FF2B5EF4-FFF2-40B4-BE49-F238E27FC236}">
                <a16:creationId xmlns:a16="http://schemas.microsoft.com/office/drawing/2014/main" id="{566E4835-4FDA-46C4-9A0D-84A03D28DF4B}"/>
              </a:ext>
            </a:extLst>
          </p:cNvPr>
          <p:cNvSpPr/>
          <p:nvPr>
            <p:custDataLst>
              <p:tags r:id="rId5"/>
            </p:custDataLst>
          </p:nvPr>
        </p:nvSpPr>
        <p:spPr>
          <a:xfrm>
            <a:off x="7637363" y="6285435"/>
            <a:ext cx="1914525" cy="4643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2" name="Ellipse 61">
            <a:extLst>
              <a:ext uri="{FF2B5EF4-FFF2-40B4-BE49-F238E27FC236}">
                <a16:creationId xmlns:a16="http://schemas.microsoft.com/office/drawing/2014/main" id="{FBBE1FCE-B2A4-49C5-9DB3-0FED6910AE39}"/>
              </a:ext>
            </a:extLst>
          </p:cNvPr>
          <p:cNvSpPr/>
          <p:nvPr>
            <p:custDataLst>
              <p:tags r:id="rId6"/>
            </p:custDataLst>
          </p:nvPr>
        </p:nvSpPr>
        <p:spPr>
          <a:xfrm>
            <a:off x="7647383" y="5911420"/>
            <a:ext cx="1914525" cy="46430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3" name="Rectangle 62">
            <a:extLst>
              <a:ext uri="{FF2B5EF4-FFF2-40B4-BE49-F238E27FC236}">
                <a16:creationId xmlns:a16="http://schemas.microsoft.com/office/drawing/2014/main" id="{C8F86C4C-D788-4BEE-B363-7F1A81BF52EB}"/>
              </a:ext>
            </a:extLst>
          </p:cNvPr>
          <p:cNvSpPr/>
          <p:nvPr>
            <p:custDataLst>
              <p:tags r:id="rId7"/>
            </p:custDataLst>
          </p:nvPr>
        </p:nvSpPr>
        <p:spPr>
          <a:xfrm>
            <a:off x="7647383" y="5173591"/>
            <a:ext cx="1914525" cy="131219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4" name="Ellipse 63">
            <a:extLst>
              <a:ext uri="{FF2B5EF4-FFF2-40B4-BE49-F238E27FC236}">
                <a16:creationId xmlns:a16="http://schemas.microsoft.com/office/drawing/2014/main" id="{E952BB92-B830-406B-A7EF-03F6F82CD395}"/>
              </a:ext>
            </a:extLst>
          </p:cNvPr>
          <p:cNvSpPr/>
          <p:nvPr>
            <p:custDataLst>
              <p:tags r:id="rId8"/>
            </p:custDataLst>
          </p:nvPr>
        </p:nvSpPr>
        <p:spPr>
          <a:xfrm>
            <a:off x="7647383" y="6237382"/>
            <a:ext cx="1914525" cy="464307"/>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5" name="Ellipse 64">
            <a:extLst>
              <a:ext uri="{FF2B5EF4-FFF2-40B4-BE49-F238E27FC236}">
                <a16:creationId xmlns:a16="http://schemas.microsoft.com/office/drawing/2014/main" id="{38911723-047A-4956-A5A1-E366F6D19E03}"/>
              </a:ext>
            </a:extLst>
          </p:cNvPr>
          <p:cNvSpPr/>
          <p:nvPr>
            <p:custDataLst>
              <p:tags r:id="rId9"/>
            </p:custDataLst>
          </p:nvPr>
        </p:nvSpPr>
        <p:spPr>
          <a:xfrm>
            <a:off x="7643009" y="4954478"/>
            <a:ext cx="1914525" cy="464307"/>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6" name="Cylindre 65">
            <a:extLst>
              <a:ext uri="{FF2B5EF4-FFF2-40B4-BE49-F238E27FC236}">
                <a16:creationId xmlns:a16="http://schemas.microsoft.com/office/drawing/2014/main" id="{466C6D8B-3306-4460-BC6C-3DB31C22380A}"/>
              </a:ext>
            </a:extLst>
          </p:cNvPr>
          <p:cNvSpPr/>
          <p:nvPr>
            <p:custDataLst>
              <p:tags r:id="rId10"/>
            </p:custDataLst>
          </p:nvPr>
        </p:nvSpPr>
        <p:spPr>
          <a:xfrm>
            <a:off x="7642373" y="4503821"/>
            <a:ext cx="1914525" cy="2232288"/>
          </a:xfrm>
          <a:prstGeom prst="can">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Accolade fermante 66">
            <a:extLst>
              <a:ext uri="{FF2B5EF4-FFF2-40B4-BE49-F238E27FC236}">
                <a16:creationId xmlns:a16="http://schemas.microsoft.com/office/drawing/2014/main" id="{07AC4881-B945-4D75-927B-CC9DB68047D8}"/>
              </a:ext>
            </a:extLst>
          </p:cNvPr>
          <p:cNvSpPr/>
          <p:nvPr/>
        </p:nvSpPr>
        <p:spPr>
          <a:xfrm flipH="1">
            <a:off x="7113064" y="5173592"/>
            <a:ext cx="440248" cy="1402556"/>
          </a:xfrm>
          <a:prstGeom prst="rightBrace">
            <a:avLst>
              <a:gd name="adj1" fmla="val 26816"/>
              <a:gd name="adj2" fmla="val 47399"/>
            </a:avLst>
          </a:prstGeom>
          <a:ln w="381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8" name="ZoneTexte 67">
            <a:extLst>
              <a:ext uri="{FF2B5EF4-FFF2-40B4-BE49-F238E27FC236}">
                <a16:creationId xmlns:a16="http://schemas.microsoft.com/office/drawing/2014/main" id="{79C9E3EA-E7FB-4CDC-AD0C-FB3C5F13A6CD}"/>
              </a:ext>
            </a:extLst>
          </p:cNvPr>
          <p:cNvSpPr txBox="1"/>
          <p:nvPr/>
        </p:nvSpPr>
        <p:spPr>
          <a:xfrm>
            <a:off x="6491710" y="5562007"/>
            <a:ext cx="672810" cy="584775"/>
          </a:xfrm>
          <a:prstGeom prst="rect">
            <a:avLst/>
          </a:prstGeom>
          <a:noFill/>
        </p:spPr>
        <p:txBody>
          <a:bodyPr wrap="square" rtlCol="0">
            <a:spAutoFit/>
          </a:bodyPr>
          <a:lstStyle/>
          <a:p>
            <a:pPr algn="ctr"/>
            <a:r>
              <a:rPr lang="fr-CA" sz="3200" b="1" dirty="0">
                <a:solidFill>
                  <a:schemeClr val="accent6">
                    <a:lumMod val="40000"/>
                    <a:lumOff val="60000"/>
                  </a:schemeClr>
                </a:solidFill>
              </a:rPr>
              <a:t>V</a:t>
            </a:r>
            <a:r>
              <a:rPr lang="fr-CA" sz="3200" b="1" baseline="-25000" dirty="0">
                <a:solidFill>
                  <a:schemeClr val="accent6">
                    <a:lumMod val="40000"/>
                    <a:lumOff val="60000"/>
                  </a:schemeClr>
                </a:solidFill>
              </a:rPr>
              <a:t>2</a:t>
            </a:r>
          </a:p>
        </p:txBody>
      </p:sp>
      <p:cxnSp>
        <p:nvCxnSpPr>
          <p:cNvPr id="69" name="Connecteur droit avec flèche 68">
            <a:extLst>
              <a:ext uri="{FF2B5EF4-FFF2-40B4-BE49-F238E27FC236}">
                <a16:creationId xmlns:a16="http://schemas.microsoft.com/office/drawing/2014/main" id="{74E37392-0134-41E1-9DBE-E5C3705534C8}"/>
              </a:ext>
            </a:extLst>
          </p:cNvPr>
          <p:cNvCxnSpPr>
            <a:cxnSpLocks/>
          </p:cNvCxnSpPr>
          <p:nvPr/>
        </p:nvCxnSpPr>
        <p:spPr>
          <a:xfrm flipH="1" flipV="1">
            <a:off x="7113064" y="4686300"/>
            <a:ext cx="1277366" cy="1266226"/>
          </a:xfrm>
          <a:prstGeom prst="straightConnector1">
            <a:avLst/>
          </a:prstGeom>
          <a:ln w="762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ZoneTexte 69">
            <a:extLst>
              <a:ext uri="{FF2B5EF4-FFF2-40B4-BE49-F238E27FC236}">
                <a16:creationId xmlns:a16="http://schemas.microsoft.com/office/drawing/2014/main" id="{5E95CF1C-66A2-4A36-881D-3F708265B3E1}"/>
              </a:ext>
            </a:extLst>
          </p:cNvPr>
          <p:cNvSpPr txBox="1"/>
          <p:nvPr/>
        </p:nvSpPr>
        <p:spPr>
          <a:xfrm>
            <a:off x="6475905" y="4427464"/>
            <a:ext cx="857283" cy="584775"/>
          </a:xfrm>
          <a:prstGeom prst="rect">
            <a:avLst/>
          </a:prstGeom>
          <a:noFill/>
        </p:spPr>
        <p:txBody>
          <a:bodyPr wrap="square" rtlCol="0">
            <a:spAutoFit/>
          </a:bodyPr>
          <a:lstStyle/>
          <a:p>
            <a:pPr algn="ctr"/>
            <a:r>
              <a:rPr lang="fr-CA" sz="3200" b="1" dirty="0">
                <a:solidFill>
                  <a:schemeClr val="accent6">
                    <a:lumMod val="40000"/>
                    <a:lumOff val="60000"/>
                  </a:schemeClr>
                </a:solidFill>
              </a:rPr>
              <a:t>C</a:t>
            </a:r>
            <a:r>
              <a:rPr lang="fr-CA" sz="3200" b="1" baseline="-25000" dirty="0">
                <a:solidFill>
                  <a:schemeClr val="accent6">
                    <a:lumMod val="40000"/>
                    <a:lumOff val="60000"/>
                  </a:schemeClr>
                </a:solidFill>
              </a:rPr>
              <a:t>2</a:t>
            </a:r>
          </a:p>
        </p:txBody>
      </p:sp>
      <p:sp>
        <p:nvSpPr>
          <p:cNvPr id="71" name="ZoneTexte 70">
            <a:extLst>
              <a:ext uri="{FF2B5EF4-FFF2-40B4-BE49-F238E27FC236}">
                <a16:creationId xmlns:a16="http://schemas.microsoft.com/office/drawing/2014/main" id="{E4A9E99B-4B59-4D3B-9B55-919F295A2BDC}"/>
              </a:ext>
            </a:extLst>
          </p:cNvPr>
          <p:cNvSpPr txBox="1"/>
          <p:nvPr/>
        </p:nvSpPr>
        <p:spPr>
          <a:xfrm rot="5400000">
            <a:off x="8652326" y="5433999"/>
            <a:ext cx="2427514" cy="400110"/>
          </a:xfrm>
          <a:prstGeom prst="rect">
            <a:avLst/>
          </a:prstGeom>
          <a:noFill/>
        </p:spPr>
        <p:txBody>
          <a:bodyPr wrap="square" rtlCol="0">
            <a:spAutoFit/>
          </a:bodyPr>
          <a:lstStyle/>
          <a:p>
            <a:pPr algn="ctr"/>
            <a:r>
              <a:rPr lang="fr-CA" sz="2000" b="1" u="sng" dirty="0"/>
              <a:t>Solution finale</a:t>
            </a:r>
          </a:p>
        </p:txBody>
      </p:sp>
      <p:sp>
        <p:nvSpPr>
          <p:cNvPr id="72" name="ZoneTexte 71">
            <a:extLst>
              <a:ext uri="{FF2B5EF4-FFF2-40B4-BE49-F238E27FC236}">
                <a16:creationId xmlns:a16="http://schemas.microsoft.com/office/drawing/2014/main" id="{A43C4A59-6709-47E5-A8BB-F81635BDB021}"/>
              </a:ext>
            </a:extLst>
          </p:cNvPr>
          <p:cNvSpPr txBox="1"/>
          <p:nvPr/>
        </p:nvSpPr>
        <p:spPr>
          <a:xfrm rot="5400000">
            <a:off x="2427718" y="5444188"/>
            <a:ext cx="2427514" cy="400110"/>
          </a:xfrm>
          <a:prstGeom prst="rect">
            <a:avLst/>
          </a:prstGeom>
          <a:noFill/>
        </p:spPr>
        <p:txBody>
          <a:bodyPr wrap="square" rtlCol="0">
            <a:spAutoFit/>
          </a:bodyPr>
          <a:lstStyle/>
          <a:p>
            <a:pPr algn="ctr"/>
            <a:r>
              <a:rPr lang="fr-CA" sz="2000" b="1" u="sng" dirty="0"/>
              <a:t>Solution initiale</a:t>
            </a:r>
          </a:p>
        </p:txBody>
      </p:sp>
      <p:pic>
        <p:nvPicPr>
          <p:cNvPr id="30" name="Picture 4" descr="About Chemistry and Why It Is Important - Direct Knowledge">
            <a:extLst>
              <a:ext uri="{FF2B5EF4-FFF2-40B4-BE49-F238E27FC236}">
                <a16:creationId xmlns:a16="http://schemas.microsoft.com/office/drawing/2014/main" id="{C7F9FD42-34A6-4DB3-B114-2AF1DE1E6659}"/>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31" name="Titre 1">
            <a:extLst>
              <a:ext uri="{FF2B5EF4-FFF2-40B4-BE49-F238E27FC236}">
                <a16:creationId xmlns:a16="http://schemas.microsoft.com/office/drawing/2014/main" id="{7D9A645F-31B5-4461-8449-856B67158E6D}"/>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14-15</a:t>
            </a:r>
          </a:p>
        </p:txBody>
      </p:sp>
    </p:spTree>
    <p:extLst>
      <p:ext uri="{BB962C8B-B14F-4D97-AF65-F5344CB8AC3E}">
        <p14:creationId xmlns:p14="http://schemas.microsoft.com/office/powerpoint/2010/main" val="1228164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La dilution: conservation de la masse</a:t>
            </a:r>
          </a:p>
        </p:txBody>
      </p:sp>
      <p:sp>
        <p:nvSpPr>
          <p:cNvPr id="18" name="Espace réservé du contenu 17">
            <a:extLst>
              <a:ext uri="{FF2B5EF4-FFF2-40B4-BE49-F238E27FC236}">
                <a16:creationId xmlns:a16="http://schemas.microsoft.com/office/drawing/2014/main" id="{1C683A0D-42E1-4AAE-8A7A-AC0087EAED77}"/>
              </a:ext>
            </a:extLst>
          </p:cNvPr>
          <p:cNvSpPr>
            <a:spLocks noGrp="1"/>
          </p:cNvSpPr>
          <p:nvPr>
            <p:ph idx="1"/>
            <p:custDataLst>
              <p:tags r:id="rId2"/>
            </p:custDataLst>
          </p:nvPr>
        </p:nvSpPr>
        <p:spPr>
          <a:xfrm>
            <a:off x="425489" y="2050069"/>
            <a:ext cx="9868693" cy="840947"/>
          </a:xfrm>
        </p:spPr>
        <p:txBody>
          <a:bodyPr anchor="ctr">
            <a:noAutofit/>
          </a:bodyPr>
          <a:lstStyle/>
          <a:p>
            <a:pPr marL="0" indent="0" algn="ctr">
              <a:lnSpc>
                <a:spcPct val="100000"/>
              </a:lnSpc>
              <a:buNone/>
            </a:pPr>
            <a:r>
              <a:rPr lang="fr-CA" altLang="fr-FR" sz="3600" b="1" dirty="0"/>
              <a:t>C</a:t>
            </a:r>
            <a:r>
              <a:rPr lang="fr-CA" altLang="fr-FR" sz="3600" b="1" baseline="-25000" dirty="0"/>
              <a:t>1</a:t>
            </a:r>
            <a:r>
              <a:rPr lang="fr-CA" altLang="fr-FR" sz="3600" b="1" dirty="0"/>
              <a:t>V</a:t>
            </a:r>
            <a:r>
              <a:rPr lang="fr-CA" altLang="fr-FR" sz="3600" b="1" baseline="-25000" dirty="0"/>
              <a:t>1</a:t>
            </a:r>
            <a:r>
              <a:rPr lang="fr-CA" altLang="fr-FR" sz="3600" b="1" dirty="0"/>
              <a:t> = C</a:t>
            </a:r>
            <a:r>
              <a:rPr lang="fr-CA" altLang="fr-FR" sz="3600" b="1" baseline="-25000" dirty="0"/>
              <a:t>2</a:t>
            </a:r>
            <a:r>
              <a:rPr lang="fr-CA" altLang="fr-FR" sz="3600" b="1" dirty="0"/>
              <a:t>V</a:t>
            </a:r>
            <a:r>
              <a:rPr lang="fr-CA" altLang="fr-FR" sz="3600" b="1" baseline="-25000" dirty="0"/>
              <a:t>2</a:t>
            </a:r>
          </a:p>
        </p:txBody>
      </p:sp>
      <p:sp>
        <p:nvSpPr>
          <p:cNvPr id="3" name="Rectangle 2">
            <a:extLst>
              <a:ext uri="{FF2B5EF4-FFF2-40B4-BE49-F238E27FC236}">
                <a16:creationId xmlns:a16="http://schemas.microsoft.com/office/drawing/2014/main" id="{BD309C9C-1FA0-4B0F-97CF-306A450EC3D6}"/>
              </a:ext>
            </a:extLst>
          </p:cNvPr>
          <p:cNvSpPr/>
          <p:nvPr/>
        </p:nvSpPr>
        <p:spPr>
          <a:xfrm>
            <a:off x="4014539" y="2135417"/>
            <a:ext cx="2762250" cy="755600"/>
          </a:xfrm>
          <a:prstGeom prst="rect">
            <a:avLst/>
          </a:prstGeom>
          <a:noFill/>
          <a:ln>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0" name="Groupe 29">
            <a:extLst>
              <a:ext uri="{FF2B5EF4-FFF2-40B4-BE49-F238E27FC236}">
                <a16:creationId xmlns:a16="http://schemas.microsoft.com/office/drawing/2014/main" id="{119B7F0E-3CFB-4FC6-9EAD-DDF4789589F5}"/>
              </a:ext>
            </a:extLst>
          </p:cNvPr>
          <p:cNvGrpSpPr/>
          <p:nvPr/>
        </p:nvGrpSpPr>
        <p:grpSpPr>
          <a:xfrm>
            <a:off x="958120" y="3181599"/>
            <a:ext cx="941483" cy="450568"/>
            <a:chOff x="8107966" y="5401127"/>
            <a:chExt cx="1914526" cy="916239"/>
          </a:xfrm>
        </p:grpSpPr>
        <p:sp>
          <p:nvSpPr>
            <p:cNvPr id="31" name="Rectangle 30">
              <a:extLst>
                <a:ext uri="{FF2B5EF4-FFF2-40B4-BE49-F238E27FC236}">
                  <a16:creationId xmlns:a16="http://schemas.microsoft.com/office/drawing/2014/main" id="{CE3ADF98-DC8A-4F3F-9B20-38D68797F52D}"/>
                </a:ext>
              </a:extLst>
            </p:cNvPr>
            <p:cNvSpPr/>
            <p:nvPr>
              <p:custDataLst>
                <p:tags r:id="rId17"/>
              </p:custDataLst>
            </p:nvPr>
          </p:nvSpPr>
          <p:spPr>
            <a:xfrm>
              <a:off x="8107967" y="5637155"/>
              <a:ext cx="1914525" cy="46430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2" name="Ellipse 31">
              <a:extLst>
                <a:ext uri="{FF2B5EF4-FFF2-40B4-BE49-F238E27FC236}">
                  <a16:creationId xmlns:a16="http://schemas.microsoft.com/office/drawing/2014/main" id="{A1701FE7-0855-4FA6-9564-D6629BCAFA21}"/>
                </a:ext>
              </a:extLst>
            </p:cNvPr>
            <p:cNvSpPr/>
            <p:nvPr>
              <p:custDataLst>
                <p:tags r:id="rId18"/>
              </p:custDataLst>
            </p:nvPr>
          </p:nvSpPr>
          <p:spPr>
            <a:xfrm>
              <a:off x="8107967" y="5853059"/>
              <a:ext cx="1914525" cy="46430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3" name="Ellipse 32">
              <a:extLst>
                <a:ext uri="{FF2B5EF4-FFF2-40B4-BE49-F238E27FC236}">
                  <a16:creationId xmlns:a16="http://schemas.microsoft.com/office/drawing/2014/main" id="{32214B6F-667F-403F-BE0B-89D79FCE652C}"/>
                </a:ext>
              </a:extLst>
            </p:cNvPr>
            <p:cNvSpPr/>
            <p:nvPr>
              <p:custDataLst>
                <p:tags r:id="rId19"/>
              </p:custDataLst>
            </p:nvPr>
          </p:nvSpPr>
          <p:spPr>
            <a:xfrm>
              <a:off x="8107966" y="5401127"/>
              <a:ext cx="1914525" cy="464307"/>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
        <p:nvSpPr>
          <p:cNvPr id="34" name="Cylindre 33">
            <a:extLst>
              <a:ext uri="{FF2B5EF4-FFF2-40B4-BE49-F238E27FC236}">
                <a16:creationId xmlns:a16="http://schemas.microsoft.com/office/drawing/2014/main" id="{926639AF-2278-4E4E-B002-F9F7005DDBD5}"/>
              </a:ext>
            </a:extLst>
          </p:cNvPr>
          <p:cNvSpPr/>
          <p:nvPr>
            <p:custDataLst>
              <p:tags r:id="rId3"/>
            </p:custDataLst>
          </p:nvPr>
        </p:nvSpPr>
        <p:spPr>
          <a:xfrm>
            <a:off x="958120" y="2534421"/>
            <a:ext cx="941483" cy="1097745"/>
          </a:xfrm>
          <a:prstGeom prst="can">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5" name="Accolade fermante 34">
            <a:extLst>
              <a:ext uri="{FF2B5EF4-FFF2-40B4-BE49-F238E27FC236}">
                <a16:creationId xmlns:a16="http://schemas.microsoft.com/office/drawing/2014/main" id="{15EBB69C-F6C3-4CE2-9967-206DAA22D567}"/>
              </a:ext>
            </a:extLst>
          </p:cNvPr>
          <p:cNvSpPr/>
          <p:nvPr/>
        </p:nvSpPr>
        <p:spPr>
          <a:xfrm flipH="1">
            <a:off x="732725" y="3277266"/>
            <a:ext cx="196484" cy="296984"/>
          </a:xfrm>
          <a:prstGeom prst="rightBrace">
            <a:avLst>
              <a:gd name="adj1" fmla="val 7066"/>
              <a:gd name="adj2" fmla="val 44627"/>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 name="ZoneTexte 35">
            <a:extLst>
              <a:ext uri="{FF2B5EF4-FFF2-40B4-BE49-F238E27FC236}">
                <a16:creationId xmlns:a16="http://schemas.microsoft.com/office/drawing/2014/main" id="{8083B651-C0B4-4985-9A02-7EE01F1C2026}"/>
              </a:ext>
            </a:extLst>
          </p:cNvPr>
          <p:cNvSpPr txBox="1"/>
          <p:nvPr/>
        </p:nvSpPr>
        <p:spPr>
          <a:xfrm>
            <a:off x="218619" y="3260055"/>
            <a:ext cx="535546" cy="461665"/>
          </a:xfrm>
          <a:prstGeom prst="rect">
            <a:avLst/>
          </a:prstGeom>
          <a:noFill/>
        </p:spPr>
        <p:txBody>
          <a:bodyPr wrap="square" rtlCol="0">
            <a:spAutoFit/>
          </a:bodyPr>
          <a:lstStyle/>
          <a:p>
            <a:pPr algn="ctr"/>
            <a:r>
              <a:rPr lang="fr-CA" sz="2400" b="1" dirty="0">
                <a:solidFill>
                  <a:schemeClr val="accent6">
                    <a:lumMod val="75000"/>
                  </a:schemeClr>
                </a:solidFill>
              </a:rPr>
              <a:t>V</a:t>
            </a:r>
            <a:r>
              <a:rPr lang="fr-CA" sz="2400" b="1" baseline="-25000" dirty="0">
                <a:solidFill>
                  <a:schemeClr val="accent6">
                    <a:lumMod val="75000"/>
                  </a:schemeClr>
                </a:solidFill>
              </a:rPr>
              <a:t>1</a:t>
            </a:r>
          </a:p>
        </p:txBody>
      </p:sp>
      <p:cxnSp>
        <p:nvCxnSpPr>
          <p:cNvPr id="37" name="Connecteur droit avec flèche 36">
            <a:extLst>
              <a:ext uri="{FF2B5EF4-FFF2-40B4-BE49-F238E27FC236}">
                <a16:creationId xmlns:a16="http://schemas.microsoft.com/office/drawing/2014/main" id="{9E84F869-26FE-4C5A-A51F-1A786FE51D55}"/>
              </a:ext>
            </a:extLst>
          </p:cNvPr>
          <p:cNvCxnSpPr>
            <a:cxnSpLocks/>
            <a:endCxn id="38" idx="3"/>
          </p:cNvCxnSpPr>
          <p:nvPr/>
        </p:nvCxnSpPr>
        <p:spPr>
          <a:xfrm flipH="1" flipV="1">
            <a:off x="755950" y="2844600"/>
            <a:ext cx="603918" cy="432666"/>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CFF1D29A-B181-4177-8A3A-790E777CDE49}"/>
              </a:ext>
            </a:extLst>
          </p:cNvPr>
          <p:cNvSpPr txBox="1"/>
          <p:nvPr/>
        </p:nvSpPr>
        <p:spPr>
          <a:xfrm>
            <a:off x="220404" y="2613767"/>
            <a:ext cx="535546" cy="461665"/>
          </a:xfrm>
          <a:prstGeom prst="rect">
            <a:avLst/>
          </a:prstGeom>
          <a:noFill/>
        </p:spPr>
        <p:txBody>
          <a:bodyPr wrap="square" rtlCol="0">
            <a:spAutoFit/>
          </a:bodyPr>
          <a:lstStyle/>
          <a:p>
            <a:pPr algn="ctr"/>
            <a:r>
              <a:rPr lang="fr-CA" sz="2400" b="1" dirty="0">
                <a:solidFill>
                  <a:schemeClr val="accent6">
                    <a:lumMod val="75000"/>
                  </a:schemeClr>
                </a:solidFill>
              </a:rPr>
              <a:t>C</a:t>
            </a:r>
            <a:r>
              <a:rPr lang="fr-CA" sz="2400" b="1" baseline="-25000" dirty="0">
                <a:solidFill>
                  <a:schemeClr val="accent6">
                    <a:lumMod val="75000"/>
                  </a:schemeClr>
                </a:solidFill>
              </a:rPr>
              <a:t>1</a:t>
            </a:r>
          </a:p>
        </p:txBody>
      </p:sp>
      <p:sp>
        <p:nvSpPr>
          <p:cNvPr id="39" name="ZoneTexte 38">
            <a:extLst>
              <a:ext uri="{FF2B5EF4-FFF2-40B4-BE49-F238E27FC236}">
                <a16:creationId xmlns:a16="http://schemas.microsoft.com/office/drawing/2014/main" id="{CCDB3161-1573-4CDA-905C-64988D949EC8}"/>
              </a:ext>
            </a:extLst>
          </p:cNvPr>
          <p:cNvSpPr txBox="1"/>
          <p:nvPr/>
        </p:nvSpPr>
        <p:spPr>
          <a:xfrm>
            <a:off x="669434" y="2038345"/>
            <a:ext cx="2427514" cy="400110"/>
          </a:xfrm>
          <a:prstGeom prst="rect">
            <a:avLst/>
          </a:prstGeom>
          <a:noFill/>
        </p:spPr>
        <p:txBody>
          <a:bodyPr wrap="square" rtlCol="0">
            <a:spAutoFit/>
          </a:bodyPr>
          <a:lstStyle/>
          <a:p>
            <a:pPr algn="ctr"/>
            <a:r>
              <a:rPr lang="fr-CA" sz="2000" b="1" u="sng" dirty="0"/>
              <a:t>Solution initiale</a:t>
            </a:r>
          </a:p>
        </p:txBody>
      </p:sp>
      <p:sp>
        <p:nvSpPr>
          <p:cNvPr id="74" name="Rectangle 73">
            <a:extLst>
              <a:ext uri="{FF2B5EF4-FFF2-40B4-BE49-F238E27FC236}">
                <a16:creationId xmlns:a16="http://schemas.microsoft.com/office/drawing/2014/main" id="{FCD58BDB-5B1D-44C1-A493-7C6A4430069E}"/>
              </a:ext>
            </a:extLst>
          </p:cNvPr>
          <p:cNvSpPr/>
          <p:nvPr>
            <p:custDataLst>
              <p:tags r:id="rId4"/>
            </p:custDataLst>
          </p:nvPr>
        </p:nvSpPr>
        <p:spPr>
          <a:xfrm>
            <a:off x="9458272" y="3378633"/>
            <a:ext cx="871138" cy="18723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5" name="Ellipse 74">
            <a:extLst>
              <a:ext uri="{FF2B5EF4-FFF2-40B4-BE49-F238E27FC236}">
                <a16:creationId xmlns:a16="http://schemas.microsoft.com/office/drawing/2014/main" id="{E3B28D8D-045B-4B89-A2D0-6668B967D358}"/>
              </a:ext>
            </a:extLst>
          </p:cNvPr>
          <p:cNvSpPr/>
          <p:nvPr>
            <p:custDataLst>
              <p:tags r:id="rId5"/>
            </p:custDataLst>
          </p:nvPr>
        </p:nvSpPr>
        <p:spPr>
          <a:xfrm>
            <a:off x="9458272" y="3459042"/>
            <a:ext cx="871138" cy="21126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6" name="Ellipse 75">
            <a:extLst>
              <a:ext uri="{FF2B5EF4-FFF2-40B4-BE49-F238E27FC236}">
                <a16:creationId xmlns:a16="http://schemas.microsoft.com/office/drawing/2014/main" id="{51D1BC75-6B49-4C0B-9B16-47F221C973DD}"/>
              </a:ext>
            </a:extLst>
          </p:cNvPr>
          <p:cNvSpPr/>
          <p:nvPr>
            <p:custDataLst>
              <p:tags r:id="rId6"/>
            </p:custDataLst>
          </p:nvPr>
        </p:nvSpPr>
        <p:spPr>
          <a:xfrm>
            <a:off x="9462831" y="3288860"/>
            <a:ext cx="871138" cy="21126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7" name="Rectangle 76">
            <a:extLst>
              <a:ext uri="{FF2B5EF4-FFF2-40B4-BE49-F238E27FC236}">
                <a16:creationId xmlns:a16="http://schemas.microsoft.com/office/drawing/2014/main" id="{776D715C-E5AA-4E08-8E14-CD62F95C5317}"/>
              </a:ext>
            </a:extLst>
          </p:cNvPr>
          <p:cNvSpPr/>
          <p:nvPr>
            <p:custDataLst>
              <p:tags r:id="rId7"/>
            </p:custDataLst>
          </p:nvPr>
        </p:nvSpPr>
        <p:spPr>
          <a:xfrm>
            <a:off x="9462831" y="2953137"/>
            <a:ext cx="871138" cy="59706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8" name="Ellipse 77">
            <a:extLst>
              <a:ext uri="{FF2B5EF4-FFF2-40B4-BE49-F238E27FC236}">
                <a16:creationId xmlns:a16="http://schemas.microsoft.com/office/drawing/2014/main" id="{43E90FBB-AC47-4225-B321-AE4FBF00552B}"/>
              </a:ext>
            </a:extLst>
          </p:cNvPr>
          <p:cNvSpPr/>
          <p:nvPr>
            <p:custDataLst>
              <p:tags r:id="rId8"/>
            </p:custDataLst>
          </p:nvPr>
        </p:nvSpPr>
        <p:spPr>
          <a:xfrm>
            <a:off x="9462831" y="3437178"/>
            <a:ext cx="871138" cy="211267"/>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9" name="Ellipse 78">
            <a:extLst>
              <a:ext uri="{FF2B5EF4-FFF2-40B4-BE49-F238E27FC236}">
                <a16:creationId xmlns:a16="http://schemas.microsoft.com/office/drawing/2014/main" id="{8FCE424A-D4FF-4390-B0E1-2C14875E3250}"/>
              </a:ext>
            </a:extLst>
          </p:cNvPr>
          <p:cNvSpPr/>
          <p:nvPr>
            <p:custDataLst>
              <p:tags r:id="rId9"/>
            </p:custDataLst>
          </p:nvPr>
        </p:nvSpPr>
        <p:spPr>
          <a:xfrm>
            <a:off x="9460841" y="2853437"/>
            <a:ext cx="871138" cy="211267"/>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0" name="Cylindre 79">
            <a:extLst>
              <a:ext uri="{FF2B5EF4-FFF2-40B4-BE49-F238E27FC236}">
                <a16:creationId xmlns:a16="http://schemas.microsoft.com/office/drawing/2014/main" id="{D55A2909-38D7-4A1F-9C72-14631C64F07F}"/>
              </a:ext>
            </a:extLst>
          </p:cNvPr>
          <p:cNvSpPr/>
          <p:nvPr>
            <p:custDataLst>
              <p:tags r:id="rId10"/>
            </p:custDataLst>
          </p:nvPr>
        </p:nvSpPr>
        <p:spPr>
          <a:xfrm>
            <a:off x="9460552" y="2648382"/>
            <a:ext cx="871138" cy="1015724"/>
          </a:xfrm>
          <a:prstGeom prst="can">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1" name="Accolade fermante 80">
            <a:extLst>
              <a:ext uri="{FF2B5EF4-FFF2-40B4-BE49-F238E27FC236}">
                <a16:creationId xmlns:a16="http://schemas.microsoft.com/office/drawing/2014/main" id="{D08CD4C9-D5B0-404E-AA22-ED2ACDD154CB}"/>
              </a:ext>
            </a:extLst>
          </p:cNvPr>
          <p:cNvSpPr/>
          <p:nvPr/>
        </p:nvSpPr>
        <p:spPr>
          <a:xfrm flipH="1">
            <a:off x="9219708" y="2953137"/>
            <a:ext cx="200319" cy="638184"/>
          </a:xfrm>
          <a:prstGeom prst="rightBrace">
            <a:avLst>
              <a:gd name="adj1" fmla="val 26816"/>
              <a:gd name="adj2" fmla="val 47399"/>
            </a:avLst>
          </a:prstGeom>
          <a:ln w="381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82" name="ZoneTexte 81">
            <a:extLst>
              <a:ext uri="{FF2B5EF4-FFF2-40B4-BE49-F238E27FC236}">
                <a16:creationId xmlns:a16="http://schemas.microsoft.com/office/drawing/2014/main" id="{F4529BD9-ABD9-430F-86A4-AC7D179042B0}"/>
              </a:ext>
            </a:extLst>
          </p:cNvPr>
          <p:cNvSpPr txBox="1"/>
          <p:nvPr/>
        </p:nvSpPr>
        <p:spPr>
          <a:xfrm>
            <a:off x="8707577" y="3129872"/>
            <a:ext cx="535546" cy="400110"/>
          </a:xfrm>
          <a:prstGeom prst="rect">
            <a:avLst/>
          </a:prstGeom>
          <a:noFill/>
        </p:spPr>
        <p:txBody>
          <a:bodyPr wrap="square" rtlCol="0">
            <a:spAutoFit/>
          </a:bodyPr>
          <a:lstStyle/>
          <a:p>
            <a:pPr algn="ctr"/>
            <a:r>
              <a:rPr lang="fr-CA" sz="2000" b="1" dirty="0">
                <a:solidFill>
                  <a:schemeClr val="accent6">
                    <a:lumMod val="40000"/>
                    <a:lumOff val="60000"/>
                  </a:schemeClr>
                </a:solidFill>
              </a:rPr>
              <a:t>V</a:t>
            </a:r>
            <a:r>
              <a:rPr lang="fr-CA" sz="2000" b="1" baseline="-25000" dirty="0">
                <a:solidFill>
                  <a:schemeClr val="accent6">
                    <a:lumMod val="40000"/>
                    <a:lumOff val="60000"/>
                  </a:schemeClr>
                </a:solidFill>
              </a:rPr>
              <a:t>2</a:t>
            </a:r>
          </a:p>
        </p:txBody>
      </p:sp>
      <p:cxnSp>
        <p:nvCxnSpPr>
          <p:cNvPr id="83" name="Connecteur droit avec flèche 82">
            <a:extLst>
              <a:ext uri="{FF2B5EF4-FFF2-40B4-BE49-F238E27FC236}">
                <a16:creationId xmlns:a16="http://schemas.microsoft.com/office/drawing/2014/main" id="{9040CC91-4E06-4517-A1C4-317FB71D29EB}"/>
              </a:ext>
            </a:extLst>
          </p:cNvPr>
          <p:cNvCxnSpPr>
            <a:cxnSpLocks/>
          </p:cNvCxnSpPr>
          <p:nvPr/>
        </p:nvCxnSpPr>
        <p:spPr>
          <a:xfrm flipH="1" flipV="1">
            <a:off x="9179185" y="2844600"/>
            <a:ext cx="621746" cy="462965"/>
          </a:xfrm>
          <a:prstGeom prst="straightConnector1">
            <a:avLst/>
          </a:prstGeom>
          <a:ln w="762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ZoneTexte 83">
            <a:extLst>
              <a:ext uri="{FF2B5EF4-FFF2-40B4-BE49-F238E27FC236}">
                <a16:creationId xmlns:a16="http://schemas.microsoft.com/office/drawing/2014/main" id="{111D936D-734A-429F-853D-EE7F02641150}"/>
              </a:ext>
            </a:extLst>
          </p:cNvPr>
          <p:cNvSpPr txBox="1"/>
          <p:nvPr/>
        </p:nvSpPr>
        <p:spPr>
          <a:xfrm>
            <a:off x="8698123" y="2613638"/>
            <a:ext cx="621745" cy="400110"/>
          </a:xfrm>
          <a:prstGeom prst="rect">
            <a:avLst/>
          </a:prstGeom>
          <a:noFill/>
        </p:spPr>
        <p:txBody>
          <a:bodyPr wrap="square" rtlCol="0">
            <a:spAutoFit/>
          </a:bodyPr>
          <a:lstStyle/>
          <a:p>
            <a:pPr algn="ctr"/>
            <a:r>
              <a:rPr lang="fr-CA" sz="2000" b="1" dirty="0">
                <a:solidFill>
                  <a:schemeClr val="accent6">
                    <a:lumMod val="40000"/>
                    <a:lumOff val="60000"/>
                  </a:schemeClr>
                </a:solidFill>
              </a:rPr>
              <a:t>C</a:t>
            </a:r>
            <a:r>
              <a:rPr lang="fr-CA" sz="2000" b="1" baseline="-25000" dirty="0">
                <a:solidFill>
                  <a:schemeClr val="accent6">
                    <a:lumMod val="40000"/>
                    <a:lumOff val="60000"/>
                  </a:schemeClr>
                </a:solidFill>
              </a:rPr>
              <a:t>2</a:t>
            </a:r>
          </a:p>
        </p:txBody>
      </p:sp>
      <p:sp>
        <p:nvSpPr>
          <p:cNvPr id="85" name="ZoneTexte 84">
            <a:extLst>
              <a:ext uri="{FF2B5EF4-FFF2-40B4-BE49-F238E27FC236}">
                <a16:creationId xmlns:a16="http://schemas.microsoft.com/office/drawing/2014/main" id="{46981367-20C4-4C1C-8897-6142ECA179DB}"/>
              </a:ext>
            </a:extLst>
          </p:cNvPr>
          <p:cNvSpPr txBox="1"/>
          <p:nvPr/>
        </p:nvSpPr>
        <p:spPr>
          <a:xfrm>
            <a:off x="7677968" y="2052654"/>
            <a:ext cx="2427514" cy="400110"/>
          </a:xfrm>
          <a:prstGeom prst="rect">
            <a:avLst/>
          </a:prstGeom>
          <a:noFill/>
        </p:spPr>
        <p:txBody>
          <a:bodyPr wrap="square" rtlCol="0">
            <a:spAutoFit/>
          </a:bodyPr>
          <a:lstStyle/>
          <a:p>
            <a:pPr algn="ctr"/>
            <a:r>
              <a:rPr lang="fr-CA" sz="2000" b="1" u="sng" dirty="0"/>
              <a:t>Solution finale</a:t>
            </a:r>
          </a:p>
        </p:txBody>
      </p:sp>
      <p:sp>
        <p:nvSpPr>
          <p:cNvPr id="88" name="Espace réservé du contenu 17">
            <a:extLst>
              <a:ext uri="{FF2B5EF4-FFF2-40B4-BE49-F238E27FC236}">
                <a16:creationId xmlns:a16="http://schemas.microsoft.com/office/drawing/2014/main" id="{E9CDEF1F-4694-446C-890D-9025CD06B49E}"/>
              </a:ext>
            </a:extLst>
          </p:cNvPr>
          <p:cNvSpPr txBox="1">
            <a:spLocks/>
          </p:cNvSpPr>
          <p:nvPr>
            <p:custDataLst>
              <p:tags r:id="rId11"/>
            </p:custDataLst>
          </p:nvPr>
        </p:nvSpPr>
        <p:spPr>
          <a:xfrm>
            <a:off x="390260" y="3788941"/>
            <a:ext cx="9868693" cy="84094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altLang="fr-FR" sz="3600" b="1" dirty="0">
                <a:solidFill>
                  <a:schemeClr val="accent6">
                    <a:lumMod val="75000"/>
                  </a:schemeClr>
                </a:solidFill>
              </a:rPr>
              <a:t>C</a:t>
            </a:r>
            <a:r>
              <a:rPr lang="fr-CA" altLang="fr-FR" sz="3600" b="1" baseline="-25000" dirty="0">
                <a:solidFill>
                  <a:schemeClr val="accent6">
                    <a:lumMod val="75000"/>
                  </a:schemeClr>
                </a:solidFill>
              </a:rPr>
              <a:t>1 </a:t>
            </a:r>
            <a:r>
              <a:rPr lang="fr-CA" altLang="fr-FR" sz="3600" b="1" dirty="0">
                <a:solidFill>
                  <a:schemeClr val="accent6">
                    <a:lumMod val="75000"/>
                  </a:schemeClr>
                </a:solidFill>
              </a:rPr>
              <a:t>: concentration de la solution initiale</a:t>
            </a:r>
            <a:endParaRPr lang="fr-CA" altLang="fr-FR" sz="3600" b="1" baseline="-25000" dirty="0">
              <a:solidFill>
                <a:schemeClr val="accent6">
                  <a:lumMod val="75000"/>
                </a:schemeClr>
              </a:solidFill>
            </a:endParaRPr>
          </a:p>
        </p:txBody>
      </p:sp>
      <p:sp>
        <p:nvSpPr>
          <p:cNvPr id="89" name="Espace réservé du contenu 17">
            <a:extLst>
              <a:ext uri="{FF2B5EF4-FFF2-40B4-BE49-F238E27FC236}">
                <a16:creationId xmlns:a16="http://schemas.microsoft.com/office/drawing/2014/main" id="{A1BD879F-364A-4FC1-B313-15E35F0F794A}"/>
              </a:ext>
            </a:extLst>
          </p:cNvPr>
          <p:cNvSpPr txBox="1">
            <a:spLocks/>
          </p:cNvSpPr>
          <p:nvPr>
            <p:custDataLst>
              <p:tags r:id="rId12"/>
            </p:custDataLst>
          </p:nvPr>
        </p:nvSpPr>
        <p:spPr>
          <a:xfrm>
            <a:off x="381553" y="4496913"/>
            <a:ext cx="9868693" cy="84094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altLang="fr-FR" sz="3600" b="1" dirty="0">
                <a:solidFill>
                  <a:schemeClr val="accent6">
                    <a:lumMod val="75000"/>
                  </a:schemeClr>
                </a:solidFill>
              </a:rPr>
              <a:t>V</a:t>
            </a:r>
            <a:r>
              <a:rPr lang="fr-CA" altLang="fr-FR" sz="3600" b="1" baseline="-25000" dirty="0">
                <a:solidFill>
                  <a:schemeClr val="accent6">
                    <a:lumMod val="75000"/>
                  </a:schemeClr>
                </a:solidFill>
              </a:rPr>
              <a:t>1</a:t>
            </a:r>
            <a:r>
              <a:rPr lang="fr-CA" altLang="fr-FR" sz="3600" b="1" dirty="0">
                <a:solidFill>
                  <a:schemeClr val="accent6">
                    <a:lumMod val="75000"/>
                  </a:schemeClr>
                </a:solidFill>
              </a:rPr>
              <a:t> : volume de la solution initiale</a:t>
            </a:r>
            <a:endParaRPr lang="fr-CA" altLang="fr-FR" sz="3600" b="1" baseline="-25000" dirty="0">
              <a:solidFill>
                <a:schemeClr val="accent6">
                  <a:lumMod val="75000"/>
                </a:schemeClr>
              </a:solidFill>
            </a:endParaRPr>
          </a:p>
        </p:txBody>
      </p:sp>
      <p:sp>
        <p:nvSpPr>
          <p:cNvPr id="90" name="Espace réservé du contenu 17">
            <a:extLst>
              <a:ext uri="{FF2B5EF4-FFF2-40B4-BE49-F238E27FC236}">
                <a16:creationId xmlns:a16="http://schemas.microsoft.com/office/drawing/2014/main" id="{5D8140C2-1D3A-4604-896D-7164D115492E}"/>
              </a:ext>
            </a:extLst>
          </p:cNvPr>
          <p:cNvSpPr txBox="1">
            <a:spLocks/>
          </p:cNvSpPr>
          <p:nvPr>
            <p:custDataLst>
              <p:tags r:id="rId13"/>
            </p:custDataLst>
          </p:nvPr>
        </p:nvSpPr>
        <p:spPr>
          <a:xfrm>
            <a:off x="425489" y="5191375"/>
            <a:ext cx="9868693" cy="84094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altLang="fr-FR" sz="3600" b="1" dirty="0">
                <a:solidFill>
                  <a:schemeClr val="accent6">
                    <a:lumMod val="40000"/>
                    <a:lumOff val="60000"/>
                  </a:schemeClr>
                </a:solidFill>
              </a:rPr>
              <a:t>C</a:t>
            </a:r>
            <a:r>
              <a:rPr lang="fr-CA" altLang="fr-FR" sz="3600" b="1" baseline="-25000" dirty="0">
                <a:solidFill>
                  <a:schemeClr val="accent6">
                    <a:lumMod val="40000"/>
                    <a:lumOff val="60000"/>
                  </a:schemeClr>
                </a:solidFill>
              </a:rPr>
              <a:t>2 </a:t>
            </a:r>
            <a:r>
              <a:rPr lang="fr-CA" altLang="fr-FR" sz="3600" b="1" dirty="0">
                <a:solidFill>
                  <a:schemeClr val="accent6">
                    <a:lumMod val="40000"/>
                    <a:lumOff val="60000"/>
                  </a:schemeClr>
                </a:solidFill>
              </a:rPr>
              <a:t>: concentration de la solution finale</a:t>
            </a:r>
          </a:p>
        </p:txBody>
      </p:sp>
      <p:sp>
        <p:nvSpPr>
          <p:cNvPr id="91" name="Espace réservé du contenu 17">
            <a:extLst>
              <a:ext uri="{FF2B5EF4-FFF2-40B4-BE49-F238E27FC236}">
                <a16:creationId xmlns:a16="http://schemas.microsoft.com/office/drawing/2014/main" id="{D249A3C6-C20C-4893-84BC-C041DAF77D53}"/>
              </a:ext>
            </a:extLst>
          </p:cNvPr>
          <p:cNvSpPr txBox="1">
            <a:spLocks/>
          </p:cNvSpPr>
          <p:nvPr>
            <p:custDataLst>
              <p:tags r:id="rId14"/>
            </p:custDataLst>
          </p:nvPr>
        </p:nvSpPr>
        <p:spPr>
          <a:xfrm>
            <a:off x="416782" y="5899347"/>
            <a:ext cx="9868693" cy="84094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altLang="fr-FR" sz="3600" b="1" dirty="0">
                <a:solidFill>
                  <a:schemeClr val="accent6">
                    <a:lumMod val="40000"/>
                    <a:lumOff val="60000"/>
                  </a:schemeClr>
                </a:solidFill>
              </a:rPr>
              <a:t>V</a:t>
            </a:r>
            <a:r>
              <a:rPr lang="fr-CA" altLang="fr-FR" sz="3600" b="1" baseline="-25000" dirty="0">
                <a:solidFill>
                  <a:schemeClr val="accent6">
                    <a:lumMod val="40000"/>
                    <a:lumOff val="60000"/>
                  </a:schemeClr>
                </a:solidFill>
              </a:rPr>
              <a:t>2 </a:t>
            </a:r>
            <a:r>
              <a:rPr lang="fr-CA" altLang="fr-FR" sz="3600" b="1" dirty="0">
                <a:solidFill>
                  <a:schemeClr val="accent6">
                    <a:lumMod val="40000"/>
                    <a:lumOff val="60000"/>
                  </a:schemeClr>
                </a:solidFill>
              </a:rPr>
              <a:t>: volume de la solution finale</a:t>
            </a:r>
          </a:p>
        </p:txBody>
      </p:sp>
      <p:sp>
        <p:nvSpPr>
          <p:cNvPr id="92" name="Espace réservé du contenu 17">
            <a:extLst>
              <a:ext uri="{FF2B5EF4-FFF2-40B4-BE49-F238E27FC236}">
                <a16:creationId xmlns:a16="http://schemas.microsoft.com/office/drawing/2014/main" id="{85D42611-24A1-4622-B688-A39CEA60818F}"/>
              </a:ext>
            </a:extLst>
          </p:cNvPr>
          <p:cNvSpPr txBox="1">
            <a:spLocks/>
          </p:cNvSpPr>
          <p:nvPr>
            <p:custDataLst>
              <p:tags r:id="rId15"/>
            </p:custDataLst>
          </p:nvPr>
        </p:nvSpPr>
        <p:spPr>
          <a:xfrm>
            <a:off x="2959072" y="3015142"/>
            <a:ext cx="2288180" cy="84094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fr-CA" altLang="fr-FR" sz="3600" b="1" dirty="0"/>
              <a:t>C</a:t>
            </a:r>
            <a:r>
              <a:rPr lang="fr-CA" altLang="fr-FR" sz="3600" b="1" baseline="-25000" dirty="0"/>
              <a:t>1</a:t>
            </a:r>
            <a:r>
              <a:rPr lang="fr-CA" altLang="fr-FR" sz="3600" b="1" dirty="0"/>
              <a:t> &gt; C</a:t>
            </a:r>
            <a:r>
              <a:rPr lang="fr-CA" altLang="fr-FR" sz="3600" b="1" baseline="-25000" dirty="0"/>
              <a:t>2</a:t>
            </a:r>
          </a:p>
        </p:txBody>
      </p:sp>
      <p:sp>
        <p:nvSpPr>
          <p:cNvPr id="93" name="Espace réservé du contenu 17">
            <a:extLst>
              <a:ext uri="{FF2B5EF4-FFF2-40B4-BE49-F238E27FC236}">
                <a16:creationId xmlns:a16="http://schemas.microsoft.com/office/drawing/2014/main" id="{DFE6E51F-9D2A-4E40-BEA6-4C993C558236}"/>
              </a:ext>
            </a:extLst>
          </p:cNvPr>
          <p:cNvSpPr txBox="1">
            <a:spLocks/>
          </p:cNvSpPr>
          <p:nvPr>
            <p:custDataLst>
              <p:tags r:id="rId16"/>
            </p:custDataLst>
          </p:nvPr>
        </p:nvSpPr>
        <p:spPr>
          <a:xfrm>
            <a:off x="5634071" y="3015142"/>
            <a:ext cx="2288181" cy="84094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fr-CA" altLang="fr-FR" sz="3600" b="1" dirty="0"/>
              <a:t>V</a:t>
            </a:r>
            <a:r>
              <a:rPr lang="fr-CA" altLang="fr-FR" sz="3600" b="1" baseline="-25000" dirty="0"/>
              <a:t>1</a:t>
            </a:r>
            <a:r>
              <a:rPr lang="fr-CA" altLang="fr-FR" sz="3600" b="1" dirty="0"/>
              <a:t> &lt; V</a:t>
            </a:r>
            <a:r>
              <a:rPr lang="fr-CA" altLang="fr-FR" sz="3600" b="1" baseline="-25000" dirty="0"/>
              <a:t>2</a:t>
            </a:r>
          </a:p>
        </p:txBody>
      </p:sp>
      <p:pic>
        <p:nvPicPr>
          <p:cNvPr id="40" name="Picture 4" descr="About Chemistry and Why It Is Important - Direct Knowledge">
            <a:extLst>
              <a:ext uri="{FF2B5EF4-FFF2-40B4-BE49-F238E27FC236}">
                <a16:creationId xmlns:a16="http://schemas.microsoft.com/office/drawing/2014/main" id="{F96E5FF6-A7D5-4811-B7E0-46CCF8C573F4}"/>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41" name="Titre 1">
            <a:extLst>
              <a:ext uri="{FF2B5EF4-FFF2-40B4-BE49-F238E27FC236}">
                <a16:creationId xmlns:a16="http://schemas.microsoft.com/office/drawing/2014/main" id="{D5741007-B23B-47F8-A2F9-CE4C42565BEE}"/>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14-15</a:t>
            </a:r>
          </a:p>
        </p:txBody>
      </p:sp>
    </p:spTree>
    <p:extLst>
      <p:ext uri="{BB962C8B-B14F-4D97-AF65-F5344CB8AC3E}">
        <p14:creationId xmlns:p14="http://schemas.microsoft.com/office/powerpoint/2010/main" val="1788277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left)">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500"/>
                                        <p:tgtEl>
                                          <p:spTgt spid="9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500"/>
                                        <p:tgtEl>
                                          <p:spTgt spid="93"/>
                                        </p:tgtEl>
                                      </p:cBhvr>
                                    </p:animEffect>
                                  </p:childTnLst>
                                </p:cTn>
                              </p:par>
                              <p:par>
                                <p:cTn id="31" presetID="26" presetClass="emph" presetSubtype="0" repeatCount="indefinite" fill="hold" grpId="1" nodeType="withEffect">
                                  <p:stCondLst>
                                    <p:cond delay="0"/>
                                  </p:stCondLst>
                                  <p:childTnLst>
                                    <p:animEffect transition="out" filter="fade">
                                      <p:cBhvr>
                                        <p:cTn id="32" dur="500" tmFilter="0, 0; .2, .5; .8, .5; 1, 0"/>
                                        <p:tgtEl>
                                          <p:spTgt spid="92"/>
                                        </p:tgtEl>
                                      </p:cBhvr>
                                    </p:animEffect>
                                    <p:animScale>
                                      <p:cBhvr>
                                        <p:cTn id="33" dur="250" autoRev="1" fill="hold"/>
                                        <p:tgtEl>
                                          <p:spTgt spid="92"/>
                                        </p:tgtEl>
                                      </p:cBhvr>
                                      <p:by x="105000" y="105000"/>
                                    </p:animScale>
                                  </p:childTnLst>
                                </p:cTn>
                              </p:par>
                              <p:par>
                                <p:cTn id="34" presetID="26" presetClass="emph" presetSubtype="0" repeatCount="indefinite" fill="hold" grpId="1" nodeType="withEffect">
                                  <p:stCondLst>
                                    <p:cond delay="0"/>
                                  </p:stCondLst>
                                  <p:childTnLst>
                                    <p:animEffect transition="out" filter="fade">
                                      <p:cBhvr>
                                        <p:cTn id="35" dur="500" tmFilter="0, 0; .2, .5; .8, .5; 1, 0"/>
                                        <p:tgtEl>
                                          <p:spTgt spid="93"/>
                                        </p:tgtEl>
                                      </p:cBhvr>
                                    </p:animEffect>
                                    <p:animScale>
                                      <p:cBhvr>
                                        <p:cTn id="36"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2" grpId="1"/>
      <p:bldP spid="93" grpId="0"/>
      <p:bldP spid="9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bout Chemistry and Why It Is Important - Direct Knowledge">
            <a:extLst>
              <a:ext uri="{FF2B5EF4-FFF2-40B4-BE49-F238E27FC236}">
                <a16:creationId xmlns:a16="http://schemas.microsoft.com/office/drawing/2014/main" id="{EAC529C3-2B46-4375-A573-4B749ACD2F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52" r="9091"/>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nvPr>
        </p:nvSpPr>
        <p:spPr>
          <a:xfrm>
            <a:off x="680322" y="4402667"/>
            <a:ext cx="8133478" cy="1321858"/>
          </a:xfrm>
        </p:spPr>
        <p:txBody>
          <a:bodyPr anchor="ctr">
            <a:normAutofit/>
          </a:bodyPr>
          <a:lstStyle/>
          <a:p>
            <a:r>
              <a:rPr lang="fr-CA" sz="4800" b="1" dirty="0"/>
              <a:t>La stœchiométrie</a:t>
            </a:r>
          </a:p>
        </p:txBody>
      </p:sp>
      <p:sp>
        <p:nvSpPr>
          <p:cNvPr id="16" name="Rectangle 15">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1">
            <a:extLst>
              <a:ext uri="{FF2B5EF4-FFF2-40B4-BE49-F238E27FC236}">
                <a16:creationId xmlns:a16="http://schemas.microsoft.com/office/drawing/2014/main" id="{03E6D3AB-9E84-4EAF-8431-C61B8DCF41A8}"/>
              </a:ext>
            </a:extLst>
          </p:cNvPr>
          <p:cNvSpPr txBox="1">
            <a:spLocks/>
          </p:cNvSpPr>
          <p:nvPr/>
        </p:nvSpPr>
        <p:spPr>
          <a:xfrm>
            <a:off x="9102456" y="4249541"/>
            <a:ext cx="3095626" cy="16603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fr-CA" sz="4400" b="1" dirty="0">
                <a:solidFill>
                  <a:schemeClr val="bg1"/>
                </a:solidFill>
              </a:rPr>
              <a:t>Chapitre Révision</a:t>
            </a:r>
          </a:p>
          <a:p>
            <a:pPr algn="ctr">
              <a:spcAft>
                <a:spcPts val="600"/>
              </a:spcAft>
            </a:pPr>
            <a:r>
              <a:rPr lang="fr-CA" sz="2400" b="1" dirty="0">
                <a:solidFill>
                  <a:schemeClr val="bg1"/>
                </a:solidFill>
              </a:rPr>
              <a:t>p. 19-20</a:t>
            </a:r>
          </a:p>
        </p:txBody>
      </p:sp>
    </p:spTree>
    <p:extLst>
      <p:ext uri="{BB962C8B-B14F-4D97-AF65-F5344CB8AC3E}">
        <p14:creationId xmlns:p14="http://schemas.microsoft.com/office/powerpoint/2010/main" val="599599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Formule chimique: écriture</a:t>
            </a:r>
          </a:p>
        </p:txBody>
      </p:sp>
      <p:sp>
        <p:nvSpPr>
          <p:cNvPr id="6" name="Espace réservé du contenu 5">
            <a:extLst>
              <a:ext uri="{FF2B5EF4-FFF2-40B4-BE49-F238E27FC236}">
                <a16:creationId xmlns:a16="http://schemas.microsoft.com/office/drawing/2014/main" id="{81628F25-4BE2-4C08-9F39-81C617B1C3B5}"/>
              </a:ext>
            </a:extLst>
          </p:cNvPr>
          <p:cNvSpPr>
            <a:spLocks noGrp="1"/>
          </p:cNvSpPr>
          <p:nvPr>
            <p:ph idx="1"/>
          </p:nvPr>
        </p:nvSpPr>
        <p:spPr>
          <a:xfrm>
            <a:off x="680321" y="2108098"/>
            <a:ext cx="9613861" cy="1792898"/>
          </a:xfrm>
        </p:spPr>
        <p:txBody>
          <a:bodyPr anchor="ctr">
            <a:noAutofit/>
          </a:bodyPr>
          <a:lstStyle/>
          <a:p>
            <a:pPr marL="0" indent="0">
              <a:lnSpc>
                <a:spcPct val="100000"/>
              </a:lnSpc>
              <a:buNone/>
            </a:pPr>
            <a:r>
              <a:rPr lang="fr-CA" sz="2800" dirty="0"/>
              <a:t>De manière générale, la formule moléculaire s’écrit en suivant l’ordre d’apparition de l’élément dans le tableau périodique. L’ordre est de la GAUCHE </a:t>
            </a:r>
            <a:r>
              <a:rPr lang="fr-CA" sz="2800" dirty="0">
                <a:sym typeface="Wingdings" panose="05000000000000000000" pitchFamily="2" charset="2"/>
              </a:rPr>
              <a:t> DROITE.</a:t>
            </a:r>
            <a:endParaRPr lang="fr-CA" sz="2800" dirty="0"/>
          </a:p>
        </p:txBody>
      </p:sp>
      <p:grpSp>
        <p:nvGrpSpPr>
          <p:cNvPr id="3" name="Groupe 2">
            <a:extLst>
              <a:ext uri="{FF2B5EF4-FFF2-40B4-BE49-F238E27FC236}">
                <a16:creationId xmlns:a16="http://schemas.microsoft.com/office/drawing/2014/main" id="{E4D6C324-C10E-4777-9BF9-BC43B589D201}"/>
              </a:ext>
            </a:extLst>
          </p:cNvPr>
          <p:cNvGrpSpPr/>
          <p:nvPr/>
        </p:nvGrpSpPr>
        <p:grpSpPr>
          <a:xfrm>
            <a:off x="824885" y="4214301"/>
            <a:ext cx="3153847" cy="1504316"/>
            <a:chOff x="903165" y="3746672"/>
            <a:chExt cx="3153847" cy="1504316"/>
          </a:xfrm>
        </p:grpSpPr>
        <p:grpSp>
          <p:nvGrpSpPr>
            <p:cNvPr id="31" name="Groupe 30">
              <a:extLst>
                <a:ext uri="{FF2B5EF4-FFF2-40B4-BE49-F238E27FC236}">
                  <a16:creationId xmlns:a16="http://schemas.microsoft.com/office/drawing/2014/main" id="{E3CFF205-7F12-445F-BBEB-D4D2293ACF2B}"/>
                </a:ext>
              </a:extLst>
            </p:cNvPr>
            <p:cNvGrpSpPr/>
            <p:nvPr/>
          </p:nvGrpSpPr>
          <p:grpSpPr>
            <a:xfrm>
              <a:off x="903165" y="3758678"/>
              <a:ext cx="1718229" cy="1492310"/>
              <a:chOff x="4685157" y="1943102"/>
              <a:chExt cx="2502903" cy="2173812"/>
            </a:xfrm>
          </p:grpSpPr>
          <p:pic>
            <p:nvPicPr>
              <p:cNvPr id="32" name="Picture 2" descr="Isolated Transparent Circle - Free image on Pixabay">
                <a:extLst>
                  <a:ext uri="{FF2B5EF4-FFF2-40B4-BE49-F238E27FC236}">
                    <a16:creationId xmlns:a16="http://schemas.microsoft.com/office/drawing/2014/main" id="{79302A4E-D4CC-42E2-87D5-BDCD85EB22D0}"/>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a:extLst>
                  <a:ext uri="{FF2B5EF4-FFF2-40B4-BE49-F238E27FC236}">
                    <a16:creationId xmlns:a16="http://schemas.microsoft.com/office/drawing/2014/main" id="{32B3E335-CEFB-4604-8743-D0989A6210E8}"/>
                  </a:ext>
                </a:extLst>
              </p:cNvPr>
              <p:cNvSpPr txBox="1"/>
              <p:nvPr/>
            </p:nvSpPr>
            <p:spPr>
              <a:xfrm>
                <a:off x="5316847" y="2568343"/>
                <a:ext cx="1239520" cy="584775"/>
              </a:xfrm>
              <a:prstGeom prst="rect">
                <a:avLst/>
              </a:prstGeom>
              <a:noFill/>
            </p:spPr>
            <p:txBody>
              <a:bodyPr wrap="square" rtlCol="0">
                <a:spAutoFit/>
              </a:bodyPr>
              <a:lstStyle/>
              <a:p>
                <a:pPr algn="ctr"/>
                <a:r>
                  <a:rPr lang="fr-CA" sz="3200" b="1" dirty="0"/>
                  <a:t>H</a:t>
                </a:r>
              </a:p>
            </p:txBody>
          </p:sp>
        </p:grpSp>
        <p:grpSp>
          <p:nvGrpSpPr>
            <p:cNvPr id="34" name="Groupe 33">
              <a:extLst>
                <a:ext uri="{FF2B5EF4-FFF2-40B4-BE49-F238E27FC236}">
                  <a16:creationId xmlns:a16="http://schemas.microsoft.com/office/drawing/2014/main" id="{22FEE5AF-1A67-4CE1-B95A-18FF82D81C94}"/>
                </a:ext>
              </a:extLst>
            </p:cNvPr>
            <p:cNvGrpSpPr/>
            <p:nvPr/>
          </p:nvGrpSpPr>
          <p:grpSpPr>
            <a:xfrm>
              <a:off x="2338783" y="3746672"/>
              <a:ext cx="1718229" cy="1492310"/>
              <a:chOff x="4235798" y="4419265"/>
              <a:chExt cx="2502903" cy="2173812"/>
            </a:xfrm>
          </p:grpSpPr>
          <p:pic>
            <p:nvPicPr>
              <p:cNvPr id="35" name="Picture 2" descr="Isolated Transparent Circle - Free image on Pixabay">
                <a:extLst>
                  <a:ext uri="{FF2B5EF4-FFF2-40B4-BE49-F238E27FC236}">
                    <a16:creationId xmlns:a16="http://schemas.microsoft.com/office/drawing/2014/main" id="{31BF4784-F089-431C-8828-780315884303}"/>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6D9C10D0-F13F-4790-8518-595058A3A1E6}"/>
                  </a:ext>
                </a:extLst>
              </p:cNvPr>
              <p:cNvSpPr txBox="1"/>
              <p:nvPr/>
            </p:nvSpPr>
            <p:spPr>
              <a:xfrm>
                <a:off x="4867488" y="5044507"/>
                <a:ext cx="1239521" cy="851828"/>
              </a:xfrm>
              <a:prstGeom prst="rect">
                <a:avLst/>
              </a:prstGeom>
              <a:noFill/>
            </p:spPr>
            <p:txBody>
              <a:bodyPr wrap="square" rtlCol="0">
                <a:spAutoFit/>
              </a:bodyPr>
              <a:lstStyle/>
              <a:p>
                <a:pPr algn="ctr"/>
                <a:r>
                  <a:rPr lang="fr-CA" sz="3200" b="1" dirty="0"/>
                  <a:t>Br</a:t>
                </a:r>
              </a:p>
            </p:txBody>
          </p:sp>
        </p:grpSp>
        <p:cxnSp>
          <p:nvCxnSpPr>
            <p:cNvPr id="52" name="Connecteur droit 51">
              <a:extLst>
                <a:ext uri="{FF2B5EF4-FFF2-40B4-BE49-F238E27FC236}">
                  <a16:creationId xmlns:a16="http://schemas.microsoft.com/office/drawing/2014/main" id="{2C8C1345-2E14-4431-B3E0-C901C7383E0C}"/>
                </a:ext>
              </a:extLst>
            </p:cNvPr>
            <p:cNvCxnSpPr>
              <a:cxnSpLocks/>
            </p:cNvCxnSpPr>
            <p:nvPr/>
          </p:nvCxnSpPr>
          <p:spPr>
            <a:xfrm>
              <a:off x="2338783" y="4492827"/>
              <a:ext cx="282611"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A940593F-EBE2-473C-B527-8B1D1015ED47}"/>
              </a:ext>
            </a:extLst>
          </p:cNvPr>
          <p:cNvGrpSpPr/>
          <p:nvPr/>
        </p:nvGrpSpPr>
        <p:grpSpPr>
          <a:xfrm>
            <a:off x="5667189" y="4202296"/>
            <a:ext cx="3153847" cy="1504315"/>
            <a:chOff x="903165" y="5250988"/>
            <a:chExt cx="3153847" cy="1504315"/>
          </a:xfrm>
        </p:grpSpPr>
        <p:grpSp>
          <p:nvGrpSpPr>
            <p:cNvPr id="37" name="Groupe 36">
              <a:extLst>
                <a:ext uri="{FF2B5EF4-FFF2-40B4-BE49-F238E27FC236}">
                  <a16:creationId xmlns:a16="http://schemas.microsoft.com/office/drawing/2014/main" id="{CDFB86CC-0A05-4F6A-80C5-67A82242184E}"/>
                </a:ext>
              </a:extLst>
            </p:cNvPr>
            <p:cNvGrpSpPr/>
            <p:nvPr/>
          </p:nvGrpSpPr>
          <p:grpSpPr>
            <a:xfrm>
              <a:off x="903165" y="5250988"/>
              <a:ext cx="1718229" cy="1492310"/>
              <a:chOff x="4685157" y="1943102"/>
              <a:chExt cx="2502903" cy="2173812"/>
            </a:xfrm>
          </p:grpSpPr>
          <p:pic>
            <p:nvPicPr>
              <p:cNvPr id="47" name="Picture 2" descr="Isolated Transparent Circle - Free image on Pixabay">
                <a:extLst>
                  <a:ext uri="{FF2B5EF4-FFF2-40B4-BE49-F238E27FC236}">
                    <a16:creationId xmlns:a16="http://schemas.microsoft.com/office/drawing/2014/main" id="{6B37F9FA-5957-4D5B-9B0A-58090694272A}"/>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48" name="ZoneTexte 47">
                <a:extLst>
                  <a:ext uri="{FF2B5EF4-FFF2-40B4-BE49-F238E27FC236}">
                    <a16:creationId xmlns:a16="http://schemas.microsoft.com/office/drawing/2014/main" id="{315CBD48-F86A-4489-AF6D-08C31D152D61}"/>
                  </a:ext>
                </a:extLst>
              </p:cNvPr>
              <p:cNvSpPr txBox="1"/>
              <p:nvPr/>
            </p:nvSpPr>
            <p:spPr>
              <a:xfrm>
                <a:off x="5316847" y="2568344"/>
                <a:ext cx="1239521" cy="851828"/>
              </a:xfrm>
              <a:prstGeom prst="rect">
                <a:avLst/>
              </a:prstGeom>
              <a:noFill/>
            </p:spPr>
            <p:txBody>
              <a:bodyPr wrap="square" rtlCol="0">
                <a:spAutoFit/>
              </a:bodyPr>
              <a:lstStyle/>
              <a:p>
                <a:pPr algn="ctr"/>
                <a:r>
                  <a:rPr lang="fr-CA" sz="3200" b="1" dirty="0"/>
                  <a:t>Na</a:t>
                </a:r>
              </a:p>
            </p:txBody>
          </p:sp>
        </p:grpSp>
        <p:grpSp>
          <p:nvGrpSpPr>
            <p:cNvPr id="49" name="Groupe 48">
              <a:extLst>
                <a:ext uri="{FF2B5EF4-FFF2-40B4-BE49-F238E27FC236}">
                  <a16:creationId xmlns:a16="http://schemas.microsoft.com/office/drawing/2014/main" id="{DFAB10EE-A909-460A-A3EF-528DD37E2E83}"/>
                </a:ext>
              </a:extLst>
            </p:cNvPr>
            <p:cNvGrpSpPr/>
            <p:nvPr/>
          </p:nvGrpSpPr>
          <p:grpSpPr>
            <a:xfrm>
              <a:off x="2338783" y="5262993"/>
              <a:ext cx="1718229" cy="1492310"/>
              <a:chOff x="4235798" y="4419265"/>
              <a:chExt cx="2502903" cy="2173812"/>
            </a:xfrm>
          </p:grpSpPr>
          <p:pic>
            <p:nvPicPr>
              <p:cNvPr id="50" name="Picture 2" descr="Isolated Transparent Circle - Free image on Pixabay">
                <a:extLst>
                  <a:ext uri="{FF2B5EF4-FFF2-40B4-BE49-F238E27FC236}">
                    <a16:creationId xmlns:a16="http://schemas.microsoft.com/office/drawing/2014/main" id="{C0C45B01-37C8-432C-9670-9249C5696635}"/>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51" name="ZoneTexte 50">
                <a:extLst>
                  <a:ext uri="{FF2B5EF4-FFF2-40B4-BE49-F238E27FC236}">
                    <a16:creationId xmlns:a16="http://schemas.microsoft.com/office/drawing/2014/main" id="{6D2EAE75-20C5-472E-8294-7A1FF342C9A7}"/>
                  </a:ext>
                </a:extLst>
              </p:cNvPr>
              <p:cNvSpPr txBox="1"/>
              <p:nvPr/>
            </p:nvSpPr>
            <p:spPr>
              <a:xfrm>
                <a:off x="4867489" y="5044506"/>
                <a:ext cx="1239520" cy="584775"/>
              </a:xfrm>
              <a:prstGeom prst="rect">
                <a:avLst/>
              </a:prstGeom>
              <a:noFill/>
            </p:spPr>
            <p:txBody>
              <a:bodyPr wrap="square" rtlCol="0">
                <a:spAutoFit/>
              </a:bodyPr>
              <a:lstStyle/>
              <a:p>
                <a:pPr algn="ctr"/>
                <a:r>
                  <a:rPr lang="fr-CA" sz="3200" b="1" dirty="0"/>
                  <a:t>Cl</a:t>
                </a:r>
              </a:p>
            </p:txBody>
          </p:sp>
        </p:grpSp>
        <p:cxnSp>
          <p:nvCxnSpPr>
            <p:cNvPr id="53" name="Connecteur droit 52">
              <a:extLst>
                <a:ext uri="{FF2B5EF4-FFF2-40B4-BE49-F238E27FC236}">
                  <a16:creationId xmlns:a16="http://schemas.microsoft.com/office/drawing/2014/main" id="{929CB39C-81CF-42D7-A4A9-2E2AD25479AD}"/>
                </a:ext>
              </a:extLst>
            </p:cNvPr>
            <p:cNvCxnSpPr>
              <a:cxnSpLocks/>
            </p:cNvCxnSpPr>
            <p:nvPr/>
          </p:nvCxnSpPr>
          <p:spPr>
            <a:xfrm>
              <a:off x="2338783" y="5978930"/>
              <a:ext cx="282611"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7" name="ZoneTexte 6">
            <a:extLst>
              <a:ext uri="{FF2B5EF4-FFF2-40B4-BE49-F238E27FC236}">
                <a16:creationId xmlns:a16="http://schemas.microsoft.com/office/drawing/2014/main" id="{8B9123F2-CCFF-42FB-A4B5-88785F6CA61C}"/>
              </a:ext>
            </a:extLst>
          </p:cNvPr>
          <p:cNvSpPr txBox="1"/>
          <p:nvPr/>
        </p:nvSpPr>
        <p:spPr>
          <a:xfrm>
            <a:off x="3978732" y="4655532"/>
            <a:ext cx="1100204"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err="1">
                <a:solidFill>
                  <a:schemeClr val="bg1"/>
                </a:solidFill>
              </a:rPr>
              <a:t>HBr</a:t>
            </a:r>
            <a:endParaRPr lang="fr-CA" sz="2400" b="1" dirty="0">
              <a:solidFill>
                <a:schemeClr val="bg1"/>
              </a:solidFill>
            </a:endParaRPr>
          </a:p>
        </p:txBody>
      </p:sp>
      <p:sp>
        <p:nvSpPr>
          <p:cNvPr id="54" name="ZoneTexte 53">
            <a:extLst>
              <a:ext uri="{FF2B5EF4-FFF2-40B4-BE49-F238E27FC236}">
                <a16:creationId xmlns:a16="http://schemas.microsoft.com/office/drawing/2014/main" id="{950370E9-3B7E-4D1D-B1CE-DA5A69AC2243}"/>
              </a:ext>
            </a:extLst>
          </p:cNvPr>
          <p:cNvSpPr txBox="1"/>
          <p:nvPr/>
        </p:nvSpPr>
        <p:spPr>
          <a:xfrm>
            <a:off x="8821036" y="4665363"/>
            <a:ext cx="1100204"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err="1">
                <a:solidFill>
                  <a:schemeClr val="bg1"/>
                </a:solidFill>
              </a:rPr>
              <a:t>NaCl</a:t>
            </a:r>
            <a:endParaRPr lang="fr-CA" sz="2400" b="1" dirty="0">
              <a:solidFill>
                <a:schemeClr val="bg1"/>
              </a:solidFill>
            </a:endParaRPr>
          </a:p>
        </p:txBody>
      </p:sp>
      <p:pic>
        <p:nvPicPr>
          <p:cNvPr id="24" name="Picture 4" descr="About Chemistry and Why It Is Important - Direct Knowledge">
            <a:extLst>
              <a:ext uri="{FF2B5EF4-FFF2-40B4-BE49-F238E27FC236}">
                <a16:creationId xmlns:a16="http://schemas.microsoft.com/office/drawing/2014/main" id="{692FA261-BF9A-49CC-9EC1-04889479421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25" name="Titre 1">
            <a:extLst>
              <a:ext uri="{FF2B5EF4-FFF2-40B4-BE49-F238E27FC236}">
                <a16:creationId xmlns:a16="http://schemas.microsoft.com/office/drawing/2014/main" id="{DB23F698-5542-4CCB-8517-849DD46961F9}"/>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10-11</a:t>
            </a:r>
          </a:p>
        </p:txBody>
      </p:sp>
    </p:spTree>
    <p:extLst>
      <p:ext uri="{BB962C8B-B14F-4D97-AF65-F5344CB8AC3E}">
        <p14:creationId xmlns:p14="http://schemas.microsoft.com/office/powerpoint/2010/main" val="1178460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a:xfrm>
            <a:off x="389615" y="753228"/>
            <a:ext cx="9904568" cy="1080938"/>
          </a:xfrm>
        </p:spPr>
        <p:txBody>
          <a:bodyPr/>
          <a:lstStyle/>
          <a:p>
            <a:r>
              <a:rPr lang="fr-CA" b="1" dirty="0"/>
              <a:t>Stœchiométrie </a:t>
            </a:r>
          </a:p>
        </p:txBody>
      </p:sp>
      <p:sp>
        <p:nvSpPr>
          <p:cNvPr id="6" name="Espace réservé du contenu 5">
            <a:extLst>
              <a:ext uri="{FF2B5EF4-FFF2-40B4-BE49-F238E27FC236}">
                <a16:creationId xmlns:a16="http://schemas.microsoft.com/office/drawing/2014/main" id="{81628F25-4BE2-4C08-9F39-81C617B1C3B5}"/>
              </a:ext>
            </a:extLst>
          </p:cNvPr>
          <p:cNvSpPr>
            <a:spLocks noGrp="1"/>
          </p:cNvSpPr>
          <p:nvPr>
            <p:ph idx="1"/>
          </p:nvPr>
        </p:nvSpPr>
        <p:spPr>
          <a:xfrm>
            <a:off x="998499" y="2089602"/>
            <a:ext cx="9295684" cy="1404328"/>
          </a:xfrm>
        </p:spPr>
        <p:txBody>
          <a:bodyPr anchor="ctr">
            <a:noAutofit/>
          </a:bodyPr>
          <a:lstStyle/>
          <a:p>
            <a:pPr marL="0" indent="0">
              <a:lnSpc>
                <a:spcPct val="100000"/>
              </a:lnSpc>
              <a:buNone/>
            </a:pPr>
            <a:r>
              <a:rPr lang="fr-CA" sz="2800" dirty="0"/>
              <a:t>La stœchiométrie est un calcul qui permet d’analyser le nombre de moles et la masse des réactifs et des produits lors d’une réaction chimique. </a:t>
            </a:r>
          </a:p>
        </p:txBody>
      </p:sp>
      <p:pic>
        <p:nvPicPr>
          <p:cNvPr id="24" name="Picture 4" descr="About Chemistry and Why It Is Important - Direct Knowledge">
            <a:extLst>
              <a:ext uri="{FF2B5EF4-FFF2-40B4-BE49-F238E27FC236}">
                <a16:creationId xmlns:a16="http://schemas.microsoft.com/office/drawing/2014/main" id="{9B1222CE-5DBD-4FFD-97E2-283AE9D83E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25" name="Titre 1">
            <a:extLst>
              <a:ext uri="{FF2B5EF4-FFF2-40B4-BE49-F238E27FC236}">
                <a16:creationId xmlns:a16="http://schemas.microsoft.com/office/drawing/2014/main" id="{F0C8A901-76F5-4346-9EF1-8BF8E03B8748}"/>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p.19-20</a:t>
            </a:r>
          </a:p>
        </p:txBody>
      </p:sp>
      <p:pic>
        <p:nvPicPr>
          <p:cNvPr id="3" name="Image 2">
            <a:extLst>
              <a:ext uri="{FF2B5EF4-FFF2-40B4-BE49-F238E27FC236}">
                <a16:creationId xmlns:a16="http://schemas.microsoft.com/office/drawing/2014/main" id="{768A612B-B39E-4D3A-9689-2020E5C0EBEA}"/>
              </a:ext>
            </a:extLst>
          </p:cNvPr>
          <p:cNvPicPr>
            <a:picLocks noChangeAspect="1"/>
          </p:cNvPicPr>
          <p:nvPr/>
        </p:nvPicPr>
        <p:blipFill rotWithShape="1">
          <a:blip r:embed="rId4"/>
          <a:srcRect l="3728"/>
          <a:stretch/>
        </p:blipFill>
        <p:spPr>
          <a:xfrm>
            <a:off x="208640" y="3676601"/>
            <a:ext cx="4343400" cy="2960735"/>
          </a:xfrm>
          <a:prstGeom prst="rect">
            <a:avLst/>
          </a:prstGeom>
        </p:spPr>
      </p:pic>
      <p:grpSp>
        <p:nvGrpSpPr>
          <p:cNvPr id="5" name="Groupe 4">
            <a:extLst>
              <a:ext uri="{FF2B5EF4-FFF2-40B4-BE49-F238E27FC236}">
                <a16:creationId xmlns:a16="http://schemas.microsoft.com/office/drawing/2014/main" id="{FFC7B13D-E3FE-4322-BE07-1795305E306C}"/>
              </a:ext>
            </a:extLst>
          </p:cNvPr>
          <p:cNvGrpSpPr/>
          <p:nvPr/>
        </p:nvGrpSpPr>
        <p:grpSpPr>
          <a:xfrm>
            <a:off x="6141281" y="3676601"/>
            <a:ext cx="4343402" cy="2960735"/>
            <a:chOff x="5950781" y="3676601"/>
            <a:chExt cx="4343402" cy="2960735"/>
          </a:xfrm>
        </p:grpSpPr>
        <p:pic>
          <p:nvPicPr>
            <p:cNvPr id="15" name="Image 14">
              <a:extLst>
                <a:ext uri="{FF2B5EF4-FFF2-40B4-BE49-F238E27FC236}">
                  <a16:creationId xmlns:a16="http://schemas.microsoft.com/office/drawing/2014/main" id="{D768D2B6-748B-4E9E-A0F4-AC9FF07F6122}"/>
                </a:ext>
              </a:extLst>
            </p:cNvPr>
            <p:cNvPicPr>
              <a:picLocks noChangeAspect="1"/>
            </p:cNvPicPr>
            <p:nvPr/>
          </p:nvPicPr>
          <p:blipFill rotWithShape="1">
            <a:blip r:embed="rId4"/>
            <a:srcRect l="3728"/>
            <a:stretch/>
          </p:blipFill>
          <p:spPr>
            <a:xfrm>
              <a:off x="5950783" y="3676601"/>
              <a:ext cx="4343400" cy="2960735"/>
            </a:xfrm>
            <a:prstGeom prst="rect">
              <a:avLst/>
            </a:prstGeom>
          </p:spPr>
        </p:pic>
        <p:sp>
          <p:nvSpPr>
            <p:cNvPr id="4" name="ZoneTexte 3">
              <a:extLst>
                <a:ext uri="{FF2B5EF4-FFF2-40B4-BE49-F238E27FC236}">
                  <a16:creationId xmlns:a16="http://schemas.microsoft.com/office/drawing/2014/main" id="{25CCA04D-3275-4485-8E95-BFB04D4065CD}"/>
                </a:ext>
              </a:extLst>
            </p:cNvPr>
            <p:cNvSpPr txBox="1"/>
            <p:nvPr/>
          </p:nvSpPr>
          <p:spPr>
            <a:xfrm>
              <a:off x="5950783" y="3676601"/>
              <a:ext cx="1469192" cy="276999"/>
            </a:xfrm>
            <a:prstGeom prst="rect">
              <a:avLst/>
            </a:prstGeom>
            <a:solidFill>
              <a:srgbClr val="EFEFEF"/>
            </a:solidFill>
          </p:spPr>
          <p:txBody>
            <a:bodyPr wrap="square" rtlCol="0">
              <a:spAutoFit/>
            </a:bodyPr>
            <a:lstStyle/>
            <a:p>
              <a:pPr algn="r"/>
              <a:r>
                <a:rPr lang="fr-CA" sz="1200" dirty="0">
                  <a:solidFill>
                    <a:srgbClr val="FF0000"/>
                  </a:solidFill>
                </a:rPr>
                <a:t>750 </a:t>
              </a:r>
              <a:r>
                <a:rPr lang="fr-CA" sz="1200" dirty="0" err="1">
                  <a:solidFill>
                    <a:srgbClr val="FF0000"/>
                  </a:solidFill>
                </a:rPr>
                <a:t>mL</a:t>
              </a:r>
              <a:endParaRPr lang="fr-CA" sz="1200" dirty="0">
                <a:solidFill>
                  <a:srgbClr val="FF0000"/>
                </a:solidFill>
              </a:endParaRPr>
            </a:p>
          </p:txBody>
        </p:sp>
        <p:sp>
          <p:nvSpPr>
            <p:cNvPr id="17" name="ZoneTexte 16">
              <a:extLst>
                <a:ext uri="{FF2B5EF4-FFF2-40B4-BE49-F238E27FC236}">
                  <a16:creationId xmlns:a16="http://schemas.microsoft.com/office/drawing/2014/main" id="{CD868963-C34C-4718-92AF-63C022FECFF1}"/>
                </a:ext>
              </a:extLst>
            </p:cNvPr>
            <p:cNvSpPr txBox="1"/>
            <p:nvPr/>
          </p:nvSpPr>
          <p:spPr>
            <a:xfrm>
              <a:off x="5950783" y="3953600"/>
              <a:ext cx="1469192" cy="276999"/>
            </a:xfrm>
            <a:prstGeom prst="rect">
              <a:avLst/>
            </a:prstGeom>
            <a:solidFill>
              <a:srgbClr val="EFEFEF"/>
            </a:solidFill>
          </p:spPr>
          <p:txBody>
            <a:bodyPr wrap="square" rtlCol="0">
              <a:spAutoFit/>
            </a:bodyPr>
            <a:lstStyle/>
            <a:p>
              <a:pPr algn="r"/>
              <a:r>
                <a:rPr lang="fr-CA" sz="1200" dirty="0">
                  <a:solidFill>
                    <a:srgbClr val="FF0000"/>
                  </a:solidFill>
                </a:rPr>
                <a:t>750 </a:t>
              </a:r>
              <a:r>
                <a:rPr lang="fr-CA" sz="1200" dirty="0" err="1">
                  <a:solidFill>
                    <a:srgbClr val="FF0000"/>
                  </a:solidFill>
                </a:rPr>
                <a:t>mL</a:t>
              </a:r>
              <a:endParaRPr lang="fr-CA" sz="1200" dirty="0">
                <a:solidFill>
                  <a:srgbClr val="FF0000"/>
                </a:solidFill>
              </a:endParaRPr>
            </a:p>
          </p:txBody>
        </p:sp>
        <p:sp>
          <p:nvSpPr>
            <p:cNvPr id="18" name="ZoneTexte 17">
              <a:extLst>
                <a:ext uri="{FF2B5EF4-FFF2-40B4-BE49-F238E27FC236}">
                  <a16:creationId xmlns:a16="http://schemas.microsoft.com/office/drawing/2014/main" id="{D8142B29-AB98-4123-8ACB-40DDBFD8B482}"/>
                </a:ext>
              </a:extLst>
            </p:cNvPr>
            <p:cNvSpPr txBox="1"/>
            <p:nvPr/>
          </p:nvSpPr>
          <p:spPr>
            <a:xfrm>
              <a:off x="5950782" y="4457697"/>
              <a:ext cx="1097717" cy="276999"/>
            </a:xfrm>
            <a:prstGeom prst="rect">
              <a:avLst/>
            </a:prstGeom>
            <a:solidFill>
              <a:srgbClr val="EFEFEF"/>
            </a:solidFill>
          </p:spPr>
          <p:txBody>
            <a:bodyPr wrap="square" rtlCol="0">
              <a:spAutoFit/>
            </a:bodyPr>
            <a:lstStyle/>
            <a:p>
              <a:pPr algn="r"/>
              <a:r>
                <a:rPr lang="fr-CA" sz="1200" dirty="0">
                  <a:solidFill>
                    <a:srgbClr val="FF0000"/>
                  </a:solidFill>
                </a:rPr>
                <a:t>10 </a:t>
              </a:r>
              <a:r>
                <a:rPr lang="fr-CA" sz="1200" dirty="0" err="1">
                  <a:solidFill>
                    <a:srgbClr val="FF0000"/>
                  </a:solidFill>
                </a:rPr>
                <a:t>mL</a:t>
              </a:r>
              <a:endParaRPr lang="fr-CA" sz="1200" dirty="0">
                <a:solidFill>
                  <a:srgbClr val="FF0000"/>
                </a:solidFill>
              </a:endParaRPr>
            </a:p>
          </p:txBody>
        </p:sp>
        <p:sp>
          <p:nvSpPr>
            <p:cNvPr id="19" name="ZoneTexte 18">
              <a:extLst>
                <a:ext uri="{FF2B5EF4-FFF2-40B4-BE49-F238E27FC236}">
                  <a16:creationId xmlns:a16="http://schemas.microsoft.com/office/drawing/2014/main" id="{D325AA49-30F3-4F09-8795-633E895C1E46}"/>
                </a:ext>
              </a:extLst>
            </p:cNvPr>
            <p:cNvSpPr txBox="1"/>
            <p:nvPr/>
          </p:nvSpPr>
          <p:spPr>
            <a:xfrm>
              <a:off x="5950782" y="4766420"/>
              <a:ext cx="1202493" cy="276999"/>
            </a:xfrm>
            <a:prstGeom prst="rect">
              <a:avLst/>
            </a:prstGeom>
            <a:solidFill>
              <a:srgbClr val="EFEFEF"/>
            </a:solidFill>
          </p:spPr>
          <p:txBody>
            <a:bodyPr wrap="square" rtlCol="0">
              <a:spAutoFit/>
            </a:bodyPr>
            <a:lstStyle/>
            <a:p>
              <a:pPr algn="r"/>
              <a:r>
                <a:rPr lang="fr-CA" sz="1200" dirty="0">
                  <a:solidFill>
                    <a:srgbClr val="FF0000"/>
                  </a:solidFill>
                </a:rPr>
                <a:t>6 </a:t>
              </a:r>
              <a:r>
                <a:rPr lang="fr-CA" sz="1200" dirty="0" err="1">
                  <a:solidFill>
                    <a:srgbClr val="FF0000"/>
                  </a:solidFill>
                </a:rPr>
                <a:t>mL</a:t>
              </a:r>
              <a:endParaRPr lang="fr-CA" sz="1200" dirty="0">
                <a:solidFill>
                  <a:srgbClr val="FF0000"/>
                </a:solidFill>
              </a:endParaRPr>
            </a:p>
          </p:txBody>
        </p:sp>
        <p:sp>
          <p:nvSpPr>
            <p:cNvPr id="20" name="ZoneTexte 19">
              <a:extLst>
                <a:ext uri="{FF2B5EF4-FFF2-40B4-BE49-F238E27FC236}">
                  <a16:creationId xmlns:a16="http://schemas.microsoft.com/office/drawing/2014/main" id="{D0094C13-CF6A-4276-B2AF-0AC3A05A81A5}"/>
                </a:ext>
              </a:extLst>
            </p:cNvPr>
            <p:cNvSpPr txBox="1"/>
            <p:nvPr/>
          </p:nvSpPr>
          <p:spPr>
            <a:xfrm>
              <a:off x="5950782" y="5043419"/>
              <a:ext cx="1202493" cy="276999"/>
            </a:xfrm>
            <a:prstGeom prst="rect">
              <a:avLst/>
            </a:prstGeom>
            <a:solidFill>
              <a:srgbClr val="EFEFEF"/>
            </a:solidFill>
          </p:spPr>
          <p:txBody>
            <a:bodyPr wrap="square" rtlCol="0">
              <a:spAutoFit/>
            </a:bodyPr>
            <a:lstStyle/>
            <a:p>
              <a:pPr algn="r"/>
              <a:r>
                <a:rPr lang="fr-CA" sz="1200" dirty="0">
                  <a:solidFill>
                    <a:srgbClr val="FF0000"/>
                  </a:solidFill>
                </a:rPr>
                <a:t>500 </a:t>
              </a:r>
              <a:r>
                <a:rPr lang="fr-CA" sz="1200" dirty="0" err="1">
                  <a:solidFill>
                    <a:srgbClr val="FF0000"/>
                  </a:solidFill>
                </a:rPr>
                <a:t>mL</a:t>
              </a:r>
              <a:endParaRPr lang="fr-CA" sz="1200" dirty="0">
                <a:solidFill>
                  <a:srgbClr val="FF0000"/>
                </a:solidFill>
              </a:endParaRPr>
            </a:p>
          </p:txBody>
        </p:sp>
        <p:sp>
          <p:nvSpPr>
            <p:cNvPr id="21" name="ZoneTexte 20">
              <a:extLst>
                <a:ext uri="{FF2B5EF4-FFF2-40B4-BE49-F238E27FC236}">
                  <a16:creationId xmlns:a16="http://schemas.microsoft.com/office/drawing/2014/main" id="{C5F16808-3F12-4F07-8FE5-3CED2D597995}"/>
                </a:ext>
              </a:extLst>
            </p:cNvPr>
            <p:cNvSpPr txBox="1"/>
            <p:nvPr/>
          </p:nvSpPr>
          <p:spPr>
            <a:xfrm>
              <a:off x="5950782" y="5334821"/>
              <a:ext cx="1469193" cy="276999"/>
            </a:xfrm>
            <a:prstGeom prst="rect">
              <a:avLst/>
            </a:prstGeom>
            <a:solidFill>
              <a:srgbClr val="EFEFEF"/>
            </a:solidFill>
          </p:spPr>
          <p:txBody>
            <a:bodyPr wrap="square" rtlCol="0">
              <a:spAutoFit/>
            </a:bodyPr>
            <a:lstStyle/>
            <a:p>
              <a:pPr algn="r"/>
              <a:r>
                <a:rPr lang="fr-CA" sz="1200" dirty="0">
                  <a:solidFill>
                    <a:srgbClr val="FF0000"/>
                  </a:solidFill>
                </a:rPr>
                <a:t>600 </a:t>
              </a:r>
              <a:r>
                <a:rPr lang="fr-CA" sz="1200" dirty="0" err="1">
                  <a:solidFill>
                    <a:srgbClr val="FF0000"/>
                  </a:solidFill>
                </a:rPr>
                <a:t>mL</a:t>
              </a:r>
              <a:endParaRPr lang="fr-CA" sz="1200" dirty="0">
                <a:solidFill>
                  <a:srgbClr val="FF0000"/>
                </a:solidFill>
              </a:endParaRPr>
            </a:p>
          </p:txBody>
        </p:sp>
        <p:sp>
          <p:nvSpPr>
            <p:cNvPr id="22" name="ZoneTexte 21">
              <a:extLst>
                <a:ext uri="{FF2B5EF4-FFF2-40B4-BE49-F238E27FC236}">
                  <a16:creationId xmlns:a16="http://schemas.microsoft.com/office/drawing/2014/main" id="{008D6FFB-F307-40C8-8E76-ABA2288C78C2}"/>
                </a:ext>
              </a:extLst>
            </p:cNvPr>
            <p:cNvSpPr txBox="1"/>
            <p:nvPr/>
          </p:nvSpPr>
          <p:spPr>
            <a:xfrm>
              <a:off x="5950782" y="5626223"/>
              <a:ext cx="145218" cy="276999"/>
            </a:xfrm>
            <a:prstGeom prst="rect">
              <a:avLst/>
            </a:prstGeom>
            <a:solidFill>
              <a:srgbClr val="EFEFEF"/>
            </a:solidFill>
          </p:spPr>
          <p:txBody>
            <a:bodyPr wrap="square" rtlCol="0">
              <a:spAutoFit/>
            </a:bodyPr>
            <a:lstStyle/>
            <a:p>
              <a:pPr algn="r"/>
              <a:r>
                <a:rPr lang="fr-CA" sz="1200" dirty="0">
                  <a:solidFill>
                    <a:srgbClr val="FF0000"/>
                  </a:solidFill>
                </a:rPr>
                <a:t>2</a:t>
              </a:r>
            </a:p>
          </p:txBody>
        </p:sp>
        <p:sp>
          <p:nvSpPr>
            <p:cNvPr id="23" name="ZoneTexte 22">
              <a:extLst>
                <a:ext uri="{FF2B5EF4-FFF2-40B4-BE49-F238E27FC236}">
                  <a16:creationId xmlns:a16="http://schemas.microsoft.com/office/drawing/2014/main" id="{2F762445-AC88-4390-910C-D220FE64C7A7}"/>
                </a:ext>
              </a:extLst>
            </p:cNvPr>
            <p:cNvSpPr txBox="1"/>
            <p:nvPr/>
          </p:nvSpPr>
          <p:spPr>
            <a:xfrm>
              <a:off x="5950781" y="5917625"/>
              <a:ext cx="1097717" cy="276999"/>
            </a:xfrm>
            <a:prstGeom prst="rect">
              <a:avLst/>
            </a:prstGeom>
            <a:solidFill>
              <a:srgbClr val="EFEFEF"/>
            </a:solidFill>
          </p:spPr>
          <p:txBody>
            <a:bodyPr wrap="square" rtlCol="0">
              <a:spAutoFit/>
            </a:bodyPr>
            <a:lstStyle/>
            <a:p>
              <a:pPr algn="r"/>
              <a:r>
                <a:rPr lang="fr-CA" sz="1200" dirty="0">
                  <a:solidFill>
                    <a:srgbClr val="FF0000"/>
                  </a:solidFill>
                </a:rPr>
                <a:t>10 </a:t>
              </a:r>
              <a:r>
                <a:rPr lang="fr-CA" sz="1200" dirty="0" err="1">
                  <a:solidFill>
                    <a:srgbClr val="FF0000"/>
                  </a:solidFill>
                </a:rPr>
                <a:t>mL</a:t>
              </a:r>
              <a:endParaRPr lang="fr-CA" sz="1200" dirty="0">
                <a:solidFill>
                  <a:srgbClr val="FF0000"/>
                </a:solidFill>
              </a:endParaRPr>
            </a:p>
          </p:txBody>
        </p:sp>
        <p:sp>
          <p:nvSpPr>
            <p:cNvPr id="31" name="ZoneTexte 30">
              <a:extLst>
                <a:ext uri="{FF2B5EF4-FFF2-40B4-BE49-F238E27FC236}">
                  <a16:creationId xmlns:a16="http://schemas.microsoft.com/office/drawing/2014/main" id="{A30E1166-1F4C-439E-8017-F08124A99F80}"/>
                </a:ext>
              </a:extLst>
            </p:cNvPr>
            <p:cNvSpPr txBox="1"/>
            <p:nvPr/>
          </p:nvSpPr>
          <p:spPr>
            <a:xfrm>
              <a:off x="5950781" y="6209027"/>
              <a:ext cx="1150104" cy="276999"/>
            </a:xfrm>
            <a:prstGeom prst="rect">
              <a:avLst/>
            </a:prstGeom>
            <a:solidFill>
              <a:srgbClr val="EFEFEF"/>
            </a:solidFill>
          </p:spPr>
          <p:txBody>
            <a:bodyPr wrap="square" rtlCol="0">
              <a:spAutoFit/>
            </a:bodyPr>
            <a:lstStyle/>
            <a:p>
              <a:pPr algn="r"/>
              <a:r>
                <a:rPr lang="fr-CA" sz="1200" dirty="0">
                  <a:solidFill>
                    <a:srgbClr val="FF0000"/>
                  </a:solidFill>
                </a:rPr>
                <a:t>500 </a:t>
              </a:r>
              <a:r>
                <a:rPr lang="fr-CA" sz="1200" dirty="0" err="1">
                  <a:solidFill>
                    <a:srgbClr val="FF0000"/>
                  </a:solidFill>
                </a:rPr>
                <a:t>mL</a:t>
              </a:r>
              <a:endParaRPr lang="fr-CA" sz="1200" dirty="0">
                <a:solidFill>
                  <a:srgbClr val="FF0000"/>
                </a:solidFill>
              </a:endParaRPr>
            </a:p>
          </p:txBody>
        </p:sp>
      </p:grpSp>
      <p:sp>
        <p:nvSpPr>
          <p:cNvPr id="7" name="Rectangle 6">
            <a:extLst>
              <a:ext uri="{FF2B5EF4-FFF2-40B4-BE49-F238E27FC236}">
                <a16:creationId xmlns:a16="http://schemas.microsoft.com/office/drawing/2014/main" id="{2DA3EFEF-9A9B-449A-B866-E1367C422674}"/>
              </a:ext>
            </a:extLst>
          </p:cNvPr>
          <p:cNvSpPr/>
          <p:nvPr/>
        </p:nvSpPr>
        <p:spPr>
          <a:xfrm>
            <a:off x="3905249" y="4533900"/>
            <a:ext cx="1400175"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bg1"/>
                </a:solidFill>
              </a:rPr>
              <a:t>30 biscuits</a:t>
            </a:r>
          </a:p>
        </p:txBody>
      </p:sp>
      <p:sp>
        <p:nvSpPr>
          <p:cNvPr id="32" name="Rectangle 31">
            <a:extLst>
              <a:ext uri="{FF2B5EF4-FFF2-40B4-BE49-F238E27FC236}">
                <a16:creationId xmlns:a16="http://schemas.microsoft.com/office/drawing/2014/main" id="{FFD02962-C8B8-437E-84F1-899F0BFD7F67}"/>
              </a:ext>
            </a:extLst>
          </p:cNvPr>
          <p:cNvSpPr/>
          <p:nvPr/>
        </p:nvSpPr>
        <p:spPr>
          <a:xfrm>
            <a:off x="9817024" y="4533900"/>
            <a:ext cx="1400175"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dirty="0">
                <a:solidFill>
                  <a:srgbClr val="FF0000"/>
                </a:solidFill>
              </a:rPr>
              <a:t>60 </a:t>
            </a:r>
            <a:r>
              <a:rPr lang="fr-CA" sz="2400" b="1" dirty="0">
                <a:solidFill>
                  <a:schemeClr val="bg1"/>
                </a:solidFill>
              </a:rPr>
              <a:t>biscuits</a:t>
            </a:r>
          </a:p>
        </p:txBody>
      </p:sp>
    </p:spTree>
    <p:extLst>
      <p:ext uri="{BB962C8B-B14F-4D97-AF65-F5344CB8AC3E}">
        <p14:creationId xmlns:p14="http://schemas.microsoft.com/office/powerpoint/2010/main" val="2037214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a:xfrm>
            <a:off x="389615" y="753228"/>
            <a:ext cx="9904568" cy="1080938"/>
          </a:xfrm>
        </p:spPr>
        <p:txBody>
          <a:bodyPr/>
          <a:lstStyle/>
          <a:p>
            <a:r>
              <a:rPr lang="fr-CA" b="1" dirty="0"/>
              <a:t>Stœchiométrie </a:t>
            </a:r>
          </a:p>
        </p:txBody>
      </p:sp>
      <p:sp>
        <p:nvSpPr>
          <p:cNvPr id="6" name="Espace réservé du contenu 5">
            <a:extLst>
              <a:ext uri="{FF2B5EF4-FFF2-40B4-BE49-F238E27FC236}">
                <a16:creationId xmlns:a16="http://schemas.microsoft.com/office/drawing/2014/main" id="{81628F25-4BE2-4C08-9F39-81C617B1C3B5}"/>
              </a:ext>
            </a:extLst>
          </p:cNvPr>
          <p:cNvSpPr>
            <a:spLocks noGrp="1"/>
          </p:cNvSpPr>
          <p:nvPr>
            <p:ph idx="1"/>
          </p:nvPr>
        </p:nvSpPr>
        <p:spPr>
          <a:xfrm>
            <a:off x="295275" y="2181225"/>
            <a:ext cx="9010977" cy="1404328"/>
          </a:xfrm>
        </p:spPr>
        <p:txBody>
          <a:bodyPr anchor="ctr">
            <a:noAutofit/>
          </a:bodyPr>
          <a:lstStyle/>
          <a:p>
            <a:pPr marL="0" indent="0">
              <a:lnSpc>
                <a:spcPct val="100000"/>
              </a:lnSpc>
              <a:buNone/>
            </a:pPr>
            <a:r>
              <a:rPr lang="fr-CA" sz="2800" dirty="0"/>
              <a:t>La stœchiométrie est un calcul qui permet d’analyser le nombre de moles et la masse des réactifs et des produits lors d’une réaction chimique. </a:t>
            </a:r>
          </a:p>
        </p:txBody>
      </p:sp>
      <p:pic>
        <p:nvPicPr>
          <p:cNvPr id="24" name="Picture 4" descr="About Chemistry and Why It Is Important - Direct Knowledge">
            <a:extLst>
              <a:ext uri="{FF2B5EF4-FFF2-40B4-BE49-F238E27FC236}">
                <a16:creationId xmlns:a16="http://schemas.microsoft.com/office/drawing/2014/main" id="{9B1222CE-5DBD-4FFD-97E2-283AE9D83E4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25" name="Titre 1">
            <a:extLst>
              <a:ext uri="{FF2B5EF4-FFF2-40B4-BE49-F238E27FC236}">
                <a16:creationId xmlns:a16="http://schemas.microsoft.com/office/drawing/2014/main" id="{F0C8A901-76F5-4346-9EF1-8BF8E03B8748}"/>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p.19-20</a:t>
            </a:r>
          </a:p>
        </p:txBody>
      </p:sp>
      <p:sp>
        <p:nvSpPr>
          <p:cNvPr id="26" name="Titre 1">
            <a:extLst>
              <a:ext uri="{FF2B5EF4-FFF2-40B4-BE49-F238E27FC236}">
                <a16:creationId xmlns:a16="http://schemas.microsoft.com/office/drawing/2014/main" id="{58EA0D8A-5DFD-4468-A377-C5C3C5AB6BE5}"/>
              </a:ext>
            </a:extLst>
          </p:cNvPr>
          <p:cNvSpPr txBox="1">
            <a:spLocks/>
          </p:cNvSpPr>
          <p:nvPr>
            <p:custDataLst>
              <p:tags r:id="rId2"/>
            </p:custDataLst>
          </p:nvPr>
        </p:nvSpPr>
        <p:spPr>
          <a:xfrm>
            <a:off x="295275" y="3932612"/>
            <a:ext cx="9010977" cy="11060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fr-FR" sz="5400" dirty="0" err="1"/>
              <a:t>HCl</a:t>
            </a:r>
            <a:r>
              <a:rPr lang="fr-FR" sz="5400" dirty="0"/>
              <a:t> + </a:t>
            </a:r>
            <a:r>
              <a:rPr lang="fr-FR" sz="5400" dirty="0" err="1"/>
              <a:t>NaOH</a:t>
            </a:r>
            <a:r>
              <a:rPr lang="fr-FR" sz="5400" dirty="0"/>
              <a:t> </a:t>
            </a:r>
            <a:r>
              <a:rPr lang="fr-FR" sz="5400" dirty="0">
                <a:sym typeface="Wingdings" panose="05000000000000000000" pitchFamily="2" charset="2"/>
              </a:rPr>
              <a:t></a:t>
            </a:r>
            <a:r>
              <a:rPr lang="fr-FR" sz="5400" dirty="0"/>
              <a:t> H</a:t>
            </a:r>
            <a:r>
              <a:rPr lang="fr-FR" sz="5400" baseline="-25000" dirty="0"/>
              <a:t>2</a:t>
            </a:r>
            <a:r>
              <a:rPr lang="fr-FR" sz="5400" dirty="0"/>
              <a:t>O + </a:t>
            </a:r>
            <a:r>
              <a:rPr lang="fr-FR" sz="5400" dirty="0" err="1"/>
              <a:t>NaCl</a:t>
            </a:r>
            <a:endParaRPr lang="fr-FR" sz="5400" dirty="0"/>
          </a:p>
        </p:txBody>
      </p:sp>
      <p:cxnSp>
        <p:nvCxnSpPr>
          <p:cNvPr id="27" name="Connecteur droit 26">
            <a:extLst>
              <a:ext uri="{FF2B5EF4-FFF2-40B4-BE49-F238E27FC236}">
                <a16:creationId xmlns:a16="http://schemas.microsoft.com/office/drawing/2014/main" id="{829F2194-D3FE-4EE2-8917-56BA57230472}"/>
              </a:ext>
            </a:extLst>
          </p:cNvPr>
          <p:cNvCxnSpPr>
            <a:cxnSpLocks/>
          </p:cNvCxnSpPr>
          <p:nvPr>
            <p:custDataLst>
              <p:tags r:id="rId3"/>
            </p:custDataLst>
          </p:nvPr>
        </p:nvCxnSpPr>
        <p:spPr>
          <a:xfrm>
            <a:off x="624936" y="5030881"/>
            <a:ext cx="3800475" cy="0"/>
          </a:xfrm>
          <a:prstGeom prst="line">
            <a:avLst/>
          </a:prstGeom>
          <a:ln w="76200">
            <a:solidFill>
              <a:schemeClr val="accent5"/>
            </a:solidFill>
          </a:ln>
        </p:spPr>
        <p:style>
          <a:lnRef idx="2">
            <a:schemeClr val="accent1"/>
          </a:lnRef>
          <a:fillRef idx="0">
            <a:schemeClr val="accent1"/>
          </a:fillRef>
          <a:effectRef idx="1">
            <a:schemeClr val="accent1"/>
          </a:effectRef>
          <a:fontRef idx="minor">
            <a:schemeClr val="tx1"/>
          </a:fontRef>
        </p:style>
      </p:cxnSp>
      <p:sp>
        <p:nvSpPr>
          <p:cNvPr id="28" name="Titre 1">
            <a:extLst>
              <a:ext uri="{FF2B5EF4-FFF2-40B4-BE49-F238E27FC236}">
                <a16:creationId xmlns:a16="http://schemas.microsoft.com/office/drawing/2014/main" id="{BF468D9A-7BCC-409E-A744-FD16115303B1}"/>
              </a:ext>
            </a:extLst>
          </p:cNvPr>
          <p:cNvSpPr txBox="1">
            <a:spLocks/>
          </p:cNvSpPr>
          <p:nvPr>
            <p:custDataLst>
              <p:tags r:id="rId4"/>
            </p:custDataLst>
          </p:nvPr>
        </p:nvSpPr>
        <p:spPr>
          <a:xfrm>
            <a:off x="761134" y="5085907"/>
            <a:ext cx="3100732" cy="1006519"/>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fr-FR" sz="5400" dirty="0">
                <a:solidFill>
                  <a:schemeClr val="accent5"/>
                </a:solidFill>
              </a:rPr>
              <a:t>réactifs</a:t>
            </a:r>
          </a:p>
        </p:txBody>
      </p:sp>
      <p:cxnSp>
        <p:nvCxnSpPr>
          <p:cNvPr id="29" name="Connecteur droit 28">
            <a:extLst>
              <a:ext uri="{FF2B5EF4-FFF2-40B4-BE49-F238E27FC236}">
                <a16:creationId xmlns:a16="http://schemas.microsoft.com/office/drawing/2014/main" id="{A55D3A92-09E3-412B-8511-9CCC3D68E9AB}"/>
              </a:ext>
            </a:extLst>
          </p:cNvPr>
          <p:cNvCxnSpPr>
            <a:cxnSpLocks/>
          </p:cNvCxnSpPr>
          <p:nvPr>
            <p:custDataLst>
              <p:tags r:id="rId5"/>
            </p:custDataLst>
          </p:nvPr>
        </p:nvCxnSpPr>
        <p:spPr>
          <a:xfrm>
            <a:off x="5364498" y="5030881"/>
            <a:ext cx="3579421" cy="0"/>
          </a:xfrm>
          <a:prstGeom prst="line">
            <a:avLst/>
          </a:prstGeom>
          <a:ln w="76200">
            <a:solidFill>
              <a:srgbClr val="00B0F0"/>
            </a:solidFill>
          </a:ln>
        </p:spPr>
        <p:style>
          <a:lnRef idx="2">
            <a:schemeClr val="accent1"/>
          </a:lnRef>
          <a:fillRef idx="0">
            <a:schemeClr val="accent1"/>
          </a:fillRef>
          <a:effectRef idx="1">
            <a:schemeClr val="accent1"/>
          </a:effectRef>
          <a:fontRef idx="minor">
            <a:schemeClr val="tx1"/>
          </a:fontRef>
        </p:style>
      </p:cxnSp>
      <p:sp>
        <p:nvSpPr>
          <p:cNvPr id="30" name="Titre 1">
            <a:extLst>
              <a:ext uri="{FF2B5EF4-FFF2-40B4-BE49-F238E27FC236}">
                <a16:creationId xmlns:a16="http://schemas.microsoft.com/office/drawing/2014/main" id="{826988E0-A6CF-4748-A166-C244D225D20D}"/>
              </a:ext>
            </a:extLst>
          </p:cNvPr>
          <p:cNvSpPr txBox="1">
            <a:spLocks/>
          </p:cNvSpPr>
          <p:nvPr>
            <p:custDataLst>
              <p:tags r:id="rId6"/>
            </p:custDataLst>
          </p:nvPr>
        </p:nvSpPr>
        <p:spPr>
          <a:xfrm>
            <a:off x="5661072" y="5085907"/>
            <a:ext cx="3046674" cy="1006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fr-FR" sz="5400" dirty="0">
                <a:solidFill>
                  <a:srgbClr val="00B0F0"/>
                </a:solidFill>
              </a:rPr>
              <a:t>produits</a:t>
            </a:r>
          </a:p>
        </p:txBody>
      </p:sp>
      <p:pic>
        <p:nvPicPr>
          <p:cNvPr id="33" name="Image 32">
            <a:extLst>
              <a:ext uri="{FF2B5EF4-FFF2-40B4-BE49-F238E27FC236}">
                <a16:creationId xmlns:a16="http://schemas.microsoft.com/office/drawing/2014/main" id="{CF1C8A04-4DED-4E12-8984-7E04CC22C6C3}"/>
              </a:ext>
            </a:extLst>
          </p:cNvPr>
          <p:cNvPicPr>
            <a:picLocks noChangeAspect="1"/>
          </p:cNvPicPr>
          <p:nvPr>
            <p:custDataLst>
              <p:tags r:id="rId7"/>
            </p:custDataLst>
          </p:nvPr>
        </p:nvPicPr>
        <p:blipFill rotWithShape="1">
          <a:blip r:embed="rId12"/>
          <a:srcRect l="6209" t="4003" r="7345" b="5185"/>
          <a:stretch/>
        </p:blipFill>
        <p:spPr>
          <a:xfrm>
            <a:off x="9898713" y="2831588"/>
            <a:ext cx="2298701" cy="3184330"/>
          </a:xfrm>
          <a:prstGeom prst="rect">
            <a:avLst/>
          </a:prstGeom>
        </p:spPr>
      </p:pic>
      <p:sp>
        <p:nvSpPr>
          <p:cNvPr id="34" name="ZoneTexte 33">
            <a:extLst>
              <a:ext uri="{FF2B5EF4-FFF2-40B4-BE49-F238E27FC236}">
                <a16:creationId xmlns:a16="http://schemas.microsoft.com/office/drawing/2014/main" id="{6C3DEE7C-77D1-42E8-9CE4-93B4623794FA}"/>
              </a:ext>
            </a:extLst>
          </p:cNvPr>
          <p:cNvSpPr txBox="1"/>
          <p:nvPr>
            <p:custDataLst>
              <p:tags r:id="rId8"/>
            </p:custDataLst>
          </p:nvPr>
        </p:nvSpPr>
        <p:spPr>
          <a:xfrm>
            <a:off x="9904127" y="6015918"/>
            <a:ext cx="2298701" cy="830997"/>
          </a:xfrm>
          <a:prstGeom prst="rect">
            <a:avLst/>
          </a:prstGeom>
          <a:solidFill>
            <a:schemeClr val="accent4"/>
          </a:solidFill>
          <a:ln>
            <a:solidFill>
              <a:schemeClr val="tx1"/>
            </a:solidFill>
          </a:ln>
        </p:spPr>
        <p:txBody>
          <a:bodyPr wrap="square" rtlCol="0">
            <a:spAutoFit/>
          </a:bodyPr>
          <a:lstStyle/>
          <a:p>
            <a:pPr algn="ctr"/>
            <a:r>
              <a:rPr lang="fr-CA" sz="1600" dirty="0">
                <a:solidFill>
                  <a:schemeClr val="bg1"/>
                </a:solidFill>
              </a:rPr>
              <a:t>Antoine Laurent de Lavoisier</a:t>
            </a:r>
          </a:p>
          <a:p>
            <a:pPr algn="ctr"/>
            <a:r>
              <a:rPr lang="fr-CA" sz="1600" dirty="0">
                <a:solidFill>
                  <a:schemeClr val="bg1"/>
                </a:solidFill>
              </a:rPr>
              <a:t>1743-1794</a:t>
            </a:r>
          </a:p>
        </p:txBody>
      </p:sp>
      <p:sp>
        <p:nvSpPr>
          <p:cNvPr id="35" name="ZoneTexte 34">
            <a:extLst>
              <a:ext uri="{FF2B5EF4-FFF2-40B4-BE49-F238E27FC236}">
                <a16:creationId xmlns:a16="http://schemas.microsoft.com/office/drawing/2014/main" id="{F0C124F9-548B-4234-A742-9F3AF6D5B3E3}"/>
              </a:ext>
            </a:extLst>
          </p:cNvPr>
          <p:cNvSpPr txBox="1"/>
          <p:nvPr>
            <p:custDataLst>
              <p:tags r:id="rId9"/>
            </p:custDataLst>
          </p:nvPr>
        </p:nvSpPr>
        <p:spPr>
          <a:xfrm>
            <a:off x="9904127" y="1990722"/>
            <a:ext cx="2298701" cy="830997"/>
          </a:xfrm>
          <a:prstGeom prst="rect">
            <a:avLst/>
          </a:prstGeom>
          <a:solidFill>
            <a:schemeClr val="accent4"/>
          </a:solidFill>
          <a:ln>
            <a:solidFill>
              <a:schemeClr val="tx1"/>
            </a:solidFill>
          </a:ln>
        </p:spPr>
        <p:txBody>
          <a:bodyPr wrap="square" rtlCol="0">
            <a:spAutoFit/>
          </a:bodyPr>
          <a:lstStyle/>
          <a:p>
            <a:r>
              <a:rPr lang="fr-FR" sz="1600" b="1" dirty="0">
                <a:solidFill>
                  <a:schemeClr val="bg1"/>
                </a:solidFill>
              </a:rPr>
              <a:t>«Rien ne se perd, rien ne se crée, tout se transforme.»</a:t>
            </a:r>
          </a:p>
        </p:txBody>
      </p:sp>
    </p:spTree>
    <p:extLst>
      <p:ext uri="{BB962C8B-B14F-4D97-AF65-F5344CB8AC3E}">
        <p14:creationId xmlns:p14="http://schemas.microsoft.com/office/powerpoint/2010/main" val="3265271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a:xfrm>
            <a:off x="389615" y="753228"/>
            <a:ext cx="9904568" cy="1080938"/>
          </a:xfrm>
        </p:spPr>
        <p:txBody>
          <a:bodyPr/>
          <a:lstStyle/>
          <a:p>
            <a:r>
              <a:rPr lang="fr-CA" b="1" dirty="0"/>
              <a:t>Stœchiométrie: exemple</a:t>
            </a:r>
          </a:p>
        </p:txBody>
      </p:sp>
      <p:sp>
        <p:nvSpPr>
          <p:cNvPr id="25" name="Titre 1">
            <a:extLst>
              <a:ext uri="{FF2B5EF4-FFF2-40B4-BE49-F238E27FC236}">
                <a16:creationId xmlns:a16="http://schemas.microsoft.com/office/drawing/2014/main" id="{F0C8A901-76F5-4346-9EF1-8BF8E03B8748}"/>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p.19-20</a:t>
            </a:r>
          </a:p>
        </p:txBody>
      </p:sp>
      <p:sp>
        <p:nvSpPr>
          <p:cNvPr id="4" name="Espace réservé du contenu 3">
            <a:extLst>
              <a:ext uri="{FF2B5EF4-FFF2-40B4-BE49-F238E27FC236}">
                <a16:creationId xmlns:a16="http://schemas.microsoft.com/office/drawing/2014/main" id="{23222096-5A06-4159-9C66-C712690BBE76}"/>
              </a:ext>
            </a:extLst>
          </p:cNvPr>
          <p:cNvSpPr>
            <a:spLocks noGrp="1"/>
          </p:cNvSpPr>
          <p:nvPr>
            <p:ph idx="1"/>
          </p:nvPr>
        </p:nvSpPr>
        <p:spPr>
          <a:xfrm>
            <a:off x="632675" y="2118536"/>
            <a:ext cx="10749679" cy="771836"/>
          </a:xfrm>
        </p:spPr>
        <p:txBody>
          <a:bodyPr/>
          <a:lstStyle/>
          <a:p>
            <a:pPr marL="0" indent="0">
              <a:buNone/>
            </a:pPr>
            <a:r>
              <a:rPr lang="fr-CA" dirty="0"/>
              <a:t>Un athlète s’entraine et consomme du glucose afin de produire de l’énergie. S’il mange 76 g de glucose, combien de moles d’eau sera produite? </a:t>
            </a:r>
          </a:p>
          <a:p>
            <a:pPr marL="0" indent="0">
              <a:buNone/>
            </a:pPr>
            <a:endParaRPr lang="fr-CA" dirty="0"/>
          </a:p>
        </p:txBody>
      </p:sp>
      <p:sp>
        <p:nvSpPr>
          <p:cNvPr id="16" name="Titre 1">
            <a:extLst>
              <a:ext uri="{FF2B5EF4-FFF2-40B4-BE49-F238E27FC236}">
                <a16:creationId xmlns:a16="http://schemas.microsoft.com/office/drawing/2014/main" id="{C7808BF5-0357-4024-859B-04D6CC005149}"/>
              </a:ext>
            </a:extLst>
          </p:cNvPr>
          <p:cNvSpPr txBox="1">
            <a:spLocks/>
          </p:cNvSpPr>
          <p:nvPr>
            <p:custDataLst>
              <p:tags r:id="rId2"/>
            </p:custDataLst>
          </p:nvPr>
        </p:nvSpPr>
        <p:spPr>
          <a:xfrm>
            <a:off x="721159" y="2733815"/>
            <a:ext cx="10572709" cy="11060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fr-FR" sz="4400" dirty="0"/>
              <a:t>C</a:t>
            </a:r>
            <a:r>
              <a:rPr lang="fr-FR" sz="4400" baseline="-25000" dirty="0"/>
              <a:t>6</a:t>
            </a:r>
            <a:r>
              <a:rPr lang="fr-FR" sz="4400" dirty="0"/>
              <a:t>H</a:t>
            </a:r>
            <a:r>
              <a:rPr lang="fr-FR" sz="4400" baseline="-25000" dirty="0"/>
              <a:t>12</a:t>
            </a:r>
            <a:r>
              <a:rPr lang="fr-FR" sz="4400" dirty="0"/>
              <a:t>O</a:t>
            </a:r>
            <a:r>
              <a:rPr lang="fr-FR" sz="4400" baseline="-25000" dirty="0"/>
              <a:t>6 (s)</a:t>
            </a:r>
            <a:r>
              <a:rPr lang="fr-FR" sz="4400" dirty="0"/>
              <a:t> +  O</a:t>
            </a:r>
            <a:r>
              <a:rPr lang="fr-FR" sz="4400" baseline="-25000" dirty="0"/>
              <a:t>2 (g)</a:t>
            </a:r>
            <a:r>
              <a:rPr lang="fr-FR" sz="4400" dirty="0"/>
              <a:t> </a:t>
            </a:r>
            <a:r>
              <a:rPr lang="fr-FR" sz="4400" dirty="0">
                <a:sym typeface="Wingdings" panose="05000000000000000000" pitchFamily="2" charset="2"/>
              </a:rPr>
              <a:t>  </a:t>
            </a:r>
            <a:r>
              <a:rPr lang="fr-FR" sz="4400" dirty="0"/>
              <a:t>CO</a:t>
            </a:r>
            <a:r>
              <a:rPr lang="fr-FR" sz="4400" baseline="-25000" dirty="0"/>
              <a:t>2 (g)</a:t>
            </a:r>
            <a:r>
              <a:rPr lang="fr-FR" sz="4400" dirty="0"/>
              <a:t> +  H</a:t>
            </a:r>
            <a:r>
              <a:rPr lang="fr-FR" sz="4400" baseline="-25000" dirty="0"/>
              <a:t>2</a:t>
            </a:r>
            <a:r>
              <a:rPr lang="fr-FR" sz="4400" dirty="0"/>
              <a:t>O</a:t>
            </a:r>
            <a:r>
              <a:rPr lang="fr-FR" sz="4400" baseline="-25000" dirty="0"/>
              <a:t>(g)</a:t>
            </a:r>
          </a:p>
        </p:txBody>
      </p:sp>
    </p:spTree>
    <p:extLst>
      <p:ext uri="{BB962C8B-B14F-4D97-AF65-F5344CB8AC3E}">
        <p14:creationId xmlns:p14="http://schemas.microsoft.com/office/powerpoint/2010/main" val="2648503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a:xfrm>
            <a:off x="389615" y="753228"/>
            <a:ext cx="9904568" cy="1080938"/>
          </a:xfrm>
        </p:spPr>
        <p:txBody>
          <a:bodyPr/>
          <a:lstStyle/>
          <a:p>
            <a:r>
              <a:rPr lang="fr-CA" b="1" dirty="0"/>
              <a:t>Stœchiométrie: exemple corrigé</a:t>
            </a:r>
          </a:p>
        </p:txBody>
      </p:sp>
      <p:sp>
        <p:nvSpPr>
          <p:cNvPr id="25" name="Titre 1">
            <a:extLst>
              <a:ext uri="{FF2B5EF4-FFF2-40B4-BE49-F238E27FC236}">
                <a16:creationId xmlns:a16="http://schemas.microsoft.com/office/drawing/2014/main" id="{F0C8A901-76F5-4346-9EF1-8BF8E03B8748}"/>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19-20</a:t>
            </a:r>
          </a:p>
        </p:txBody>
      </p:sp>
      <p:sp>
        <p:nvSpPr>
          <p:cNvPr id="4" name="Espace réservé du contenu 3">
            <a:extLst>
              <a:ext uri="{FF2B5EF4-FFF2-40B4-BE49-F238E27FC236}">
                <a16:creationId xmlns:a16="http://schemas.microsoft.com/office/drawing/2014/main" id="{23222096-5A06-4159-9C66-C712690BBE76}"/>
              </a:ext>
            </a:extLst>
          </p:cNvPr>
          <p:cNvSpPr>
            <a:spLocks noGrp="1"/>
          </p:cNvSpPr>
          <p:nvPr>
            <p:ph idx="1"/>
          </p:nvPr>
        </p:nvSpPr>
        <p:spPr>
          <a:xfrm>
            <a:off x="680321" y="2083203"/>
            <a:ext cx="10997327" cy="602847"/>
          </a:xfrm>
        </p:spPr>
        <p:txBody>
          <a:bodyPr>
            <a:normAutofit lnSpcReduction="10000"/>
          </a:bodyPr>
          <a:lstStyle/>
          <a:p>
            <a:pPr marL="0" indent="0">
              <a:buNone/>
            </a:pPr>
            <a:r>
              <a:rPr lang="fr-CA" sz="2000" dirty="0"/>
              <a:t>Un athlète s’entraine et consomme du glucose afin de produire de l’énergie. S’il mange 76 g de glucose, combien de moles d’eau seront produites? </a:t>
            </a:r>
          </a:p>
          <a:p>
            <a:pPr marL="0" indent="0">
              <a:buNone/>
            </a:pPr>
            <a:endParaRPr lang="fr-CA" sz="2000" dirty="0"/>
          </a:p>
        </p:txBody>
      </p:sp>
      <p:sp>
        <p:nvSpPr>
          <p:cNvPr id="16" name="Titre 1">
            <a:extLst>
              <a:ext uri="{FF2B5EF4-FFF2-40B4-BE49-F238E27FC236}">
                <a16:creationId xmlns:a16="http://schemas.microsoft.com/office/drawing/2014/main" id="{C7808BF5-0357-4024-859B-04D6CC005149}"/>
              </a:ext>
            </a:extLst>
          </p:cNvPr>
          <p:cNvSpPr txBox="1">
            <a:spLocks/>
          </p:cNvSpPr>
          <p:nvPr>
            <p:custDataLst>
              <p:tags r:id="rId2"/>
            </p:custDataLst>
          </p:nvPr>
        </p:nvSpPr>
        <p:spPr>
          <a:xfrm>
            <a:off x="781050" y="2586042"/>
            <a:ext cx="10572709" cy="11060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fr-FR" sz="4400" dirty="0"/>
              <a:t>C</a:t>
            </a:r>
            <a:r>
              <a:rPr lang="fr-FR" sz="4400" baseline="-25000" dirty="0"/>
              <a:t>6</a:t>
            </a:r>
            <a:r>
              <a:rPr lang="fr-FR" sz="4400" dirty="0"/>
              <a:t>H</a:t>
            </a:r>
            <a:r>
              <a:rPr lang="fr-FR" sz="4400" baseline="-25000" dirty="0"/>
              <a:t>12</a:t>
            </a:r>
            <a:r>
              <a:rPr lang="fr-FR" sz="4400" dirty="0"/>
              <a:t>O</a:t>
            </a:r>
            <a:r>
              <a:rPr lang="fr-FR" sz="4400" baseline="-25000" dirty="0"/>
              <a:t>6 (s)</a:t>
            </a:r>
            <a:r>
              <a:rPr lang="fr-FR" sz="4400" dirty="0"/>
              <a:t> +  O</a:t>
            </a:r>
            <a:r>
              <a:rPr lang="fr-FR" sz="4400" baseline="-25000" dirty="0"/>
              <a:t>2 (g)</a:t>
            </a:r>
            <a:r>
              <a:rPr lang="fr-FR" sz="4400" dirty="0"/>
              <a:t> </a:t>
            </a:r>
            <a:r>
              <a:rPr lang="fr-FR" sz="4400" dirty="0">
                <a:sym typeface="Wingdings" panose="05000000000000000000" pitchFamily="2" charset="2"/>
              </a:rPr>
              <a:t>  </a:t>
            </a:r>
            <a:r>
              <a:rPr lang="fr-FR" sz="4400" dirty="0"/>
              <a:t>CO</a:t>
            </a:r>
            <a:r>
              <a:rPr lang="fr-FR" sz="4400" baseline="-25000" dirty="0"/>
              <a:t>2 (g)</a:t>
            </a:r>
            <a:r>
              <a:rPr lang="fr-FR" sz="4400" dirty="0"/>
              <a:t> +  H</a:t>
            </a:r>
            <a:r>
              <a:rPr lang="fr-FR" sz="4400" baseline="-25000" dirty="0"/>
              <a:t>2</a:t>
            </a:r>
            <a:r>
              <a:rPr lang="fr-FR" sz="4400" dirty="0"/>
              <a:t>O</a:t>
            </a:r>
            <a:r>
              <a:rPr lang="fr-FR" sz="4400" baseline="-25000" dirty="0"/>
              <a:t>(g)</a:t>
            </a:r>
          </a:p>
        </p:txBody>
      </p:sp>
      <p:sp>
        <p:nvSpPr>
          <p:cNvPr id="3" name="ZoneTexte 2">
            <a:extLst>
              <a:ext uri="{FF2B5EF4-FFF2-40B4-BE49-F238E27FC236}">
                <a16:creationId xmlns:a16="http://schemas.microsoft.com/office/drawing/2014/main" id="{D3ED1E3E-650F-46D6-8467-7815F9D274C3}"/>
              </a:ext>
            </a:extLst>
          </p:cNvPr>
          <p:cNvSpPr txBox="1"/>
          <p:nvPr/>
        </p:nvSpPr>
        <p:spPr>
          <a:xfrm>
            <a:off x="4295775" y="2754368"/>
            <a:ext cx="552450" cy="769441"/>
          </a:xfrm>
          <a:prstGeom prst="rect">
            <a:avLst/>
          </a:prstGeom>
          <a:noFill/>
        </p:spPr>
        <p:txBody>
          <a:bodyPr wrap="square" rtlCol="0">
            <a:spAutoFit/>
          </a:bodyPr>
          <a:lstStyle/>
          <a:p>
            <a:pPr algn="ctr"/>
            <a:r>
              <a:rPr lang="fr-CA" sz="4400" b="1" dirty="0">
                <a:solidFill>
                  <a:srgbClr val="FF0000"/>
                </a:solidFill>
              </a:rPr>
              <a:t>6</a:t>
            </a:r>
          </a:p>
        </p:txBody>
      </p:sp>
      <p:sp>
        <p:nvSpPr>
          <p:cNvPr id="8" name="ZoneTexte 7">
            <a:extLst>
              <a:ext uri="{FF2B5EF4-FFF2-40B4-BE49-F238E27FC236}">
                <a16:creationId xmlns:a16="http://schemas.microsoft.com/office/drawing/2014/main" id="{BAFEC6B5-EB69-460C-AA25-400D6C5280FC}"/>
              </a:ext>
            </a:extLst>
          </p:cNvPr>
          <p:cNvSpPr txBox="1"/>
          <p:nvPr/>
        </p:nvSpPr>
        <p:spPr>
          <a:xfrm>
            <a:off x="6505575" y="2754368"/>
            <a:ext cx="552450" cy="769441"/>
          </a:xfrm>
          <a:prstGeom prst="rect">
            <a:avLst/>
          </a:prstGeom>
          <a:noFill/>
        </p:spPr>
        <p:txBody>
          <a:bodyPr wrap="square" rtlCol="0">
            <a:spAutoFit/>
          </a:bodyPr>
          <a:lstStyle/>
          <a:p>
            <a:pPr algn="ctr"/>
            <a:r>
              <a:rPr lang="fr-CA" sz="4400" b="1" dirty="0">
                <a:solidFill>
                  <a:srgbClr val="FF0000"/>
                </a:solidFill>
              </a:rPr>
              <a:t>6</a:t>
            </a:r>
          </a:p>
        </p:txBody>
      </p:sp>
      <p:sp>
        <p:nvSpPr>
          <p:cNvPr id="9" name="ZoneTexte 8">
            <a:extLst>
              <a:ext uri="{FF2B5EF4-FFF2-40B4-BE49-F238E27FC236}">
                <a16:creationId xmlns:a16="http://schemas.microsoft.com/office/drawing/2014/main" id="{DEBE52CF-BD32-480E-8A3B-DBCCC668AF7A}"/>
              </a:ext>
            </a:extLst>
          </p:cNvPr>
          <p:cNvSpPr txBox="1"/>
          <p:nvPr/>
        </p:nvSpPr>
        <p:spPr>
          <a:xfrm>
            <a:off x="8905877" y="2754367"/>
            <a:ext cx="552450" cy="769441"/>
          </a:xfrm>
          <a:prstGeom prst="rect">
            <a:avLst/>
          </a:prstGeom>
          <a:noFill/>
        </p:spPr>
        <p:txBody>
          <a:bodyPr wrap="square" rtlCol="0">
            <a:spAutoFit/>
          </a:bodyPr>
          <a:lstStyle/>
          <a:p>
            <a:pPr algn="ctr"/>
            <a:r>
              <a:rPr lang="fr-CA" sz="4400" b="1" dirty="0">
                <a:solidFill>
                  <a:srgbClr val="FF0000"/>
                </a:solidFill>
              </a:rPr>
              <a:t>6</a:t>
            </a:r>
          </a:p>
        </p:txBody>
      </p:sp>
      <p:sp>
        <p:nvSpPr>
          <p:cNvPr id="5" name="ZoneTexte 4">
            <a:extLst>
              <a:ext uri="{FF2B5EF4-FFF2-40B4-BE49-F238E27FC236}">
                <a16:creationId xmlns:a16="http://schemas.microsoft.com/office/drawing/2014/main" id="{878E5D02-6A33-4409-B185-B6525FC2CCD8}"/>
              </a:ext>
            </a:extLst>
          </p:cNvPr>
          <p:cNvSpPr txBox="1"/>
          <p:nvPr/>
        </p:nvSpPr>
        <p:spPr>
          <a:xfrm>
            <a:off x="0" y="3692136"/>
            <a:ext cx="1133475" cy="646331"/>
          </a:xfrm>
          <a:prstGeom prst="rect">
            <a:avLst/>
          </a:prstGeom>
          <a:noFill/>
        </p:spPr>
        <p:txBody>
          <a:bodyPr wrap="square" rtlCol="0">
            <a:spAutoFit/>
          </a:bodyPr>
          <a:lstStyle/>
          <a:p>
            <a:r>
              <a:rPr lang="fr-CA" dirty="0"/>
              <a:t>Nombre</a:t>
            </a:r>
          </a:p>
          <a:p>
            <a:r>
              <a:rPr lang="fr-CA" dirty="0"/>
              <a:t>de moles</a:t>
            </a:r>
          </a:p>
        </p:txBody>
      </p:sp>
      <p:sp>
        <p:nvSpPr>
          <p:cNvPr id="11" name="ZoneTexte 10">
            <a:extLst>
              <a:ext uri="{FF2B5EF4-FFF2-40B4-BE49-F238E27FC236}">
                <a16:creationId xmlns:a16="http://schemas.microsoft.com/office/drawing/2014/main" id="{E32FA746-D9CB-48EE-B348-8AD1C784B717}"/>
              </a:ext>
            </a:extLst>
          </p:cNvPr>
          <p:cNvSpPr txBox="1"/>
          <p:nvPr/>
        </p:nvSpPr>
        <p:spPr>
          <a:xfrm>
            <a:off x="38100" y="4544020"/>
            <a:ext cx="1133475" cy="646331"/>
          </a:xfrm>
          <a:prstGeom prst="rect">
            <a:avLst/>
          </a:prstGeom>
          <a:noFill/>
        </p:spPr>
        <p:txBody>
          <a:bodyPr wrap="square" rtlCol="0">
            <a:spAutoFit/>
          </a:bodyPr>
          <a:lstStyle/>
          <a:p>
            <a:r>
              <a:rPr lang="fr-CA" dirty="0"/>
              <a:t>Masse molaire</a:t>
            </a:r>
          </a:p>
        </p:txBody>
      </p:sp>
      <p:sp>
        <p:nvSpPr>
          <p:cNvPr id="12" name="ZoneTexte 11">
            <a:extLst>
              <a:ext uri="{FF2B5EF4-FFF2-40B4-BE49-F238E27FC236}">
                <a16:creationId xmlns:a16="http://schemas.microsoft.com/office/drawing/2014/main" id="{2468F251-18A5-49E2-ABF1-842692AFE4D8}"/>
              </a:ext>
            </a:extLst>
          </p:cNvPr>
          <p:cNvSpPr txBox="1"/>
          <p:nvPr/>
        </p:nvSpPr>
        <p:spPr>
          <a:xfrm>
            <a:off x="0" y="5634930"/>
            <a:ext cx="1133475" cy="369332"/>
          </a:xfrm>
          <a:prstGeom prst="rect">
            <a:avLst/>
          </a:prstGeom>
          <a:noFill/>
        </p:spPr>
        <p:txBody>
          <a:bodyPr wrap="square" rtlCol="0">
            <a:spAutoFit/>
          </a:bodyPr>
          <a:lstStyle/>
          <a:p>
            <a:r>
              <a:rPr lang="fr-CA" dirty="0"/>
              <a:t>Masse</a:t>
            </a:r>
          </a:p>
        </p:txBody>
      </p:sp>
      <p:cxnSp>
        <p:nvCxnSpPr>
          <p:cNvPr id="7" name="Connecteur droit 6">
            <a:extLst>
              <a:ext uri="{FF2B5EF4-FFF2-40B4-BE49-F238E27FC236}">
                <a16:creationId xmlns:a16="http://schemas.microsoft.com/office/drawing/2014/main" id="{A2A87574-9C71-4DE7-AAEC-D197789B7886}"/>
              </a:ext>
            </a:extLst>
          </p:cNvPr>
          <p:cNvCxnSpPr>
            <a:cxnSpLocks/>
          </p:cNvCxnSpPr>
          <p:nvPr/>
        </p:nvCxnSpPr>
        <p:spPr>
          <a:xfrm>
            <a:off x="0" y="4424192"/>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A3B59E89-5898-43F7-8BA7-9B2FA816C11F}"/>
              </a:ext>
            </a:extLst>
          </p:cNvPr>
          <p:cNvCxnSpPr>
            <a:cxnSpLocks/>
          </p:cNvCxnSpPr>
          <p:nvPr/>
        </p:nvCxnSpPr>
        <p:spPr>
          <a:xfrm>
            <a:off x="0" y="5381446"/>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2C543EA-79FE-4E4B-8921-5F3C66712BB7}"/>
              </a:ext>
            </a:extLst>
          </p:cNvPr>
          <p:cNvCxnSpPr>
            <a:cxnSpLocks/>
          </p:cNvCxnSpPr>
          <p:nvPr/>
        </p:nvCxnSpPr>
        <p:spPr>
          <a:xfrm>
            <a:off x="0" y="6257746"/>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B7621285-21F2-4B47-AA4D-CD4D89D7B079}"/>
              </a:ext>
            </a:extLst>
          </p:cNvPr>
          <p:cNvCxnSpPr>
            <a:cxnSpLocks/>
          </p:cNvCxnSpPr>
          <p:nvPr/>
        </p:nvCxnSpPr>
        <p:spPr>
          <a:xfrm>
            <a:off x="4105275" y="3692136"/>
            <a:ext cx="0" cy="3165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5E178FB7-FB97-4C1F-8FDB-2F82F28E31C2}"/>
              </a:ext>
            </a:extLst>
          </p:cNvPr>
          <p:cNvCxnSpPr>
            <a:cxnSpLocks/>
          </p:cNvCxnSpPr>
          <p:nvPr/>
        </p:nvCxnSpPr>
        <p:spPr>
          <a:xfrm>
            <a:off x="1285875" y="3692136"/>
            <a:ext cx="0" cy="3165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8B723743-7FD4-414C-A78A-15168E0EE8FB}"/>
              </a:ext>
            </a:extLst>
          </p:cNvPr>
          <p:cNvCxnSpPr>
            <a:cxnSpLocks/>
          </p:cNvCxnSpPr>
          <p:nvPr/>
        </p:nvCxnSpPr>
        <p:spPr>
          <a:xfrm>
            <a:off x="6305550" y="3692136"/>
            <a:ext cx="0" cy="3165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B2B00C0A-0197-401F-A61B-4AC0E38E87C1}"/>
              </a:ext>
            </a:extLst>
          </p:cNvPr>
          <p:cNvCxnSpPr>
            <a:cxnSpLocks/>
          </p:cNvCxnSpPr>
          <p:nvPr/>
        </p:nvCxnSpPr>
        <p:spPr>
          <a:xfrm>
            <a:off x="8648700" y="3692136"/>
            <a:ext cx="0" cy="3165311"/>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A3434172-DF5C-406A-A37E-133079A4C218}"/>
              </a:ext>
            </a:extLst>
          </p:cNvPr>
          <p:cNvSpPr txBox="1"/>
          <p:nvPr/>
        </p:nvSpPr>
        <p:spPr>
          <a:xfrm>
            <a:off x="4895872" y="3581026"/>
            <a:ext cx="552450" cy="769441"/>
          </a:xfrm>
          <a:prstGeom prst="rect">
            <a:avLst/>
          </a:prstGeom>
          <a:noFill/>
        </p:spPr>
        <p:txBody>
          <a:bodyPr wrap="square" rtlCol="0">
            <a:spAutoFit/>
          </a:bodyPr>
          <a:lstStyle/>
          <a:p>
            <a:pPr algn="ctr"/>
            <a:r>
              <a:rPr lang="fr-CA" sz="4400" b="1" dirty="0"/>
              <a:t>6</a:t>
            </a:r>
          </a:p>
        </p:txBody>
      </p:sp>
      <p:sp>
        <p:nvSpPr>
          <p:cNvPr id="29" name="ZoneTexte 28">
            <a:extLst>
              <a:ext uri="{FF2B5EF4-FFF2-40B4-BE49-F238E27FC236}">
                <a16:creationId xmlns:a16="http://schemas.microsoft.com/office/drawing/2014/main" id="{8171CC95-3772-4F63-8C38-16BB596ED2F1}"/>
              </a:ext>
            </a:extLst>
          </p:cNvPr>
          <p:cNvSpPr txBox="1"/>
          <p:nvPr/>
        </p:nvSpPr>
        <p:spPr>
          <a:xfrm>
            <a:off x="7134224" y="3581026"/>
            <a:ext cx="552450" cy="769441"/>
          </a:xfrm>
          <a:prstGeom prst="rect">
            <a:avLst/>
          </a:prstGeom>
          <a:noFill/>
        </p:spPr>
        <p:txBody>
          <a:bodyPr wrap="square" rtlCol="0">
            <a:spAutoFit/>
          </a:bodyPr>
          <a:lstStyle/>
          <a:p>
            <a:pPr algn="ctr"/>
            <a:r>
              <a:rPr lang="fr-CA" sz="4400" b="1" dirty="0"/>
              <a:t>6</a:t>
            </a:r>
          </a:p>
        </p:txBody>
      </p:sp>
      <p:sp>
        <p:nvSpPr>
          <p:cNvPr id="30" name="ZoneTexte 29">
            <a:extLst>
              <a:ext uri="{FF2B5EF4-FFF2-40B4-BE49-F238E27FC236}">
                <a16:creationId xmlns:a16="http://schemas.microsoft.com/office/drawing/2014/main" id="{057018C8-2840-424F-AFC6-D6401A69123E}"/>
              </a:ext>
            </a:extLst>
          </p:cNvPr>
          <p:cNvSpPr txBox="1"/>
          <p:nvPr/>
        </p:nvSpPr>
        <p:spPr>
          <a:xfrm>
            <a:off x="10001211" y="3581026"/>
            <a:ext cx="552450" cy="769441"/>
          </a:xfrm>
          <a:prstGeom prst="rect">
            <a:avLst/>
          </a:prstGeom>
          <a:noFill/>
        </p:spPr>
        <p:txBody>
          <a:bodyPr wrap="square" rtlCol="0">
            <a:spAutoFit/>
          </a:bodyPr>
          <a:lstStyle/>
          <a:p>
            <a:pPr algn="ctr"/>
            <a:r>
              <a:rPr lang="fr-CA" sz="4400" b="1" dirty="0"/>
              <a:t>6</a:t>
            </a:r>
          </a:p>
        </p:txBody>
      </p:sp>
      <p:sp>
        <p:nvSpPr>
          <p:cNvPr id="31" name="ZoneTexte 30">
            <a:extLst>
              <a:ext uri="{FF2B5EF4-FFF2-40B4-BE49-F238E27FC236}">
                <a16:creationId xmlns:a16="http://schemas.microsoft.com/office/drawing/2014/main" id="{CFBE14A5-1219-40C6-94EC-73BC9C9C2029}"/>
              </a:ext>
            </a:extLst>
          </p:cNvPr>
          <p:cNvSpPr txBox="1"/>
          <p:nvPr/>
        </p:nvSpPr>
        <p:spPr>
          <a:xfrm>
            <a:off x="2266949" y="3611888"/>
            <a:ext cx="552450" cy="769441"/>
          </a:xfrm>
          <a:prstGeom prst="rect">
            <a:avLst/>
          </a:prstGeom>
          <a:noFill/>
        </p:spPr>
        <p:txBody>
          <a:bodyPr wrap="square" rtlCol="0">
            <a:spAutoFit/>
          </a:bodyPr>
          <a:lstStyle/>
          <a:p>
            <a:pPr algn="ctr"/>
            <a:r>
              <a:rPr lang="fr-CA" sz="4400" b="1" dirty="0"/>
              <a:t>1</a:t>
            </a:r>
          </a:p>
        </p:txBody>
      </p:sp>
      <p:sp>
        <p:nvSpPr>
          <p:cNvPr id="34" name="ZoneTexte 33">
            <a:extLst>
              <a:ext uri="{FF2B5EF4-FFF2-40B4-BE49-F238E27FC236}">
                <a16:creationId xmlns:a16="http://schemas.microsoft.com/office/drawing/2014/main" id="{172BD0A5-88B3-48FE-8FF9-8F806056E227}"/>
              </a:ext>
            </a:extLst>
          </p:cNvPr>
          <p:cNvSpPr txBox="1"/>
          <p:nvPr/>
        </p:nvSpPr>
        <p:spPr>
          <a:xfrm>
            <a:off x="8758201" y="4651475"/>
            <a:ext cx="2390807" cy="461665"/>
          </a:xfrm>
          <a:prstGeom prst="rect">
            <a:avLst/>
          </a:prstGeom>
          <a:noFill/>
        </p:spPr>
        <p:txBody>
          <a:bodyPr wrap="square" rtlCol="0">
            <a:spAutoFit/>
          </a:bodyPr>
          <a:lstStyle/>
          <a:p>
            <a:pPr algn="ctr"/>
            <a:r>
              <a:rPr lang="fr-CA" sz="2400" b="1" dirty="0"/>
              <a:t>18,015 g/mol</a:t>
            </a:r>
          </a:p>
        </p:txBody>
      </p:sp>
      <p:sp>
        <p:nvSpPr>
          <p:cNvPr id="35" name="ZoneTexte 34">
            <a:extLst>
              <a:ext uri="{FF2B5EF4-FFF2-40B4-BE49-F238E27FC236}">
                <a16:creationId xmlns:a16="http://schemas.microsoft.com/office/drawing/2014/main" id="{4746975B-84E5-4167-BDFF-423F761E28F8}"/>
              </a:ext>
            </a:extLst>
          </p:cNvPr>
          <p:cNvSpPr txBox="1"/>
          <p:nvPr/>
        </p:nvSpPr>
        <p:spPr>
          <a:xfrm>
            <a:off x="1395375" y="4646985"/>
            <a:ext cx="2567025" cy="461665"/>
          </a:xfrm>
          <a:prstGeom prst="rect">
            <a:avLst/>
          </a:prstGeom>
          <a:noFill/>
        </p:spPr>
        <p:txBody>
          <a:bodyPr wrap="square" rtlCol="0">
            <a:spAutoFit/>
          </a:bodyPr>
          <a:lstStyle/>
          <a:p>
            <a:pPr algn="ctr"/>
            <a:r>
              <a:rPr lang="fr-CA" sz="2400" b="1" dirty="0"/>
              <a:t>180,156 g/mol</a:t>
            </a:r>
          </a:p>
        </p:txBody>
      </p:sp>
      <p:sp>
        <p:nvSpPr>
          <p:cNvPr id="36" name="ZoneTexte 35">
            <a:extLst>
              <a:ext uri="{FF2B5EF4-FFF2-40B4-BE49-F238E27FC236}">
                <a16:creationId xmlns:a16="http://schemas.microsoft.com/office/drawing/2014/main" id="{3781AC46-D376-465C-AB16-0B2FAD9DC26E}"/>
              </a:ext>
            </a:extLst>
          </p:cNvPr>
          <p:cNvSpPr txBox="1"/>
          <p:nvPr/>
        </p:nvSpPr>
        <p:spPr>
          <a:xfrm>
            <a:off x="1385848" y="5542597"/>
            <a:ext cx="2567025" cy="461665"/>
          </a:xfrm>
          <a:prstGeom prst="rect">
            <a:avLst/>
          </a:prstGeom>
          <a:noFill/>
        </p:spPr>
        <p:txBody>
          <a:bodyPr wrap="square" rtlCol="0">
            <a:spAutoFit/>
          </a:bodyPr>
          <a:lstStyle/>
          <a:p>
            <a:pPr algn="ctr"/>
            <a:r>
              <a:rPr lang="fr-CA" sz="2400" b="1" dirty="0"/>
              <a:t>76 g</a:t>
            </a:r>
          </a:p>
        </p:txBody>
      </p:sp>
    </p:spTree>
    <p:extLst>
      <p:ext uri="{BB962C8B-B14F-4D97-AF65-F5344CB8AC3E}">
        <p14:creationId xmlns:p14="http://schemas.microsoft.com/office/powerpoint/2010/main" val="1017191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up)">
                                      <p:cBhvr>
                                        <p:cTn id="42" dur="500"/>
                                        <p:tgtEl>
                                          <p:spTgt spid="23"/>
                                        </p:tgtEl>
                                      </p:cBhvr>
                                    </p:animEffect>
                                  </p:childTnLst>
                                </p:cTn>
                              </p:par>
                            </p:childTnLst>
                          </p:cTn>
                        </p:par>
                        <p:par>
                          <p:cTn id="43" fill="hold">
                            <p:stCondLst>
                              <p:cond delay="3500"/>
                            </p:stCondLst>
                            <p:childTnLst>
                              <p:par>
                                <p:cTn id="44" presetID="22" presetClass="entr" presetSubtype="1"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4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childTnLst>
                          </p:cTn>
                        </p:par>
                        <p:par>
                          <p:cTn id="51" fill="hold">
                            <p:stCondLst>
                              <p:cond delay="4500"/>
                            </p:stCondLst>
                            <p:childTnLst>
                              <p:par>
                                <p:cTn id="52" presetID="22" presetClass="entr" presetSubtype="1"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5" grpId="0"/>
      <p:bldP spid="11" grpId="0"/>
      <p:bldP spid="12" grpId="0"/>
      <p:bldP spid="28" grpId="0"/>
      <p:bldP spid="29" grpId="0"/>
      <p:bldP spid="30" grpId="0"/>
      <p:bldP spid="31" grpId="0"/>
      <p:bldP spid="34" grpId="0"/>
      <p:bldP spid="35"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a:xfrm>
            <a:off x="389615" y="753228"/>
            <a:ext cx="9904568" cy="1080938"/>
          </a:xfrm>
        </p:spPr>
        <p:txBody>
          <a:bodyPr/>
          <a:lstStyle/>
          <a:p>
            <a:r>
              <a:rPr lang="fr-CA" b="1" dirty="0"/>
              <a:t>Stœchiométrie: exemple corrigé</a:t>
            </a:r>
          </a:p>
        </p:txBody>
      </p:sp>
      <p:sp>
        <p:nvSpPr>
          <p:cNvPr id="4" name="Espace réservé du contenu 3">
            <a:extLst>
              <a:ext uri="{FF2B5EF4-FFF2-40B4-BE49-F238E27FC236}">
                <a16:creationId xmlns:a16="http://schemas.microsoft.com/office/drawing/2014/main" id="{23222096-5A06-4159-9C66-C712690BBE76}"/>
              </a:ext>
            </a:extLst>
          </p:cNvPr>
          <p:cNvSpPr>
            <a:spLocks noGrp="1"/>
          </p:cNvSpPr>
          <p:nvPr>
            <p:ph idx="1"/>
          </p:nvPr>
        </p:nvSpPr>
        <p:spPr>
          <a:xfrm>
            <a:off x="227469" y="2053410"/>
            <a:ext cx="11905847" cy="683460"/>
          </a:xfrm>
        </p:spPr>
        <p:txBody>
          <a:bodyPr anchor="ctr">
            <a:normAutofit fontScale="92500" lnSpcReduction="20000"/>
          </a:bodyPr>
          <a:lstStyle/>
          <a:p>
            <a:pPr marL="0" indent="0">
              <a:lnSpc>
                <a:spcPct val="120000"/>
              </a:lnSpc>
              <a:buNone/>
            </a:pPr>
            <a:r>
              <a:rPr lang="fr-CA" sz="2000" dirty="0"/>
              <a:t>Un athlète s’entraine et consomme du glucose afin de produire de l’énergie. S’il mange 76 g de glucose, combien de moles d’eau seront produites? </a:t>
            </a:r>
          </a:p>
        </p:txBody>
      </p:sp>
      <p:pic>
        <p:nvPicPr>
          <p:cNvPr id="6" name="Image 5">
            <a:extLst>
              <a:ext uri="{FF2B5EF4-FFF2-40B4-BE49-F238E27FC236}">
                <a16:creationId xmlns:a16="http://schemas.microsoft.com/office/drawing/2014/main" id="{94AAA5FC-72F6-4AA6-87E8-8041D2BDD978}"/>
              </a:ext>
            </a:extLst>
          </p:cNvPr>
          <p:cNvPicPr>
            <a:picLocks noChangeAspect="1"/>
          </p:cNvPicPr>
          <p:nvPr/>
        </p:nvPicPr>
        <p:blipFill rotWithShape="1">
          <a:blip r:embed="rId3"/>
          <a:srcRect t="38404"/>
          <a:stretch/>
        </p:blipFill>
        <p:spPr>
          <a:xfrm>
            <a:off x="227469" y="2859020"/>
            <a:ext cx="4452274" cy="1542611"/>
          </a:xfrm>
          <a:prstGeom prst="rect">
            <a:avLst/>
          </a:prstGeom>
        </p:spPr>
      </p:pic>
      <p:grpSp>
        <p:nvGrpSpPr>
          <p:cNvPr id="37" name="Groupe 36">
            <a:extLst>
              <a:ext uri="{FF2B5EF4-FFF2-40B4-BE49-F238E27FC236}">
                <a16:creationId xmlns:a16="http://schemas.microsoft.com/office/drawing/2014/main" id="{28E28A71-29FE-4376-9B56-78B7EAAB57DC}"/>
              </a:ext>
            </a:extLst>
          </p:cNvPr>
          <p:cNvGrpSpPr/>
          <p:nvPr/>
        </p:nvGrpSpPr>
        <p:grpSpPr>
          <a:xfrm>
            <a:off x="837203" y="2674354"/>
            <a:ext cx="10548843" cy="2179630"/>
            <a:chOff x="-2178391" y="3133024"/>
            <a:chExt cx="10377154" cy="1902792"/>
          </a:xfrm>
        </p:grpSpPr>
        <p:sp>
          <p:nvSpPr>
            <p:cNvPr id="40" name="ZoneTexte 39">
              <a:extLst>
                <a:ext uri="{FF2B5EF4-FFF2-40B4-BE49-F238E27FC236}">
                  <a16:creationId xmlns:a16="http://schemas.microsoft.com/office/drawing/2014/main" id="{B2FCA085-9EC3-47FE-9588-04092092EC58}"/>
                </a:ext>
              </a:extLst>
            </p:cNvPr>
            <p:cNvSpPr txBox="1"/>
            <p:nvPr/>
          </p:nvSpPr>
          <p:spPr>
            <a:xfrm>
              <a:off x="-2178391" y="4713393"/>
              <a:ext cx="1600200" cy="322423"/>
            </a:xfrm>
            <a:prstGeom prst="rect">
              <a:avLst/>
            </a:prstGeom>
            <a:noFill/>
          </p:spPr>
          <p:txBody>
            <a:bodyPr wrap="square" rtlCol="0">
              <a:spAutoFit/>
            </a:bodyPr>
            <a:lstStyle/>
            <a:p>
              <a:r>
                <a:rPr lang="fr-CA" b="1" dirty="0">
                  <a:solidFill>
                    <a:schemeClr val="accent1"/>
                  </a:solidFill>
                </a:rPr>
                <a:t>Données</a:t>
              </a:r>
            </a:p>
          </p:txBody>
        </p:sp>
        <p:sp>
          <p:nvSpPr>
            <p:cNvPr id="42" name="ZoneTexte 41">
              <a:extLst>
                <a:ext uri="{FF2B5EF4-FFF2-40B4-BE49-F238E27FC236}">
                  <a16:creationId xmlns:a16="http://schemas.microsoft.com/office/drawing/2014/main" id="{D9A355D2-ADEF-4A22-8EED-11242095349E}"/>
                </a:ext>
              </a:extLst>
            </p:cNvPr>
            <p:cNvSpPr txBox="1"/>
            <p:nvPr/>
          </p:nvSpPr>
          <p:spPr>
            <a:xfrm>
              <a:off x="2578884" y="3133024"/>
              <a:ext cx="1600200" cy="322423"/>
            </a:xfrm>
            <a:prstGeom prst="rect">
              <a:avLst/>
            </a:prstGeom>
            <a:noFill/>
          </p:spPr>
          <p:txBody>
            <a:bodyPr wrap="square" rtlCol="0">
              <a:spAutoFit/>
            </a:bodyPr>
            <a:lstStyle/>
            <a:p>
              <a:r>
                <a:rPr lang="fr-CA" b="1" dirty="0">
                  <a:solidFill>
                    <a:schemeClr val="accent1"/>
                  </a:solidFill>
                </a:rPr>
                <a:t>Calculs</a:t>
              </a:r>
            </a:p>
          </p:txBody>
        </p:sp>
        <p:sp>
          <p:nvSpPr>
            <p:cNvPr id="43" name="ZoneTexte 42">
              <a:extLst>
                <a:ext uri="{FF2B5EF4-FFF2-40B4-BE49-F238E27FC236}">
                  <a16:creationId xmlns:a16="http://schemas.microsoft.com/office/drawing/2014/main" id="{AD07F1F3-939B-438C-8D55-1DBFBE10CEF3}"/>
                </a:ext>
              </a:extLst>
            </p:cNvPr>
            <p:cNvSpPr txBox="1"/>
            <p:nvPr/>
          </p:nvSpPr>
          <p:spPr>
            <a:xfrm>
              <a:off x="6598563" y="3133024"/>
              <a:ext cx="1600200" cy="322423"/>
            </a:xfrm>
            <a:prstGeom prst="rect">
              <a:avLst/>
            </a:prstGeom>
            <a:noFill/>
          </p:spPr>
          <p:txBody>
            <a:bodyPr wrap="square" rtlCol="0">
              <a:spAutoFit/>
            </a:bodyPr>
            <a:lstStyle/>
            <a:p>
              <a:r>
                <a:rPr lang="fr-CA" b="1" dirty="0">
                  <a:solidFill>
                    <a:schemeClr val="accent1"/>
                  </a:solidFill>
                </a:rPr>
                <a:t>Réponse</a:t>
              </a:r>
            </a:p>
          </p:txBody>
        </p:sp>
      </p:grpSp>
      <p:sp>
        <p:nvSpPr>
          <p:cNvPr id="10" name="ZoneTexte 9">
            <a:extLst>
              <a:ext uri="{FF2B5EF4-FFF2-40B4-BE49-F238E27FC236}">
                <a16:creationId xmlns:a16="http://schemas.microsoft.com/office/drawing/2014/main" id="{46CE4E72-822D-43D3-971A-A858F9361A29}"/>
              </a:ext>
            </a:extLst>
          </p:cNvPr>
          <p:cNvSpPr txBox="1"/>
          <p:nvPr/>
        </p:nvSpPr>
        <p:spPr>
          <a:xfrm>
            <a:off x="389615" y="5092639"/>
            <a:ext cx="2264484" cy="369332"/>
          </a:xfrm>
          <a:prstGeom prst="rect">
            <a:avLst/>
          </a:prstGeom>
          <a:noFill/>
        </p:spPr>
        <p:txBody>
          <a:bodyPr wrap="square" rtlCol="0">
            <a:spAutoFit/>
          </a:bodyPr>
          <a:lstStyle/>
          <a:p>
            <a:r>
              <a:rPr lang="fr-CA" dirty="0"/>
              <a:t>m de glucose = 76g</a:t>
            </a:r>
          </a:p>
        </p:txBody>
      </p:sp>
      <p:sp>
        <p:nvSpPr>
          <p:cNvPr id="44" name="ZoneTexte 43">
            <a:extLst>
              <a:ext uri="{FF2B5EF4-FFF2-40B4-BE49-F238E27FC236}">
                <a16:creationId xmlns:a16="http://schemas.microsoft.com/office/drawing/2014/main" id="{B3444180-A2D6-418C-BCCE-FAEFDC5F7F47}"/>
              </a:ext>
            </a:extLst>
          </p:cNvPr>
          <p:cNvSpPr txBox="1"/>
          <p:nvPr/>
        </p:nvSpPr>
        <p:spPr>
          <a:xfrm>
            <a:off x="389615" y="5525312"/>
            <a:ext cx="3302941" cy="369332"/>
          </a:xfrm>
          <a:prstGeom prst="rect">
            <a:avLst/>
          </a:prstGeom>
          <a:noFill/>
        </p:spPr>
        <p:txBody>
          <a:bodyPr wrap="square" rtlCol="0">
            <a:spAutoFit/>
          </a:bodyPr>
          <a:lstStyle/>
          <a:p>
            <a:r>
              <a:rPr lang="fr-CA" dirty="0"/>
              <a:t>M du glucose = 180,156 g/mol</a:t>
            </a:r>
          </a:p>
        </p:txBody>
      </p:sp>
      <p:sp>
        <p:nvSpPr>
          <p:cNvPr id="46" name="ZoneTexte 45">
            <a:extLst>
              <a:ext uri="{FF2B5EF4-FFF2-40B4-BE49-F238E27FC236}">
                <a16:creationId xmlns:a16="http://schemas.microsoft.com/office/drawing/2014/main" id="{79346438-C7FB-40DF-882C-37827774CDE1}"/>
              </a:ext>
            </a:extLst>
          </p:cNvPr>
          <p:cNvSpPr txBox="1"/>
          <p:nvPr/>
        </p:nvSpPr>
        <p:spPr>
          <a:xfrm>
            <a:off x="4752107" y="3105834"/>
            <a:ext cx="3302941" cy="646331"/>
          </a:xfrm>
          <a:prstGeom prst="rect">
            <a:avLst/>
          </a:prstGeom>
          <a:noFill/>
        </p:spPr>
        <p:txBody>
          <a:bodyPr wrap="square" rtlCol="0">
            <a:spAutoFit/>
          </a:bodyPr>
          <a:lstStyle/>
          <a:p>
            <a:r>
              <a:rPr lang="fr-CA" dirty="0"/>
              <a:t>1 mol de glucose = 180.156g</a:t>
            </a:r>
          </a:p>
          <a:p>
            <a:r>
              <a:rPr lang="fr-CA" dirty="0"/>
              <a:t>x mol de glucose = 76g</a:t>
            </a:r>
          </a:p>
        </p:txBody>
      </p:sp>
      <p:sp>
        <p:nvSpPr>
          <p:cNvPr id="48" name="ZoneTexte 47">
            <a:extLst>
              <a:ext uri="{FF2B5EF4-FFF2-40B4-BE49-F238E27FC236}">
                <a16:creationId xmlns:a16="http://schemas.microsoft.com/office/drawing/2014/main" id="{81812DE6-8C3F-4D91-BDE8-5978118ACED3}"/>
              </a:ext>
            </a:extLst>
          </p:cNvPr>
          <p:cNvSpPr txBox="1"/>
          <p:nvPr/>
        </p:nvSpPr>
        <p:spPr>
          <a:xfrm>
            <a:off x="4752106" y="3800760"/>
            <a:ext cx="3302941" cy="646331"/>
          </a:xfrm>
          <a:prstGeom prst="rect">
            <a:avLst/>
          </a:prstGeom>
          <a:noFill/>
        </p:spPr>
        <p:txBody>
          <a:bodyPr wrap="square" rtlCol="0">
            <a:spAutoFit/>
          </a:bodyPr>
          <a:lstStyle/>
          <a:p>
            <a:r>
              <a:rPr lang="fr-CA" dirty="0"/>
              <a:t>x mol = 76g / 180,156g</a:t>
            </a:r>
          </a:p>
          <a:p>
            <a:r>
              <a:rPr lang="fr-CA" dirty="0"/>
              <a:t>x mol = 0,42 mol de glucose </a:t>
            </a:r>
          </a:p>
        </p:txBody>
      </p:sp>
      <p:cxnSp>
        <p:nvCxnSpPr>
          <p:cNvPr id="17" name="Connecteur droit 16">
            <a:extLst>
              <a:ext uri="{FF2B5EF4-FFF2-40B4-BE49-F238E27FC236}">
                <a16:creationId xmlns:a16="http://schemas.microsoft.com/office/drawing/2014/main" id="{59F6B5E3-8A00-4884-823A-C9744D020C2D}"/>
              </a:ext>
            </a:extLst>
          </p:cNvPr>
          <p:cNvCxnSpPr>
            <a:cxnSpLocks/>
          </p:cNvCxnSpPr>
          <p:nvPr/>
        </p:nvCxnSpPr>
        <p:spPr>
          <a:xfrm>
            <a:off x="4374562" y="4773889"/>
            <a:ext cx="3947225"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B6C4477A-55E7-434A-90A6-29B0CC845479}"/>
              </a:ext>
            </a:extLst>
          </p:cNvPr>
          <p:cNvSpPr txBox="1"/>
          <p:nvPr/>
        </p:nvSpPr>
        <p:spPr>
          <a:xfrm>
            <a:off x="389615" y="5957985"/>
            <a:ext cx="3549284" cy="369332"/>
          </a:xfrm>
          <a:prstGeom prst="rect">
            <a:avLst/>
          </a:prstGeom>
          <a:noFill/>
        </p:spPr>
        <p:txBody>
          <a:bodyPr wrap="square" rtlCol="0">
            <a:spAutoFit/>
          </a:bodyPr>
          <a:lstStyle/>
          <a:p>
            <a:r>
              <a:rPr lang="fr-CA" dirty="0"/>
              <a:t>1 mol de glucose </a:t>
            </a:r>
            <a:r>
              <a:rPr lang="fr-CA" dirty="0">
                <a:sym typeface="Wingdings" panose="05000000000000000000" pitchFamily="2" charset="2"/>
              </a:rPr>
              <a:t></a:t>
            </a:r>
            <a:r>
              <a:rPr lang="fr-CA" dirty="0"/>
              <a:t> 6 mol d’eau</a:t>
            </a:r>
          </a:p>
        </p:txBody>
      </p:sp>
      <p:sp>
        <p:nvSpPr>
          <p:cNvPr id="51" name="ZoneTexte 50">
            <a:extLst>
              <a:ext uri="{FF2B5EF4-FFF2-40B4-BE49-F238E27FC236}">
                <a16:creationId xmlns:a16="http://schemas.microsoft.com/office/drawing/2014/main" id="{348936F2-A4CC-40B7-970C-80FEC170D6F4}"/>
              </a:ext>
            </a:extLst>
          </p:cNvPr>
          <p:cNvSpPr txBox="1"/>
          <p:nvPr/>
        </p:nvSpPr>
        <p:spPr>
          <a:xfrm>
            <a:off x="4603162" y="5057341"/>
            <a:ext cx="4005904" cy="369332"/>
          </a:xfrm>
          <a:prstGeom prst="rect">
            <a:avLst/>
          </a:prstGeom>
          <a:noFill/>
        </p:spPr>
        <p:txBody>
          <a:bodyPr wrap="square" rtlCol="0">
            <a:spAutoFit/>
          </a:bodyPr>
          <a:lstStyle/>
          <a:p>
            <a:r>
              <a:rPr lang="fr-CA" dirty="0"/>
              <a:t>1 mol de glucose </a:t>
            </a:r>
            <a:r>
              <a:rPr lang="fr-CA" dirty="0">
                <a:sym typeface="Wingdings" panose="05000000000000000000" pitchFamily="2" charset="2"/>
              </a:rPr>
              <a:t> </a:t>
            </a:r>
            <a:r>
              <a:rPr lang="fr-CA" dirty="0"/>
              <a:t>6 mol d’eau</a:t>
            </a:r>
          </a:p>
        </p:txBody>
      </p:sp>
      <p:sp>
        <p:nvSpPr>
          <p:cNvPr id="52" name="ZoneTexte 51">
            <a:extLst>
              <a:ext uri="{FF2B5EF4-FFF2-40B4-BE49-F238E27FC236}">
                <a16:creationId xmlns:a16="http://schemas.microsoft.com/office/drawing/2014/main" id="{B0BFC5F3-F276-4CB0-BC14-5ED92020D737}"/>
              </a:ext>
            </a:extLst>
          </p:cNvPr>
          <p:cNvSpPr txBox="1"/>
          <p:nvPr/>
        </p:nvSpPr>
        <p:spPr>
          <a:xfrm>
            <a:off x="4603162" y="5422176"/>
            <a:ext cx="4474163" cy="369332"/>
          </a:xfrm>
          <a:prstGeom prst="rect">
            <a:avLst/>
          </a:prstGeom>
          <a:noFill/>
        </p:spPr>
        <p:txBody>
          <a:bodyPr wrap="square" rtlCol="0">
            <a:spAutoFit/>
          </a:bodyPr>
          <a:lstStyle/>
          <a:p>
            <a:r>
              <a:rPr lang="fr-CA" dirty="0"/>
              <a:t>0,43 mol de glucose </a:t>
            </a:r>
            <a:r>
              <a:rPr lang="fr-CA" dirty="0">
                <a:sym typeface="Wingdings" panose="05000000000000000000" pitchFamily="2" charset="2"/>
              </a:rPr>
              <a:t> </a:t>
            </a:r>
            <a:r>
              <a:rPr lang="fr-CA" dirty="0"/>
              <a:t>6 x 0,43mol d’eau</a:t>
            </a:r>
          </a:p>
        </p:txBody>
      </p:sp>
      <p:sp>
        <p:nvSpPr>
          <p:cNvPr id="53" name="ZoneTexte 52">
            <a:extLst>
              <a:ext uri="{FF2B5EF4-FFF2-40B4-BE49-F238E27FC236}">
                <a16:creationId xmlns:a16="http://schemas.microsoft.com/office/drawing/2014/main" id="{4F647D11-EE49-41CE-A8C8-21B2085BE002}"/>
              </a:ext>
            </a:extLst>
          </p:cNvPr>
          <p:cNvSpPr txBox="1"/>
          <p:nvPr/>
        </p:nvSpPr>
        <p:spPr>
          <a:xfrm>
            <a:off x="4603162" y="5812691"/>
            <a:ext cx="4146897" cy="369332"/>
          </a:xfrm>
          <a:prstGeom prst="rect">
            <a:avLst/>
          </a:prstGeom>
          <a:noFill/>
        </p:spPr>
        <p:txBody>
          <a:bodyPr wrap="square" rtlCol="0">
            <a:spAutoFit/>
          </a:bodyPr>
          <a:lstStyle/>
          <a:p>
            <a:r>
              <a:rPr lang="fr-CA" dirty="0"/>
              <a:t>0,43 mol de glucose </a:t>
            </a:r>
            <a:r>
              <a:rPr lang="fr-CA" dirty="0">
                <a:sym typeface="Wingdings" panose="05000000000000000000" pitchFamily="2" charset="2"/>
              </a:rPr>
              <a:t> 2,58 mol d’eau</a:t>
            </a:r>
            <a:endParaRPr lang="fr-CA" dirty="0"/>
          </a:p>
        </p:txBody>
      </p:sp>
      <p:sp>
        <p:nvSpPr>
          <p:cNvPr id="54" name="ZoneTexte 53">
            <a:extLst>
              <a:ext uri="{FF2B5EF4-FFF2-40B4-BE49-F238E27FC236}">
                <a16:creationId xmlns:a16="http://schemas.microsoft.com/office/drawing/2014/main" id="{FD8BA7C7-396C-4C65-A02F-36846B5C8D4D}"/>
              </a:ext>
            </a:extLst>
          </p:cNvPr>
          <p:cNvSpPr txBox="1"/>
          <p:nvPr/>
        </p:nvSpPr>
        <p:spPr>
          <a:xfrm>
            <a:off x="9410908" y="3183622"/>
            <a:ext cx="1766550" cy="376909"/>
          </a:xfrm>
          <a:prstGeom prst="rect">
            <a:avLst/>
          </a:prstGeom>
          <a:noFill/>
        </p:spPr>
        <p:txBody>
          <a:bodyPr wrap="square" rtlCol="0">
            <a:spAutoFit/>
          </a:bodyPr>
          <a:lstStyle/>
          <a:p>
            <a:r>
              <a:rPr lang="fr-CA" dirty="0">
                <a:sym typeface="Wingdings" panose="05000000000000000000" pitchFamily="2" charset="2"/>
              </a:rPr>
              <a:t>2,58 mol d’eau</a:t>
            </a:r>
            <a:endParaRPr lang="fr-CA" dirty="0"/>
          </a:p>
        </p:txBody>
      </p:sp>
      <p:sp>
        <p:nvSpPr>
          <p:cNvPr id="23" name="Titre 1">
            <a:extLst>
              <a:ext uri="{FF2B5EF4-FFF2-40B4-BE49-F238E27FC236}">
                <a16:creationId xmlns:a16="http://schemas.microsoft.com/office/drawing/2014/main" id="{867E55FA-CBDC-4096-8B7F-F05EF0189CC3}"/>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19-20</a:t>
            </a:r>
          </a:p>
        </p:txBody>
      </p:sp>
    </p:spTree>
    <p:extLst>
      <p:ext uri="{BB962C8B-B14F-4D97-AF65-F5344CB8AC3E}">
        <p14:creationId xmlns:p14="http://schemas.microsoft.com/office/powerpoint/2010/main" val="1815338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left)">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4" grpId="0"/>
      <p:bldP spid="46" grpId="0"/>
      <p:bldP spid="48" grpId="0"/>
      <p:bldP spid="50" grpId="0"/>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a:xfrm>
            <a:off x="389615" y="753228"/>
            <a:ext cx="9904568" cy="1080938"/>
          </a:xfrm>
        </p:spPr>
        <p:txBody>
          <a:bodyPr/>
          <a:lstStyle/>
          <a:p>
            <a:r>
              <a:rPr lang="fr-CA" b="1" dirty="0"/>
              <a:t>Stœchiométrie: Le réactif limitant </a:t>
            </a:r>
          </a:p>
        </p:txBody>
      </p:sp>
      <p:sp>
        <p:nvSpPr>
          <p:cNvPr id="6" name="Espace réservé du contenu 5">
            <a:extLst>
              <a:ext uri="{FF2B5EF4-FFF2-40B4-BE49-F238E27FC236}">
                <a16:creationId xmlns:a16="http://schemas.microsoft.com/office/drawing/2014/main" id="{81628F25-4BE2-4C08-9F39-81C617B1C3B5}"/>
              </a:ext>
            </a:extLst>
          </p:cNvPr>
          <p:cNvSpPr>
            <a:spLocks noGrp="1"/>
          </p:cNvSpPr>
          <p:nvPr>
            <p:ph idx="1"/>
          </p:nvPr>
        </p:nvSpPr>
        <p:spPr>
          <a:xfrm>
            <a:off x="295275" y="2124074"/>
            <a:ext cx="9998908" cy="1737707"/>
          </a:xfrm>
        </p:spPr>
        <p:txBody>
          <a:bodyPr anchor="ctr">
            <a:noAutofit/>
          </a:bodyPr>
          <a:lstStyle/>
          <a:p>
            <a:pPr marL="0" indent="0">
              <a:lnSpc>
                <a:spcPct val="100000"/>
              </a:lnSpc>
              <a:buNone/>
            </a:pPr>
            <a:r>
              <a:rPr lang="fr-CA" dirty="0"/>
              <a:t>Le réactif limitant définit comme étant celui qui se transforme complètement pendant la réaction chimique. Donc, c’est lui qui donne la plus petite quantité de produit, puisque la réaction s’arrête lorsqu’il est épuisé. </a:t>
            </a:r>
          </a:p>
        </p:txBody>
      </p:sp>
      <p:pic>
        <p:nvPicPr>
          <p:cNvPr id="24" name="Picture 4" descr="About Chemistry and Why It Is Important - Direct Knowledge">
            <a:extLst>
              <a:ext uri="{FF2B5EF4-FFF2-40B4-BE49-F238E27FC236}">
                <a16:creationId xmlns:a16="http://schemas.microsoft.com/office/drawing/2014/main" id="{9B1222CE-5DBD-4FFD-97E2-283AE9D83E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5">
            <a:extLst>
              <a:ext uri="{FF2B5EF4-FFF2-40B4-BE49-F238E27FC236}">
                <a16:creationId xmlns:a16="http://schemas.microsoft.com/office/drawing/2014/main" id="{0AF93BF6-F348-4071-A0C3-CF812F01A333}"/>
              </a:ext>
            </a:extLst>
          </p:cNvPr>
          <p:cNvSpPr txBox="1">
            <a:spLocks/>
          </p:cNvSpPr>
          <p:nvPr/>
        </p:nvSpPr>
        <p:spPr>
          <a:xfrm>
            <a:off x="295275" y="3929024"/>
            <a:ext cx="9998908" cy="538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dirty="0"/>
              <a:t>	Par exemple,</a:t>
            </a:r>
          </a:p>
        </p:txBody>
      </p:sp>
      <p:pic>
        <p:nvPicPr>
          <p:cNvPr id="3" name="Image 2">
            <a:extLst>
              <a:ext uri="{FF2B5EF4-FFF2-40B4-BE49-F238E27FC236}">
                <a16:creationId xmlns:a16="http://schemas.microsoft.com/office/drawing/2014/main" id="{222F618B-186B-4628-AC0C-C703B0596FB2}"/>
              </a:ext>
            </a:extLst>
          </p:cNvPr>
          <p:cNvPicPr>
            <a:picLocks noChangeAspect="1"/>
          </p:cNvPicPr>
          <p:nvPr/>
        </p:nvPicPr>
        <p:blipFill>
          <a:blip r:embed="rId4"/>
          <a:stretch>
            <a:fillRect/>
          </a:stretch>
        </p:blipFill>
        <p:spPr>
          <a:xfrm>
            <a:off x="523467" y="4591051"/>
            <a:ext cx="2224083" cy="2224083"/>
          </a:xfrm>
          <a:prstGeom prst="rect">
            <a:avLst/>
          </a:prstGeom>
        </p:spPr>
      </p:pic>
      <p:pic>
        <p:nvPicPr>
          <p:cNvPr id="1026" name="Picture 2" descr="40 minute hamburger bun recipe - Fox and Briar">
            <a:extLst>
              <a:ext uri="{FF2B5EF4-FFF2-40B4-BE49-F238E27FC236}">
                <a16:creationId xmlns:a16="http://schemas.microsoft.com/office/drawing/2014/main" id="{17C9CAC7-AE79-416E-B156-A9B4847876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225831" y="3990506"/>
            <a:ext cx="2233046" cy="3348406"/>
          </a:xfrm>
          <a:prstGeom prst="rect">
            <a:avLst/>
          </a:prstGeom>
          <a:noFill/>
          <a:extLst>
            <a:ext uri="{909E8E84-426E-40DD-AFC4-6F175D3DCCD1}">
              <a14:hiddenFill xmlns:a14="http://schemas.microsoft.com/office/drawing/2010/main">
                <a:solidFill>
                  <a:srgbClr val="FFFFFF"/>
                </a:solidFill>
              </a14:hiddenFill>
            </a:ext>
          </a:extLst>
        </p:spPr>
      </p:pic>
      <p:sp>
        <p:nvSpPr>
          <p:cNvPr id="5" name="Signe Plus 4">
            <a:extLst>
              <a:ext uri="{FF2B5EF4-FFF2-40B4-BE49-F238E27FC236}">
                <a16:creationId xmlns:a16="http://schemas.microsoft.com/office/drawing/2014/main" id="{FD34B911-95F0-4906-B3F8-9913A188DCC1}"/>
              </a:ext>
            </a:extLst>
          </p:cNvPr>
          <p:cNvSpPr/>
          <p:nvPr/>
        </p:nvSpPr>
        <p:spPr>
          <a:xfrm>
            <a:off x="2640621" y="4995256"/>
            <a:ext cx="1123950" cy="11239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t égal à 6">
            <a:extLst>
              <a:ext uri="{FF2B5EF4-FFF2-40B4-BE49-F238E27FC236}">
                <a16:creationId xmlns:a16="http://schemas.microsoft.com/office/drawing/2014/main" id="{E4F39BE1-A570-4727-B244-F647BC89B769}"/>
              </a:ext>
            </a:extLst>
          </p:cNvPr>
          <p:cNvSpPr/>
          <p:nvPr/>
        </p:nvSpPr>
        <p:spPr>
          <a:xfrm>
            <a:off x="7090276" y="4949369"/>
            <a:ext cx="1215723" cy="121572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pic>
        <p:nvPicPr>
          <p:cNvPr id="1028" name="Picture 4" descr="Smash Burger with Beef Bacon and Horseradish Mayo | Girls Can Grill">
            <a:extLst>
              <a:ext uri="{FF2B5EF4-FFF2-40B4-BE49-F238E27FC236}">
                <a16:creationId xmlns:a16="http://schemas.microsoft.com/office/drawing/2014/main" id="{23202665-4C41-4974-AC12-9F4DD7B8BDB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500" b="5972"/>
          <a:stretch/>
        </p:blipFill>
        <p:spPr bwMode="auto">
          <a:xfrm>
            <a:off x="8379718" y="4548185"/>
            <a:ext cx="2142657" cy="23054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77DC492-6CF8-429E-BFC7-3B0F04A621E0}"/>
              </a:ext>
            </a:extLst>
          </p:cNvPr>
          <p:cNvSpPr/>
          <p:nvPr/>
        </p:nvSpPr>
        <p:spPr>
          <a:xfrm>
            <a:off x="523467" y="4591051"/>
            <a:ext cx="2224083" cy="2233047"/>
          </a:xfrm>
          <a:prstGeom prst="rect">
            <a:avLst/>
          </a:prstGeom>
          <a:noFill/>
          <a:ln>
            <a:solidFill>
              <a:schemeClr val="accent2"/>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itre 1">
            <a:extLst>
              <a:ext uri="{FF2B5EF4-FFF2-40B4-BE49-F238E27FC236}">
                <a16:creationId xmlns:a16="http://schemas.microsoft.com/office/drawing/2014/main" id="{D0C81EE4-F4C0-4784-A08E-E26E488C93B6}"/>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19-20</a:t>
            </a:r>
          </a:p>
        </p:txBody>
      </p:sp>
    </p:spTree>
    <p:extLst>
      <p:ext uri="{BB962C8B-B14F-4D97-AF65-F5344CB8AC3E}">
        <p14:creationId xmlns:p14="http://schemas.microsoft.com/office/powerpoint/2010/main" val="3786306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left)">
                                      <p:cBhvr>
                                        <p:cTn id="20" dur="500"/>
                                        <p:tgtEl>
                                          <p:spTgt spid="102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a:xfrm>
            <a:off x="389615" y="753228"/>
            <a:ext cx="9904568" cy="1080938"/>
          </a:xfrm>
        </p:spPr>
        <p:txBody>
          <a:bodyPr/>
          <a:lstStyle/>
          <a:p>
            <a:r>
              <a:rPr lang="fr-CA" b="1" dirty="0"/>
              <a:t>Stœchiométrie: Le réactif limitant (exemple) </a:t>
            </a:r>
          </a:p>
        </p:txBody>
      </p:sp>
      <p:sp>
        <p:nvSpPr>
          <p:cNvPr id="4" name="Espace réservé du contenu 3">
            <a:extLst>
              <a:ext uri="{FF2B5EF4-FFF2-40B4-BE49-F238E27FC236}">
                <a16:creationId xmlns:a16="http://schemas.microsoft.com/office/drawing/2014/main" id="{23222096-5A06-4159-9C66-C712690BBE76}"/>
              </a:ext>
            </a:extLst>
          </p:cNvPr>
          <p:cNvSpPr>
            <a:spLocks noGrp="1"/>
          </p:cNvSpPr>
          <p:nvPr>
            <p:ph idx="1"/>
          </p:nvPr>
        </p:nvSpPr>
        <p:spPr>
          <a:xfrm>
            <a:off x="632675" y="1990721"/>
            <a:ext cx="10749679" cy="1438279"/>
          </a:xfrm>
        </p:spPr>
        <p:txBody>
          <a:bodyPr>
            <a:normAutofit/>
          </a:bodyPr>
          <a:lstStyle/>
          <a:p>
            <a:pPr marL="0" indent="0">
              <a:buNone/>
            </a:pPr>
            <a:r>
              <a:rPr lang="fr-CA" dirty="0"/>
              <a:t>Un athlète s’entraine et consomme du glucose afin de produire de l’énergie. Cependant, il manque de dioxygène dans son corps pour tout brûler le glucose. Si son corps prend 46 g de glucose et réagit avec 5 g de dioxygène, combien de moles d’eau seront produites?</a:t>
            </a:r>
          </a:p>
          <a:p>
            <a:pPr marL="0" indent="0">
              <a:buNone/>
            </a:pPr>
            <a:endParaRPr lang="fr-CA" dirty="0"/>
          </a:p>
        </p:txBody>
      </p:sp>
      <p:sp>
        <p:nvSpPr>
          <p:cNvPr id="16" name="Titre 1">
            <a:extLst>
              <a:ext uri="{FF2B5EF4-FFF2-40B4-BE49-F238E27FC236}">
                <a16:creationId xmlns:a16="http://schemas.microsoft.com/office/drawing/2014/main" id="{C7808BF5-0357-4024-859B-04D6CC005149}"/>
              </a:ext>
            </a:extLst>
          </p:cNvPr>
          <p:cNvSpPr txBox="1">
            <a:spLocks/>
          </p:cNvSpPr>
          <p:nvPr>
            <p:custDataLst>
              <p:tags r:id="rId2"/>
            </p:custDataLst>
          </p:nvPr>
        </p:nvSpPr>
        <p:spPr>
          <a:xfrm>
            <a:off x="632675" y="3576031"/>
            <a:ext cx="10884411" cy="786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fr-FR" sz="4400" dirty="0"/>
              <a:t>C</a:t>
            </a:r>
            <a:r>
              <a:rPr lang="fr-FR" sz="4400" baseline="-25000" dirty="0"/>
              <a:t>6</a:t>
            </a:r>
            <a:r>
              <a:rPr lang="fr-FR" sz="4400" dirty="0"/>
              <a:t>H</a:t>
            </a:r>
            <a:r>
              <a:rPr lang="fr-FR" sz="4400" baseline="-25000" dirty="0"/>
              <a:t>12</a:t>
            </a:r>
            <a:r>
              <a:rPr lang="fr-FR" sz="4400" dirty="0"/>
              <a:t>O</a:t>
            </a:r>
            <a:r>
              <a:rPr lang="fr-FR" sz="4400" baseline="-25000" dirty="0"/>
              <a:t>6 (s)</a:t>
            </a:r>
            <a:r>
              <a:rPr lang="fr-FR" sz="4400" dirty="0"/>
              <a:t> + 6 O</a:t>
            </a:r>
            <a:r>
              <a:rPr lang="fr-FR" sz="4400" baseline="-25000" dirty="0"/>
              <a:t>2 (g)</a:t>
            </a:r>
            <a:r>
              <a:rPr lang="fr-FR" sz="4400" dirty="0"/>
              <a:t> </a:t>
            </a:r>
            <a:r>
              <a:rPr lang="fr-FR" sz="4400" dirty="0">
                <a:sym typeface="Wingdings" panose="05000000000000000000" pitchFamily="2" charset="2"/>
              </a:rPr>
              <a:t> 6 </a:t>
            </a:r>
            <a:r>
              <a:rPr lang="fr-FR" sz="4400" dirty="0"/>
              <a:t>CO</a:t>
            </a:r>
            <a:r>
              <a:rPr lang="fr-FR" sz="4400" baseline="-25000" dirty="0"/>
              <a:t>2 (g)</a:t>
            </a:r>
            <a:r>
              <a:rPr lang="fr-FR" sz="4400" dirty="0"/>
              <a:t> + 6 H</a:t>
            </a:r>
            <a:r>
              <a:rPr lang="fr-FR" sz="4400" baseline="-25000" dirty="0"/>
              <a:t>2</a:t>
            </a:r>
            <a:r>
              <a:rPr lang="fr-FR" sz="4400" dirty="0"/>
              <a:t>O</a:t>
            </a:r>
            <a:r>
              <a:rPr lang="fr-FR" sz="4400" baseline="-25000" dirty="0"/>
              <a:t>(g)</a:t>
            </a:r>
          </a:p>
        </p:txBody>
      </p:sp>
      <p:sp>
        <p:nvSpPr>
          <p:cNvPr id="6" name="Titre 1">
            <a:extLst>
              <a:ext uri="{FF2B5EF4-FFF2-40B4-BE49-F238E27FC236}">
                <a16:creationId xmlns:a16="http://schemas.microsoft.com/office/drawing/2014/main" id="{582734FF-BE86-4B81-9A87-3B567138D23D}"/>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19-20</a:t>
            </a:r>
          </a:p>
        </p:txBody>
      </p:sp>
    </p:spTree>
    <p:extLst>
      <p:ext uri="{BB962C8B-B14F-4D97-AF65-F5344CB8AC3E}">
        <p14:creationId xmlns:p14="http://schemas.microsoft.com/office/powerpoint/2010/main" val="3131932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a:xfrm>
            <a:off x="323851" y="753229"/>
            <a:ext cx="9970332" cy="1080937"/>
          </a:xfrm>
        </p:spPr>
        <p:txBody>
          <a:bodyPr/>
          <a:lstStyle/>
          <a:p>
            <a:r>
              <a:rPr lang="fr-CA" b="1" dirty="0"/>
              <a:t>Stœchiométrie: Le réactif limitant (exemple) </a:t>
            </a:r>
          </a:p>
        </p:txBody>
      </p:sp>
      <p:sp>
        <p:nvSpPr>
          <p:cNvPr id="5" name="Espace réservé du texte 4">
            <a:extLst>
              <a:ext uri="{FF2B5EF4-FFF2-40B4-BE49-F238E27FC236}">
                <a16:creationId xmlns:a16="http://schemas.microsoft.com/office/drawing/2014/main" id="{051C48AF-0BF9-40E3-8732-E32ABC751D6D}"/>
              </a:ext>
            </a:extLst>
          </p:cNvPr>
          <p:cNvSpPr>
            <a:spLocks noGrp="1"/>
          </p:cNvSpPr>
          <p:nvPr>
            <p:ph type="body" sz="quarter" idx="3"/>
          </p:nvPr>
        </p:nvSpPr>
        <p:spPr>
          <a:xfrm>
            <a:off x="556474" y="2987419"/>
            <a:ext cx="11469577" cy="485779"/>
          </a:xfrm>
        </p:spPr>
        <p:txBody>
          <a:bodyPr anchor="ctr"/>
          <a:lstStyle/>
          <a:p>
            <a:r>
              <a:rPr lang="fr-CA" dirty="0"/>
              <a:t>Méthode de comparaison avec la quantité de produit générée:</a:t>
            </a:r>
          </a:p>
        </p:txBody>
      </p:sp>
      <p:sp>
        <p:nvSpPr>
          <p:cNvPr id="11" name="Espace réservé du contenu 3">
            <a:extLst>
              <a:ext uri="{FF2B5EF4-FFF2-40B4-BE49-F238E27FC236}">
                <a16:creationId xmlns:a16="http://schemas.microsoft.com/office/drawing/2014/main" id="{E926EF65-397F-4E27-B76D-5D4E6E393097}"/>
              </a:ext>
            </a:extLst>
          </p:cNvPr>
          <p:cNvSpPr txBox="1">
            <a:spLocks/>
          </p:cNvSpPr>
          <p:nvPr/>
        </p:nvSpPr>
        <p:spPr>
          <a:xfrm>
            <a:off x="556475" y="1990721"/>
            <a:ext cx="10572709" cy="485779"/>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CA" sz="1400" dirty="0"/>
              <a:t>Un athlète s’entraine et consomme du glucose afin de produire de l’énergie. Cependant, il manque d’oxygène dans son corps pour tout brûler le glucose. Si son corps prend 46 g de glucose et réagit avec 5 g de dioxygène, combien de moles d’eau seront produites?</a:t>
            </a:r>
          </a:p>
        </p:txBody>
      </p:sp>
      <p:sp>
        <p:nvSpPr>
          <p:cNvPr id="12" name="Titre 1">
            <a:extLst>
              <a:ext uri="{FF2B5EF4-FFF2-40B4-BE49-F238E27FC236}">
                <a16:creationId xmlns:a16="http://schemas.microsoft.com/office/drawing/2014/main" id="{DDE7A375-F4CC-40DD-99DE-AA125F21A276}"/>
              </a:ext>
            </a:extLst>
          </p:cNvPr>
          <p:cNvSpPr txBox="1">
            <a:spLocks/>
          </p:cNvSpPr>
          <p:nvPr>
            <p:custDataLst>
              <p:tags r:id="rId2"/>
            </p:custDataLst>
          </p:nvPr>
        </p:nvSpPr>
        <p:spPr>
          <a:xfrm>
            <a:off x="556474" y="2475440"/>
            <a:ext cx="10572709" cy="4857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fr-FR" sz="2000" dirty="0"/>
              <a:t>C</a:t>
            </a:r>
            <a:r>
              <a:rPr lang="fr-FR" sz="2000" baseline="-25000" dirty="0"/>
              <a:t>6</a:t>
            </a:r>
            <a:r>
              <a:rPr lang="fr-FR" sz="2000" dirty="0"/>
              <a:t>H</a:t>
            </a:r>
            <a:r>
              <a:rPr lang="fr-FR" sz="2000" baseline="-25000" dirty="0"/>
              <a:t>12</a:t>
            </a:r>
            <a:r>
              <a:rPr lang="fr-FR" sz="2000" dirty="0"/>
              <a:t>O</a:t>
            </a:r>
            <a:r>
              <a:rPr lang="fr-FR" sz="2000" baseline="-25000" dirty="0"/>
              <a:t>6 (s)</a:t>
            </a:r>
            <a:r>
              <a:rPr lang="fr-FR" sz="2000" dirty="0"/>
              <a:t> + 6 O</a:t>
            </a:r>
            <a:r>
              <a:rPr lang="fr-FR" sz="2000" baseline="-25000" dirty="0"/>
              <a:t>2 (g)</a:t>
            </a:r>
            <a:r>
              <a:rPr lang="fr-FR" sz="2000" dirty="0"/>
              <a:t> </a:t>
            </a:r>
            <a:r>
              <a:rPr lang="fr-FR" sz="2000" dirty="0">
                <a:sym typeface="Wingdings" panose="05000000000000000000" pitchFamily="2" charset="2"/>
              </a:rPr>
              <a:t> 6 </a:t>
            </a:r>
            <a:r>
              <a:rPr lang="fr-FR" sz="2000" dirty="0"/>
              <a:t>CO</a:t>
            </a:r>
            <a:r>
              <a:rPr lang="fr-FR" sz="2000" baseline="-25000" dirty="0"/>
              <a:t>2 (g)</a:t>
            </a:r>
            <a:r>
              <a:rPr lang="fr-FR" sz="2000" dirty="0"/>
              <a:t> + 6 H</a:t>
            </a:r>
            <a:r>
              <a:rPr lang="fr-FR" sz="2000" baseline="-25000" dirty="0"/>
              <a:t>2</a:t>
            </a:r>
            <a:r>
              <a:rPr lang="fr-FR" sz="2000" dirty="0"/>
              <a:t>O</a:t>
            </a:r>
            <a:r>
              <a:rPr lang="fr-FR" sz="2000" baseline="-25000" dirty="0"/>
              <a:t>(g)</a:t>
            </a:r>
          </a:p>
        </p:txBody>
      </p:sp>
      <p:grpSp>
        <p:nvGrpSpPr>
          <p:cNvPr id="13" name="Groupe 12">
            <a:extLst>
              <a:ext uri="{FF2B5EF4-FFF2-40B4-BE49-F238E27FC236}">
                <a16:creationId xmlns:a16="http://schemas.microsoft.com/office/drawing/2014/main" id="{37CAEBFF-5DA5-4611-92FE-5744A85844BA}"/>
              </a:ext>
            </a:extLst>
          </p:cNvPr>
          <p:cNvGrpSpPr/>
          <p:nvPr/>
        </p:nvGrpSpPr>
        <p:grpSpPr>
          <a:xfrm>
            <a:off x="323851" y="3332326"/>
            <a:ext cx="11702200" cy="405629"/>
            <a:chOff x="2767331" y="3825430"/>
            <a:chExt cx="8681511" cy="354110"/>
          </a:xfrm>
        </p:grpSpPr>
        <p:sp>
          <p:nvSpPr>
            <p:cNvPr id="16" name="ZoneTexte 15">
              <a:extLst>
                <a:ext uri="{FF2B5EF4-FFF2-40B4-BE49-F238E27FC236}">
                  <a16:creationId xmlns:a16="http://schemas.microsoft.com/office/drawing/2014/main" id="{92F2E574-0DF3-44F9-B143-1A174958E0D6}"/>
                </a:ext>
              </a:extLst>
            </p:cNvPr>
            <p:cNvSpPr txBox="1"/>
            <p:nvPr/>
          </p:nvSpPr>
          <p:spPr>
            <a:xfrm>
              <a:off x="2767331" y="3857117"/>
              <a:ext cx="1600200" cy="322423"/>
            </a:xfrm>
            <a:prstGeom prst="rect">
              <a:avLst/>
            </a:prstGeom>
            <a:noFill/>
          </p:spPr>
          <p:txBody>
            <a:bodyPr wrap="square" rtlCol="0">
              <a:spAutoFit/>
            </a:bodyPr>
            <a:lstStyle/>
            <a:p>
              <a:r>
                <a:rPr lang="fr-CA" b="1" dirty="0">
                  <a:solidFill>
                    <a:schemeClr val="accent1"/>
                  </a:solidFill>
                </a:rPr>
                <a:t>Données</a:t>
              </a:r>
            </a:p>
          </p:txBody>
        </p:sp>
        <p:sp>
          <p:nvSpPr>
            <p:cNvPr id="18" name="ZoneTexte 17">
              <a:extLst>
                <a:ext uri="{FF2B5EF4-FFF2-40B4-BE49-F238E27FC236}">
                  <a16:creationId xmlns:a16="http://schemas.microsoft.com/office/drawing/2014/main" id="{D44C776F-9E20-42ED-B599-4E9232638F45}"/>
                </a:ext>
              </a:extLst>
            </p:cNvPr>
            <p:cNvSpPr txBox="1"/>
            <p:nvPr/>
          </p:nvSpPr>
          <p:spPr>
            <a:xfrm>
              <a:off x="6771698" y="3850376"/>
              <a:ext cx="1600200" cy="322423"/>
            </a:xfrm>
            <a:prstGeom prst="rect">
              <a:avLst/>
            </a:prstGeom>
            <a:noFill/>
          </p:spPr>
          <p:txBody>
            <a:bodyPr wrap="square" rtlCol="0">
              <a:spAutoFit/>
            </a:bodyPr>
            <a:lstStyle/>
            <a:p>
              <a:r>
                <a:rPr lang="fr-CA" b="1" dirty="0">
                  <a:solidFill>
                    <a:schemeClr val="accent1"/>
                  </a:solidFill>
                </a:rPr>
                <a:t>Calculs</a:t>
              </a:r>
            </a:p>
          </p:txBody>
        </p:sp>
        <p:sp>
          <p:nvSpPr>
            <p:cNvPr id="19" name="ZoneTexte 18">
              <a:extLst>
                <a:ext uri="{FF2B5EF4-FFF2-40B4-BE49-F238E27FC236}">
                  <a16:creationId xmlns:a16="http://schemas.microsoft.com/office/drawing/2014/main" id="{582122AF-00CC-4B30-83A7-843AE025C0E2}"/>
                </a:ext>
              </a:extLst>
            </p:cNvPr>
            <p:cNvSpPr txBox="1"/>
            <p:nvPr/>
          </p:nvSpPr>
          <p:spPr>
            <a:xfrm>
              <a:off x="9848642" y="3825430"/>
              <a:ext cx="1600200" cy="322423"/>
            </a:xfrm>
            <a:prstGeom prst="rect">
              <a:avLst/>
            </a:prstGeom>
            <a:noFill/>
          </p:spPr>
          <p:txBody>
            <a:bodyPr wrap="square" rtlCol="0">
              <a:spAutoFit/>
            </a:bodyPr>
            <a:lstStyle/>
            <a:p>
              <a:r>
                <a:rPr lang="fr-CA" b="1" dirty="0">
                  <a:solidFill>
                    <a:schemeClr val="accent1"/>
                  </a:solidFill>
                </a:rPr>
                <a:t>Réponse</a:t>
              </a:r>
            </a:p>
          </p:txBody>
        </p:sp>
      </p:grpSp>
      <p:sp>
        <p:nvSpPr>
          <p:cNvPr id="20" name="ZoneTexte 19">
            <a:extLst>
              <a:ext uri="{FF2B5EF4-FFF2-40B4-BE49-F238E27FC236}">
                <a16:creationId xmlns:a16="http://schemas.microsoft.com/office/drawing/2014/main" id="{37DCBB01-18F2-44C4-94FD-B67E846427CD}"/>
              </a:ext>
            </a:extLst>
          </p:cNvPr>
          <p:cNvSpPr txBox="1"/>
          <p:nvPr/>
        </p:nvSpPr>
        <p:spPr>
          <a:xfrm>
            <a:off x="181402" y="3695936"/>
            <a:ext cx="2264484" cy="369332"/>
          </a:xfrm>
          <a:prstGeom prst="rect">
            <a:avLst/>
          </a:prstGeom>
          <a:noFill/>
        </p:spPr>
        <p:txBody>
          <a:bodyPr wrap="square" rtlCol="0">
            <a:spAutoFit/>
          </a:bodyPr>
          <a:lstStyle/>
          <a:p>
            <a:r>
              <a:rPr lang="fr-CA" dirty="0"/>
              <a:t>m de glucose = 46 g</a:t>
            </a:r>
          </a:p>
        </p:txBody>
      </p:sp>
      <p:sp>
        <p:nvSpPr>
          <p:cNvPr id="21" name="ZoneTexte 20">
            <a:extLst>
              <a:ext uri="{FF2B5EF4-FFF2-40B4-BE49-F238E27FC236}">
                <a16:creationId xmlns:a16="http://schemas.microsoft.com/office/drawing/2014/main" id="{03111065-FB07-43A0-B27B-AED2179B47FF}"/>
              </a:ext>
            </a:extLst>
          </p:cNvPr>
          <p:cNvSpPr txBox="1"/>
          <p:nvPr/>
        </p:nvSpPr>
        <p:spPr>
          <a:xfrm>
            <a:off x="178251" y="4357443"/>
            <a:ext cx="3302941" cy="369332"/>
          </a:xfrm>
          <a:prstGeom prst="rect">
            <a:avLst/>
          </a:prstGeom>
          <a:noFill/>
        </p:spPr>
        <p:txBody>
          <a:bodyPr wrap="square" rtlCol="0">
            <a:spAutoFit/>
          </a:bodyPr>
          <a:lstStyle/>
          <a:p>
            <a:r>
              <a:rPr lang="fr-CA" dirty="0"/>
              <a:t>M du glucose = 180,156 g/mol</a:t>
            </a:r>
          </a:p>
        </p:txBody>
      </p:sp>
      <p:sp>
        <p:nvSpPr>
          <p:cNvPr id="22" name="ZoneTexte 21">
            <a:extLst>
              <a:ext uri="{FF2B5EF4-FFF2-40B4-BE49-F238E27FC236}">
                <a16:creationId xmlns:a16="http://schemas.microsoft.com/office/drawing/2014/main" id="{B2AD6A1B-A054-4B92-B6AD-0398C35D34D1}"/>
              </a:ext>
            </a:extLst>
          </p:cNvPr>
          <p:cNvSpPr txBox="1"/>
          <p:nvPr/>
        </p:nvSpPr>
        <p:spPr>
          <a:xfrm>
            <a:off x="154376" y="5098233"/>
            <a:ext cx="4337110" cy="923330"/>
          </a:xfrm>
          <a:prstGeom prst="rect">
            <a:avLst/>
          </a:prstGeom>
          <a:noFill/>
        </p:spPr>
        <p:txBody>
          <a:bodyPr wrap="square" rtlCol="0">
            <a:spAutoFit/>
          </a:bodyPr>
          <a:lstStyle/>
          <a:p>
            <a:r>
              <a:rPr lang="fr-CA" dirty="0"/>
              <a:t>Glucose: 1 mol </a:t>
            </a:r>
            <a:r>
              <a:rPr lang="fr-CA" dirty="0">
                <a:sym typeface="Wingdings" panose="05000000000000000000" pitchFamily="2" charset="2"/>
              </a:rPr>
              <a:t>  </a:t>
            </a:r>
            <a:r>
              <a:rPr lang="fr-CA" dirty="0"/>
              <a:t>180,156 g</a:t>
            </a:r>
          </a:p>
          <a:p>
            <a:r>
              <a:rPr lang="fr-CA" dirty="0"/>
              <a:t>		 x mol </a:t>
            </a:r>
            <a:r>
              <a:rPr lang="fr-CA" dirty="0">
                <a:sym typeface="Wingdings" panose="05000000000000000000" pitchFamily="2" charset="2"/>
              </a:rPr>
              <a:t> 46 g </a:t>
            </a:r>
          </a:p>
          <a:p>
            <a:r>
              <a:rPr lang="fr-CA" dirty="0">
                <a:sym typeface="Wingdings" panose="05000000000000000000" pitchFamily="2" charset="2"/>
              </a:rPr>
              <a:t>		46 g/ 180,156 g =  0,26 mol</a:t>
            </a:r>
            <a:endParaRPr lang="fr-CA" dirty="0"/>
          </a:p>
        </p:txBody>
      </p:sp>
      <p:sp>
        <p:nvSpPr>
          <p:cNvPr id="23" name="ZoneTexte 22">
            <a:extLst>
              <a:ext uri="{FF2B5EF4-FFF2-40B4-BE49-F238E27FC236}">
                <a16:creationId xmlns:a16="http://schemas.microsoft.com/office/drawing/2014/main" id="{72AA752A-6605-4437-B823-423493E526F7}"/>
              </a:ext>
            </a:extLst>
          </p:cNvPr>
          <p:cNvSpPr txBox="1"/>
          <p:nvPr/>
        </p:nvSpPr>
        <p:spPr>
          <a:xfrm>
            <a:off x="178250" y="4026690"/>
            <a:ext cx="3398815" cy="369332"/>
          </a:xfrm>
          <a:prstGeom prst="rect">
            <a:avLst/>
          </a:prstGeom>
          <a:noFill/>
        </p:spPr>
        <p:txBody>
          <a:bodyPr wrap="square" rtlCol="0">
            <a:spAutoFit/>
          </a:bodyPr>
          <a:lstStyle/>
          <a:p>
            <a:r>
              <a:rPr lang="fr-CA" dirty="0"/>
              <a:t>m de dioxygène = 5 g</a:t>
            </a:r>
          </a:p>
        </p:txBody>
      </p:sp>
      <p:sp>
        <p:nvSpPr>
          <p:cNvPr id="24" name="ZoneTexte 23">
            <a:extLst>
              <a:ext uri="{FF2B5EF4-FFF2-40B4-BE49-F238E27FC236}">
                <a16:creationId xmlns:a16="http://schemas.microsoft.com/office/drawing/2014/main" id="{BE81B8BB-8C0E-482F-A52A-FC0A00C65D11}"/>
              </a:ext>
            </a:extLst>
          </p:cNvPr>
          <p:cNvSpPr txBox="1"/>
          <p:nvPr/>
        </p:nvSpPr>
        <p:spPr>
          <a:xfrm>
            <a:off x="173313" y="4727907"/>
            <a:ext cx="3302941" cy="369332"/>
          </a:xfrm>
          <a:prstGeom prst="rect">
            <a:avLst/>
          </a:prstGeom>
          <a:noFill/>
        </p:spPr>
        <p:txBody>
          <a:bodyPr wrap="square" rtlCol="0">
            <a:spAutoFit/>
          </a:bodyPr>
          <a:lstStyle/>
          <a:p>
            <a:r>
              <a:rPr lang="fr-CA" dirty="0"/>
              <a:t>M de dioxygène = 32,00 g/mol</a:t>
            </a:r>
          </a:p>
        </p:txBody>
      </p:sp>
      <p:sp>
        <p:nvSpPr>
          <p:cNvPr id="26" name="Titre 1">
            <a:extLst>
              <a:ext uri="{FF2B5EF4-FFF2-40B4-BE49-F238E27FC236}">
                <a16:creationId xmlns:a16="http://schemas.microsoft.com/office/drawing/2014/main" id="{39458BA8-EBAB-4233-91E5-86E615D81BA8}"/>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19-20</a:t>
            </a:r>
          </a:p>
        </p:txBody>
      </p:sp>
      <p:sp>
        <p:nvSpPr>
          <p:cNvPr id="27" name="ZoneTexte 26">
            <a:extLst>
              <a:ext uri="{FF2B5EF4-FFF2-40B4-BE49-F238E27FC236}">
                <a16:creationId xmlns:a16="http://schemas.microsoft.com/office/drawing/2014/main" id="{AE9008D0-170E-460F-98EE-24F244816A66}"/>
              </a:ext>
            </a:extLst>
          </p:cNvPr>
          <p:cNvSpPr txBox="1"/>
          <p:nvPr/>
        </p:nvSpPr>
        <p:spPr>
          <a:xfrm>
            <a:off x="149438" y="5991131"/>
            <a:ext cx="4325576" cy="923330"/>
          </a:xfrm>
          <a:prstGeom prst="rect">
            <a:avLst/>
          </a:prstGeom>
          <a:noFill/>
        </p:spPr>
        <p:txBody>
          <a:bodyPr wrap="square" rtlCol="0">
            <a:spAutoFit/>
          </a:bodyPr>
          <a:lstStyle/>
          <a:p>
            <a:r>
              <a:rPr lang="fr-CA" dirty="0"/>
              <a:t>Dioxygène: 1 mol </a:t>
            </a:r>
            <a:r>
              <a:rPr lang="fr-CA" dirty="0">
                <a:sym typeface="Wingdings" panose="05000000000000000000" pitchFamily="2" charset="2"/>
              </a:rPr>
              <a:t> 32,00 </a:t>
            </a:r>
            <a:r>
              <a:rPr lang="fr-CA" dirty="0"/>
              <a:t>g</a:t>
            </a:r>
          </a:p>
          <a:p>
            <a:r>
              <a:rPr lang="fr-CA" dirty="0"/>
              <a:t>	           x mol </a:t>
            </a:r>
            <a:r>
              <a:rPr lang="fr-CA" dirty="0">
                <a:sym typeface="Wingdings" panose="05000000000000000000" pitchFamily="2" charset="2"/>
              </a:rPr>
              <a:t> 5 g </a:t>
            </a:r>
          </a:p>
          <a:p>
            <a:r>
              <a:rPr lang="fr-CA" dirty="0">
                <a:sym typeface="Wingdings" panose="05000000000000000000" pitchFamily="2" charset="2"/>
              </a:rPr>
              <a:t>	           5 g/ 32,00 g =  0,16 mol</a:t>
            </a:r>
            <a:endParaRPr lang="fr-CA" dirty="0"/>
          </a:p>
        </p:txBody>
      </p:sp>
      <p:sp>
        <p:nvSpPr>
          <p:cNvPr id="25" name="ZoneTexte 24">
            <a:extLst>
              <a:ext uri="{FF2B5EF4-FFF2-40B4-BE49-F238E27FC236}">
                <a16:creationId xmlns:a16="http://schemas.microsoft.com/office/drawing/2014/main" id="{300577F2-E9B4-43AD-BC58-5FA1AAC8F727}"/>
              </a:ext>
            </a:extLst>
          </p:cNvPr>
          <p:cNvSpPr txBox="1"/>
          <p:nvPr/>
        </p:nvSpPr>
        <p:spPr>
          <a:xfrm>
            <a:off x="4570992" y="3784121"/>
            <a:ext cx="4236160" cy="646331"/>
          </a:xfrm>
          <a:prstGeom prst="rect">
            <a:avLst/>
          </a:prstGeom>
          <a:noFill/>
        </p:spPr>
        <p:txBody>
          <a:bodyPr wrap="square" rtlCol="0">
            <a:spAutoFit/>
          </a:bodyPr>
          <a:lstStyle/>
          <a:p>
            <a:r>
              <a:rPr lang="fr-CA" dirty="0"/>
              <a:t>1 mol de glucose </a:t>
            </a:r>
            <a:r>
              <a:rPr lang="fr-CA" dirty="0">
                <a:sym typeface="Wingdings" panose="05000000000000000000" pitchFamily="2" charset="2"/>
              </a:rPr>
              <a:t> 6 mol d’eau</a:t>
            </a:r>
          </a:p>
          <a:p>
            <a:r>
              <a:rPr lang="fr-CA" dirty="0">
                <a:sym typeface="Wingdings" panose="05000000000000000000" pitchFamily="2" charset="2"/>
              </a:rPr>
              <a:t>0,26 mol de glucose  1,56 mol d’eau</a:t>
            </a:r>
            <a:endParaRPr lang="fr-CA" dirty="0"/>
          </a:p>
        </p:txBody>
      </p:sp>
      <p:sp>
        <p:nvSpPr>
          <p:cNvPr id="29" name="ZoneTexte 28">
            <a:extLst>
              <a:ext uri="{FF2B5EF4-FFF2-40B4-BE49-F238E27FC236}">
                <a16:creationId xmlns:a16="http://schemas.microsoft.com/office/drawing/2014/main" id="{8AB5B15F-20E3-47F8-9568-7B524AF81E2C}"/>
              </a:ext>
            </a:extLst>
          </p:cNvPr>
          <p:cNvSpPr txBox="1"/>
          <p:nvPr/>
        </p:nvSpPr>
        <p:spPr>
          <a:xfrm>
            <a:off x="4570991" y="4589407"/>
            <a:ext cx="4870959" cy="646331"/>
          </a:xfrm>
          <a:prstGeom prst="rect">
            <a:avLst/>
          </a:prstGeom>
          <a:noFill/>
        </p:spPr>
        <p:txBody>
          <a:bodyPr wrap="square" rtlCol="0">
            <a:spAutoFit/>
          </a:bodyPr>
          <a:lstStyle/>
          <a:p>
            <a:r>
              <a:rPr lang="fr-CA" dirty="0"/>
              <a:t>6 mol de dioxygène </a:t>
            </a:r>
            <a:r>
              <a:rPr lang="fr-CA" dirty="0">
                <a:sym typeface="Wingdings" panose="05000000000000000000" pitchFamily="2" charset="2"/>
              </a:rPr>
              <a:t> 6 mol d’eau</a:t>
            </a:r>
          </a:p>
          <a:p>
            <a:r>
              <a:rPr lang="fr-CA" dirty="0">
                <a:sym typeface="Wingdings" panose="05000000000000000000" pitchFamily="2" charset="2"/>
              </a:rPr>
              <a:t>0,16 mol de dioxygène  0,16 mol d’eau</a:t>
            </a:r>
            <a:endParaRPr lang="fr-CA" dirty="0"/>
          </a:p>
        </p:txBody>
      </p:sp>
      <p:sp>
        <p:nvSpPr>
          <p:cNvPr id="30" name="ZoneTexte 29">
            <a:extLst>
              <a:ext uri="{FF2B5EF4-FFF2-40B4-BE49-F238E27FC236}">
                <a16:creationId xmlns:a16="http://schemas.microsoft.com/office/drawing/2014/main" id="{281BA696-DD08-47AE-A122-1BE5BA858517}"/>
              </a:ext>
            </a:extLst>
          </p:cNvPr>
          <p:cNvSpPr txBox="1"/>
          <p:nvPr/>
        </p:nvSpPr>
        <p:spPr>
          <a:xfrm>
            <a:off x="9896952" y="3818105"/>
            <a:ext cx="1925609" cy="369332"/>
          </a:xfrm>
          <a:prstGeom prst="rect">
            <a:avLst/>
          </a:prstGeom>
          <a:noFill/>
        </p:spPr>
        <p:txBody>
          <a:bodyPr wrap="square" rtlCol="0">
            <a:spAutoFit/>
          </a:bodyPr>
          <a:lstStyle/>
          <a:p>
            <a:r>
              <a:rPr lang="fr-CA" dirty="0">
                <a:sym typeface="Wingdings" panose="05000000000000000000" pitchFamily="2" charset="2"/>
              </a:rPr>
              <a:t>0,16 mol d’eau</a:t>
            </a:r>
            <a:endParaRPr lang="fr-CA" dirty="0"/>
          </a:p>
        </p:txBody>
      </p:sp>
      <p:sp>
        <p:nvSpPr>
          <p:cNvPr id="4" name="Rectangle 3">
            <a:extLst>
              <a:ext uri="{FF2B5EF4-FFF2-40B4-BE49-F238E27FC236}">
                <a16:creationId xmlns:a16="http://schemas.microsoft.com/office/drawing/2014/main" id="{FEA03186-1F30-4F17-9F46-5B3AD2F5F596}"/>
              </a:ext>
            </a:extLst>
          </p:cNvPr>
          <p:cNvSpPr/>
          <p:nvPr/>
        </p:nvSpPr>
        <p:spPr>
          <a:xfrm>
            <a:off x="152255" y="6028187"/>
            <a:ext cx="4341352" cy="829813"/>
          </a:xfrm>
          <a:prstGeom prst="rect">
            <a:avLst/>
          </a:prstGeom>
          <a:noFill/>
          <a:ln>
            <a:solidFill>
              <a:schemeClr val="accent2"/>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a16="http://schemas.microsoft.com/office/drawing/2014/main" id="{949E7E90-D4BD-4B4D-9E16-2CF68CF3F099}"/>
              </a:ext>
            </a:extLst>
          </p:cNvPr>
          <p:cNvSpPr txBox="1"/>
          <p:nvPr/>
        </p:nvSpPr>
        <p:spPr>
          <a:xfrm>
            <a:off x="4475014" y="6139573"/>
            <a:ext cx="2156982" cy="646331"/>
          </a:xfrm>
          <a:prstGeom prst="rect">
            <a:avLst/>
          </a:prstGeom>
          <a:solidFill>
            <a:schemeClr val="accent2"/>
          </a:solidFill>
          <a:ln>
            <a:solidFill>
              <a:schemeClr val="accent2"/>
            </a:solidFill>
          </a:ln>
        </p:spPr>
        <p:txBody>
          <a:bodyPr wrap="square" rtlCol="0">
            <a:spAutoFit/>
          </a:bodyPr>
          <a:lstStyle/>
          <a:p>
            <a:r>
              <a:rPr lang="fr-CA" b="1" dirty="0">
                <a:solidFill>
                  <a:schemeClr val="bg1"/>
                </a:solidFill>
              </a:rPr>
              <a:t>Dioxygène est le réactif limitant</a:t>
            </a:r>
          </a:p>
        </p:txBody>
      </p:sp>
    </p:spTree>
    <p:extLst>
      <p:ext uri="{BB962C8B-B14F-4D97-AF65-F5344CB8AC3E}">
        <p14:creationId xmlns:p14="http://schemas.microsoft.com/office/powerpoint/2010/main" val="48660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righ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0" grpId="0"/>
      <p:bldP spid="21" grpId="0"/>
      <p:bldP spid="22" grpId="0"/>
      <p:bldP spid="23" grpId="0"/>
      <p:bldP spid="24" grpId="0"/>
      <p:bldP spid="27" grpId="0"/>
      <p:bldP spid="25" grpId="0"/>
      <p:bldP spid="29" grpId="0"/>
      <p:bldP spid="30" grpId="0"/>
      <p:bldP spid="4"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a:xfrm>
            <a:off x="323851" y="753229"/>
            <a:ext cx="9970332" cy="1080937"/>
          </a:xfrm>
        </p:spPr>
        <p:txBody>
          <a:bodyPr/>
          <a:lstStyle/>
          <a:p>
            <a:r>
              <a:rPr lang="fr-CA" b="1" dirty="0"/>
              <a:t>Stœchiométrie: Le réactif limitant (exemple) </a:t>
            </a:r>
          </a:p>
        </p:txBody>
      </p:sp>
      <p:sp>
        <p:nvSpPr>
          <p:cNvPr id="5" name="Espace réservé du texte 4">
            <a:extLst>
              <a:ext uri="{FF2B5EF4-FFF2-40B4-BE49-F238E27FC236}">
                <a16:creationId xmlns:a16="http://schemas.microsoft.com/office/drawing/2014/main" id="{051C48AF-0BF9-40E3-8732-E32ABC751D6D}"/>
              </a:ext>
            </a:extLst>
          </p:cNvPr>
          <p:cNvSpPr>
            <a:spLocks noGrp="1"/>
          </p:cNvSpPr>
          <p:nvPr>
            <p:ph type="body" sz="quarter" idx="3"/>
          </p:nvPr>
        </p:nvSpPr>
        <p:spPr>
          <a:xfrm>
            <a:off x="556474" y="2987419"/>
            <a:ext cx="11469577" cy="485779"/>
          </a:xfrm>
        </p:spPr>
        <p:txBody>
          <a:bodyPr anchor="ctr"/>
          <a:lstStyle/>
          <a:p>
            <a:r>
              <a:rPr lang="fr-CA" dirty="0"/>
              <a:t>Méthode de comparaison des réactifs utilisés:</a:t>
            </a:r>
          </a:p>
        </p:txBody>
      </p:sp>
      <p:sp>
        <p:nvSpPr>
          <p:cNvPr id="11" name="Espace réservé du contenu 3">
            <a:extLst>
              <a:ext uri="{FF2B5EF4-FFF2-40B4-BE49-F238E27FC236}">
                <a16:creationId xmlns:a16="http://schemas.microsoft.com/office/drawing/2014/main" id="{E926EF65-397F-4E27-B76D-5D4E6E393097}"/>
              </a:ext>
            </a:extLst>
          </p:cNvPr>
          <p:cNvSpPr txBox="1">
            <a:spLocks/>
          </p:cNvSpPr>
          <p:nvPr/>
        </p:nvSpPr>
        <p:spPr>
          <a:xfrm>
            <a:off x="556475" y="1990721"/>
            <a:ext cx="10572709" cy="485779"/>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CA" sz="1400" dirty="0"/>
              <a:t>Un athlète s’entraine et consomme du glucose afin de produire de l’énergie. Cependant, il manque d’oxygène dans son corps pour tout brûler le glucose. Si son corps prend 46 g de glucose et réagit avec 5 g de dioxygène, combien de moles d’eau seront produites?</a:t>
            </a:r>
          </a:p>
        </p:txBody>
      </p:sp>
      <p:sp>
        <p:nvSpPr>
          <p:cNvPr id="12" name="Titre 1">
            <a:extLst>
              <a:ext uri="{FF2B5EF4-FFF2-40B4-BE49-F238E27FC236}">
                <a16:creationId xmlns:a16="http://schemas.microsoft.com/office/drawing/2014/main" id="{DDE7A375-F4CC-40DD-99DE-AA125F21A276}"/>
              </a:ext>
            </a:extLst>
          </p:cNvPr>
          <p:cNvSpPr txBox="1">
            <a:spLocks/>
          </p:cNvSpPr>
          <p:nvPr>
            <p:custDataLst>
              <p:tags r:id="rId2"/>
            </p:custDataLst>
          </p:nvPr>
        </p:nvSpPr>
        <p:spPr>
          <a:xfrm>
            <a:off x="556474" y="2475440"/>
            <a:ext cx="10572709" cy="4857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fr-FR" sz="2000" dirty="0"/>
              <a:t>C</a:t>
            </a:r>
            <a:r>
              <a:rPr lang="fr-FR" sz="2000" baseline="-25000" dirty="0"/>
              <a:t>6</a:t>
            </a:r>
            <a:r>
              <a:rPr lang="fr-FR" sz="2000" dirty="0"/>
              <a:t>H</a:t>
            </a:r>
            <a:r>
              <a:rPr lang="fr-FR" sz="2000" baseline="-25000" dirty="0"/>
              <a:t>12</a:t>
            </a:r>
            <a:r>
              <a:rPr lang="fr-FR" sz="2000" dirty="0"/>
              <a:t>O</a:t>
            </a:r>
            <a:r>
              <a:rPr lang="fr-FR" sz="2000" baseline="-25000" dirty="0"/>
              <a:t>6 (s)</a:t>
            </a:r>
            <a:r>
              <a:rPr lang="fr-FR" sz="2000" dirty="0"/>
              <a:t> + 6 O</a:t>
            </a:r>
            <a:r>
              <a:rPr lang="fr-FR" sz="2000" baseline="-25000" dirty="0"/>
              <a:t>2 (g)</a:t>
            </a:r>
            <a:r>
              <a:rPr lang="fr-FR" sz="2000" dirty="0"/>
              <a:t> </a:t>
            </a:r>
            <a:r>
              <a:rPr lang="fr-FR" sz="2000" dirty="0">
                <a:sym typeface="Wingdings" panose="05000000000000000000" pitchFamily="2" charset="2"/>
              </a:rPr>
              <a:t> 6 </a:t>
            </a:r>
            <a:r>
              <a:rPr lang="fr-FR" sz="2000" dirty="0"/>
              <a:t>CO</a:t>
            </a:r>
            <a:r>
              <a:rPr lang="fr-FR" sz="2000" baseline="-25000" dirty="0"/>
              <a:t>2 (g)</a:t>
            </a:r>
            <a:r>
              <a:rPr lang="fr-FR" sz="2000" dirty="0"/>
              <a:t> + 6 H</a:t>
            </a:r>
            <a:r>
              <a:rPr lang="fr-FR" sz="2000" baseline="-25000" dirty="0"/>
              <a:t>2</a:t>
            </a:r>
            <a:r>
              <a:rPr lang="fr-FR" sz="2000" dirty="0"/>
              <a:t>O</a:t>
            </a:r>
            <a:r>
              <a:rPr lang="fr-FR" sz="2000" baseline="-25000" dirty="0"/>
              <a:t>(g)</a:t>
            </a:r>
          </a:p>
        </p:txBody>
      </p:sp>
      <p:grpSp>
        <p:nvGrpSpPr>
          <p:cNvPr id="13" name="Groupe 12">
            <a:extLst>
              <a:ext uri="{FF2B5EF4-FFF2-40B4-BE49-F238E27FC236}">
                <a16:creationId xmlns:a16="http://schemas.microsoft.com/office/drawing/2014/main" id="{37CAEBFF-5DA5-4611-92FE-5744A85844BA}"/>
              </a:ext>
            </a:extLst>
          </p:cNvPr>
          <p:cNvGrpSpPr/>
          <p:nvPr/>
        </p:nvGrpSpPr>
        <p:grpSpPr>
          <a:xfrm>
            <a:off x="323851" y="3377938"/>
            <a:ext cx="11721407" cy="446992"/>
            <a:chOff x="2767331" y="3857117"/>
            <a:chExt cx="8695760" cy="390219"/>
          </a:xfrm>
        </p:grpSpPr>
        <p:sp>
          <p:nvSpPr>
            <p:cNvPr id="16" name="ZoneTexte 15">
              <a:extLst>
                <a:ext uri="{FF2B5EF4-FFF2-40B4-BE49-F238E27FC236}">
                  <a16:creationId xmlns:a16="http://schemas.microsoft.com/office/drawing/2014/main" id="{92F2E574-0DF3-44F9-B143-1A174958E0D6}"/>
                </a:ext>
              </a:extLst>
            </p:cNvPr>
            <p:cNvSpPr txBox="1"/>
            <p:nvPr/>
          </p:nvSpPr>
          <p:spPr>
            <a:xfrm>
              <a:off x="2767331" y="3857117"/>
              <a:ext cx="1600200" cy="322423"/>
            </a:xfrm>
            <a:prstGeom prst="rect">
              <a:avLst/>
            </a:prstGeom>
            <a:noFill/>
          </p:spPr>
          <p:txBody>
            <a:bodyPr wrap="square" rtlCol="0">
              <a:spAutoFit/>
            </a:bodyPr>
            <a:lstStyle/>
            <a:p>
              <a:r>
                <a:rPr lang="fr-CA" b="1" dirty="0">
                  <a:solidFill>
                    <a:schemeClr val="accent1"/>
                  </a:solidFill>
                </a:rPr>
                <a:t>Données</a:t>
              </a:r>
            </a:p>
          </p:txBody>
        </p:sp>
        <p:sp>
          <p:nvSpPr>
            <p:cNvPr id="18" name="ZoneTexte 17">
              <a:extLst>
                <a:ext uri="{FF2B5EF4-FFF2-40B4-BE49-F238E27FC236}">
                  <a16:creationId xmlns:a16="http://schemas.microsoft.com/office/drawing/2014/main" id="{D44C776F-9E20-42ED-B599-4E9232638F45}"/>
                </a:ext>
              </a:extLst>
            </p:cNvPr>
            <p:cNvSpPr txBox="1"/>
            <p:nvPr/>
          </p:nvSpPr>
          <p:spPr>
            <a:xfrm>
              <a:off x="5594173" y="3894574"/>
              <a:ext cx="1600200" cy="322423"/>
            </a:xfrm>
            <a:prstGeom prst="rect">
              <a:avLst/>
            </a:prstGeom>
            <a:noFill/>
          </p:spPr>
          <p:txBody>
            <a:bodyPr wrap="square" rtlCol="0">
              <a:spAutoFit/>
            </a:bodyPr>
            <a:lstStyle/>
            <a:p>
              <a:r>
                <a:rPr lang="fr-CA" b="1" dirty="0">
                  <a:solidFill>
                    <a:schemeClr val="accent1"/>
                  </a:solidFill>
                </a:rPr>
                <a:t>Calculs</a:t>
              </a:r>
            </a:p>
          </p:txBody>
        </p:sp>
        <p:sp>
          <p:nvSpPr>
            <p:cNvPr id="19" name="ZoneTexte 18">
              <a:extLst>
                <a:ext uri="{FF2B5EF4-FFF2-40B4-BE49-F238E27FC236}">
                  <a16:creationId xmlns:a16="http://schemas.microsoft.com/office/drawing/2014/main" id="{582122AF-00CC-4B30-83A7-843AE025C0E2}"/>
                </a:ext>
              </a:extLst>
            </p:cNvPr>
            <p:cNvSpPr txBox="1"/>
            <p:nvPr/>
          </p:nvSpPr>
          <p:spPr>
            <a:xfrm>
              <a:off x="9862891" y="3924913"/>
              <a:ext cx="1600200" cy="322423"/>
            </a:xfrm>
            <a:prstGeom prst="rect">
              <a:avLst/>
            </a:prstGeom>
            <a:noFill/>
          </p:spPr>
          <p:txBody>
            <a:bodyPr wrap="square" rtlCol="0">
              <a:spAutoFit/>
            </a:bodyPr>
            <a:lstStyle/>
            <a:p>
              <a:r>
                <a:rPr lang="fr-CA" b="1" dirty="0">
                  <a:solidFill>
                    <a:schemeClr val="accent1"/>
                  </a:solidFill>
                </a:rPr>
                <a:t>Réponse</a:t>
              </a:r>
            </a:p>
          </p:txBody>
        </p:sp>
      </p:grpSp>
      <p:sp>
        <p:nvSpPr>
          <p:cNvPr id="20" name="ZoneTexte 19">
            <a:extLst>
              <a:ext uri="{FF2B5EF4-FFF2-40B4-BE49-F238E27FC236}">
                <a16:creationId xmlns:a16="http://schemas.microsoft.com/office/drawing/2014/main" id="{37DCBB01-18F2-44C4-94FD-B67E846427CD}"/>
              </a:ext>
            </a:extLst>
          </p:cNvPr>
          <p:cNvSpPr txBox="1"/>
          <p:nvPr/>
        </p:nvSpPr>
        <p:spPr>
          <a:xfrm>
            <a:off x="174038" y="3677988"/>
            <a:ext cx="2264484" cy="369332"/>
          </a:xfrm>
          <a:prstGeom prst="rect">
            <a:avLst/>
          </a:prstGeom>
          <a:noFill/>
        </p:spPr>
        <p:txBody>
          <a:bodyPr wrap="square" rtlCol="0">
            <a:spAutoFit/>
          </a:bodyPr>
          <a:lstStyle/>
          <a:p>
            <a:r>
              <a:rPr lang="fr-CA" dirty="0"/>
              <a:t>m de glucose = 46 g</a:t>
            </a:r>
          </a:p>
        </p:txBody>
      </p:sp>
      <p:sp>
        <p:nvSpPr>
          <p:cNvPr id="21" name="ZoneTexte 20">
            <a:extLst>
              <a:ext uri="{FF2B5EF4-FFF2-40B4-BE49-F238E27FC236}">
                <a16:creationId xmlns:a16="http://schemas.microsoft.com/office/drawing/2014/main" id="{03111065-FB07-43A0-B27B-AED2179B47FF}"/>
              </a:ext>
            </a:extLst>
          </p:cNvPr>
          <p:cNvSpPr txBox="1"/>
          <p:nvPr/>
        </p:nvSpPr>
        <p:spPr>
          <a:xfrm>
            <a:off x="161160" y="4352426"/>
            <a:ext cx="3302941" cy="369332"/>
          </a:xfrm>
          <a:prstGeom prst="rect">
            <a:avLst/>
          </a:prstGeom>
          <a:noFill/>
        </p:spPr>
        <p:txBody>
          <a:bodyPr wrap="square" rtlCol="0">
            <a:spAutoFit/>
          </a:bodyPr>
          <a:lstStyle/>
          <a:p>
            <a:r>
              <a:rPr lang="fr-CA" dirty="0"/>
              <a:t>M du glucose = 180,156 g/mol</a:t>
            </a:r>
          </a:p>
        </p:txBody>
      </p:sp>
      <p:sp>
        <p:nvSpPr>
          <p:cNvPr id="22" name="ZoneTexte 21">
            <a:extLst>
              <a:ext uri="{FF2B5EF4-FFF2-40B4-BE49-F238E27FC236}">
                <a16:creationId xmlns:a16="http://schemas.microsoft.com/office/drawing/2014/main" id="{B2AD6A1B-A054-4B92-B6AD-0398C35D34D1}"/>
              </a:ext>
            </a:extLst>
          </p:cNvPr>
          <p:cNvSpPr txBox="1"/>
          <p:nvPr/>
        </p:nvSpPr>
        <p:spPr>
          <a:xfrm>
            <a:off x="146742" y="5097184"/>
            <a:ext cx="4337110" cy="923330"/>
          </a:xfrm>
          <a:prstGeom prst="rect">
            <a:avLst/>
          </a:prstGeom>
          <a:noFill/>
        </p:spPr>
        <p:txBody>
          <a:bodyPr wrap="square" rtlCol="0">
            <a:spAutoFit/>
          </a:bodyPr>
          <a:lstStyle/>
          <a:p>
            <a:r>
              <a:rPr lang="fr-CA" dirty="0"/>
              <a:t>Glucose: 1 mol </a:t>
            </a:r>
            <a:r>
              <a:rPr lang="fr-CA" dirty="0">
                <a:sym typeface="Wingdings" panose="05000000000000000000" pitchFamily="2" charset="2"/>
              </a:rPr>
              <a:t>  </a:t>
            </a:r>
            <a:r>
              <a:rPr lang="fr-CA" dirty="0"/>
              <a:t>180,156 g</a:t>
            </a:r>
          </a:p>
          <a:p>
            <a:r>
              <a:rPr lang="fr-CA" dirty="0"/>
              <a:t>		 x mol </a:t>
            </a:r>
            <a:r>
              <a:rPr lang="fr-CA" dirty="0">
                <a:sym typeface="Wingdings" panose="05000000000000000000" pitchFamily="2" charset="2"/>
              </a:rPr>
              <a:t> 46 g </a:t>
            </a:r>
          </a:p>
          <a:p>
            <a:r>
              <a:rPr lang="fr-CA" dirty="0">
                <a:sym typeface="Wingdings" panose="05000000000000000000" pitchFamily="2" charset="2"/>
              </a:rPr>
              <a:t>		46 g/ 180,156 g =  0,26 mol</a:t>
            </a:r>
            <a:endParaRPr lang="fr-CA" dirty="0"/>
          </a:p>
        </p:txBody>
      </p:sp>
      <p:sp>
        <p:nvSpPr>
          <p:cNvPr id="23" name="ZoneTexte 22">
            <a:extLst>
              <a:ext uri="{FF2B5EF4-FFF2-40B4-BE49-F238E27FC236}">
                <a16:creationId xmlns:a16="http://schemas.microsoft.com/office/drawing/2014/main" id="{72AA752A-6605-4437-B823-423493E526F7}"/>
              </a:ext>
            </a:extLst>
          </p:cNvPr>
          <p:cNvSpPr txBox="1"/>
          <p:nvPr/>
        </p:nvSpPr>
        <p:spPr>
          <a:xfrm>
            <a:off x="170886" y="4008742"/>
            <a:ext cx="3398815" cy="369332"/>
          </a:xfrm>
          <a:prstGeom prst="rect">
            <a:avLst/>
          </a:prstGeom>
          <a:noFill/>
        </p:spPr>
        <p:txBody>
          <a:bodyPr wrap="square" rtlCol="0">
            <a:spAutoFit/>
          </a:bodyPr>
          <a:lstStyle/>
          <a:p>
            <a:r>
              <a:rPr lang="fr-CA" dirty="0"/>
              <a:t>m de dioxygène = 5 g</a:t>
            </a:r>
          </a:p>
        </p:txBody>
      </p:sp>
      <p:sp>
        <p:nvSpPr>
          <p:cNvPr id="24" name="ZoneTexte 23">
            <a:extLst>
              <a:ext uri="{FF2B5EF4-FFF2-40B4-BE49-F238E27FC236}">
                <a16:creationId xmlns:a16="http://schemas.microsoft.com/office/drawing/2014/main" id="{BE81B8BB-8C0E-482F-A52A-FC0A00C65D11}"/>
              </a:ext>
            </a:extLst>
          </p:cNvPr>
          <p:cNvSpPr txBox="1"/>
          <p:nvPr/>
        </p:nvSpPr>
        <p:spPr>
          <a:xfrm>
            <a:off x="165949" y="4709959"/>
            <a:ext cx="3302941" cy="369332"/>
          </a:xfrm>
          <a:prstGeom prst="rect">
            <a:avLst/>
          </a:prstGeom>
          <a:noFill/>
        </p:spPr>
        <p:txBody>
          <a:bodyPr wrap="square" rtlCol="0">
            <a:spAutoFit/>
          </a:bodyPr>
          <a:lstStyle/>
          <a:p>
            <a:r>
              <a:rPr lang="fr-CA" dirty="0"/>
              <a:t>M de dioxygène = 32,00 g/mol</a:t>
            </a:r>
          </a:p>
        </p:txBody>
      </p:sp>
      <p:sp>
        <p:nvSpPr>
          <p:cNvPr id="26" name="Titre 1">
            <a:extLst>
              <a:ext uri="{FF2B5EF4-FFF2-40B4-BE49-F238E27FC236}">
                <a16:creationId xmlns:a16="http://schemas.microsoft.com/office/drawing/2014/main" id="{39458BA8-EBAB-4233-91E5-86E615D81BA8}"/>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19-20</a:t>
            </a:r>
          </a:p>
        </p:txBody>
      </p:sp>
      <p:sp>
        <p:nvSpPr>
          <p:cNvPr id="27" name="ZoneTexte 26">
            <a:extLst>
              <a:ext uri="{FF2B5EF4-FFF2-40B4-BE49-F238E27FC236}">
                <a16:creationId xmlns:a16="http://schemas.microsoft.com/office/drawing/2014/main" id="{AE9008D0-170E-460F-98EE-24F244816A66}"/>
              </a:ext>
            </a:extLst>
          </p:cNvPr>
          <p:cNvSpPr txBox="1"/>
          <p:nvPr/>
        </p:nvSpPr>
        <p:spPr>
          <a:xfrm>
            <a:off x="59931" y="5947128"/>
            <a:ext cx="4325576" cy="923330"/>
          </a:xfrm>
          <a:prstGeom prst="rect">
            <a:avLst/>
          </a:prstGeom>
          <a:noFill/>
        </p:spPr>
        <p:txBody>
          <a:bodyPr wrap="square" rtlCol="0">
            <a:spAutoFit/>
          </a:bodyPr>
          <a:lstStyle/>
          <a:p>
            <a:r>
              <a:rPr lang="fr-CA" dirty="0"/>
              <a:t>Dioxygène: 1 mol </a:t>
            </a:r>
            <a:r>
              <a:rPr lang="fr-CA" dirty="0">
                <a:sym typeface="Wingdings" panose="05000000000000000000" pitchFamily="2" charset="2"/>
              </a:rPr>
              <a:t> 32,00 </a:t>
            </a:r>
            <a:r>
              <a:rPr lang="fr-CA" dirty="0"/>
              <a:t>g</a:t>
            </a:r>
          </a:p>
          <a:p>
            <a:r>
              <a:rPr lang="fr-CA" dirty="0"/>
              <a:t>	           x mol </a:t>
            </a:r>
            <a:r>
              <a:rPr lang="fr-CA" dirty="0">
                <a:sym typeface="Wingdings" panose="05000000000000000000" pitchFamily="2" charset="2"/>
              </a:rPr>
              <a:t> 5 g </a:t>
            </a:r>
          </a:p>
          <a:p>
            <a:r>
              <a:rPr lang="fr-CA" dirty="0">
                <a:sym typeface="Wingdings" panose="05000000000000000000" pitchFamily="2" charset="2"/>
              </a:rPr>
              <a:t>	           5 g/ 32,00 g =  0,16 mol</a:t>
            </a:r>
            <a:endParaRPr lang="fr-CA" dirty="0"/>
          </a:p>
        </p:txBody>
      </p:sp>
      <p:sp>
        <p:nvSpPr>
          <p:cNvPr id="25" name="ZoneTexte 24">
            <a:extLst>
              <a:ext uri="{FF2B5EF4-FFF2-40B4-BE49-F238E27FC236}">
                <a16:creationId xmlns:a16="http://schemas.microsoft.com/office/drawing/2014/main" id="{300577F2-E9B4-43AD-BC58-5FA1AAC8F727}"/>
              </a:ext>
            </a:extLst>
          </p:cNvPr>
          <p:cNvSpPr txBox="1"/>
          <p:nvPr/>
        </p:nvSpPr>
        <p:spPr>
          <a:xfrm>
            <a:off x="4191439" y="3880199"/>
            <a:ext cx="5051110" cy="646331"/>
          </a:xfrm>
          <a:prstGeom prst="rect">
            <a:avLst/>
          </a:prstGeom>
          <a:noFill/>
        </p:spPr>
        <p:txBody>
          <a:bodyPr wrap="square" rtlCol="0">
            <a:spAutoFit/>
          </a:bodyPr>
          <a:lstStyle/>
          <a:p>
            <a:r>
              <a:rPr lang="fr-CA" dirty="0"/>
              <a:t>1 mol de glucose </a:t>
            </a:r>
            <a:r>
              <a:rPr lang="fr-CA" dirty="0">
                <a:sym typeface="Wingdings" panose="05000000000000000000" pitchFamily="2" charset="2"/>
              </a:rPr>
              <a:t> 6 mol de dioxygène</a:t>
            </a:r>
          </a:p>
          <a:p>
            <a:r>
              <a:rPr lang="fr-CA" dirty="0">
                <a:sym typeface="Wingdings" panose="05000000000000000000" pitchFamily="2" charset="2"/>
              </a:rPr>
              <a:t>0,26 mol de glucose  1,56 mol de dioxygène</a:t>
            </a:r>
            <a:endParaRPr lang="fr-CA" dirty="0"/>
          </a:p>
        </p:txBody>
      </p:sp>
      <p:sp>
        <p:nvSpPr>
          <p:cNvPr id="29" name="ZoneTexte 28">
            <a:extLst>
              <a:ext uri="{FF2B5EF4-FFF2-40B4-BE49-F238E27FC236}">
                <a16:creationId xmlns:a16="http://schemas.microsoft.com/office/drawing/2014/main" id="{8AB5B15F-20E3-47F8-9568-7B524AF81E2C}"/>
              </a:ext>
            </a:extLst>
          </p:cNvPr>
          <p:cNvSpPr txBox="1"/>
          <p:nvPr/>
        </p:nvSpPr>
        <p:spPr>
          <a:xfrm>
            <a:off x="4195633" y="4602206"/>
            <a:ext cx="5051109" cy="646331"/>
          </a:xfrm>
          <a:prstGeom prst="rect">
            <a:avLst/>
          </a:prstGeom>
          <a:noFill/>
        </p:spPr>
        <p:txBody>
          <a:bodyPr wrap="square" rtlCol="0">
            <a:spAutoFit/>
          </a:bodyPr>
          <a:lstStyle/>
          <a:p>
            <a:r>
              <a:rPr lang="fr-CA" dirty="0"/>
              <a:t>6 mol de dioxygène </a:t>
            </a:r>
            <a:r>
              <a:rPr lang="fr-CA" dirty="0">
                <a:sym typeface="Wingdings" panose="05000000000000000000" pitchFamily="2" charset="2"/>
              </a:rPr>
              <a:t> </a:t>
            </a:r>
            <a:r>
              <a:rPr lang="fr-CA" dirty="0"/>
              <a:t>1 mol de glucose </a:t>
            </a:r>
            <a:endParaRPr lang="fr-CA" dirty="0">
              <a:sym typeface="Wingdings" panose="05000000000000000000" pitchFamily="2" charset="2"/>
            </a:endParaRPr>
          </a:p>
          <a:p>
            <a:r>
              <a:rPr lang="fr-CA" dirty="0">
                <a:sym typeface="Wingdings" panose="05000000000000000000" pitchFamily="2" charset="2"/>
              </a:rPr>
              <a:t>0,16 mol de dioxygène  0,026 mol de glucose</a:t>
            </a:r>
            <a:endParaRPr lang="fr-CA" dirty="0"/>
          </a:p>
        </p:txBody>
      </p:sp>
      <p:sp>
        <p:nvSpPr>
          <p:cNvPr id="30" name="ZoneTexte 29">
            <a:extLst>
              <a:ext uri="{FF2B5EF4-FFF2-40B4-BE49-F238E27FC236}">
                <a16:creationId xmlns:a16="http://schemas.microsoft.com/office/drawing/2014/main" id="{281BA696-DD08-47AE-A122-1BE5BA858517}"/>
              </a:ext>
            </a:extLst>
          </p:cNvPr>
          <p:cNvSpPr txBox="1"/>
          <p:nvPr/>
        </p:nvSpPr>
        <p:spPr>
          <a:xfrm>
            <a:off x="9888276" y="3979122"/>
            <a:ext cx="1925609" cy="369332"/>
          </a:xfrm>
          <a:prstGeom prst="rect">
            <a:avLst/>
          </a:prstGeom>
          <a:noFill/>
        </p:spPr>
        <p:txBody>
          <a:bodyPr wrap="square" rtlCol="0">
            <a:spAutoFit/>
          </a:bodyPr>
          <a:lstStyle/>
          <a:p>
            <a:r>
              <a:rPr lang="fr-CA" dirty="0">
                <a:sym typeface="Wingdings" panose="05000000000000000000" pitchFamily="2" charset="2"/>
              </a:rPr>
              <a:t>0,16 mol d’eau</a:t>
            </a:r>
            <a:endParaRPr lang="fr-CA" dirty="0"/>
          </a:p>
        </p:txBody>
      </p:sp>
      <p:sp>
        <p:nvSpPr>
          <p:cNvPr id="4" name="Rectangle 3">
            <a:extLst>
              <a:ext uri="{FF2B5EF4-FFF2-40B4-BE49-F238E27FC236}">
                <a16:creationId xmlns:a16="http://schemas.microsoft.com/office/drawing/2014/main" id="{FEA03186-1F30-4F17-9F46-5B3AD2F5F596}"/>
              </a:ext>
            </a:extLst>
          </p:cNvPr>
          <p:cNvSpPr/>
          <p:nvPr/>
        </p:nvSpPr>
        <p:spPr>
          <a:xfrm>
            <a:off x="59931" y="5995609"/>
            <a:ext cx="3881663" cy="859834"/>
          </a:xfrm>
          <a:prstGeom prst="rect">
            <a:avLst/>
          </a:prstGeom>
          <a:noFill/>
          <a:ln>
            <a:solidFill>
              <a:schemeClr val="accent2"/>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a16="http://schemas.microsoft.com/office/drawing/2014/main" id="{949E7E90-D4BD-4B4D-9E16-2CF68CF3F099}"/>
              </a:ext>
            </a:extLst>
          </p:cNvPr>
          <p:cNvSpPr txBox="1"/>
          <p:nvPr/>
        </p:nvSpPr>
        <p:spPr>
          <a:xfrm>
            <a:off x="4026787" y="6072774"/>
            <a:ext cx="1986595" cy="646331"/>
          </a:xfrm>
          <a:prstGeom prst="rect">
            <a:avLst/>
          </a:prstGeom>
          <a:solidFill>
            <a:schemeClr val="accent2"/>
          </a:solidFill>
          <a:ln>
            <a:solidFill>
              <a:schemeClr val="accent2"/>
            </a:solidFill>
          </a:ln>
        </p:spPr>
        <p:txBody>
          <a:bodyPr wrap="square" rtlCol="0">
            <a:spAutoFit/>
          </a:bodyPr>
          <a:lstStyle/>
          <a:p>
            <a:r>
              <a:rPr lang="fr-CA" b="1" dirty="0">
                <a:solidFill>
                  <a:schemeClr val="bg1"/>
                </a:solidFill>
              </a:rPr>
              <a:t>Dioxygène est le réactif limitant</a:t>
            </a:r>
          </a:p>
        </p:txBody>
      </p:sp>
      <p:sp>
        <p:nvSpPr>
          <p:cNvPr id="28" name="ZoneTexte 27">
            <a:extLst>
              <a:ext uri="{FF2B5EF4-FFF2-40B4-BE49-F238E27FC236}">
                <a16:creationId xmlns:a16="http://schemas.microsoft.com/office/drawing/2014/main" id="{BE0F4629-D521-4185-8892-C3A835EB378A}"/>
              </a:ext>
            </a:extLst>
          </p:cNvPr>
          <p:cNvSpPr txBox="1"/>
          <p:nvPr/>
        </p:nvSpPr>
        <p:spPr>
          <a:xfrm>
            <a:off x="4191438" y="5300797"/>
            <a:ext cx="4952562" cy="646331"/>
          </a:xfrm>
          <a:prstGeom prst="rect">
            <a:avLst/>
          </a:prstGeom>
          <a:noFill/>
        </p:spPr>
        <p:txBody>
          <a:bodyPr wrap="square" rtlCol="0">
            <a:spAutoFit/>
          </a:bodyPr>
          <a:lstStyle/>
          <a:p>
            <a:r>
              <a:rPr lang="fr-CA" dirty="0"/>
              <a:t>6 mol de dioxygène </a:t>
            </a:r>
            <a:r>
              <a:rPr lang="fr-CA" dirty="0">
                <a:sym typeface="Wingdings" panose="05000000000000000000" pitchFamily="2" charset="2"/>
              </a:rPr>
              <a:t> 6 mol d’eau</a:t>
            </a:r>
          </a:p>
          <a:p>
            <a:r>
              <a:rPr lang="fr-CA" dirty="0">
                <a:sym typeface="Wingdings" panose="05000000000000000000" pitchFamily="2" charset="2"/>
              </a:rPr>
              <a:t>0,16 mol de dioxygène  0,16 mol d’eau</a:t>
            </a:r>
            <a:endParaRPr lang="fr-CA" dirty="0"/>
          </a:p>
        </p:txBody>
      </p:sp>
    </p:spTree>
    <p:extLst>
      <p:ext uri="{BB962C8B-B14F-4D97-AF65-F5344CB8AC3E}">
        <p14:creationId xmlns:p14="http://schemas.microsoft.com/office/powerpoint/2010/main" val="1532282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righ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0" grpId="0"/>
      <p:bldP spid="21" grpId="0"/>
      <p:bldP spid="22" grpId="0"/>
      <p:bldP spid="23" grpId="0"/>
      <p:bldP spid="24" grpId="0"/>
      <p:bldP spid="27" grpId="0"/>
      <p:bldP spid="25" grpId="0"/>
      <p:bldP spid="29" grpId="0"/>
      <p:bldP spid="30" grpId="0"/>
      <p:bldP spid="4" grpId="0" animBg="1"/>
      <p:bldP spid="6"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bout Chemistry and Why It Is Important - Direct Knowledge">
            <a:extLst>
              <a:ext uri="{FF2B5EF4-FFF2-40B4-BE49-F238E27FC236}">
                <a16:creationId xmlns:a16="http://schemas.microsoft.com/office/drawing/2014/main" id="{EAC529C3-2B46-4375-A573-4B749ACD2F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52" r="9091"/>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nvPr>
        </p:nvSpPr>
        <p:spPr>
          <a:xfrm>
            <a:off x="680322" y="4402667"/>
            <a:ext cx="8133478" cy="1321858"/>
          </a:xfrm>
        </p:spPr>
        <p:txBody>
          <a:bodyPr anchor="ctr">
            <a:normAutofit/>
          </a:bodyPr>
          <a:lstStyle/>
          <a:p>
            <a:r>
              <a:rPr lang="fr-CA" sz="4800" b="1" dirty="0"/>
              <a:t>Devoir</a:t>
            </a:r>
          </a:p>
        </p:txBody>
      </p:sp>
      <p:sp>
        <p:nvSpPr>
          <p:cNvPr id="16" name="Rectangle 15">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1">
            <a:extLst>
              <a:ext uri="{FF2B5EF4-FFF2-40B4-BE49-F238E27FC236}">
                <a16:creationId xmlns:a16="http://schemas.microsoft.com/office/drawing/2014/main" id="{03E6D3AB-9E84-4EAF-8431-C61B8DCF41A8}"/>
              </a:ext>
            </a:extLst>
          </p:cNvPr>
          <p:cNvSpPr txBox="1">
            <a:spLocks/>
          </p:cNvSpPr>
          <p:nvPr/>
        </p:nvSpPr>
        <p:spPr>
          <a:xfrm>
            <a:off x="9102456" y="4249541"/>
            <a:ext cx="3095626" cy="16603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fr-CA" sz="4400" b="1" dirty="0">
                <a:solidFill>
                  <a:schemeClr val="bg1"/>
                </a:solidFill>
              </a:rPr>
              <a:t>Chapitre Révision</a:t>
            </a:r>
          </a:p>
          <a:p>
            <a:pPr algn="ctr">
              <a:spcAft>
                <a:spcPts val="600"/>
              </a:spcAft>
            </a:pPr>
            <a:r>
              <a:rPr lang="fr-CA" sz="2400" b="1" dirty="0">
                <a:solidFill>
                  <a:schemeClr val="bg1"/>
                </a:solidFill>
              </a:rPr>
              <a:t>Cours 2</a:t>
            </a:r>
          </a:p>
        </p:txBody>
      </p:sp>
    </p:spTree>
    <p:extLst>
      <p:ext uri="{BB962C8B-B14F-4D97-AF65-F5344CB8AC3E}">
        <p14:creationId xmlns:p14="http://schemas.microsoft.com/office/powerpoint/2010/main" val="2528178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Formule chimique: écriture</a:t>
            </a:r>
          </a:p>
        </p:txBody>
      </p:sp>
      <p:sp>
        <p:nvSpPr>
          <p:cNvPr id="6" name="Espace réservé du contenu 5">
            <a:extLst>
              <a:ext uri="{FF2B5EF4-FFF2-40B4-BE49-F238E27FC236}">
                <a16:creationId xmlns:a16="http://schemas.microsoft.com/office/drawing/2014/main" id="{81628F25-4BE2-4C08-9F39-81C617B1C3B5}"/>
              </a:ext>
            </a:extLst>
          </p:cNvPr>
          <p:cNvSpPr>
            <a:spLocks noGrp="1"/>
          </p:cNvSpPr>
          <p:nvPr>
            <p:ph idx="1"/>
          </p:nvPr>
        </p:nvSpPr>
        <p:spPr>
          <a:xfrm>
            <a:off x="680321" y="2108098"/>
            <a:ext cx="9613861" cy="1165454"/>
          </a:xfrm>
        </p:spPr>
        <p:txBody>
          <a:bodyPr anchor="ctr">
            <a:noAutofit/>
          </a:bodyPr>
          <a:lstStyle/>
          <a:p>
            <a:pPr marL="0" indent="0">
              <a:lnSpc>
                <a:spcPct val="100000"/>
              </a:lnSpc>
              <a:buNone/>
            </a:pPr>
            <a:r>
              <a:rPr lang="fr-CA" dirty="0"/>
              <a:t>De manière générale, la formule moléculaire s’écrit en suivant l’ordre d’apparition de l’élément dans le tableau périodique. L’ordre est de la GAUCHE </a:t>
            </a:r>
            <a:r>
              <a:rPr lang="fr-CA" dirty="0">
                <a:sym typeface="Wingdings" panose="05000000000000000000" pitchFamily="2" charset="2"/>
              </a:rPr>
              <a:t> DROITE.</a:t>
            </a:r>
            <a:endParaRPr lang="fr-CA" dirty="0"/>
          </a:p>
        </p:txBody>
      </p:sp>
      <p:sp>
        <p:nvSpPr>
          <p:cNvPr id="7" name="ZoneTexte 6">
            <a:extLst>
              <a:ext uri="{FF2B5EF4-FFF2-40B4-BE49-F238E27FC236}">
                <a16:creationId xmlns:a16="http://schemas.microsoft.com/office/drawing/2014/main" id="{8B9123F2-CCFF-42FB-A4B5-88785F6CA61C}"/>
              </a:ext>
            </a:extLst>
          </p:cNvPr>
          <p:cNvSpPr txBox="1"/>
          <p:nvPr/>
        </p:nvSpPr>
        <p:spPr>
          <a:xfrm>
            <a:off x="680320" y="3429000"/>
            <a:ext cx="9613861" cy="1200329"/>
          </a:xfrm>
          <a:prstGeom prst="rect">
            <a:avLst/>
          </a:prstGeom>
          <a:solidFill>
            <a:schemeClr val="accent5">
              <a:lumMod val="40000"/>
              <a:lumOff val="60000"/>
            </a:schemeClr>
          </a:solidFill>
          <a:ln>
            <a:solidFill>
              <a:schemeClr val="tx1"/>
            </a:solidFill>
          </a:ln>
        </p:spPr>
        <p:txBody>
          <a:bodyPr wrap="square" rtlCol="0">
            <a:spAutoFit/>
          </a:bodyPr>
          <a:lstStyle/>
          <a:p>
            <a:pPr algn="ctr"/>
            <a:r>
              <a:rPr lang="fr-CA" sz="2400" b="1" dirty="0">
                <a:solidFill>
                  <a:schemeClr val="bg1"/>
                </a:solidFill>
              </a:rPr>
              <a:t>Attention, plusieurs exceptions existent!</a:t>
            </a:r>
          </a:p>
          <a:p>
            <a:pPr algn="ctr"/>
            <a:r>
              <a:rPr lang="fr-CA" sz="2400" b="1" dirty="0">
                <a:solidFill>
                  <a:schemeClr val="bg1"/>
                </a:solidFill>
              </a:rPr>
              <a:t>Pour l’hydrogène, on suppose que sa place est entre l’azote et l’oxygène.</a:t>
            </a:r>
          </a:p>
        </p:txBody>
      </p:sp>
      <p:sp>
        <p:nvSpPr>
          <p:cNvPr id="40" name="ZoneTexte 39">
            <a:extLst>
              <a:ext uri="{FF2B5EF4-FFF2-40B4-BE49-F238E27FC236}">
                <a16:creationId xmlns:a16="http://schemas.microsoft.com/office/drawing/2014/main" id="{D7DC3181-2608-4E54-B682-E7142ED2298F}"/>
              </a:ext>
            </a:extLst>
          </p:cNvPr>
          <p:cNvSpPr txBox="1"/>
          <p:nvPr/>
        </p:nvSpPr>
        <p:spPr>
          <a:xfrm>
            <a:off x="684345" y="4922122"/>
            <a:ext cx="1718229"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a:solidFill>
                  <a:schemeClr val="bg1"/>
                </a:solidFill>
              </a:rPr>
              <a:t>Ammoniac</a:t>
            </a:r>
          </a:p>
        </p:txBody>
      </p:sp>
      <p:sp>
        <p:nvSpPr>
          <p:cNvPr id="42" name="ZoneTexte 41">
            <a:extLst>
              <a:ext uri="{FF2B5EF4-FFF2-40B4-BE49-F238E27FC236}">
                <a16:creationId xmlns:a16="http://schemas.microsoft.com/office/drawing/2014/main" id="{50E699A7-726E-43CF-A2EC-41E2052675D8}"/>
              </a:ext>
            </a:extLst>
          </p:cNvPr>
          <p:cNvSpPr txBox="1"/>
          <p:nvPr/>
        </p:nvSpPr>
        <p:spPr>
          <a:xfrm>
            <a:off x="3835069" y="4927502"/>
            <a:ext cx="1577815"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a:solidFill>
                  <a:schemeClr val="bg1"/>
                </a:solidFill>
              </a:rPr>
              <a:t>NH</a:t>
            </a:r>
            <a:r>
              <a:rPr lang="fr-CA" sz="2400" b="1" baseline="-25000" dirty="0">
                <a:solidFill>
                  <a:schemeClr val="bg1"/>
                </a:solidFill>
              </a:rPr>
              <a:t>3</a:t>
            </a:r>
          </a:p>
        </p:txBody>
      </p:sp>
      <p:pic>
        <p:nvPicPr>
          <p:cNvPr id="25" name="Picture 4" descr="About Chemistry and Why It Is Important - Direct Knowledge">
            <a:extLst>
              <a:ext uri="{FF2B5EF4-FFF2-40B4-BE49-F238E27FC236}">
                <a16:creationId xmlns:a16="http://schemas.microsoft.com/office/drawing/2014/main" id="{AF82203C-D79A-4DE3-8F20-83A2A5549D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A93BFD27-6FA1-4F36-97BD-189B21A80A29}"/>
              </a:ext>
            </a:extLst>
          </p:cNvPr>
          <p:cNvSpPr txBox="1"/>
          <p:nvPr/>
        </p:nvSpPr>
        <p:spPr>
          <a:xfrm>
            <a:off x="680320" y="5637727"/>
            <a:ext cx="1718229"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a:solidFill>
                  <a:schemeClr val="bg1"/>
                </a:solidFill>
              </a:rPr>
              <a:t>Méthane</a:t>
            </a:r>
          </a:p>
        </p:txBody>
      </p:sp>
      <p:sp>
        <p:nvSpPr>
          <p:cNvPr id="28" name="ZoneTexte 27">
            <a:extLst>
              <a:ext uri="{FF2B5EF4-FFF2-40B4-BE49-F238E27FC236}">
                <a16:creationId xmlns:a16="http://schemas.microsoft.com/office/drawing/2014/main" id="{870D6F96-F9B6-44E1-AA13-4C56ABC20637}"/>
              </a:ext>
            </a:extLst>
          </p:cNvPr>
          <p:cNvSpPr txBox="1"/>
          <p:nvPr/>
        </p:nvSpPr>
        <p:spPr>
          <a:xfrm>
            <a:off x="3831044" y="5643107"/>
            <a:ext cx="1577815"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a:solidFill>
                  <a:schemeClr val="bg1"/>
                </a:solidFill>
              </a:rPr>
              <a:t>CH</a:t>
            </a:r>
            <a:r>
              <a:rPr lang="fr-CA" sz="2400" b="1" baseline="-25000" dirty="0">
                <a:solidFill>
                  <a:schemeClr val="bg1"/>
                </a:solidFill>
              </a:rPr>
              <a:t>4</a:t>
            </a:r>
          </a:p>
        </p:txBody>
      </p:sp>
      <p:pic>
        <p:nvPicPr>
          <p:cNvPr id="3" name="Image 2">
            <a:extLst>
              <a:ext uri="{FF2B5EF4-FFF2-40B4-BE49-F238E27FC236}">
                <a16:creationId xmlns:a16="http://schemas.microsoft.com/office/drawing/2014/main" id="{73A9BDBB-D8EF-4686-950D-249774151B2E}"/>
              </a:ext>
            </a:extLst>
          </p:cNvPr>
          <p:cNvPicPr>
            <a:picLocks noChangeAspect="1"/>
          </p:cNvPicPr>
          <p:nvPr/>
        </p:nvPicPr>
        <p:blipFill>
          <a:blip r:embed="rId4"/>
          <a:stretch>
            <a:fillRect/>
          </a:stretch>
        </p:blipFill>
        <p:spPr>
          <a:xfrm>
            <a:off x="6841354" y="4333875"/>
            <a:ext cx="3200400" cy="2524125"/>
          </a:xfrm>
          <a:prstGeom prst="rect">
            <a:avLst/>
          </a:prstGeom>
        </p:spPr>
      </p:pic>
      <p:sp>
        <p:nvSpPr>
          <p:cNvPr id="4" name="Rectangle 3">
            <a:extLst>
              <a:ext uri="{FF2B5EF4-FFF2-40B4-BE49-F238E27FC236}">
                <a16:creationId xmlns:a16="http://schemas.microsoft.com/office/drawing/2014/main" id="{0D27930C-DAA0-4099-9BB4-00B327F3501B}"/>
              </a:ext>
            </a:extLst>
          </p:cNvPr>
          <p:cNvSpPr/>
          <p:nvPr/>
        </p:nvSpPr>
        <p:spPr>
          <a:xfrm>
            <a:off x="7858125" y="4391025"/>
            <a:ext cx="628650" cy="790575"/>
          </a:xfrm>
          <a:prstGeom prst="rect">
            <a:avLst/>
          </a:prstGeom>
          <a:no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itre 1">
            <a:extLst>
              <a:ext uri="{FF2B5EF4-FFF2-40B4-BE49-F238E27FC236}">
                <a16:creationId xmlns:a16="http://schemas.microsoft.com/office/drawing/2014/main" id="{92ADA27F-5CA1-4209-BC34-874FB1508DB5}"/>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10-11</a:t>
            </a:r>
          </a:p>
        </p:txBody>
      </p:sp>
    </p:spTree>
    <p:extLst>
      <p:ext uri="{BB962C8B-B14F-4D97-AF65-F5344CB8AC3E}">
        <p14:creationId xmlns:p14="http://schemas.microsoft.com/office/powerpoint/2010/main" val="667174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nvPr>
        </p:nvSpPr>
        <p:spPr/>
        <p:txBody>
          <a:bodyPr/>
          <a:lstStyle/>
          <a:p>
            <a:r>
              <a:rPr lang="fr-CA" b="1" dirty="0"/>
              <a:t>Les exercices</a:t>
            </a:r>
          </a:p>
        </p:txBody>
      </p:sp>
      <p:sp>
        <p:nvSpPr>
          <p:cNvPr id="8" name="Titre 1">
            <a:extLst>
              <a:ext uri="{FF2B5EF4-FFF2-40B4-BE49-F238E27FC236}">
                <a16:creationId xmlns:a16="http://schemas.microsoft.com/office/drawing/2014/main" id="{329FA28E-3AD2-4C47-8A7A-310596E47FA3}"/>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4</a:t>
            </a:r>
            <a:r>
              <a:rPr lang="fr-CA" sz="1600" b="1" baseline="30000" dirty="0">
                <a:solidFill>
                  <a:schemeClr val="bg1"/>
                </a:solidFill>
              </a:rPr>
              <a:t>e</a:t>
            </a:r>
            <a:r>
              <a:rPr lang="fr-CA" sz="1600" b="1" dirty="0">
                <a:solidFill>
                  <a:schemeClr val="bg1"/>
                </a:solidFill>
              </a:rPr>
              <a:t> secondaire</a:t>
            </a:r>
          </a:p>
        </p:txBody>
      </p:sp>
      <p:pic>
        <p:nvPicPr>
          <p:cNvPr id="5" name="Picture 4" descr="About Chemistry and Why It Is Important - Direct Knowledge">
            <a:extLst>
              <a:ext uri="{FF2B5EF4-FFF2-40B4-BE49-F238E27FC236}">
                <a16:creationId xmlns:a16="http://schemas.microsoft.com/office/drawing/2014/main" id="{2D3738D2-10A6-4E7F-9F70-BFAFA3F32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a:extLst>
              <a:ext uri="{FF2B5EF4-FFF2-40B4-BE49-F238E27FC236}">
                <a16:creationId xmlns:a16="http://schemas.microsoft.com/office/drawing/2014/main" id="{DD1CECB0-6A57-40F4-B256-1F2E546A5C85}"/>
              </a:ext>
            </a:extLst>
          </p:cNvPr>
          <p:cNvSpPr>
            <a:spLocks noGrp="1"/>
          </p:cNvSpPr>
          <p:nvPr>
            <p:ph idx="1"/>
          </p:nvPr>
        </p:nvSpPr>
        <p:spPr>
          <a:xfrm>
            <a:off x="771307" y="5210621"/>
            <a:ext cx="8926171" cy="1555939"/>
          </a:xfrm>
        </p:spPr>
        <p:txBody>
          <a:bodyPr anchor="ctr">
            <a:normAutofit fontScale="92500" lnSpcReduction="10000"/>
          </a:bodyPr>
          <a:lstStyle/>
          <a:p>
            <a:pPr marL="0" indent="0">
              <a:buNone/>
            </a:pPr>
            <a:endParaRPr lang="fr-CA" dirty="0"/>
          </a:p>
          <a:p>
            <a:pPr marL="0" indent="0">
              <a:buNone/>
            </a:pPr>
            <a:r>
              <a:rPr lang="fr-CA" dirty="0"/>
              <a:t>P.23 #9, 15, 18 à 20, 23, 25 à 27</a:t>
            </a:r>
          </a:p>
          <a:p>
            <a:pPr marL="0" indent="0">
              <a:buNone/>
            </a:pPr>
            <a:r>
              <a:rPr lang="fr-CA" dirty="0"/>
              <a:t>Terminé pour lundi 14 septembre</a:t>
            </a:r>
          </a:p>
          <a:p>
            <a:pPr marL="0" indent="0">
              <a:buNone/>
            </a:pPr>
            <a:r>
              <a:rPr lang="fr-CA" dirty="0"/>
              <a:t>Quiz Moodle formatifs et évalués (limite mercredi 16 septembre)</a:t>
            </a:r>
          </a:p>
          <a:p>
            <a:pPr marL="0" indent="0">
              <a:buNone/>
            </a:pPr>
            <a:endParaRPr lang="fr-CA" dirty="0"/>
          </a:p>
        </p:txBody>
      </p:sp>
      <p:pic>
        <p:nvPicPr>
          <p:cNvPr id="7" name="Picture 5">
            <a:extLst>
              <a:ext uri="{FF2B5EF4-FFF2-40B4-BE49-F238E27FC236}">
                <a16:creationId xmlns:a16="http://schemas.microsoft.com/office/drawing/2014/main" id="{C949865E-C6BC-4361-A768-BD02C62F56B1}"/>
              </a:ext>
            </a:extLst>
          </p:cNvPr>
          <p:cNvPicPr>
            <a:picLocks noChangeAspect="1"/>
          </p:cNvPicPr>
          <p:nvPr/>
        </p:nvPicPr>
        <p:blipFill>
          <a:blip r:embed="rId3"/>
          <a:stretch>
            <a:fillRect/>
          </a:stretch>
        </p:blipFill>
        <p:spPr>
          <a:xfrm>
            <a:off x="771308" y="1990722"/>
            <a:ext cx="8926171" cy="3219899"/>
          </a:xfrm>
          <a:prstGeom prst="rect">
            <a:avLst/>
          </a:prstGeom>
        </p:spPr>
      </p:pic>
    </p:spTree>
    <p:extLst>
      <p:ext uri="{BB962C8B-B14F-4D97-AF65-F5344CB8AC3E}">
        <p14:creationId xmlns:p14="http://schemas.microsoft.com/office/powerpoint/2010/main" val="2152535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Formule chimique: coefficient</a:t>
            </a:r>
          </a:p>
        </p:txBody>
      </p:sp>
      <p:sp>
        <p:nvSpPr>
          <p:cNvPr id="6" name="Espace réservé du contenu 5">
            <a:extLst>
              <a:ext uri="{FF2B5EF4-FFF2-40B4-BE49-F238E27FC236}">
                <a16:creationId xmlns:a16="http://schemas.microsoft.com/office/drawing/2014/main" id="{81628F25-4BE2-4C08-9F39-81C617B1C3B5}"/>
              </a:ext>
            </a:extLst>
          </p:cNvPr>
          <p:cNvSpPr>
            <a:spLocks noGrp="1"/>
          </p:cNvSpPr>
          <p:nvPr>
            <p:ph idx="1"/>
          </p:nvPr>
        </p:nvSpPr>
        <p:spPr>
          <a:xfrm>
            <a:off x="680321" y="1990720"/>
            <a:ext cx="9613861" cy="1202208"/>
          </a:xfrm>
        </p:spPr>
        <p:txBody>
          <a:bodyPr anchor="ctr">
            <a:noAutofit/>
          </a:bodyPr>
          <a:lstStyle/>
          <a:p>
            <a:pPr marL="0" indent="0">
              <a:lnSpc>
                <a:spcPct val="100000"/>
              </a:lnSpc>
              <a:buNone/>
            </a:pPr>
            <a:r>
              <a:rPr lang="fr-CA" sz="2800" dirty="0"/>
              <a:t>Lorsqu’un coefficient est utilisé, il indique le nombre de molécules présent.</a:t>
            </a:r>
          </a:p>
        </p:txBody>
      </p:sp>
      <p:grpSp>
        <p:nvGrpSpPr>
          <p:cNvPr id="3" name="Groupe 2">
            <a:extLst>
              <a:ext uri="{FF2B5EF4-FFF2-40B4-BE49-F238E27FC236}">
                <a16:creationId xmlns:a16="http://schemas.microsoft.com/office/drawing/2014/main" id="{E4D6C324-C10E-4777-9BF9-BC43B589D201}"/>
              </a:ext>
            </a:extLst>
          </p:cNvPr>
          <p:cNvGrpSpPr/>
          <p:nvPr/>
        </p:nvGrpSpPr>
        <p:grpSpPr>
          <a:xfrm>
            <a:off x="442783" y="4337454"/>
            <a:ext cx="2127026" cy="1014545"/>
            <a:chOff x="903165" y="3746672"/>
            <a:chExt cx="3153847" cy="1504316"/>
          </a:xfrm>
        </p:grpSpPr>
        <p:grpSp>
          <p:nvGrpSpPr>
            <p:cNvPr id="31" name="Groupe 30">
              <a:extLst>
                <a:ext uri="{FF2B5EF4-FFF2-40B4-BE49-F238E27FC236}">
                  <a16:creationId xmlns:a16="http://schemas.microsoft.com/office/drawing/2014/main" id="{E3CFF205-7F12-445F-BBEB-D4D2293ACF2B}"/>
                </a:ext>
              </a:extLst>
            </p:cNvPr>
            <p:cNvGrpSpPr/>
            <p:nvPr/>
          </p:nvGrpSpPr>
          <p:grpSpPr>
            <a:xfrm>
              <a:off x="903165" y="3758678"/>
              <a:ext cx="1718229" cy="1492310"/>
              <a:chOff x="4685157" y="1943102"/>
              <a:chExt cx="2502903" cy="2173812"/>
            </a:xfrm>
          </p:grpSpPr>
          <p:pic>
            <p:nvPicPr>
              <p:cNvPr id="32" name="Picture 2" descr="Isolated Transparent Circle - Free image on Pixabay">
                <a:extLst>
                  <a:ext uri="{FF2B5EF4-FFF2-40B4-BE49-F238E27FC236}">
                    <a16:creationId xmlns:a16="http://schemas.microsoft.com/office/drawing/2014/main" id="{79302A4E-D4CC-42E2-87D5-BDCD85EB22D0}"/>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a:extLst>
                  <a:ext uri="{FF2B5EF4-FFF2-40B4-BE49-F238E27FC236}">
                    <a16:creationId xmlns:a16="http://schemas.microsoft.com/office/drawing/2014/main" id="{32B3E335-CEFB-4604-8743-D0989A6210E8}"/>
                  </a:ext>
                </a:extLst>
              </p:cNvPr>
              <p:cNvSpPr txBox="1"/>
              <p:nvPr/>
            </p:nvSpPr>
            <p:spPr>
              <a:xfrm>
                <a:off x="5316847" y="2568344"/>
                <a:ext cx="1239521" cy="672496"/>
              </a:xfrm>
              <a:prstGeom prst="rect">
                <a:avLst/>
              </a:prstGeom>
              <a:noFill/>
            </p:spPr>
            <p:txBody>
              <a:bodyPr wrap="square" rtlCol="0">
                <a:spAutoFit/>
              </a:bodyPr>
              <a:lstStyle/>
              <a:p>
                <a:pPr algn="ctr"/>
                <a:r>
                  <a:rPr lang="fr-CA" sz="2400" b="1" dirty="0"/>
                  <a:t>H</a:t>
                </a:r>
              </a:p>
            </p:txBody>
          </p:sp>
        </p:grpSp>
        <p:grpSp>
          <p:nvGrpSpPr>
            <p:cNvPr id="34" name="Groupe 33">
              <a:extLst>
                <a:ext uri="{FF2B5EF4-FFF2-40B4-BE49-F238E27FC236}">
                  <a16:creationId xmlns:a16="http://schemas.microsoft.com/office/drawing/2014/main" id="{22FEE5AF-1A67-4CE1-B95A-18FF82D81C94}"/>
                </a:ext>
              </a:extLst>
            </p:cNvPr>
            <p:cNvGrpSpPr/>
            <p:nvPr/>
          </p:nvGrpSpPr>
          <p:grpSpPr>
            <a:xfrm>
              <a:off x="2338783" y="3746672"/>
              <a:ext cx="1718229" cy="1492310"/>
              <a:chOff x="4235798" y="4419265"/>
              <a:chExt cx="2502903" cy="2173812"/>
            </a:xfrm>
          </p:grpSpPr>
          <p:pic>
            <p:nvPicPr>
              <p:cNvPr id="35" name="Picture 2" descr="Isolated Transparent Circle - Free image on Pixabay">
                <a:extLst>
                  <a:ext uri="{FF2B5EF4-FFF2-40B4-BE49-F238E27FC236}">
                    <a16:creationId xmlns:a16="http://schemas.microsoft.com/office/drawing/2014/main" id="{31BF4784-F089-431C-8828-780315884303}"/>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6D9C10D0-F13F-4790-8518-595058A3A1E6}"/>
                  </a:ext>
                </a:extLst>
              </p:cNvPr>
              <p:cNvSpPr txBox="1"/>
              <p:nvPr/>
            </p:nvSpPr>
            <p:spPr>
              <a:xfrm>
                <a:off x="4867488" y="5044507"/>
                <a:ext cx="1239521" cy="672496"/>
              </a:xfrm>
              <a:prstGeom prst="rect">
                <a:avLst/>
              </a:prstGeom>
              <a:noFill/>
            </p:spPr>
            <p:txBody>
              <a:bodyPr wrap="square" rtlCol="0">
                <a:spAutoFit/>
              </a:bodyPr>
              <a:lstStyle/>
              <a:p>
                <a:pPr algn="ctr"/>
                <a:r>
                  <a:rPr lang="fr-CA" sz="2400" b="1" dirty="0"/>
                  <a:t>Br</a:t>
                </a:r>
              </a:p>
            </p:txBody>
          </p:sp>
        </p:grpSp>
        <p:cxnSp>
          <p:nvCxnSpPr>
            <p:cNvPr id="52" name="Connecteur droit 51">
              <a:extLst>
                <a:ext uri="{FF2B5EF4-FFF2-40B4-BE49-F238E27FC236}">
                  <a16:creationId xmlns:a16="http://schemas.microsoft.com/office/drawing/2014/main" id="{2C8C1345-2E14-4431-B3E0-C901C7383E0C}"/>
                </a:ext>
              </a:extLst>
            </p:cNvPr>
            <p:cNvCxnSpPr>
              <a:cxnSpLocks/>
            </p:cNvCxnSpPr>
            <p:nvPr/>
          </p:nvCxnSpPr>
          <p:spPr>
            <a:xfrm>
              <a:off x="2338783" y="4492827"/>
              <a:ext cx="282611"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7" name="ZoneTexte 6">
            <a:extLst>
              <a:ext uri="{FF2B5EF4-FFF2-40B4-BE49-F238E27FC236}">
                <a16:creationId xmlns:a16="http://schemas.microsoft.com/office/drawing/2014/main" id="{8B9123F2-CCFF-42FB-A4B5-88785F6CA61C}"/>
              </a:ext>
            </a:extLst>
          </p:cNvPr>
          <p:cNvSpPr txBox="1"/>
          <p:nvPr/>
        </p:nvSpPr>
        <p:spPr>
          <a:xfrm>
            <a:off x="921403" y="3325489"/>
            <a:ext cx="1100204"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err="1">
                <a:solidFill>
                  <a:schemeClr val="bg1"/>
                </a:solidFill>
              </a:rPr>
              <a:t>HBr</a:t>
            </a:r>
            <a:endParaRPr lang="fr-CA" sz="2400" b="1" dirty="0">
              <a:solidFill>
                <a:schemeClr val="bg1"/>
              </a:solidFill>
            </a:endParaRPr>
          </a:p>
        </p:txBody>
      </p:sp>
      <p:grpSp>
        <p:nvGrpSpPr>
          <p:cNvPr id="24" name="Groupe 23">
            <a:extLst>
              <a:ext uri="{FF2B5EF4-FFF2-40B4-BE49-F238E27FC236}">
                <a16:creationId xmlns:a16="http://schemas.microsoft.com/office/drawing/2014/main" id="{53DADD8A-99BE-4B63-A07F-03FB2E58E5B5}"/>
              </a:ext>
            </a:extLst>
          </p:cNvPr>
          <p:cNvGrpSpPr/>
          <p:nvPr/>
        </p:nvGrpSpPr>
        <p:grpSpPr>
          <a:xfrm>
            <a:off x="3692498" y="4112463"/>
            <a:ext cx="2127026" cy="1014545"/>
            <a:chOff x="903165" y="3746672"/>
            <a:chExt cx="3153847" cy="1504316"/>
          </a:xfrm>
        </p:grpSpPr>
        <p:grpSp>
          <p:nvGrpSpPr>
            <p:cNvPr id="25" name="Groupe 24">
              <a:extLst>
                <a:ext uri="{FF2B5EF4-FFF2-40B4-BE49-F238E27FC236}">
                  <a16:creationId xmlns:a16="http://schemas.microsoft.com/office/drawing/2014/main" id="{41DC7089-1B68-47FB-B8AF-640DE5A50265}"/>
                </a:ext>
              </a:extLst>
            </p:cNvPr>
            <p:cNvGrpSpPr/>
            <p:nvPr/>
          </p:nvGrpSpPr>
          <p:grpSpPr>
            <a:xfrm>
              <a:off x="903165" y="3758678"/>
              <a:ext cx="1718229" cy="1492310"/>
              <a:chOff x="4685157" y="1943102"/>
              <a:chExt cx="2502903" cy="2173812"/>
            </a:xfrm>
          </p:grpSpPr>
          <p:pic>
            <p:nvPicPr>
              <p:cNvPr id="30" name="Picture 2" descr="Isolated Transparent Circle - Free image on Pixabay">
                <a:extLst>
                  <a:ext uri="{FF2B5EF4-FFF2-40B4-BE49-F238E27FC236}">
                    <a16:creationId xmlns:a16="http://schemas.microsoft.com/office/drawing/2014/main" id="{B6AA7674-1B9D-45D7-95F7-9E7F02038B99}"/>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8C391F3B-48F1-4B40-90B0-FD5C8EAB9F27}"/>
                  </a:ext>
                </a:extLst>
              </p:cNvPr>
              <p:cNvSpPr txBox="1"/>
              <p:nvPr/>
            </p:nvSpPr>
            <p:spPr>
              <a:xfrm>
                <a:off x="5316847" y="2568344"/>
                <a:ext cx="1239521" cy="672496"/>
              </a:xfrm>
              <a:prstGeom prst="rect">
                <a:avLst/>
              </a:prstGeom>
              <a:noFill/>
            </p:spPr>
            <p:txBody>
              <a:bodyPr wrap="square" rtlCol="0">
                <a:spAutoFit/>
              </a:bodyPr>
              <a:lstStyle/>
              <a:p>
                <a:pPr algn="ctr"/>
                <a:r>
                  <a:rPr lang="fr-CA" sz="2400" b="1" dirty="0"/>
                  <a:t>H</a:t>
                </a:r>
              </a:p>
            </p:txBody>
          </p:sp>
        </p:grpSp>
        <p:grpSp>
          <p:nvGrpSpPr>
            <p:cNvPr id="26" name="Groupe 25">
              <a:extLst>
                <a:ext uri="{FF2B5EF4-FFF2-40B4-BE49-F238E27FC236}">
                  <a16:creationId xmlns:a16="http://schemas.microsoft.com/office/drawing/2014/main" id="{35130156-4BF0-411C-BDC2-C105C4B007FC}"/>
                </a:ext>
              </a:extLst>
            </p:cNvPr>
            <p:cNvGrpSpPr/>
            <p:nvPr/>
          </p:nvGrpSpPr>
          <p:grpSpPr>
            <a:xfrm>
              <a:off x="2338783" y="3746672"/>
              <a:ext cx="1718229" cy="1492310"/>
              <a:chOff x="4235798" y="4419265"/>
              <a:chExt cx="2502903" cy="2173812"/>
            </a:xfrm>
          </p:grpSpPr>
          <p:pic>
            <p:nvPicPr>
              <p:cNvPr id="28" name="Picture 2" descr="Isolated Transparent Circle - Free image on Pixabay">
                <a:extLst>
                  <a:ext uri="{FF2B5EF4-FFF2-40B4-BE49-F238E27FC236}">
                    <a16:creationId xmlns:a16="http://schemas.microsoft.com/office/drawing/2014/main" id="{789E1330-3356-41D0-A1C8-5694E1A12358}"/>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a:extLst>
                  <a:ext uri="{FF2B5EF4-FFF2-40B4-BE49-F238E27FC236}">
                    <a16:creationId xmlns:a16="http://schemas.microsoft.com/office/drawing/2014/main" id="{EF0DA5D6-6B7F-4892-BA03-EBA3B9761B8D}"/>
                  </a:ext>
                </a:extLst>
              </p:cNvPr>
              <p:cNvSpPr txBox="1"/>
              <p:nvPr/>
            </p:nvSpPr>
            <p:spPr>
              <a:xfrm>
                <a:off x="4867488" y="5044507"/>
                <a:ext cx="1239521" cy="672496"/>
              </a:xfrm>
              <a:prstGeom prst="rect">
                <a:avLst/>
              </a:prstGeom>
              <a:noFill/>
            </p:spPr>
            <p:txBody>
              <a:bodyPr wrap="square" rtlCol="0">
                <a:spAutoFit/>
              </a:bodyPr>
              <a:lstStyle/>
              <a:p>
                <a:pPr algn="ctr"/>
                <a:r>
                  <a:rPr lang="fr-CA" sz="2400" b="1" dirty="0"/>
                  <a:t>Br</a:t>
                </a:r>
              </a:p>
            </p:txBody>
          </p:sp>
        </p:grpSp>
        <p:cxnSp>
          <p:nvCxnSpPr>
            <p:cNvPr id="27" name="Connecteur droit 26">
              <a:extLst>
                <a:ext uri="{FF2B5EF4-FFF2-40B4-BE49-F238E27FC236}">
                  <a16:creationId xmlns:a16="http://schemas.microsoft.com/office/drawing/2014/main" id="{46971A60-020E-4A9A-8930-22F6E3B0BFBB}"/>
                </a:ext>
              </a:extLst>
            </p:cNvPr>
            <p:cNvCxnSpPr>
              <a:cxnSpLocks/>
            </p:cNvCxnSpPr>
            <p:nvPr/>
          </p:nvCxnSpPr>
          <p:spPr>
            <a:xfrm>
              <a:off x="2338783" y="4492827"/>
              <a:ext cx="282611"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9" name="ZoneTexte 38">
            <a:extLst>
              <a:ext uri="{FF2B5EF4-FFF2-40B4-BE49-F238E27FC236}">
                <a16:creationId xmlns:a16="http://schemas.microsoft.com/office/drawing/2014/main" id="{ABC19BEC-1C77-4CC1-A3C4-F41289827E29}"/>
              </a:ext>
            </a:extLst>
          </p:cNvPr>
          <p:cNvSpPr txBox="1"/>
          <p:nvPr/>
        </p:nvSpPr>
        <p:spPr>
          <a:xfrm>
            <a:off x="4205909" y="3312289"/>
            <a:ext cx="1100204"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a:solidFill>
                  <a:schemeClr val="bg1"/>
                </a:solidFill>
              </a:rPr>
              <a:t>2 </a:t>
            </a:r>
            <a:r>
              <a:rPr lang="fr-CA" sz="2400" b="1" dirty="0" err="1">
                <a:solidFill>
                  <a:schemeClr val="bg1"/>
                </a:solidFill>
              </a:rPr>
              <a:t>HBr</a:t>
            </a:r>
            <a:endParaRPr lang="fr-CA" sz="2400" b="1" dirty="0">
              <a:solidFill>
                <a:schemeClr val="bg1"/>
              </a:solidFill>
            </a:endParaRPr>
          </a:p>
        </p:txBody>
      </p:sp>
      <p:grpSp>
        <p:nvGrpSpPr>
          <p:cNvPr id="40" name="Groupe 39">
            <a:extLst>
              <a:ext uri="{FF2B5EF4-FFF2-40B4-BE49-F238E27FC236}">
                <a16:creationId xmlns:a16="http://schemas.microsoft.com/office/drawing/2014/main" id="{189CAA46-8031-4936-B654-2AF8352CF38B}"/>
              </a:ext>
            </a:extLst>
          </p:cNvPr>
          <p:cNvGrpSpPr/>
          <p:nvPr/>
        </p:nvGrpSpPr>
        <p:grpSpPr>
          <a:xfrm>
            <a:off x="3715962" y="5488566"/>
            <a:ext cx="2127026" cy="1014545"/>
            <a:chOff x="903165" y="3746672"/>
            <a:chExt cx="3153847" cy="1504316"/>
          </a:xfrm>
        </p:grpSpPr>
        <p:grpSp>
          <p:nvGrpSpPr>
            <p:cNvPr id="41" name="Groupe 40">
              <a:extLst>
                <a:ext uri="{FF2B5EF4-FFF2-40B4-BE49-F238E27FC236}">
                  <a16:creationId xmlns:a16="http://schemas.microsoft.com/office/drawing/2014/main" id="{5C6BFCAC-88CC-4742-B429-A89ED68EC11A}"/>
                </a:ext>
              </a:extLst>
            </p:cNvPr>
            <p:cNvGrpSpPr/>
            <p:nvPr/>
          </p:nvGrpSpPr>
          <p:grpSpPr>
            <a:xfrm>
              <a:off x="903165" y="3758678"/>
              <a:ext cx="1718229" cy="1492310"/>
              <a:chOff x="4685157" y="1943102"/>
              <a:chExt cx="2502903" cy="2173812"/>
            </a:xfrm>
          </p:grpSpPr>
          <p:pic>
            <p:nvPicPr>
              <p:cNvPr id="46" name="Picture 2" descr="Isolated Transparent Circle - Free image on Pixabay">
                <a:extLst>
                  <a:ext uri="{FF2B5EF4-FFF2-40B4-BE49-F238E27FC236}">
                    <a16:creationId xmlns:a16="http://schemas.microsoft.com/office/drawing/2014/main" id="{7F98A030-0D81-4C16-8AC5-59E464DE0440}"/>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a:extLst>
                  <a:ext uri="{FF2B5EF4-FFF2-40B4-BE49-F238E27FC236}">
                    <a16:creationId xmlns:a16="http://schemas.microsoft.com/office/drawing/2014/main" id="{3924F173-C3F7-4C9E-B12A-15609B0FD237}"/>
                  </a:ext>
                </a:extLst>
              </p:cNvPr>
              <p:cNvSpPr txBox="1"/>
              <p:nvPr/>
            </p:nvSpPr>
            <p:spPr>
              <a:xfrm>
                <a:off x="5316847" y="2568344"/>
                <a:ext cx="1239521" cy="672496"/>
              </a:xfrm>
              <a:prstGeom prst="rect">
                <a:avLst/>
              </a:prstGeom>
              <a:noFill/>
            </p:spPr>
            <p:txBody>
              <a:bodyPr wrap="square" rtlCol="0">
                <a:spAutoFit/>
              </a:bodyPr>
              <a:lstStyle/>
              <a:p>
                <a:pPr algn="ctr"/>
                <a:r>
                  <a:rPr lang="fr-CA" sz="2400" b="1" dirty="0"/>
                  <a:t>H</a:t>
                </a:r>
              </a:p>
            </p:txBody>
          </p:sp>
        </p:grpSp>
        <p:grpSp>
          <p:nvGrpSpPr>
            <p:cNvPr id="42" name="Groupe 41">
              <a:extLst>
                <a:ext uri="{FF2B5EF4-FFF2-40B4-BE49-F238E27FC236}">
                  <a16:creationId xmlns:a16="http://schemas.microsoft.com/office/drawing/2014/main" id="{ABBAD5A8-FCA7-495E-9989-CA42C09526A6}"/>
                </a:ext>
              </a:extLst>
            </p:cNvPr>
            <p:cNvGrpSpPr/>
            <p:nvPr/>
          </p:nvGrpSpPr>
          <p:grpSpPr>
            <a:xfrm>
              <a:off x="2338783" y="3746672"/>
              <a:ext cx="1718229" cy="1492310"/>
              <a:chOff x="4235798" y="4419265"/>
              <a:chExt cx="2502903" cy="2173812"/>
            </a:xfrm>
          </p:grpSpPr>
          <p:pic>
            <p:nvPicPr>
              <p:cNvPr id="44" name="Picture 2" descr="Isolated Transparent Circle - Free image on Pixabay">
                <a:extLst>
                  <a:ext uri="{FF2B5EF4-FFF2-40B4-BE49-F238E27FC236}">
                    <a16:creationId xmlns:a16="http://schemas.microsoft.com/office/drawing/2014/main" id="{0EB36E3A-BF46-439A-B09A-017650660A25}"/>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2EE95D7B-05E5-40B1-BC64-3E94F4626743}"/>
                  </a:ext>
                </a:extLst>
              </p:cNvPr>
              <p:cNvSpPr txBox="1"/>
              <p:nvPr/>
            </p:nvSpPr>
            <p:spPr>
              <a:xfrm>
                <a:off x="4867488" y="5044507"/>
                <a:ext cx="1239521" cy="672496"/>
              </a:xfrm>
              <a:prstGeom prst="rect">
                <a:avLst/>
              </a:prstGeom>
              <a:noFill/>
            </p:spPr>
            <p:txBody>
              <a:bodyPr wrap="square" rtlCol="0">
                <a:spAutoFit/>
              </a:bodyPr>
              <a:lstStyle/>
              <a:p>
                <a:pPr algn="ctr"/>
                <a:r>
                  <a:rPr lang="fr-CA" sz="2400" b="1" dirty="0"/>
                  <a:t>Br</a:t>
                </a:r>
              </a:p>
            </p:txBody>
          </p:sp>
        </p:grpSp>
        <p:cxnSp>
          <p:nvCxnSpPr>
            <p:cNvPr id="43" name="Connecteur droit 42">
              <a:extLst>
                <a:ext uri="{FF2B5EF4-FFF2-40B4-BE49-F238E27FC236}">
                  <a16:creationId xmlns:a16="http://schemas.microsoft.com/office/drawing/2014/main" id="{BB8C92C1-BC7D-4764-B9A2-7169814DEEE2}"/>
                </a:ext>
              </a:extLst>
            </p:cNvPr>
            <p:cNvCxnSpPr>
              <a:cxnSpLocks/>
            </p:cNvCxnSpPr>
            <p:nvPr/>
          </p:nvCxnSpPr>
          <p:spPr>
            <a:xfrm>
              <a:off x="2338783" y="4492827"/>
              <a:ext cx="282611"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56" name="Groupe 55">
            <a:extLst>
              <a:ext uri="{FF2B5EF4-FFF2-40B4-BE49-F238E27FC236}">
                <a16:creationId xmlns:a16="http://schemas.microsoft.com/office/drawing/2014/main" id="{147426A8-2421-47A7-97F2-3FFB3A6DAC9F}"/>
              </a:ext>
            </a:extLst>
          </p:cNvPr>
          <p:cNvGrpSpPr/>
          <p:nvPr/>
        </p:nvGrpSpPr>
        <p:grpSpPr>
          <a:xfrm>
            <a:off x="6536515" y="3805358"/>
            <a:ext cx="2127026" cy="1014545"/>
            <a:chOff x="903165" y="3746672"/>
            <a:chExt cx="3153847" cy="1504316"/>
          </a:xfrm>
        </p:grpSpPr>
        <p:grpSp>
          <p:nvGrpSpPr>
            <p:cNvPr id="57" name="Groupe 56">
              <a:extLst>
                <a:ext uri="{FF2B5EF4-FFF2-40B4-BE49-F238E27FC236}">
                  <a16:creationId xmlns:a16="http://schemas.microsoft.com/office/drawing/2014/main" id="{6026561C-7DF7-4F39-97C4-5D2D33CDFF54}"/>
                </a:ext>
              </a:extLst>
            </p:cNvPr>
            <p:cNvGrpSpPr/>
            <p:nvPr/>
          </p:nvGrpSpPr>
          <p:grpSpPr>
            <a:xfrm>
              <a:off x="903165" y="3758678"/>
              <a:ext cx="1718229" cy="1492310"/>
              <a:chOff x="4685157" y="1943102"/>
              <a:chExt cx="2502903" cy="2173812"/>
            </a:xfrm>
          </p:grpSpPr>
          <p:pic>
            <p:nvPicPr>
              <p:cNvPr id="62" name="Picture 2" descr="Isolated Transparent Circle - Free image on Pixabay">
                <a:extLst>
                  <a:ext uri="{FF2B5EF4-FFF2-40B4-BE49-F238E27FC236}">
                    <a16:creationId xmlns:a16="http://schemas.microsoft.com/office/drawing/2014/main" id="{56D4004B-5F14-4169-96EE-B42319959B54}"/>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63" name="ZoneTexte 62">
                <a:extLst>
                  <a:ext uri="{FF2B5EF4-FFF2-40B4-BE49-F238E27FC236}">
                    <a16:creationId xmlns:a16="http://schemas.microsoft.com/office/drawing/2014/main" id="{1811A0ED-9937-4149-8257-9BFE5544A664}"/>
                  </a:ext>
                </a:extLst>
              </p:cNvPr>
              <p:cNvSpPr txBox="1"/>
              <p:nvPr/>
            </p:nvSpPr>
            <p:spPr>
              <a:xfrm>
                <a:off x="5316847" y="2568344"/>
                <a:ext cx="1239521" cy="672496"/>
              </a:xfrm>
              <a:prstGeom prst="rect">
                <a:avLst/>
              </a:prstGeom>
              <a:noFill/>
            </p:spPr>
            <p:txBody>
              <a:bodyPr wrap="square" rtlCol="0">
                <a:spAutoFit/>
              </a:bodyPr>
              <a:lstStyle/>
              <a:p>
                <a:pPr algn="ctr"/>
                <a:r>
                  <a:rPr lang="fr-CA" sz="2400" b="1" dirty="0"/>
                  <a:t>H</a:t>
                </a:r>
              </a:p>
            </p:txBody>
          </p:sp>
        </p:grpSp>
        <p:grpSp>
          <p:nvGrpSpPr>
            <p:cNvPr id="58" name="Groupe 57">
              <a:extLst>
                <a:ext uri="{FF2B5EF4-FFF2-40B4-BE49-F238E27FC236}">
                  <a16:creationId xmlns:a16="http://schemas.microsoft.com/office/drawing/2014/main" id="{5CE90F0E-719A-4B5B-8293-7B930173DA9E}"/>
                </a:ext>
              </a:extLst>
            </p:cNvPr>
            <p:cNvGrpSpPr/>
            <p:nvPr/>
          </p:nvGrpSpPr>
          <p:grpSpPr>
            <a:xfrm>
              <a:off x="2338783" y="3746672"/>
              <a:ext cx="1718229" cy="1492310"/>
              <a:chOff x="4235798" y="4419265"/>
              <a:chExt cx="2502903" cy="2173812"/>
            </a:xfrm>
          </p:grpSpPr>
          <p:pic>
            <p:nvPicPr>
              <p:cNvPr id="60" name="Picture 2" descr="Isolated Transparent Circle - Free image on Pixabay">
                <a:extLst>
                  <a:ext uri="{FF2B5EF4-FFF2-40B4-BE49-F238E27FC236}">
                    <a16:creationId xmlns:a16="http://schemas.microsoft.com/office/drawing/2014/main" id="{D27C432B-1DB2-438A-9DA4-85A37EFB203B}"/>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61" name="ZoneTexte 60">
                <a:extLst>
                  <a:ext uri="{FF2B5EF4-FFF2-40B4-BE49-F238E27FC236}">
                    <a16:creationId xmlns:a16="http://schemas.microsoft.com/office/drawing/2014/main" id="{A50B08F7-0076-4BE7-95C9-5DECEF536DA6}"/>
                  </a:ext>
                </a:extLst>
              </p:cNvPr>
              <p:cNvSpPr txBox="1"/>
              <p:nvPr/>
            </p:nvSpPr>
            <p:spPr>
              <a:xfrm>
                <a:off x="4867488" y="5044507"/>
                <a:ext cx="1239521" cy="672496"/>
              </a:xfrm>
              <a:prstGeom prst="rect">
                <a:avLst/>
              </a:prstGeom>
              <a:noFill/>
            </p:spPr>
            <p:txBody>
              <a:bodyPr wrap="square" rtlCol="0">
                <a:spAutoFit/>
              </a:bodyPr>
              <a:lstStyle/>
              <a:p>
                <a:pPr algn="ctr"/>
                <a:r>
                  <a:rPr lang="fr-CA" sz="2400" b="1" dirty="0"/>
                  <a:t>Br</a:t>
                </a:r>
              </a:p>
            </p:txBody>
          </p:sp>
        </p:grpSp>
        <p:cxnSp>
          <p:nvCxnSpPr>
            <p:cNvPr id="59" name="Connecteur droit 58">
              <a:extLst>
                <a:ext uri="{FF2B5EF4-FFF2-40B4-BE49-F238E27FC236}">
                  <a16:creationId xmlns:a16="http://schemas.microsoft.com/office/drawing/2014/main" id="{CE06EF7A-E7F1-4E5E-B5D4-A4FC531ED92E}"/>
                </a:ext>
              </a:extLst>
            </p:cNvPr>
            <p:cNvCxnSpPr>
              <a:cxnSpLocks/>
            </p:cNvCxnSpPr>
            <p:nvPr/>
          </p:nvCxnSpPr>
          <p:spPr>
            <a:xfrm>
              <a:off x="2338783" y="4492827"/>
              <a:ext cx="282611"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4" name="ZoneTexte 63">
            <a:extLst>
              <a:ext uri="{FF2B5EF4-FFF2-40B4-BE49-F238E27FC236}">
                <a16:creationId xmlns:a16="http://schemas.microsoft.com/office/drawing/2014/main" id="{F76D3AB1-CA6E-42FC-A042-B31DAC2D3913}"/>
              </a:ext>
            </a:extLst>
          </p:cNvPr>
          <p:cNvSpPr txBox="1"/>
          <p:nvPr/>
        </p:nvSpPr>
        <p:spPr>
          <a:xfrm>
            <a:off x="7910445" y="3311474"/>
            <a:ext cx="1100204"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a:solidFill>
                  <a:schemeClr val="bg1"/>
                </a:solidFill>
              </a:rPr>
              <a:t>4 </a:t>
            </a:r>
            <a:r>
              <a:rPr lang="fr-CA" sz="2400" b="1" dirty="0" err="1">
                <a:solidFill>
                  <a:schemeClr val="bg1"/>
                </a:solidFill>
              </a:rPr>
              <a:t>HBr</a:t>
            </a:r>
            <a:endParaRPr lang="fr-CA" sz="2400" b="1" dirty="0">
              <a:solidFill>
                <a:schemeClr val="bg1"/>
              </a:solidFill>
            </a:endParaRPr>
          </a:p>
        </p:txBody>
      </p:sp>
      <p:grpSp>
        <p:nvGrpSpPr>
          <p:cNvPr id="65" name="Groupe 64">
            <a:extLst>
              <a:ext uri="{FF2B5EF4-FFF2-40B4-BE49-F238E27FC236}">
                <a16:creationId xmlns:a16="http://schemas.microsoft.com/office/drawing/2014/main" id="{FC518AC4-9EB9-4F08-B61C-F18E20A80838}"/>
              </a:ext>
            </a:extLst>
          </p:cNvPr>
          <p:cNvGrpSpPr/>
          <p:nvPr/>
        </p:nvGrpSpPr>
        <p:grpSpPr>
          <a:xfrm>
            <a:off x="6537183" y="5074857"/>
            <a:ext cx="2127026" cy="1014545"/>
            <a:chOff x="903165" y="3746672"/>
            <a:chExt cx="3153847" cy="1504316"/>
          </a:xfrm>
        </p:grpSpPr>
        <p:grpSp>
          <p:nvGrpSpPr>
            <p:cNvPr id="66" name="Groupe 65">
              <a:extLst>
                <a:ext uri="{FF2B5EF4-FFF2-40B4-BE49-F238E27FC236}">
                  <a16:creationId xmlns:a16="http://schemas.microsoft.com/office/drawing/2014/main" id="{7A74CDA8-1A95-42DB-B092-FD2DF1EA677F}"/>
                </a:ext>
              </a:extLst>
            </p:cNvPr>
            <p:cNvGrpSpPr/>
            <p:nvPr/>
          </p:nvGrpSpPr>
          <p:grpSpPr>
            <a:xfrm>
              <a:off x="903165" y="3758678"/>
              <a:ext cx="1718229" cy="1492310"/>
              <a:chOff x="4685157" y="1943102"/>
              <a:chExt cx="2502903" cy="2173812"/>
            </a:xfrm>
          </p:grpSpPr>
          <p:pic>
            <p:nvPicPr>
              <p:cNvPr id="71" name="Picture 2" descr="Isolated Transparent Circle - Free image on Pixabay">
                <a:extLst>
                  <a:ext uri="{FF2B5EF4-FFF2-40B4-BE49-F238E27FC236}">
                    <a16:creationId xmlns:a16="http://schemas.microsoft.com/office/drawing/2014/main" id="{9FCF3096-FC25-417B-8863-F6C290762AC9}"/>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72" name="ZoneTexte 71">
                <a:extLst>
                  <a:ext uri="{FF2B5EF4-FFF2-40B4-BE49-F238E27FC236}">
                    <a16:creationId xmlns:a16="http://schemas.microsoft.com/office/drawing/2014/main" id="{8BCD1998-3D89-4919-822E-7150DF412EA4}"/>
                  </a:ext>
                </a:extLst>
              </p:cNvPr>
              <p:cNvSpPr txBox="1"/>
              <p:nvPr/>
            </p:nvSpPr>
            <p:spPr>
              <a:xfrm>
                <a:off x="5316847" y="2568344"/>
                <a:ext cx="1239521" cy="672496"/>
              </a:xfrm>
              <a:prstGeom prst="rect">
                <a:avLst/>
              </a:prstGeom>
              <a:noFill/>
            </p:spPr>
            <p:txBody>
              <a:bodyPr wrap="square" rtlCol="0">
                <a:spAutoFit/>
              </a:bodyPr>
              <a:lstStyle/>
              <a:p>
                <a:pPr algn="ctr"/>
                <a:r>
                  <a:rPr lang="fr-CA" sz="2400" b="1" dirty="0"/>
                  <a:t>H</a:t>
                </a:r>
              </a:p>
            </p:txBody>
          </p:sp>
        </p:grpSp>
        <p:grpSp>
          <p:nvGrpSpPr>
            <p:cNvPr id="67" name="Groupe 66">
              <a:extLst>
                <a:ext uri="{FF2B5EF4-FFF2-40B4-BE49-F238E27FC236}">
                  <a16:creationId xmlns:a16="http://schemas.microsoft.com/office/drawing/2014/main" id="{8C032021-CB23-45B6-933E-C137648C8346}"/>
                </a:ext>
              </a:extLst>
            </p:cNvPr>
            <p:cNvGrpSpPr/>
            <p:nvPr/>
          </p:nvGrpSpPr>
          <p:grpSpPr>
            <a:xfrm>
              <a:off x="2338783" y="3746672"/>
              <a:ext cx="1718229" cy="1492310"/>
              <a:chOff x="4235798" y="4419265"/>
              <a:chExt cx="2502903" cy="2173812"/>
            </a:xfrm>
          </p:grpSpPr>
          <p:pic>
            <p:nvPicPr>
              <p:cNvPr id="69" name="Picture 2" descr="Isolated Transparent Circle - Free image on Pixabay">
                <a:extLst>
                  <a:ext uri="{FF2B5EF4-FFF2-40B4-BE49-F238E27FC236}">
                    <a16:creationId xmlns:a16="http://schemas.microsoft.com/office/drawing/2014/main" id="{7E75F342-4E21-4772-9E93-9AAB22492B87}"/>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70" name="ZoneTexte 69">
                <a:extLst>
                  <a:ext uri="{FF2B5EF4-FFF2-40B4-BE49-F238E27FC236}">
                    <a16:creationId xmlns:a16="http://schemas.microsoft.com/office/drawing/2014/main" id="{38D26878-4CEB-45C9-85C7-A39AD308951D}"/>
                  </a:ext>
                </a:extLst>
              </p:cNvPr>
              <p:cNvSpPr txBox="1"/>
              <p:nvPr/>
            </p:nvSpPr>
            <p:spPr>
              <a:xfrm>
                <a:off x="4867488" y="5044507"/>
                <a:ext cx="1239521" cy="672496"/>
              </a:xfrm>
              <a:prstGeom prst="rect">
                <a:avLst/>
              </a:prstGeom>
              <a:noFill/>
            </p:spPr>
            <p:txBody>
              <a:bodyPr wrap="square" rtlCol="0">
                <a:spAutoFit/>
              </a:bodyPr>
              <a:lstStyle/>
              <a:p>
                <a:pPr algn="ctr"/>
                <a:r>
                  <a:rPr lang="fr-CA" sz="2400" b="1" dirty="0"/>
                  <a:t>Br</a:t>
                </a:r>
              </a:p>
            </p:txBody>
          </p:sp>
        </p:grpSp>
        <p:cxnSp>
          <p:nvCxnSpPr>
            <p:cNvPr id="68" name="Connecteur droit 67">
              <a:extLst>
                <a:ext uri="{FF2B5EF4-FFF2-40B4-BE49-F238E27FC236}">
                  <a16:creationId xmlns:a16="http://schemas.microsoft.com/office/drawing/2014/main" id="{5717E9E4-02BA-43B2-9B93-37A4D807733E}"/>
                </a:ext>
              </a:extLst>
            </p:cNvPr>
            <p:cNvCxnSpPr>
              <a:cxnSpLocks/>
            </p:cNvCxnSpPr>
            <p:nvPr/>
          </p:nvCxnSpPr>
          <p:spPr>
            <a:xfrm>
              <a:off x="2338783" y="4492827"/>
              <a:ext cx="282611"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73" name="Groupe 72">
            <a:extLst>
              <a:ext uri="{FF2B5EF4-FFF2-40B4-BE49-F238E27FC236}">
                <a16:creationId xmlns:a16="http://schemas.microsoft.com/office/drawing/2014/main" id="{11E50E78-9474-4D21-93AE-B864352C0DA0}"/>
              </a:ext>
            </a:extLst>
          </p:cNvPr>
          <p:cNvGrpSpPr/>
          <p:nvPr/>
        </p:nvGrpSpPr>
        <p:grpSpPr>
          <a:xfrm>
            <a:off x="8237715" y="4385415"/>
            <a:ext cx="2127026" cy="1014545"/>
            <a:chOff x="903165" y="3746672"/>
            <a:chExt cx="3153847" cy="1504316"/>
          </a:xfrm>
        </p:grpSpPr>
        <p:grpSp>
          <p:nvGrpSpPr>
            <p:cNvPr id="74" name="Groupe 73">
              <a:extLst>
                <a:ext uri="{FF2B5EF4-FFF2-40B4-BE49-F238E27FC236}">
                  <a16:creationId xmlns:a16="http://schemas.microsoft.com/office/drawing/2014/main" id="{FD04A28F-BE4A-4D68-8181-FCDA1018E01F}"/>
                </a:ext>
              </a:extLst>
            </p:cNvPr>
            <p:cNvGrpSpPr/>
            <p:nvPr/>
          </p:nvGrpSpPr>
          <p:grpSpPr>
            <a:xfrm>
              <a:off x="903165" y="3758678"/>
              <a:ext cx="1718229" cy="1492310"/>
              <a:chOff x="4685157" y="1943102"/>
              <a:chExt cx="2502903" cy="2173812"/>
            </a:xfrm>
          </p:grpSpPr>
          <p:pic>
            <p:nvPicPr>
              <p:cNvPr id="79" name="Picture 2" descr="Isolated Transparent Circle - Free image on Pixabay">
                <a:extLst>
                  <a:ext uri="{FF2B5EF4-FFF2-40B4-BE49-F238E27FC236}">
                    <a16:creationId xmlns:a16="http://schemas.microsoft.com/office/drawing/2014/main" id="{6DD75A2A-E291-4DE3-8C2F-E129E6A3AE05}"/>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80" name="ZoneTexte 79">
                <a:extLst>
                  <a:ext uri="{FF2B5EF4-FFF2-40B4-BE49-F238E27FC236}">
                    <a16:creationId xmlns:a16="http://schemas.microsoft.com/office/drawing/2014/main" id="{709445BA-C49B-4C2F-ADB3-BDF7AB881113}"/>
                  </a:ext>
                </a:extLst>
              </p:cNvPr>
              <p:cNvSpPr txBox="1"/>
              <p:nvPr/>
            </p:nvSpPr>
            <p:spPr>
              <a:xfrm>
                <a:off x="5316847" y="2568344"/>
                <a:ext cx="1239521" cy="672496"/>
              </a:xfrm>
              <a:prstGeom prst="rect">
                <a:avLst/>
              </a:prstGeom>
              <a:noFill/>
            </p:spPr>
            <p:txBody>
              <a:bodyPr wrap="square" rtlCol="0">
                <a:spAutoFit/>
              </a:bodyPr>
              <a:lstStyle/>
              <a:p>
                <a:pPr algn="ctr"/>
                <a:r>
                  <a:rPr lang="fr-CA" sz="2400" b="1" dirty="0"/>
                  <a:t>H</a:t>
                </a:r>
              </a:p>
            </p:txBody>
          </p:sp>
        </p:grpSp>
        <p:grpSp>
          <p:nvGrpSpPr>
            <p:cNvPr id="75" name="Groupe 74">
              <a:extLst>
                <a:ext uri="{FF2B5EF4-FFF2-40B4-BE49-F238E27FC236}">
                  <a16:creationId xmlns:a16="http://schemas.microsoft.com/office/drawing/2014/main" id="{E56E1275-1969-41AE-A0B1-BD900A24C37E}"/>
                </a:ext>
              </a:extLst>
            </p:cNvPr>
            <p:cNvGrpSpPr/>
            <p:nvPr/>
          </p:nvGrpSpPr>
          <p:grpSpPr>
            <a:xfrm>
              <a:off x="2338783" y="3746672"/>
              <a:ext cx="1718229" cy="1492310"/>
              <a:chOff x="4235798" y="4419265"/>
              <a:chExt cx="2502903" cy="2173812"/>
            </a:xfrm>
          </p:grpSpPr>
          <p:pic>
            <p:nvPicPr>
              <p:cNvPr id="77" name="Picture 2" descr="Isolated Transparent Circle - Free image on Pixabay">
                <a:extLst>
                  <a:ext uri="{FF2B5EF4-FFF2-40B4-BE49-F238E27FC236}">
                    <a16:creationId xmlns:a16="http://schemas.microsoft.com/office/drawing/2014/main" id="{7BC6FF9C-8F39-45A4-ACB0-51ED110D3C2B}"/>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78" name="ZoneTexte 77">
                <a:extLst>
                  <a:ext uri="{FF2B5EF4-FFF2-40B4-BE49-F238E27FC236}">
                    <a16:creationId xmlns:a16="http://schemas.microsoft.com/office/drawing/2014/main" id="{7EA9C665-6B48-4C63-95AC-033FEEB9DDA5}"/>
                  </a:ext>
                </a:extLst>
              </p:cNvPr>
              <p:cNvSpPr txBox="1"/>
              <p:nvPr/>
            </p:nvSpPr>
            <p:spPr>
              <a:xfrm>
                <a:off x="4867488" y="5044507"/>
                <a:ext cx="1239521" cy="672496"/>
              </a:xfrm>
              <a:prstGeom prst="rect">
                <a:avLst/>
              </a:prstGeom>
              <a:noFill/>
            </p:spPr>
            <p:txBody>
              <a:bodyPr wrap="square" rtlCol="0">
                <a:spAutoFit/>
              </a:bodyPr>
              <a:lstStyle/>
              <a:p>
                <a:pPr algn="ctr"/>
                <a:r>
                  <a:rPr lang="fr-CA" sz="2400" b="1" dirty="0"/>
                  <a:t>Br</a:t>
                </a:r>
              </a:p>
            </p:txBody>
          </p:sp>
        </p:grpSp>
        <p:cxnSp>
          <p:nvCxnSpPr>
            <p:cNvPr id="76" name="Connecteur droit 75">
              <a:extLst>
                <a:ext uri="{FF2B5EF4-FFF2-40B4-BE49-F238E27FC236}">
                  <a16:creationId xmlns:a16="http://schemas.microsoft.com/office/drawing/2014/main" id="{385B5322-CAF6-49A1-8612-2B0EEE52E197}"/>
                </a:ext>
              </a:extLst>
            </p:cNvPr>
            <p:cNvCxnSpPr>
              <a:cxnSpLocks/>
            </p:cNvCxnSpPr>
            <p:nvPr/>
          </p:nvCxnSpPr>
          <p:spPr>
            <a:xfrm>
              <a:off x="2338783" y="4492827"/>
              <a:ext cx="282611"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81" name="Groupe 80">
            <a:extLst>
              <a:ext uri="{FF2B5EF4-FFF2-40B4-BE49-F238E27FC236}">
                <a16:creationId xmlns:a16="http://schemas.microsoft.com/office/drawing/2014/main" id="{A8F40FFC-F300-453C-BB64-F06F50E8EB2C}"/>
              </a:ext>
            </a:extLst>
          </p:cNvPr>
          <p:cNvGrpSpPr/>
          <p:nvPr/>
        </p:nvGrpSpPr>
        <p:grpSpPr>
          <a:xfrm>
            <a:off x="8307634" y="5786142"/>
            <a:ext cx="2127026" cy="1014545"/>
            <a:chOff x="903165" y="3746672"/>
            <a:chExt cx="3153847" cy="1504316"/>
          </a:xfrm>
        </p:grpSpPr>
        <p:grpSp>
          <p:nvGrpSpPr>
            <p:cNvPr id="82" name="Groupe 81">
              <a:extLst>
                <a:ext uri="{FF2B5EF4-FFF2-40B4-BE49-F238E27FC236}">
                  <a16:creationId xmlns:a16="http://schemas.microsoft.com/office/drawing/2014/main" id="{6B49E6D1-5A10-4F06-929F-F32086D733E5}"/>
                </a:ext>
              </a:extLst>
            </p:cNvPr>
            <p:cNvGrpSpPr/>
            <p:nvPr/>
          </p:nvGrpSpPr>
          <p:grpSpPr>
            <a:xfrm>
              <a:off x="903165" y="3758678"/>
              <a:ext cx="1718229" cy="1492310"/>
              <a:chOff x="4685157" y="1943102"/>
              <a:chExt cx="2502903" cy="2173812"/>
            </a:xfrm>
          </p:grpSpPr>
          <p:pic>
            <p:nvPicPr>
              <p:cNvPr id="87" name="Picture 2" descr="Isolated Transparent Circle - Free image on Pixabay">
                <a:extLst>
                  <a:ext uri="{FF2B5EF4-FFF2-40B4-BE49-F238E27FC236}">
                    <a16:creationId xmlns:a16="http://schemas.microsoft.com/office/drawing/2014/main" id="{044DEB78-9B55-419C-B3CB-423F4E13DA4C}"/>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88" name="ZoneTexte 87">
                <a:extLst>
                  <a:ext uri="{FF2B5EF4-FFF2-40B4-BE49-F238E27FC236}">
                    <a16:creationId xmlns:a16="http://schemas.microsoft.com/office/drawing/2014/main" id="{512B40F1-A18C-4A3B-8C19-DD19BA2D2373}"/>
                  </a:ext>
                </a:extLst>
              </p:cNvPr>
              <p:cNvSpPr txBox="1"/>
              <p:nvPr/>
            </p:nvSpPr>
            <p:spPr>
              <a:xfrm>
                <a:off x="5316847" y="2568344"/>
                <a:ext cx="1239521" cy="672496"/>
              </a:xfrm>
              <a:prstGeom prst="rect">
                <a:avLst/>
              </a:prstGeom>
              <a:noFill/>
            </p:spPr>
            <p:txBody>
              <a:bodyPr wrap="square" rtlCol="0">
                <a:spAutoFit/>
              </a:bodyPr>
              <a:lstStyle/>
              <a:p>
                <a:pPr algn="ctr"/>
                <a:r>
                  <a:rPr lang="fr-CA" sz="2400" b="1" dirty="0"/>
                  <a:t>H</a:t>
                </a:r>
              </a:p>
            </p:txBody>
          </p:sp>
        </p:grpSp>
        <p:grpSp>
          <p:nvGrpSpPr>
            <p:cNvPr id="83" name="Groupe 82">
              <a:extLst>
                <a:ext uri="{FF2B5EF4-FFF2-40B4-BE49-F238E27FC236}">
                  <a16:creationId xmlns:a16="http://schemas.microsoft.com/office/drawing/2014/main" id="{199BEE44-680B-4CB8-89B4-1B57C24F3F83}"/>
                </a:ext>
              </a:extLst>
            </p:cNvPr>
            <p:cNvGrpSpPr/>
            <p:nvPr/>
          </p:nvGrpSpPr>
          <p:grpSpPr>
            <a:xfrm>
              <a:off x="2338783" y="3746672"/>
              <a:ext cx="1718229" cy="1492310"/>
              <a:chOff x="4235798" y="4419265"/>
              <a:chExt cx="2502903" cy="2173812"/>
            </a:xfrm>
          </p:grpSpPr>
          <p:pic>
            <p:nvPicPr>
              <p:cNvPr id="85" name="Picture 2" descr="Isolated Transparent Circle - Free image on Pixabay">
                <a:extLst>
                  <a:ext uri="{FF2B5EF4-FFF2-40B4-BE49-F238E27FC236}">
                    <a16:creationId xmlns:a16="http://schemas.microsoft.com/office/drawing/2014/main" id="{86C806ED-DB18-4758-9B67-3B9BFCAA8561}"/>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86" name="ZoneTexte 85">
                <a:extLst>
                  <a:ext uri="{FF2B5EF4-FFF2-40B4-BE49-F238E27FC236}">
                    <a16:creationId xmlns:a16="http://schemas.microsoft.com/office/drawing/2014/main" id="{ED3EEE28-E034-49C4-855D-2C60B7F61C36}"/>
                  </a:ext>
                </a:extLst>
              </p:cNvPr>
              <p:cNvSpPr txBox="1"/>
              <p:nvPr/>
            </p:nvSpPr>
            <p:spPr>
              <a:xfrm>
                <a:off x="4867488" y="5044507"/>
                <a:ext cx="1239521" cy="672496"/>
              </a:xfrm>
              <a:prstGeom prst="rect">
                <a:avLst/>
              </a:prstGeom>
              <a:noFill/>
            </p:spPr>
            <p:txBody>
              <a:bodyPr wrap="square" rtlCol="0">
                <a:spAutoFit/>
              </a:bodyPr>
              <a:lstStyle/>
              <a:p>
                <a:pPr algn="ctr"/>
                <a:r>
                  <a:rPr lang="fr-CA" sz="2400" b="1" dirty="0"/>
                  <a:t>Br</a:t>
                </a:r>
              </a:p>
            </p:txBody>
          </p:sp>
        </p:grpSp>
        <p:cxnSp>
          <p:nvCxnSpPr>
            <p:cNvPr id="84" name="Connecteur droit 83">
              <a:extLst>
                <a:ext uri="{FF2B5EF4-FFF2-40B4-BE49-F238E27FC236}">
                  <a16:creationId xmlns:a16="http://schemas.microsoft.com/office/drawing/2014/main" id="{44BCA90F-40E9-4992-8C98-C2403D8BC6FD}"/>
                </a:ext>
              </a:extLst>
            </p:cNvPr>
            <p:cNvCxnSpPr>
              <a:cxnSpLocks/>
            </p:cNvCxnSpPr>
            <p:nvPr/>
          </p:nvCxnSpPr>
          <p:spPr>
            <a:xfrm>
              <a:off x="2338783" y="4492827"/>
              <a:ext cx="282611"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cxnSp>
        <p:nvCxnSpPr>
          <p:cNvPr id="89" name="Connecteur droit 88">
            <a:extLst>
              <a:ext uri="{FF2B5EF4-FFF2-40B4-BE49-F238E27FC236}">
                <a16:creationId xmlns:a16="http://schemas.microsoft.com/office/drawing/2014/main" id="{2B32696B-9DF3-4A91-A441-43EDCC3636FC}"/>
              </a:ext>
            </a:extLst>
          </p:cNvPr>
          <p:cNvCxnSpPr>
            <a:cxnSpLocks/>
          </p:cNvCxnSpPr>
          <p:nvPr/>
        </p:nvCxnSpPr>
        <p:spPr>
          <a:xfrm>
            <a:off x="2974838" y="3247924"/>
            <a:ext cx="1" cy="35778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ED283A4E-B56B-4D68-9734-03B8356D5D6B}"/>
              </a:ext>
            </a:extLst>
          </p:cNvPr>
          <p:cNvCxnSpPr>
            <a:cxnSpLocks/>
          </p:cNvCxnSpPr>
          <p:nvPr/>
        </p:nvCxnSpPr>
        <p:spPr>
          <a:xfrm>
            <a:off x="6303629" y="3247924"/>
            <a:ext cx="1" cy="35778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91" name="Picture 4" descr="About Chemistry and Why It Is Important - Direct Knowledge">
            <a:extLst>
              <a:ext uri="{FF2B5EF4-FFF2-40B4-BE49-F238E27FC236}">
                <a16:creationId xmlns:a16="http://schemas.microsoft.com/office/drawing/2014/main" id="{B8B3CC9F-A311-417C-B3A1-8C89F3EE25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93" name="Titre 1">
            <a:extLst>
              <a:ext uri="{FF2B5EF4-FFF2-40B4-BE49-F238E27FC236}">
                <a16:creationId xmlns:a16="http://schemas.microsoft.com/office/drawing/2014/main" id="{725F4ED5-9E8F-43F4-AA79-A2C4F98FBFE1}"/>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10-11</a:t>
            </a:r>
          </a:p>
        </p:txBody>
      </p:sp>
    </p:spTree>
    <p:extLst>
      <p:ext uri="{BB962C8B-B14F-4D97-AF65-F5344CB8AC3E}">
        <p14:creationId xmlns:p14="http://schemas.microsoft.com/office/powerpoint/2010/main" val="2744410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wipe(up)">
                                      <p:cBhvr>
                                        <p:cTn id="15" dur="500"/>
                                        <p:tgtEl>
                                          <p:spTgt spid="8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8"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up)">
                                      <p:cBhvr>
                                        <p:cTn id="31" dur="500"/>
                                        <p:tgtEl>
                                          <p:spTgt spid="9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wipe(left)">
                                      <p:cBhvr>
                                        <p:cTn id="36" dur="500"/>
                                        <p:tgtEl>
                                          <p:spTgt spid="64"/>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left)">
                                      <p:cBhvr>
                                        <p:cTn id="40" dur="500"/>
                                        <p:tgtEl>
                                          <p:spTgt spid="56"/>
                                        </p:tgtEl>
                                      </p:cBhvr>
                                    </p:animEffect>
                                  </p:childTnLst>
                                </p:cTn>
                              </p:par>
                              <p:par>
                                <p:cTn id="41" presetID="22" presetClass="entr" presetSubtype="8"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500"/>
                                        <p:tgtEl>
                                          <p:spTgt spid="65"/>
                                        </p:tgtEl>
                                      </p:cBhvr>
                                    </p:animEffect>
                                  </p:childTnLst>
                                </p:cTn>
                              </p:par>
                              <p:par>
                                <p:cTn id="47" presetID="22" presetClass="entr" presetSubtype="8"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dirty="0"/>
              <a:t>Formule chimique: indice</a:t>
            </a:r>
          </a:p>
        </p:txBody>
      </p:sp>
      <p:sp>
        <p:nvSpPr>
          <p:cNvPr id="6" name="Espace réservé du contenu 5">
            <a:extLst>
              <a:ext uri="{FF2B5EF4-FFF2-40B4-BE49-F238E27FC236}">
                <a16:creationId xmlns:a16="http://schemas.microsoft.com/office/drawing/2014/main" id="{81628F25-4BE2-4C08-9F39-81C617B1C3B5}"/>
              </a:ext>
            </a:extLst>
          </p:cNvPr>
          <p:cNvSpPr>
            <a:spLocks noGrp="1"/>
          </p:cNvSpPr>
          <p:nvPr>
            <p:ph idx="1"/>
          </p:nvPr>
        </p:nvSpPr>
        <p:spPr>
          <a:xfrm>
            <a:off x="680321" y="1990719"/>
            <a:ext cx="9613861" cy="1499904"/>
          </a:xfrm>
        </p:spPr>
        <p:txBody>
          <a:bodyPr anchor="ctr">
            <a:noAutofit/>
          </a:bodyPr>
          <a:lstStyle/>
          <a:p>
            <a:pPr marL="0" indent="0">
              <a:lnSpc>
                <a:spcPct val="100000"/>
              </a:lnSpc>
              <a:buNone/>
            </a:pPr>
            <a:r>
              <a:rPr lang="fr-CA" sz="2800" dirty="0"/>
              <a:t>Lorsqu’un indice est utilisé, il indique qu’un élément est présent le nombre de fois correspondant à la valeur de l’indice. </a:t>
            </a:r>
            <a:r>
              <a:rPr lang="fr-CA" sz="2800" b="1" dirty="0">
                <a:solidFill>
                  <a:schemeClr val="accent1"/>
                </a:solidFill>
              </a:rPr>
              <a:t>Bref, il multiplie l’élément devant lui. </a:t>
            </a:r>
          </a:p>
        </p:txBody>
      </p:sp>
      <p:sp>
        <p:nvSpPr>
          <p:cNvPr id="91" name="ZoneTexte 90">
            <a:extLst>
              <a:ext uri="{FF2B5EF4-FFF2-40B4-BE49-F238E27FC236}">
                <a16:creationId xmlns:a16="http://schemas.microsoft.com/office/drawing/2014/main" id="{E23EA23D-0053-4159-A7A9-43B00801DFAA}"/>
              </a:ext>
            </a:extLst>
          </p:cNvPr>
          <p:cNvSpPr txBox="1"/>
          <p:nvPr/>
        </p:nvSpPr>
        <p:spPr>
          <a:xfrm>
            <a:off x="4073623" y="3620095"/>
            <a:ext cx="1718229"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a:solidFill>
                  <a:schemeClr val="bg1"/>
                </a:solidFill>
              </a:rPr>
              <a:t>Eau</a:t>
            </a:r>
          </a:p>
        </p:txBody>
      </p:sp>
      <p:sp>
        <p:nvSpPr>
          <p:cNvPr id="92" name="ZoneTexte 91">
            <a:extLst>
              <a:ext uri="{FF2B5EF4-FFF2-40B4-BE49-F238E27FC236}">
                <a16:creationId xmlns:a16="http://schemas.microsoft.com/office/drawing/2014/main" id="{295D35F4-06FC-4102-83E0-75E6F65A7F12}"/>
              </a:ext>
            </a:extLst>
          </p:cNvPr>
          <p:cNvSpPr txBox="1"/>
          <p:nvPr/>
        </p:nvSpPr>
        <p:spPr>
          <a:xfrm>
            <a:off x="4163817" y="4081761"/>
            <a:ext cx="1577815"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a:solidFill>
                  <a:schemeClr val="bg1"/>
                </a:solidFill>
              </a:rPr>
              <a:t>H</a:t>
            </a:r>
            <a:r>
              <a:rPr lang="fr-CA" sz="2400" b="1" baseline="-25000" dirty="0">
                <a:solidFill>
                  <a:schemeClr val="bg1"/>
                </a:solidFill>
              </a:rPr>
              <a:t>2</a:t>
            </a:r>
            <a:r>
              <a:rPr lang="fr-CA" sz="2400" b="1" dirty="0">
                <a:solidFill>
                  <a:schemeClr val="bg1"/>
                </a:solidFill>
              </a:rPr>
              <a:t>O</a:t>
            </a:r>
            <a:endParaRPr lang="fr-CA" sz="2400" b="1" baseline="-25000" dirty="0">
              <a:solidFill>
                <a:schemeClr val="bg1"/>
              </a:solidFill>
            </a:endParaRPr>
          </a:p>
        </p:txBody>
      </p:sp>
      <p:sp>
        <p:nvSpPr>
          <p:cNvPr id="109" name="ZoneTexte 108">
            <a:extLst>
              <a:ext uri="{FF2B5EF4-FFF2-40B4-BE49-F238E27FC236}">
                <a16:creationId xmlns:a16="http://schemas.microsoft.com/office/drawing/2014/main" id="{189C494A-B813-4E89-B8D8-732F62192E12}"/>
              </a:ext>
            </a:extLst>
          </p:cNvPr>
          <p:cNvSpPr txBox="1"/>
          <p:nvPr/>
        </p:nvSpPr>
        <p:spPr>
          <a:xfrm>
            <a:off x="6891349" y="3620096"/>
            <a:ext cx="3123728"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a:solidFill>
                  <a:schemeClr val="bg1"/>
                </a:solidFill>
              </a:rPr>
              <a:t>Dioxyde de carbone</a:t>
            </a:r>
          </a:p>
        </p:txBody>
      </p:sp>
      <p:sp>
        <p:nvSpPr>
          <p:cNvPr id="110" name="ZoneTexte 109">
            <a:extLst>
              <a:ext uri="{FF2B5EF4-FFF2-40B4-BE49-F238E27FC236}">
                <a16:creationId xmlns:a16="http://schemas.microsoft.com/office/drawing/2014/main" id="{535B675C-E2A4-4DF7-8604-8AB12035BF9C}"/>
              </a:ext>
            </a:extLst>
          </p:cNvPr>
          <p:cNvSpPr txBox="1"/>
          <p:nvPr/>
        </p:nvSpPr>
        <p:spPr>
          <a:xfrm>
            <a:off x="7797818" y="4081762"/>
            <a:ext cx="1577815"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a:solidFill>
                  <a:schemeClr val="bg1"/>
                </a:solidFill>
              </a:rPr>
              <a:t>CO</a:t>
            </a:r>
            <a:r>
              <a:rPr lang="fr-CA" sz="2400" b="1" baseline="-25000" dirty="0">
                <a:solidFill>
                  <a:schemeClr val="bg1"/>
                </a:solidFill>
              </a:rPr>
              <a:t>2</a:t>
            </a:r>
          </a:p>
        </p:txBody>
      </p:sp>
      <p:grpSp>
        <p:nvGrpSpPr>
          <p:cNvPr id="111" name="Groupe 110">
            <a:extLst>
              <a:ext uri="{FF2B5EF4-FFF2-40B4-BE49-F238E27FC236}">
                <a16:creationId xmlns:a16="http://schemas.microsoft.com/office/drawing/2014/main" id="{0F4B5258-AAAD-4F03-9A2A-D0DB9B912491}"/>
              </a:ext>
            </a:extLst>
          </p:cNvPr>
          <p:cNvGrpSpPr/>
          <p:nvPr/>
        </p:nvGrpSpPr>
        <p:grpSpPr>
          <a:xfrm>
            <a:off x="6891349" y="4850269"/>
            <a:ext cx="3549335" cy="1114812"/>
            <a:chOff x="3628929" y="2914886"/>
            <a:chExt cx="3949553" cy="1240516"/>
          </a:xfrm>
        </p:grpSpPr>
        <p:grpSp>
          <p:nvGrpSpPr>
            <p:cNvPr id="112" name="Groupe 111">
              <a:extLst>
                <a:ext uri="{FF2B5EF4-FFF2-40B4-BE49-F238E27FC236}">
                  <a16:creationId xmlns:a16="http://schemas.microsoft.com/office/drawing/2014/main" id="{F56C9480-4625-41A1-812C-0BD80BEE6204}"/>
                </a:ext>
              </a:extLst>
            </p:cNvPr>
            <p:cNvGrpSpPr/>
            <p:nvPr/>
          </p:nvGrpSpPr>
          <p:grpSpPr>
            <a:xfrm>
              <a:off x="3628929" y="2914887"/>
              <a:ext cx="1453633" cy="1234213"/>
              <a:chOff x="4685157" y="1943102"/>
              <a:chExt cx="2502903" cy="2173812"/>
            </a:xfrm>
          </p:grpSpPr>
          <p:pic>
            <p:nvPicPr>
              <p:cNvPr id="123" name="Picture 2" descr="Isolated Transparent Circle - Free image on Pixabay">
                <a:extLst>
                  <a:ext uri="{FF2B5EF4-FFF2-40B4-BE49-F238E27FC236}">
                    <a16:creationId xmlns:a16="http://schemas.microsoft.com/office/drawing/2014/main" id="{0EAE507A-FA17-4247-9396-B3E6FC6EC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124" name="ZoneTexte 123">
                <a:extLst>
                  <a:ext uri="{FF2B5EF4-FFF2-40B4-BE49-F238E27FC236}">
                    <a16:creationId xmlns:a16="http://schemas.microsoft.com/office/drawing/2014/main" id="{338DEB65-ABF6-43B4-BB0B-79565CC711B7}"/>
                  </a:ext>
                </a:extLst>
              </p:cNvPr>
              <p:cNvSpPr txBox="1"/>
              <p:nvPr/>
            </p:nvSpPr>
            <p:spPr>
              <a:xfrm>
                <a:off x="5316847" y="2568343"/>
                <a:ext cx="1239519" cy="861679"/>
              </a:xfrm>
              <a:prstGeom prst="rect">
                <a:avLst/>
              </a:prstGeom>
              <a:noFill/>
            </p:spPr>
            <p:txBody>
              <a:bodyPr wrap="square" rtlCol="0">
                <a:spAutoFit/>
              </a:bodyPr>
              <a:lstStyle/>
              <a:p>
                <a:pPr algn="ctr"/>
                <a:r>
                  <a:rPr lang="fr-CA" sz="2400" b="1" dirty="0"/>
                  <a:t>O</a:t>
                </a:r>
              </a:p>
            </p:txBody>
          </p:sp>
        </p:grpSp>
        <p:grpSp>
          <p:nvGrpSpPr>
            <p:cNvPr id="113" name="Groupe 112">
              <a:extLst>
                <a:ext uri="{FF2B5EF4-FFF2-40B4-BE49-F238E27FC236}">
                  <a16:creationId xmlns:a16="http://schemas.microsoft.com/office/drawing/2014/main" id="{15435B93-7E6F-4B50-BA78-409D184220DE}"/>
                </a:ext>
              </a:extLst>
            </p:cNvPr>
            <p:cNvGrpSpPr/>
            <p:nvPr/>
          </p:nvGrpSpPr>
          <p:grpSpPr>
            <a:xfrm>
              <a:off x="4853123" y="2914886"/>
              <a:ext cx="1453633" cy="1234213"/>
              <a:chOff x="4685157" y="1943102"/>
              <a:chExt cx="2502903" cy="2173812"/>
            </a:xfrm>
          </p:grpSpPr>
          <p:pic>
            <p:nvPicPr>
              <p:cNvPr id="121" name="Picture 2" descr="Isolated Transparent Circle - Free image on Pixabay">
                <a:extLst>
                  <a:ext uri="{FF2B5EF4-FFF2-40B4-BE49-F238E27FC236}">
                    <a16:creationId xmlns:a16="http://schemas.microsoft.com/office/drawing/2014/main" id="{D885F22E-1A7E-44FB-894F-D3328FC5375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122" name="ZoneTexte 121">
                <a:extLst>
                  <a:ext uri="{FF2B5EF4-FFF2-40B4-BE49-F238E27FC236}">
                    <a16:creationId xmlns:a16="http://schemas.microsoft.com/office/drawing/2014/main" id="{2CA48831-297D-45DA-980F-F6CDBD91BCD2}"/>
                  </a:ext>
                </a:extLst>
              </p:cNvPr>
              <p:cNvSpPr txBox="1"/>
              <p:nvPr/>
            </p:nvSpPr>
            <p:spPr>
              <a:xfrm>
                <a:off x="5316847" y="2568343"/>
                <a:ext cx="1239519" cy="861679"/>
              </a:xfrm>
              <a:prstGeom prst="rect">
                <a:avLst/>
              </a:prstGeom>
              <a:noFill/>
            </p:spPr>
            <p:txBody>
              <a:bodyPr wrap="square" rtlCol="0">
                <a:spAutoFit/>
              </a:bodyPr>
              <a:lstStyle/>
              <a:p>
                <a:pPr algn="ctr"/>
                <a:r>
                  <a:rPr lang="fr-CA" sz="2400" b="1" dirty="0"/>
                  <a:t>C</a:t>
                </a:r>
              </a:p>
            </p:txBody>
          </p:sp>
        </p:grpSp>
        <p:grpSp>
          <p:nvGrpSpPr>
            <p:cNvPr id="114" name="Groupe 113">
              <a:extLst>
                <a:ext uri="{FF2B5EF4-FFF2-40B4-BE49-F238E27FC236}">
                  <a16:creationId xmlns:a16="http://schemas.microsoft.com/office/drawing/2014/main" id="{23574BD7-9EB8-4EAC-9483-F938B2FD9ED5}"/>
                </a:ext>
              </a:extLst>
            </p:cNvPr>
            <p:cNvGrpSpPr/>
            <p:nvPr/>
          </p:nvGrpSpPr>
          <p:grpSpPr>
            <a:xfrm>
              <a:off x="6124849" y="2921189"/>
              <a:ext cx="1453633" cy="1234213"/>
              <a:chOff x="4685157" y="1943102"/>
              <a:chExt cx="2502903" cy="2173812"/>
            </a:xfrm>
          </p:grpSpPr>
          <p:pic>
            <p:nvPicPr>
              <p:cNvPr id="119" name="Picture 2" descr="Isolated Transparent Circle - Free image on Pixabay">
                <a:extLst>
                  <a:ext uri="{FF2B5EF4-FFF2-40B4-BE49-F238E27FC236}">
                    <a16:creationId xmlns:a16="http://schemas.microsoft.com/office/drawing/2014/main" id="{D05C66F9-5C86-41FB-BCA9-BD4C2752F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120" name="ZoneTexte 119">
                <a:extLst>
                  <a:ext uri="{FF2B5EF4-FFF2-40B4-BE49-F238E27FC236}">
                    <a16:creationId xmlns:a16="http://schemas.microsoft.com/office/drawing/2014/main" id="{849C3B77-8EFC-4527-8157-B238D0F5905A}"/>
                  </a:ext>
                </a:extLst>
              </p:cNvPr>
              <p:cNvSpPr txBox="1"/>
              <p:nvPr/>
            </p:nvSpPr>
            <p:spPr>
              <a:xfrm>
                <a:off x="5316847" y="2568343"/>
                <a:ext cx="1239519" cy="861679"/>
              </a:xfrm>
              <a:prstGeom prst="rect">
                <a:avLst/>
              </a:prstGeom>
              <a:noFill/>
            </p:spPr>
            <p:txBody>
              <a:bodyPr wrap="square" rtlCol="0">
                <a:spAutoFit/>
              </a:bodyPr>
              <a:lstStyle/>
              <a:p>
                <a:pPr algn="ctr"/>
                <a:r>
                  <a:rPr lang="fr-CA" sz="2400" b="1" dirty="0"/>
                  <a:t>O</a:t>
                </a:r>
              </a:p>
            </p:txBody>
          </p:sp>
        </p:grpSp>
        <p:cxnSp>
          <p:nvCxnSpPr>
            <p:cNvPr id="115" name="Connecteur droit 114">
              <a:extLst>
                <a:ext uri="{FF2B5EF4-FFF2-40B4-BE49-F238E27FC236}">
                  <a16:creationId xmlns:a16="http://schemas.microsoft.com/office/drawing/2014/main" id="{F8A4B002-75DD-47BC-AE0B-35303F383614}"/>
                </a:ext>
              </a:extLst>
            </p:cNvPr>
            <p:cNvCxnSpPr>
              <a:cxnSpLocks/>
            </p:cNvCxnSpPr>
            <p:nvPr/>
          </p:nvCxnSpPr>
          <p:spPr>
            <a:xfrm>
              <a:off x="4762480" y="3388993"/>
              <a:ext cx="395428"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6" name="Connecteur droit 115">
              <a:extLst>
                <a:ext uri="{FF2B5EF4-FFF2-40B4-BE49-F238E27FC236}">
                  <a16:creationId xmlns:a16="http://schemas.microsoft.com/office/drawing/2014/main" id="{731F40EB-A4A3-4C3B-9E38-80B7BBEE868F}"/>
                </a:ext>
              </a:extLst>
            </p:cNvPr>
            <p:cNvCxnSpPr>
              <a:cxnSpLocks/>
            </p:cNvCxnSpPr>
            <p:nvPr/>
          </p:nvCxnSpPr>
          <p:spPr>
            <a:xfrm>
              <a:off x="4763795" y="3636643"/>
              <a:ext cx="395428"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7" name="Connecteur droit 116">
              <a:extLst>
                <a:ext uri="{FF2B5EF4-FFF2-40B4-BE49-F238E27FC236}">
                  <a16:creationId xmlns:a16="http://schemas.microsoft.com/office/drawing/2014/main" id="{7B9971DC-D271-407C-B8F1-A65BA74D0AA8}"/>
                </a:ext>
              </a:extLst>
            </p:cNvPr>
            <p:cNvCxnSpPr>
              <a:cxnSpLocks/>
            </p:cNvCxnSpPr>
            <p:nvPr/>
          </p:nvCxnSpPr>
          <p:spPr>
            <a:xfrm>
              <a:off x="6004000" y="3388993"/>
              <a:ext cx="395428"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8" name="Connecteur droit 117">
              <a:extLst>
                <a:ext uri="{FF2B5EF4-FFF2-40B4-BE49-F238E27FC236}">
                  <a16:creationId xmlns:a16="http://schemas.microsoft.com/office/drawing/2014/main" id="{79B01C86-FC85-449C-A858-8D7D279E4B05}"/>
                </a:ext>
              </a:extLst>
            </p:cNvPr>
            <p:cNvCxnSpPr>
              <a:cxnSpLocks/>
            </p:cNvCxnSpPr>
            <p:nvPr/>
          </p:nvCxnSpPr>
          <p:spPr>
            <a:xfrm>
              <a:off x="6005315" y="3636643"/>
              <a:ext cx="395428"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125" name="ZoneTexte 124">
            <a:extLst>
              <a:ext uri="{FF2B5EF4-FFF2-40B4-BE49-F238E27FC236}">
                <a16:creationId xmlns:a16="http://schemas.microsoft.com/office/drawing/2014/main" id="{38014BA8-AD9F-4151-9B37-80AD863DADF6}"/>
              </a:ext>
            </a:extLst>
          </p:cNvPr>
          <p:cNvSpPr txBox="1"/>
          <p:nvPr/>
        </p:nvSpPr>
        <p:spPr>
          <a:xfrm>
            <a:off x="908608" y="3616430"/>
            <a:ext cx="1718229"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a:solidFill>
                  <a:schemeClr val="bg1"/>
                </a:solidFill>
              </a:rPr>
              <a:t>Diazote</a:t>
            </a:r>
          </a:p>
        </p:txBody>
      </p:sp>
      <p:sp>
        <p:nvSpPr>
          <p:cNvPr id="126" name="ZoneTexte 125">
            <a:extLst>
              <a:ext uri="{FF2B5EF4-FFF2-40B4-BE49-F238E27FC236}">
                <a16:creationId xmlns:a16="http://schemas.microsoft.com/office/drawing/2014/main" id="{DA39544C-0370-4280-ADF9-BA84BC332FD4}"/>
              </a:ext>
            </a:extLst>
          </p:cNvPr>
          <p:cNvSpPr txBox="1"/>
          <p:nvPr/>
        </p:nvSpPr>
        <p:spPr>
          <a:xfrm>
            <a:off x="979896" y="4081527"/>
            <a:ext cx="1577815" cy="461665"/>
          </a:xfrm>
          <a:prstGeom prst="rect">
            <a:avLst/>
          </a:prstGeom>
          <a:solidFill>
            <a:schemeClr val="accent4">
              <a:lumMod val="60000"/>
              <a:lumOff val="40000"/>
            </a:schemeClr>
          </a:solidFill>
          <a:ln>
            <a:solidFill>
              <a:schemeClr val="tx1"/>
            </a:solidFill>
          </a:ln>
        </p:spPr>
        <p:txBody>
          <a:bodyPr wrap="square" rtlCol="0">
            <a:spAutoFit/>
          </a:bodyPr>
          <a:lstStyle/>
          <a:p>
            <a:pPr algn="ctr"/>
            <a:r>
              <a:rPr lang="fr-CA" sz="2400" b="1" dirty="0">
                <a:solidFill>
                  <a:schemeClr val="bg1"/>
                </a:solidFill>
              </a:rPr>
              <a:t>N</a:t>
            </a:r>
            <a:r>
              <a:rPr lang="fr-CA" sz="2400" b="1" baseline="-25000" dirty="0">
                <a:solidFill>
                  <a:schemeClr val="bg1"/>
                </a:solidFill>
              </a:rPr>
              <a:t>2</a:t>
            </a:r>
          </a:p>
        </p:txBody>
      </p:sp>
      <p:grpSp>
        <p:nvGrpSpPr>
          <p:cNvPr id="127" name="Groupe 126">
            <a:extLst>
              <a:ext uri="{FF2B5EF4-FFF2-40B4-BE49-F238E27FC236}">
                <a16:creationId xmlns:a16="http://schemas.microsoft.com/office/drawing/2014/main" id="{35F5E82B-0FFC-4890-8954-CA80823AAA82}"/>
              </a:ext>
            </a:extLst>
          </p:cNvPr>
          <p:cNvGrpSpPr/>
          <p:nvPr/>
        </p:nvGrpSpPr>
        <p:grpSpPr>
          <a:xfrm>
            <a:off x="581280" y="5115652"/>
            <a:ext cx="2372884" cy="1015295"/>
            <a:chOff x="3750785" y="5102297"/>
            <a:chExt cx="3439398" cy="1471629"/>
          </a:xfrm>
        </p:grpSpPr>
        <p:grpSp>
          <p:nvGrpSpPr>
            <p:cNvPr id="128" name="Groupe 127">
              <a:extLst>
                <a:ext uri="{FF2B5EF4-FFF2-40B4-BE49-F238E27FC236}">
                  <a16:creationId xmlns:a16="http://schemas.microsoft.com/office/drawing/2014/main" id="{8C92F57B-E3DA-40D2-8871-D1E83C83C74F}"/>
                </a:ext>
              </a:extLst>
            </p:cNvPr>
            <p:cNvGrpSpPr/>
            <p:nvPr/>
          </p:nvGrpSpPr>
          <p:grpSpPr>
            <a:xfrm>
              <a:off x="3750785" y="5102297"/>
              <a:ext cx="1733258" cy="1471629"/>
              <a:chOff x="7628932" y="4419265"/>
              <a:chExt cx="2502903" cy="2173812"/>
            </a:xfrm>
          </p:grpSpPr>
          <p:pic>
            <p:nvPicPr>
              <p:cNvPr id="135" name="Picture 2" descr="Isolated Transparent Circle - Free image on Pixabay">
                <a:extLst>
                  <a:ext uri="{FF2B5EF4-FFF2-40B4-BE49-F238E27FC236}">
                    <a16:creationId xmlns:a16="http://schemas.microsoft.com/office/drawing/2014/main" id="{BAD4C95F-AEF9-4985-9EB7-C60AE4BCBB01}"/>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8932"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136" name="ZoneTexte 135">
                <a:extLst>
                  <a:ext uri="{FF2B5EF4-FFF2-40B4-BE49-F238E27FC236}">
                    <a16:creationId xmlns:a16="http://schemas.microsoft.com/office/drawing/2014/main" id="{AB6108D9-B14A-45C6-BE04-4BEBC602D491}"/>
                  </a:ext>
                </a:extLst>
              </p:cNvPr>
              <p:cNvSpPr txBox="1"/>
              <p:nvPr/>
            </p:nvSpPr>
            <p:spPr>
              <a:xfrm>
                <a:off x="8260623" y="5044505"/>
                <a:ext cx="1239520" cy="988455"/>
              </a:xfrm>
              <a:prstGeom prst="rect">
                <a:avLst/>
              </a:prstGeom>
              <a:noFill/>
            </p:spPr>
            <p:txBody>
              <a:bodyPr wrap="square" rtlCol="0">
                <a:spAutoFit/>
              </a:bodyPr>
              <a:lstStyle/>
              <a:p>
                <a:pPr algn="ctr"/>
                <a:r>
                  <a:rPr lang="fr-CA" sz="2400" b="1" dirty="0"/>
                  <a:t>N</a:t>
                </a:r>
              </a:p>
            </p:txBody>
          </p:sp>
        </p:grpSp>
        <p:grpSp>
          <p:nvGrpSpPr>
            <p:cNvPr id="129" name="Groupe 128">
              <a:extLst>
                <a:ext uri="{FF2B5EF4-FFF2-40B4-BE49-F238E27FC236}">
                  <a16:creationId xmlns:a16="http://schemas.microsoft.com/office/drawing/2014/main" id="{68A6EBC1-6FCE-4212-9266-63982E53F728}"/>
                </a:ext>
              </a:extLst>
            </p:cNvPr>
            <p:cNvGrpSpPr/>
            <p:nvPr/>
          </p:nvGrpSpPr>
          <p:grpSpPr>
            <a:xfrm>
              <a:off x="5456925" y="5102297"/>
              <a:ext cx="1733258" cy="1471629"/>
              <a:chOff x="7628932" y="4419265"/>
              <a:chExt cx="2502903" cy="2173812"/>
            </a:xfrm>
          </p:grpSpPr>
          <p:pic>
            <p:nvPicPr>
              <p:cNvPr id="133" name="Picture 2" descr="Isolated Transparent Circle - Free image on Pixabay">
                <a:extLst>
                  <a:ext uri="{FF2B5EF4-FFF2-40B4-BE49-F238E27FC236}">
                    <a16:creationId xmlns:a16="http://schemas.microsoft.com/office/drawing/2014/main" id="{01CF017D-BEC2-412B-9085-B54491B26720}"/>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8932"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134" name="ZoneTexte 133">
                <a:extLst>
                  <a:ext uri="{FF2B5EF4-FFF2-40B4-BE49-F238E27FC236}">
                    <a16:creationId xmlns:a16="http://schemas.microsoft.com/office/drawing/2014/main" id="{588D763B-8AAC-4310-8899-75A1829E629D}"/>
                  </a:ext>
                </a:extLst>
              </p:cNvPr>
              <p:cNvSpPr txBox="1"/>
              <p:nvPr/>
            </p:nvSpPr>
            <p:spPr>
              <a:xfrm>
                <a:off x="8260623" y="5044505"/>
                <a:ext cx="1239520" cy="988455"/>
              </a:xfrm>
              <a:prstGeom prst="rect">
                <a:avLst/>
              </a:prstGeom>
              <a:noFill/>
            </p:spPr>
            <p:txBody>
              <a:bodyPr wrap="square" rtlCol="0">
                <a:spAutoFit/>
              </a:bodyPr>
              <a:lstStyle/>
              <a:p>
                <a:pPr algn="ctr"/>
                <a:r>
                  <a:rPr lang="fr-CA" sz="2400" b="1" dirty="0"/>
                  <a:t>N</a:t>
                </a:r>
              </a:p>
            </p:txBody>
          </p:sp>
        </p:grpSp>
        <p:cxnSp>
          <p:nvCxnSpPr>
            <p:cNvPr id="130" name="Connecteur droit 129">
              <a:extLst>
                <a:ext uri="{FF2B5EF4-FFF2-40B4-BE49-F238E27FC236}">
                  <a16:creationId xmlns:a16="http://schemas.microsoft.com/office/drawing/2014/main" id="{27D6670C-A088-4561-B6E2-62739129A292}"/>
                </a:ext>
              </a:extLst>
            </p:cNvPr>
            <p:cNvCxnSpPr>
              <a:cxnSpLocks/>
            </p:cNvCxnSpPr>
            <p:nvPr/>
          </p:nvCxnSpPr>
          <p:spPr>
            <a:xfrm>
              <a:off x="5088614" y="5575540"/>
              <a:ext cx="805756"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1" name="Connecteur droit 130">
              <a:extLst>
                <a:ext uri="{FF2B5EF4-FFF2-40B4-BE49-F238E27FC236}">
                  <a16:creationId xmlns:a16="http://schemas.microsoft.com/office/drawing/2014/main" id="{F7FC67AC-6F8D-4419-89F4-CF836AABDC84}"/>
                </a:ext>
              </a:extLst>
            </p:cNvPr>
            <p:cNvCxnSpPr>
              <a:cxnSpLocks/>
            </p:cNvCxnSpPr>
            <p:nvPr/>
          </p:nvCxnSpPr>
          <p:spPr>
            <a:xfrm>
              <a:off x="5088614" y="5836032"/>
              <a:ext cx="805756"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2" name="Connecteur droit 131">
              <a:extLst>
                <a:ext uri="{FF2B5EF4-FFF2-40B4-BE49-F238E27FC236}">
                  <a16:creationId xmlns:a16="http://schemas.microsoft.com/office/drawing/2014/main" id="{51191508-33B5-4DF0-BC50-BA5C824E5C0D}"/>
                </a:ext>
              </a:extLst>
            </p:cNvPr>
            <p:cNvCxnSpPr>
              <a:cxnSpLocks/>
            </p:cNvCxnSpPr>
            <p:nvPr/>
          </p:nvCxnSpPr>
          <p:spPr>
            <a:xfrm>
              <a:off x="5098911" y="6082507"/>
              <a:ext cx="805756" cy="0"/>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137" name="Groupe 136">
            <a:extLst>
              <a:ext uri="{FF2B5EF4-FFF2-40B4-BE49-F238E27FC236}">
                <a16:creationId xmlns:a16="http://schemas.microsoft.com/office/drawing/2014/main" id="{2E8CC36B-CDAB-4A6F-9758-57C0B663417B}"/>
              </a:ext>
            </a:extLst>
          </p:cNvPr>
          <p:cNvGrpSpPr/>
          <p:nvPr/>
        </p:nvGrpSpPr>
        <p:grpSpPr>
          <a:xfrm>
            <a:off x="3868103" y="4850269"/>
            <a:ext cx="2288496" cy="1592752"/>
            <a:chOff x="714631" y="5093236"/>
            <a:chExt cx="2566014" cy="1785899"/>
          </a:xfrm>
        </p:grpSpPr>
        <p:grpSp>
          <p:nvGrpSpPr>
            <p:cNvPr id="138" name="Groupe 137">
              <a:extLst>
                <a:ext uri="{FF2B5EF4-FFF2-40B4-BE49-F238E27FC236}">
                  <a16:creationId xmlns:a16="http://schemas.microsoft.com/office/drawing/2014/main" id="{D172D161-3421-4AB4-B16B-CFED653967A0}"/>
                </a:ext>
              </a:extLst>
            </p:cNvPr>
            <p:cNvGrpSpPr/>
            <p:nvPr/>
          </p:nvGrpSpPr>
          <p:grpSpPr>
            <a:xfrm>
              <a:off x="2153657" y="5891819"/>
              <a:ext cx="1126988" cy="956874"/>
              <a:chOff x="4685157" y="1943102"/>
              <a:chExt cx="2502903" cy="2173812"/>
            </a:xfrm>
          </p:grpSpPr>
          <p:pic>
            <p:nvPicPr>
              <p:cNvPr id="147" name="Picture 2" descr="Isolated Transparent Circle - Free image on Pixabay">
                <a:extLst>
                  <a:ext uri="{FF2B5EF4-FFF2-40B4-BE49-F238E27FC236}">
                    <a16:creationId xmlns:a16="http://schemas.microsoft.com/office/drawing/2014/main" id="{0C937A4D-6221-4976-A97C-092549F3414D}"/>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148" name="ZoneTexte 147">
                <a:extLst>
                  <a:ext uri="{FF2B5EF4-FFF2-40B4-BE49-F238E27FC236}">
                    <a16:creationId xmlns:a16="http://schemas.microsoft.com/office/drawing/2014/main" id="{861C70CF-399A-44F7-B3C0-43375D426746}"/>
                  </a:ext>
                </a:extLst>
              </p:cNvPr>
              <p:cNvSpPr txBox="1"/>
              <p:nvPr/>
            </p:nvSpPr>
            <p:spPr>
              <a:xfrm>
                <a:off x="5316848" y="2568343"/>
                <a:ext cx="1239521" cy="1048804"/>
              </a:xfrm>
              <a:prstGeom prst="rect">
                <a:avLst/>
              </a:prstGeom>
              <a:noFill/>
            </p:spPr>
            <p:txBody>
              <a:bodyPr wrap="square" rtlCol="0">
                <a:spAutoFit/>
              </a:bodyPr>
              <a:lstStyle/>
              <a:p>
                <a:pPr algn="ctr"/>
                <a:r>
                  <a:rPr lang="fr-CA" sz="2400" b="1" dirty="0"/>
                  <a:t>H</a:t>
                </a:r>
              </a:p>
            </p:txBody>
          </p:sp>
        </p:grpSp>
        <p:grpSp>
          <p:nvGrpSpPr>
            <p:cNvPr id="139" name="Groupe 138">
              <a:extLst>
                <a:ext uri="{FF2B5EF4-FFF2-40B4-BE49-F238E27FC236}">
                  <a16:creationId xmlns:a16="http://schemas.microsoft.com/office/drawing/2014/main" id="{43F33C69-3735-4D80-B754-07AC78C1F47D}"/>
                </a:ext>
              </a:extLst>
            </p:cNvPr>
            <p:cNvGrpSpPr/>
            <p:nvPr/>
          </p:nvGrpSpPr>
          <p:grpSpPr>
            <a:xfrm>
              <a:off x="1298327" y="5093236"/>
              <a:ext cx="1323460" cy="1123689"/>
              <a:chOff x="4685157" y="1943102"/>
              <a:chExt cx="2502903" cy="2173812"/>
            </a:xfrm>
          </p:grpSpPr>
          <p:pic>
            <p:nvPicPr>
              <p:cNvPr id="145" name="Picture 2" descr="Isolated Transparent Circle - Free image on Pixabay">
                <a:extLst>
                  <a:ext uri="{FF2B5EF4-FFF2-40B4-BE49-F238E27FC236}">
                    <a16:creationId xmlns:a16="http://schemas.microsoft.com/office/drawing/2014/main" id="{15DC89EC-3DD5-4AC0-AC80-78BC63B71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146" name="ZoneTexte 145">
                <a:extLst>
                  <a:ext uri="{FF2B5EF4-FFF2-40B4-BE49-F238E27FC236}">
                    <a16:creationId xmlns:a16="http://schemas.microsoft.com/office/drawing/2014/main" id="{0207E12B-8B63-46E1-8F73-890B86F107DD}"/>
                  </a:ext>
                </a:extLst>
              </p:cNvPr>
              <p:cNvSpPr txBox="1"/>
              <p:nvPr/>
            </p:nvSpPr>
            <p:spPr>
              <a:xfrm>
                <a:off x="5316848" y="2568343"/>
                <a:ext cx="1239520" cy="893106"/>
              </a:xfrm>
              <a:prstGeom prst="rect">
                <a:avLst/>
              </a:prstGeom>
              <a:noFill/>
            </p:spPr>
            <p:txBody>
              <a:bodyPr wrap="square" rtlCol="0">
                <a:spAutoFit/>
              </a:bodyPr>
              <a:lstStyle/>
              <a:p>
                <a:pPr algn="ctr"/>
                <a:r>
                  <a:rPr lang="fr-CA" sz="2400" b="1" dirty="0"/>
                  <a:t>O</a:t>
                </a:r>
              </a:p>
            </p:txBody>
          </p:sp>
        </p:grpSp>
        <p:grpSp>
          <p:nvGrpSpPr>
            <p:cNvPr id="140" name="Groupe 139">
              <a:extLst>
                <a:ext uri="{FF2B5EF4-FFF2-40B4-BE49-F238E27FC236}">
                  <a16:creationId xmlns:a16="http://schemas.microsoft.com/office/drawing/2014/main" id="{E2B9D397-194F-4109-A9AE-2A6F6665A2DB}"/>
                </a:ext>
              </a:extLst>
            </p:cNvPr>
            <p:cNvGrpSpPr/>
            <p:nvPr/>
          </p:nvGrpSpPr>
          <p:grpSpPr>
            <a:xfrm>
              <a:off x="714631" y="5922261"/>
              <a:ext cx="1126988" cy="956874"/>
              <a:chOff x="4685157" y="1943102"/>
              <a:chExt cx="2502903" cy="2173812"/>
            </a:xfrm>
          </p:grpSpPr>
          <p:pic>
            <p:nvPicPr>
              <p:cNvPr id="143" name="Picture 2" descr="Isolated Transparent Circle - Free image on Pixabay">
                <a:extLst>
                  <a:ext uri="{FF2B5EF4-FFF2-40B4-BE49-F238E27FC236}">
                    <a16:creationId xmlns:a16="http://schemas.microsoft.com/office/drawing/2014/main" id="{C828EC3F-6408-4C28-8825-205756891B68}"/>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144" name="ZoneTexte 143">
                <a:extLst>
                  <a:ext uri="{FF2B5EF4-FFF2-40B4-BE49-F238E27FC236}">
                    <a16:creationId xmlns:a16="http://schemas.microsoft.com/office/drawing/2014/main" id="{127606C0-6D24-4904-9AE6-82673579EA51}"/>
                  </a:ext>
                </a:extLst>
              </p:cNvPr>
              <p:cNvSpPr txBox="1"/>
              <p:nvPr/>
            </p:nvSpPr>
            <p:spPr>
              <a:xfrm>
                <a:off x="5316848" y="2568343"/>
                <a:ext cx="1239521" cy="1048804"/>
              </a:xfrm>
              <a:prstGeom prst="rect">
                <a:avLst/>
              </a:prstGeom>
              <a:noFill/>
            </p:spPr>
            <p:txBody>
              <a:bodyPr wrap="square" rtlCol="0">
                <a:spAutoFit/>
              </a:bodyPr>
              <a:lstStyle/>
              <a:p>
                <a:pPr algn="ctr"/>
                <a:r>
                  <a:rPr lang="fr-CA" sz="2400" b="1" dirty="0"/>
                  <a:t>H</a:t>
                </a:r>
              </a:p>
            </p:txBody>
          </p:sp>
        </p:grpSp>
        <p:cxnSp>
          <p:nvCxnSpPr>
            <p:cNvPr id="141" name="Connecteur droit 140">
              <a:extLst>
                <a:ext uri="{FF2B5EF4-FFF2-40B4-BE49-F238E27FC236}">
                  <a16:creationId xmlns:a16="http://schemas.microsoft.com/office/drawing/2014/main" id="{AA254F7F-479C-47A3-A005-3D22FED16148}"/>
                </a:ext>
              </a:extLst>
            </p:cNvPr>
            <p:cNvCxnSpPr>
              <a:cxnSpLocks/>
            </p:cNvCxnSpPr>
            <p:nvPr/>
          </p:nvCxnSpPr>
          <p:spPr>
            <a:xfrm flipH="1">
              <a:off x="1467391" y="5939910"/>
              <a:ext cx="164956" cy="223609"/>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2" name="Connecteur droit 141">
              <a:extLst>
                <a:ext uri="{FF2B5EF4-FFF2-40B4-BE49-F238E27FC236}">
                  <a16:creationId xmlns:a16="http://schemas.microsoft.com/office/drawing/2014/main" id="{ED9878A2-4D29-4C9E-963D-1B3306B14CB1}"/>
                </a:ext>
              </a:extLst>
            </p:cNvPr>
            <p:cNvCxnSpPr>
              <a:cxnSpLocks/>
            </p:cNvCxnSpPr>
            <p:nvPr/>
          </p:nvCxnSpPr>
          <p:spPr>
            <a:xfrm>
              <a:off x="2262353" y="5939910"/>
              <a:ext cx="225324" cy="223609"/>
            </a:xfrm>
            <a:prstGeom prst="line">
              <a:avLst/>
            </a:prstGeom>
            <a:ln w="7620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cxnSp>
        <p:nvCxnSpPr>
          <p:cNvPr id="149" name="Connecteur droit 148">
            <a:extLst>
              <a:ext uri="{FF2B5EF4-FFF2-40B4-BE49-F238E27FC236}">
                <a16:creationId xmlns:a16="http://schemas.microsoft.com/office/drawing/2014/main" id="{8C3232E7-54A9-474B-B10A-D3ABE865CA6B}"/>
              </a:ext>
            </a:extLst>
          </p:cNvPr>
          <p:cNvCxnSpPr>
            <a:cxnSpLocks/>
          </p:cNvCxnSpPr>
          <p:nvPr/>
        </p:nvCxnSpPr>
        <p:spPr>
          <a:xfrm flipH="1">
            <a:off x="3308863" y="3616430"/>
            <a:ext cx="4676" cy="32415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Connecteur droit 149">
            <a:extLst>
              <a:ext uri="{FF2B5EF4-FFF2-40B4-BE49-F238E27FC236}">
                <a16:creationId xmlns:a16="http://schemas.microsoft.com/office/drawing/2014/main" id="{B92FEDF7-9730-4743-BCC2-D8E054A92A1D}"/>
              </a:ext>
            </a:extLst>
          </p:cNvPr>
          <p:cNvCxnSpPr>
            <a:cxnSpLocks/>
          </p:cNvCxnSpPr>
          <p:nvPr/>
        </p:nvCxnSpPr>
        <p:spPr>
          <a:xfrm flipH="1">
            <a:off x="6506997" y="3641043"/>
            <a:ext cx="4676" cy="32415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0" name="Picture 4" descr="About Chemistry and Why It Is Important - Direct Knowledge">
            <a:extLst>
              <a:ext uri="{FF2B5EF4-FFF2-40B4-BE49-F238E27FC236}">
                <a16:creationId xmlns:a16="http://schemas.microsoft.com/office/drawing/2014/main" id="{D9EF99A4-E935-477F-B462-234CBC56E27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52" name="Titre 1">
            <a:extLst>
              <a:ext uri="{FF2B5EF4-FFF2-40B4-BE49-F238E27FC236}">
                <a16:creationId xmlns:a16="http://schemas.microsoft.com/office/drawing/2014/main" id="{6236E996-A304-41B7-82B8-F6BCBBD9AFEB}"/>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10-11</a:t>
            </a:r>
          </a:p>
        </p:txBody>
      </p:sp>
    </p:spTree>
    <p:extLst>
      <p:ext uri="{BB962C8B-B14F-4D97-AF65-F5344CB8AC3E}">
        <p14:creationId xmlns:p14="http://schemas.microsoft.com/office/powerpoint/2010/main" val="2395285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a:xfrm>
            <a:off x="389615" y="753228"/>
            <a:ext cx="9904568" cy="1080938"/>
          </a:xfrm>
        </p:spPr>
        <p:txBody>
          <a:bodyPr/>
          <a:lstStyle/>
          <a:p>
            <a:r>
              <a:rPr lang="fr-CA" b="1" dirty="0"/>
              <a:t>Formule chimique: l’exposant</a:t>
            </a:r>
          </a:p>
        </p:txBody>
      </p:sp>
      <p:sp>
        <p:nvSpPr>
          <p:cNvPr id="6" name="Espace réservé du contenu 5">
            <a:extLst>
              <a:ext uri="{FF2B5EF4-FFF2-40B4-BE49-F238E27FC236}">
                <a16:creationId xmlns:a16="http://schemas.microsoft.com/office/drawing/2014/main" id="{81628F25-4BE2-4C08-9F39-81C617B1C3B5}"/>
              </a:ext>
            </a:extLst>
          </p:cNvPr>
          <p:cNvSpPr>
            <a:spLocks noGrp="1"/>
          </p:cNvSpPr>
          <p:nvPr>
            <p:ph idx="1"/>
          </p:nvPr>
        </p:nvSpPr>
        <p:spPr>
          <a:xfrm>
            <a:off x="680321" y="1990719"/>
            <a:ext cx="9613861" cy="1499904"/>
          </a:xfrm>
        </p:spPr>
        <p:txBody>
          <a:bodyPr anchor="ctr">
            <a:noAutofit/>
          </a:bodyPr>
          <a:lstStyle/>
          <a:p>
            <a:pPr marL="0" indent="0">
              <a:lnSpc>
                <a:spcPct val="100000"/>
              </a:lnSpc>
              <a:buNone/>
            </a:pPr>
            <a:r>
              <a:rPr lang="fr-CA" sz="2800" dirty="0"/>
              <a:t>Lorsqu’un exposant est utilisé, il indique qu’un atome ou une molécule est chargé positivement (cation) ou </a:t>
            </a:r>
            <a:r>
              <a:rPr lang="fr-CA" sz="2800" b="1" dirty="0">
                <a:solidFill>
                  <a:schemeClr val="accent2"/>
                </a:solidFill>
              </a:rPr>
              <a:t>n</a:t>
            </a:r>
            <a:r>
              <a:rPr lang="fr-CA" sz="2800" dirty="0"/>
              <a:t>égativement (a</a:t>
            </a:r>
            <a:r>
              <a:rPr lang="fr-CA" sz="2800" b="1" dirty="0">
                <a:solidFill>
                  <a:schemeClr val="accent2"/>
                </a:solidFill>
              </a:rPr>
              <a:t>n</a:t>
            </a:r>
            <a:r>
              <a:rPr lang="fr-CA" sz="2800" dirty="0"/>
              <a:t>ion).</a:t>
            </a:r>
          </a:p>
        </p:txBody>
      </p:sp>
      <p:grpSp>
        <p:nvGrpSpPr>
          <p:cNvPr id="50" name="Groupe 49">
            <a:extLst>
              <a:ext uri="{FF2B5EF4-FFF2-40B4-BE49-F238E27FC236}">
                <a16:creationId xmlns:a16="http://schemas.microsoft.com/office/drawing/2014/main" id="{DFDDFC7F-62C3-4536-8CFD-2E2BBE10A37B}"/>
              </a:ext>
            </a:extLst>
          </p:cNvPr>
          <p:cNvGrpSpPr/>
          <p:nvPr/>
        </p:nvGrpSpPr>
        <p:grpSpPr>
          <a:xfrm>
            <a:off x="1799578" y="5075378"/>
            <a:ext cx="1718229" cy="1492310"/>
            <a:chOff x="4685157" y="1943102"/>
            <a:chExt cx="2502903" cy="2173812"/>
          </a:xfrm>
        </p:grpSpPr>
        <p:pic>
          <p:nvPicPr>
            <p:cNvPr id="51" name="Picture 2" descr="Isolated Transparent Circle - Free image on Pixabay">
              <a:extLst>
                <a:ext uri="{FF2B5EF4-FFF2-40B4-BE49-F238E27FC236}">
                  <a16:creationId xmlns:a16="http://schemas.microsoft.com/office/drawing/2014/main" id="{E38CA6ED-BC90-450E-8D57-C882F9C43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51">
              <a:extLst>
                <a:ext uri="{FF2B5EF4-FFF2-40B4-BE49-F238E27FC236}">
                  <a16:creationId xmlns:a16="http://schemas.microsoft.com/office/drawing/2014/main" id="{C8CAECE3-DC20-4EFF-A95F-E852FE2820DD}"/>
                </a:ext>
              </a:extLst>
            </p:cNvPr>
            <p:cNvSpPr txBox="1"/>
            <p:nvPr/>
          </p:nvSpPr>
          <p:spPr>
            <a:xfrm>
              <a:off x="5316847" y="2568344"/>
              <a:ext cx="1239521" cy="851828"/>
            </a:xfrm>
            <a:prstGeom prst="rect">
              <a:avLst/>
            </a:prstGeom>
            <a:noFill/>
          </p:spPr>
          <p:txBody>
            <a:bodyPr wrap="square" rtlCol="0">
              <a:spAutoFit/>
            </a:bodyPr>
            <a:lstStyle/>
            <a:p>
              <a:pPr algn="ctr"/>
              <a:r>
                <a:rPr lang="fr-CA" sz="3200" b="1" dirty="0"/>
                <a:t>O</a:t>
              </a:r>
              <a:r>
                <a:rPr lang="fr-CA" sz="3200" b="1" baseline="30000" dirty="0"/>
                <a:t>2-</a:t>
              </a:r>
            </a:p>
          </p:txBody>
        </p:sp>
      </p:grpSp>
      <p:grpSp>
        <p:nvGrpSpPr>
          <p:cNvPr id="53" name="Groupe 52">
            <a:extLst>
              <a:ext uri="{FF2B5EF4-FFF2-40B4-BE49-F238E27FC236}">
                <a16:creationId xmlns:a16="http://schemas.microsoft.com/office/drawing/2014/main" id="{6B2F9CCC-E992-49EA-9B37-302F84A5AEE3}"/>
              </a:ext>
            </a:extLst>
          </p:cNvPr>
          <p:cNvGrpSpPr/>
          <p:nvPr/>
        </p:nvGrpSpPr>
        <p:grpSpPr>
          <a:xfrm>
            <a:off x="601070" y="3563369"/>
            <a:ext cx="1718229" cy="1492310"/>
            <a:chOff x="7628932" y="4419265"/>
            <a:chExt cx="2502903" cy="2173812"/>
          </a:xfrm>
        </p:grpSpPr>
        <p:pic>
          <p:nvPicPr>
            <p:cNvPr id="54" name="Picture 2" descr="Isolated Transparent Circle - Free image on Pixabay">
              <a:extLst>
                <a:ext uri="{FF2B5EF4-FFF2-40B4-BE49-F238E27FC236}">
                  <a16:creationId xmlns:a16="http://schemas.microsoft.com/office/drawing/2014/main" id="{C340A2AF-E373-4A30-87BB-A0AFEC89D03D}"/>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8932"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a:extLst>
                <a:ext uri="{FF2B5EF4-FFF2-40B4-BE49-F238E27FC236}">
                  <a16:creationId xmlns:a16="http://schemas.microsoft.com/office/drawing/2014/main" id="{97DFAC40-D7DD-4A77-AB37-E27BA899B3F0}"/>
                </a:ext>
              </a:extLst>
            </p:cNvPr>
            <p:cNvSpPr txBox="1"/>
            <p:nvPr/>
          </p:nvSpPr>
          <p:spPr>
            <a:xfrm>
              <a:off x="8260622" y="5044507"/>
              <a:ext cx="1239521" cy="851828"/>
            </a:xfrm>
            <a:prstGeom prst="rect">
              <a:avLst/>
            </a:prstGeom>
            <a:noFill/>
          </p:spPr>
          <p:txBody>
            <a:bodyPr wrap="square" rtlCol="0">
              <a:spAutoFit/>
            </a:bodyPr>
            <a:lstStyle/>
            <a:p>
              <a:pPr algn="ctr"/>
              <a:r>
                <a:rPr lang="fr-CA" sz="3200" b="1" dirty="0"/>
                <a:t>N</a:t>
              </a:r>
              <a:r>
                <a:rPr lang="fr-CA" sz="3200" b="1" baseline="30000" dirty="0"/>
                <a:t>3-</a:t>
              </a:r>
            </a:p>
          </p:txBody>
        </p:sp>
      </p:grpSp>
      <p:grpSp>
        <p:nvGrpSpPr>
          <p:cNvPr id="56" name="Groupe 55">
            <a:extLst>
              <a:ext uri="{FF2B5EF4-FFF2-40B4-BE49-F238E27FC236}">
                <a16:creationId xmlns:a16="http://schemas.microsoft.com/office/drawing/2014/main" id="{EAE2F897-C609-4A13-AB0E-4436CA8B1905}"/>
              </a:ext>
            </a:extLst>
          </p:cNvPr>
          <p:cNvGrpSpPr/>
          <p:nvPr/>
        </p:nvGrpSpPr>
        <p:grpSpPr>
          <a:xfrm>
            <a:off x="3187902" y="3592556"/>
            <a:ext cx="1718229" cy="1492310"/>
            <a:chOff x="4685157" y="1943102"/>
            <a:chExt cx="2502903" cy="2173812"/>
          </a:xfrm>
        </p:grpSpPr>
        <p:pic>
          <p:nvPicPr>
            <p:cNvPr id="57" name="Picture 2" descr="Isolated Transparent Circle - Free image on Pixabay">
              <a:extLst>
                <a:ext uri="{FF2B5EF4-FFF2-40B4-BE49-F238E27FC236}">
                  <a16:creationId xmlns:a16="http://schemas.microsoft.com/office/drawing/2014/main" id="{1DE61A68-42BD-4D45-B748-817AB10A3327}"/>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58" name="ZoneTexte 57">
              <a:extLst>
                <a:ext uri="{FF2B5EF4-FFF2-40B4-BE49-F238E27FC236}">
                  <a16:creationId xmlns:a16="http://schemas.microsoft.com/office/drawing/2014/main" id="{48F7851E-C7FC-4A17-9F8C-645F98B02868}"/>
                </a:ext>
              </a:extLst>
            </p:cNvPr>
            <p:cNvSpPr txBox="1"/>
            <p:nvPr/>
          </p:nvSpPr>
          <p:spPr>
            <a:xfrm>
              <a:off x="5316847" y="2568344"/>
              <a:ext cx="1239521" cy="851828"/>
            </a:xfrm>
            <a:prstGeom prst="rect">
              <a:avLst/>
            </a:prstGeom>
            <a:noFill/>
          </p:spPr>
          <p:txBody>
            <a:bodyPr wrap="square" rtlCol="0">
              <a:spAutoFit/>
            </a:bodyPr>
            <a:lstStyle/>
            <a:p>
              <a:pPr algn="ctr"/>
              <a:r>
                <a:rPr lang="fr-CA" sz="3200" b="1" dirty="0"/>
                <a:t>H</a:t>
              </a:r>
              <a:r>
                <a:rPr lang="fr-CA" sz="3200" b="1" baseline="30000" dirty="0"/>
                <a:t>+</a:t>
              </a:r>
            </a:p>
          </p:txBody>
        </p:sp>
      </p:grpSp>
      <p:grpSp>
        <p:nvGrpSpPr>
          <p:cNvPr id="59" name="Groupe 58">
            <a:extLst>
              <a:ext uri="{FF2B5EF4-FFF2-40B4-BE49-F238E27FC236}">
                <a16:creationId xmlns:a16="http://schemas.microsoft.com/office/drawing/2014/main" id="{45CEDDA1-217F-42A1-A185-16DB51EEA309}"/>
              </a:ext>
            </a:extLst>
          </p:cNvPr>
          <p:cNvGrpSpPr/>
          <p:nvPr/>
        </p:nvGrpSpPr>
        <p:grpSpPr>
          <a:xfrm>
            <a:off x="4712560" y="5075378"/>
            <a:ext cx="1718229" cy="1492310"/>
            <a:chOff x="4235798" y="4419265"/>
            <a:chExt cx="2502903" cy="2173812"/>
          </a:xfrm>
        </p:grpSpPr>
        <p:pic>
          <p:nvPicPr>
            <p:cNvPr id="60" name="Picture 2" descr="Isolated Transparent Circle - Free image on Pixabay">
              <a:extLst>
                <a:ext uri="{FF2B5EF4-FFF2-40B4-BE49-F238E27FC236}">
                  <a16:creationId xmlns:a16="http://schemas.microsoft.com/office/drawing/2014/main" id="{013B0CBC-C90C-4EDF-830F-1496C61CF84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61" name="ZoneTexte 60">
              <a:extLst>
                <a:ext uri="{FF2B5EF4-FFF2-40B4-BE49-F238E27FC236}">
                  <a16:creationId xmlns:a16="http://schemas.microsoft.com/office/drawing/2014/main" id="{F642ACEF-3570-4F01-8D56-D1B4BFF8D234}"/>
                </a:ext>
              </a:extLst>
            </p:cNvPr>
            <p:cNvSpPr txBox="1"/>
            <p:nvPr/>
          </p:nvSpPr>
          <p:spPr>
            <a:xfrm>
              <a:off x="4867488" y="5044507"/>
              <a:ext cx="1239521" cy="851828"/>
            </a:xfrm>
            <a:prstGeom prst="rect">
              <a:avLst/>
            </a:prstGeom>
            <a:noFill/>
          </p:spPr>
          <p:txBody>
            <a:bodyPr wrap="square" rtlCol="0">
              <a:spAutoFit/>
            </a:bodyPr>
            <a:lstStyle/>
            <a:p>
              <a:pPr algn="ctr"/>
              <a:r>
                <a:rPr lang="fr-CA" sz="3200" b="1" dirty="0"/>
                <a:t>Cl</a:t>
              </a:r>
              <a:r>
                <a:rPr lang="fr-CA" sz="3200" b="1" baseline="30000" dirty="0"/>
                <a:t>-</a:t>
              </a:r>
            </a:p>
          </p:txBody>
        </p:sp>
      </p:grpSp>
      <p:grpSp>
        <p:nvGrpSpPr>
          <p:cNvPr id="62" name="Groupe 61">
            <a:extLst>
              <a:ext uri="{FF2B5EF4-FFF2-40B4-BE49-F238E27FC236}">
                <a16:creationId xmlns:a16="http://schemas.microsoft.com/office/drawing/2014/main" id="{8C49DDAC-D79D-48CA-9888-B388BB8E76B5}"/>
              </a:ext>
            </a:extLst>
          </p:cNvPr>
          <p:cNvGrpSpPr/>
          <p:nvPr/>
        </p:nvGrpSpPr>
        <p:grpSpPr>
          <a:xfrm>
            <a:off x="6139397" y="3673110"/>
            <a:ext cx="1718229" cy="1492310"/>
            <a:chOff x="4235798" y="4419265"/>
            <a:chExt cx="2502903" cy="2173812"/>
          </a:xfrm>
        </p:grpSpPr>
        <p:pic>
          <p:nvPicPr>
            <p:cNvPr id="63" name="Picture 2" descr="Isolated Transparent Circle - Free image on Pixabay">
              <a:extLst>
                <a:ext uri="{FF2B5EF4-FFF2-40B4-BE49-F238E27FC236}">
                  <a16:creationId xmlns:a16="http://schemas.microsoft.com/office/drawing/2014/main" id="{1258709F-7C9D-475B-8571-06392080EFB9}"/>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64" name="ZoneTexte 63">
              <a:extLst>
                <a:ext uri="{FF2B5EF4-FFF2-40B4-BE49-F238E27FC236}">
                  <a16:creationId xmlns:a16="http://schemas.microsoft.com/office/drawing/2014/main" id="{DDC5CF9E-826C-4D5C-B3F1-B1F5D059617A}"/>
                </a:ext>
              </a:extLst>
            </p:cNvPr>
            <p:cNvSpPr txBox="1"/>
            <p:nvPr/>
          </p:nvSpPr>
          <p:spPr>
            <a:xfrm>
              <a:off x="4867487" y="5044507"/>
              <a:ext cx="1345516" cy="762162"/>
            </a:xfrm>
            <a:prstGeom prst="rect">
              <a:avLst/>
            </a:prstGeom>
            <a:noFill/>
          </p:spPr>
          <p:txBody>
            <a:bodyPr wrap="square" rtlCol="0">
              <a:spAutoFit/>
            </a:bodyPr>
            <a:lstStyle/>
            <a:p>
              <a:pPr algn="ctr"/>
              <a:r>
                <a:rPr lang="fr-CA" sz="2800" b="1" dirty="0">
                  <a:solidFill>
                    <a:schemeClr val="bg1"/>
                  </a:solidFill>
                </a:rPr>
                <a:t>Mg</a:t>
              </a:r>
              <a:r>
                <a:rPr lang="fr-CA" sz="2800" b="1" baseline="30000" dirty="0">
                  <a:solidFill>
                    <a:schemeClr val="bg1"/>
                  </a:solidFill>
                </a:rPr>
                <a:t>2+</a:t>
              </a:r>
            </a:p>
          </p:txBody>
        </p:sp>
      </p:grpSp>
      <p:grpSp>
        <p:nvGrpSpPr>
          <p:cNvPr id="65" name="Groupe 64">
            <a:extLst>
              <a:ext uri="{FF2B5EF4-FFF2-40B4-BE49-F238E27FC236}">
                <a16:creationId xmlns:a16="http://schemas.microsoft.com/office/drawing/2014/main" id="{5CF77E0C-DC78-40B5-9AB5-F56C697B6FDB}"/>
              </a:ext>
            </a:extLst>
          </p:cNvPr>
          <p:cNvGrpSpPr/>
          <p:nvPr/>
        </p:nvGrpSpPr>
        <p:grpSpPr>
          <a:xfrm>
            <a:off x="7990353" y="5050835"/>
            <a:ext cx="1718229" cy="1492310"/>
            <a:chOff x="4685157" y="1943102"/>
            <a:chExt cx="2502903" cy="2173812"/>
          </a:xfrm>
        </p:grpSpPr>
        <p:pic>
          <p:nvPicPr>
            <p:cNvPr id="66" name="Picture 2" descr="Isolated Transparent Circle - Free image on Pixabay">
              <a:extLst>
                <a:ext uri="{FF2B5EF4-FFF2-40B4-BE49-F238E27FC236}">
                  <a16:creationId xmlns:a16="http://schemas.microsoft.com/office/drawing/2014/main" id="{B98FA521-4803-44EB-8FD7-DC8511656307}"/>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5157" y="1943102"/>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67" name="ZoneTexte 66">
              <a:extLst>
                <a:ext uri="{FF2B5EF4-FFF2-40B4-BE49-F238E27FC236}">
                  <a16:creationId xmlns:a16="http://schemas.microsoft.com/office/drawing/2014/main" id="{2AB1E7B1-CCD9-4B93-8241-C33EBA987D75}"/>
                </a:ext>
              </a:extLst>
            </p:cNvPr>
            <p:cNvSpPr txBox="1"/>
            <p:nvPr/>
          </p:nvSpPr>
          <p:spPr>
            <a:xfrm>
              <a:off x="5316847" y="2568344"/>
              <a:ext cx="1239521" cy="851828"/>
            </a:xfrm>
            <a:prstGeom prst="rect">
              <a:avLst/>
            </a:prstGeom>
            <a:noFill/>
          </p:spPr>
          <p:txBody>
            <a:bodyPr wrap="square" rtlCol="0">
              <a:spAutoFit/>
            </a:bodyPr>
            <a:lstStyle/>
            <a:p>
              <a:pPr algn="ctr"/>
              <a:r>
                <a:rPr lang="fr-CA" sz="3200" b="1" dirty="0"/>
                <a:t>Na</a:t>
              </a:r>
              <a:r>
                <a:rPr lang="fr-CA" sz="3200" b="1" baseline="30000" dirty="0"/>
                <a:t>+</a:t>
              </a:r>
            </a:p>
          </p:txBody>
        </p:sp>
      </p:grpSp>
      <p:pic>
        <p:nvPicPr>
          <p:cNvPr id="24" name="Picture 4" descr="About Chemistry and Why It Is Important - Direct Knowledge">
            <a:extLst>
              <a:ext uri="{FF2B5EF4-FFF2-40B4-BE49-F238E27FC236}">
                <a16:creationId xmlns:a16="http://schemas.microsoft.com/office/drawing/2014/main" id="{9B1222CE-5DBD-4FFD-97E2-283AE9D83E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26" name="Titre 1">
            <a:extLst>
              <a:ext uri="{FF2B5EF4-FFF2-40B4-BE49-F238E27FC236}">
                <a16:creationId xmlns:a16="http://schemas.microsoft.com/office/drawing/2014/main" id="{92D6CED3-AC68-4C7B-A278-739C67916A86}"/>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10-11</a:t>
            </a:r>
          </a:p>
        </p:txBody>
      </p:sp>
    </p:spTree>
    <p:extLst>
      <p:ext uri="{BB962C8B-B14F-4D97-AF65-F5344CB8AC3E}">
        <p14:creationId xmlns:p14="http://schemas.microsoft.com/office/powerpoint/2010/main" val="2911491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500"/>
                                        <p:tgtEl>
                                          <p:spTgt spid="5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500"/>
                                        <p:tgtEl>
                                          <p:spTgt spid="50"/>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heel(1)">
                                      <p:cBhvr>
                                        <p:cTn id="15" dur="500"/>
                                        <p:tgtEl>
                                          <p:spTgt spid="56"/>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heel(1)">
                                      <p:cBhvr>
                                        <p:cTn id="19" dur="500"/>
                                        <p:tgtEl>
                                          <p:spTgt spid="59"/>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heel(1)">
                                      <p:cBhvr>
                                        <p:cTn id="23" dur="500"/>
                                        <p:tgtEl>
                                          <p:spTgt spid="62"/>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heel(1)">
                                      <p:cBhvr>
                                        <p:cTn id="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a:t>Formule chimique: résumé</a:t>
            </a:r>
            <a:endParaRPr lang="fr-CA" b="1" dirty="0"/>
          </a:p>
        </p:txBody>
      </p:sp>
      <p:sp>
        <p:nvSpPr>
          <p:cNvPr id="53" name="ZoneTexte 52">
            <a:extLst>
              <a:ext uri="{FF2B5EF4-FFF2-40B4-BE49-F238E27FC236}">
                <a16:creationId xmlns:a16="http://schemas.microsoft.com/office/drawing/2014/main" id="{29846E28-65F3-40A8-B294-9DDB84DEDFC5}"/>
              </a:ext>
            </a:extLst>
          </p:cNvPr>
          <p:cNvSpPr txBox="1"/>
          <p:nvPr/>
        </p:nvSpPr>
        <p:spPr>
          <a:xfrm>
            <a:off x="6062505" y="4149725"/>
            <a:ext cx="540547" cy="769441"/>
          </a:xfrm>
          <a:prstGeom prst="rect">
            <a:avLst/>
          </a:prstGeom>
          <a:noFill/>
        </p:spPr>
        <p:txBody>
          <a:bodyPr wrap="square" rtlCol="0">
            <a:spAutoFit/>
          </a:bodyPr>
          <a:lstStyle/>
          <a:p>
            <a:pPr algn="ctr"/>
            <a:r>
              <a:rPr lang="fr-CA" sz="4400" b="1" dirty="0">
                <a:solidFill>
                  <a:srgbClr val="FF0000"/>
                </a:solidFill>
              </a:rPr>
              <a:t>3</a:t>
            </a:r>
          </a:p>
        </p:txBody>
      </p:sp>
      <p:sp>
        <p:nvSpPr>
          <p:cNvPr id="54" name="ZoneTexte 53">
            <a:extLst>
              <a:ext uri="{FF2B5EF4-FFF2-40B4-BE49-F238E27FC236}">
                <a16:creationId xmlns:a16="http://schemas.microsoft.com/office/drawing/2014/main" id="{701CDFF4-FD23-4602-9C63-9F1A4AC46423}"/>
              </a:ext>
            </a:extLst>
          </p:cNvPr>
          <p:cNvSpPr txBox="1"/>
          <p:nvPr/>
        </p:nvSpPr>
        <p:spPr>
          <a:xfrm>
            <a:off x="4339566" y="3251958"/>
            <a:ext cx="1898904" cy="1569660"/>
          </a:xfrm>
          <a:prstGeom prst="rect">
            <a:avLst/>
          </a:prstGeom>
          <a:noFill/>
        </p:spPr>
        <p:txBody>
          <a:bodyPr wrap="square" rtlCol="0">
            <a:spAutoFit/>
          </a:bodyPr>
          <a:lstStyle/>
          <a:p>
            <a:pPr algn="ctr"/>
            <a:r>
              <a:rPr lang="fr-CA" sz="9600" b="1" dirty="0">
                <a:solidFill>
                  <a:srgbClr val="00B0F0"/>
                </a:solidFill>
              </a:rPr>
              <a:t>NO</a:t>
            </a:r>
          </a:p>
        </p:txBody>
      </p:sp>
      <p:sp>
        <p:nvSpPr>
          <p:cNvPr id="55" name="ZoneTexte 54">
            <a:extLst>
              <a:ext uri="{FF2B5EF4-FFF2-40B4-BE49-F238E27FC236}">
                <a16:creationId xmlns:a16="http://schemas.microsoft.com/office/drawing/2014/main" id="{2436B8B8-B208-4B4A-BFBE-D764C5A6A0F0}"/>
              </a:ext>
            </a:extLst>
          </p:cNvPr>
          <p:cNvSpPr txBox="1"/>
          <p:nvPr/>
        </p:nvSpPr>
        <p:spPr>
          <a:xfrm>
            <a:off x="3541882" y="3234594"/>
            <a:ext cx="734970" cy="1569660"/>
          </a:xfrm>
          <a:prstGeom prst="rect">
            <a:avLst/>
          </a:prstGeom>
          <a:noFill/>
        </p:spPr>
        <p:txBody>
          <a:bodyPr wrap="square" rtlCol="0">
            <a:spAutoFit/>
          </a:bodyPr>
          <a:lstStyle/>
          <a:p>
            <a:pPr algn="ctr"/>
            <a:r>
              <a:rPr lang="fr-CA" sz="9600" b="1" dirty="0">
                <a:solidFill>
                  <a:srgbClr val="92D050"/>
                </a:solidFill>
              </a:rPr>
              <a:t>2</a:t>
            </a:r>
          </a:p>
        </p:txBody>
      </p:sp>
      <p:sp>
        <p:nvSpPr>
          <p:cNvPr id="58" name="ZoneTexte 57">
            <a:extLst>
              <a:ext uri="{FF2B5EF4-FFF2-40B4-BE49-F238E27FC236}">
                <a16:creationId xmlns:a16="http://schemas.microsoft.com/office/drawing/2014/main" id="{2DBA4FB8-80DE-466E-85CA-EAC910886C64}"/>
              </a:ext>
            </a:extLst>
          </p:cNvPr>
          <p:cNvSpPr txBox="1"/>
          <p:nvPr/>
        </p:nvSpPr>
        <p:spPr>
          <a:xfrm>
            <a:off x="6066857" y="2705725"/>
            <a:ext cx="540547" cy="1446550"/>
          </a:xfrm>
          <a:prstGeom prst="rect">
            <a:avLst/>
          </a:prstGeom>
          <a:noFill/>
        </p:spPr>
        <p:txBody>
          <a:bodyPr wrap="square" rtlCol="0">
            <a:spAutoFit/>
          </a:bodyPr>
          <a:lstStyle/>
          <a:p>
            <a:pPr algn="ctr"/>
            <a:r>
              <a:rPr lang="fr-CA" sz="8800" b="1" dirty="0">
                <a:solidFill>
                  <a:srgbClr val="FFFF00"/>
                </a:solidFill>
              </a:rPr>
              <a:t>-</a:t>
            </a:r>
          </a:p>
        </p:txBody>
      </p:sp>
      <p:sp>
        <p:nvSpPr>
          <p:cNvPr id="59" name="ZoneTexte 58">
            <a:extLst>
              <a:ext uri="{FF2B5EF4-FFF2-40B4-BE49-F238E27FC236}">
                <a16:creationId xmlns:a16="http://schemas.microsoft.com/office/drawing/2014/main" id="{DDBDA091-E37A-4183-AF3C-90FDBADE8C76}"/>
              </a:ext>
            </a:extLst>
          </p:cNvPr>
          <p:cNvSpPr txBox="1"/>
          <p:nvPr/>
        </p:nvSpPr>
        <p:spPr>
          <a:xfrm>
            <a:off x="3512358" y="5070002"/>
            <a:ext cx="3241506" cy="892552"/>
          </a:xfrm>
          <a:prstGeom prst="rect">
            <a:avLst/>
          </a:prstGeom>
          <a:noFill/>
        </p:spPr>
        <p:txBody>
          <a:bodyPr wrap="square" rtlCol="0">
            <a:spAutoFit/>
          </a:bodyPr>
          <a:lstStyle/>
          <a:p>
            <a:r>
              <a:rPr lang="fr-CA" sz="2600" dirty="0">
                <a:solidFill>
                  <a:srgbClr val="00B0F0"/>
                </a:solidFill>
              </a:rPr>
              <a:t>Symbole de l’atome ou molécule</a:t>
            </a:r>
          </a:p>
        </p:txBody>
      </p:sp>
      <p:sp>
        <p:nvSpPr>
          <p:cNvPr id="60" name="ZoneTexte 59">
            <a:extLst>
              <a:ext uri="{FF2B5EF4-FFF2-40B4-BE49-F238E27FC236}">
                <a16:creationId xmlns:a16="http://schemas.microsoft.com/office/drawing/2014/main" id="{14602244-65D6-4EDB-8A7F-6F86FAD1155C}"/>
              </a:ext>
            </a:extLst>
          </p:cNvPr>
          <p:cNvSpPr txBox="1"/>
          <p:nvPr/>
        </p:nvSpPr>
        <p:spPr>
          <a:xfrm>
            <a:off x="7247675" y="4272835"/>
            <a:ext cx="3454262" cy="1292662"/>
          </a:xfrm>
          <a:prstGeom prst="rect">
            <a:avLst/>
          </a:prstGeom>
          <a:noFill/>
        </p:spPr>
        <p:txBody>
          <a:bodyPr wrap="square" rtlCol="0">
            <a:spAutoFit/>
          </a:bodyPr>
          <a:lstStyle/>
          <a:p>
            <a:r>
              <a:rPr lang="fr-CA" sz="2600" dirty="0">
                <a:solidFill>
                  <a:srgbClr val="FF0000"/>
                </a:solidFill>
              </a:rPr>
              <a:t>Indice: multiplie l’élément devant lui uniquement</a:t>
            </a:r>
          </a:p>
        </p:txBody>
      </p:sp>
      <p:sp>
        <p:nvSpPr>
          <p:cNvPr id="61" name="ZoneTexte 60">
            <a:extLst>
              <a:ext uri="{FF2B5EF4-FFF2-40B4-BE49-F238E27FC236}">
                <a16:creationId xmlns:a16="http://schemas.microsoft.com/office/drawing/2014/main" id="{F948DA97-47EA-43A3-8BF7-6B5F48FF6E9D}"/>
              </a:ext>
            </a:extLst>
          </p:cNvPr>
          <p:cNvSpPr txBox="1"/>
          <p:nvPr/>
        </p:nvSpPr>
        <p:spPr>
          <a:xfrm>
            <a:off x="7247675" y="2568958"/>
            <a:ext cx="3391304" cy="1292662"/>
          </a:xfrm>
          <a:prstGeom prst="rect">
            <a:avLst/>
          </a:prstGeom>
          <a:noFill/>
        </p:spPr>
        <p:txBody>
          <a:bodyPr wrap="square" rtlCol="0">
            <a:spAutoFit/>
          </a:bodyPr>
          <a:lstStyle/>
          <a:p>
            <a:r>
              <a:rPr lang="fr-CA" sz="2600" dirty="0">
                <a:solidFill>
                  <a:srgbClr val="FFFF00"/>
                </a:solidFill>
              </a:rPr>
              <a:t>Exposant (charge de l’atome ou de la molécule)</a:t>
            </a:r>
          </a:p>
        </p:txBody>
      </p:sp>
      <p:sp>
        <p:nvSpPr>
          <p:cNvPr id="62" name="ZoneTexte 61">
            <a:extLst>
              <a:ext uri="{FF2B5EF4-FFF2-40B4-BE49-F238E27FC236}">
                <a16:creationId xmlns:a16="http://schemas.microsoft.com/office/drawing/2014/main" id="{BB47A8A2-7772-4A23-817E-3E891EA6FE7C}"/>
              </a:ext>
            </a:extLst>
          </p:cNvPr>
          <p:cNvSpPr txBox="1"/>
          <p:nvPr/>
        </p:nvSpPr>
        <p:spPr>
          <a:xfrm>
            <a:off x="87918" y="4221453"/>
            <a:ext cx="3726491" cy="1200329"/>
          </a:xfrm>
          <a:prstGeom prst="rect">
            <a:avLst/>
          </a:prstGeom>
          <a:noFill/>
        </p:spPr>
        <p:txBody>
          <a:bodyPr wrap="square" rtlCol="0">
            <a:spAutoFit/>
          </a:bodyPr>
          <a:lstStyle/>
          <a:p>
            <a:r>
              <a:rPr lang="fr-CA" sz="2400" dirty="0">
                <a:solidFill>
                  <a:srgbClr val="92D050"/>
                </a:solidFill>
              </a:rPr>
              <a:t>Coefficient: Indique le nombre de molécules ou d’atomes</a:t>
            </a:r>
          </a:p>
        </p:txBody>
      </p:sp>
      <p:pic>
        <p:nvPicPr>
          <p:cNvPr id="24" name="Picture 4" descr="About Chemistry and Why It Is Important - Direct Knowledge">
            <a:extLst>
              <a:ext uri="{FF2B5EF4-FFF2-40B4-BE49-F238E27FC236}">
                <a16:creationId xmlns:a16="http://schemas.microsoft.com/office/drawing/2014/main" id="{104D9A2C-7CA1-4C0F-A811-082A2C5FBA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1">
            <a:extLst>
              <a:ext uri="{FF2B5EF4-FFF2-40B4-BE49-F238E27FC236}">
                <a16:creationId xmlns:a16="http://schemas.microsoft.com/office/drawing/2014/main" id="{EA386C73-F013-438E-81B3-C4981BE5B6D5}"/>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10-11</a:t>
            </a:r>
          </a:p>
        </p:txBody>
      </p:sp>
    </p:spTree>
    <p:extLst>
      <p:ext uri="{BB962C8B-B14F-4D97-AF65-F5344CB8AC3E}">
        <p14:creationId xmlns:p14="http://schemas.microsoft.com/office/powerpoint/2010/main" val="1814994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a:t>Formule chimique: résumé</a:t>
            </a:r>
            <a:endParaRPr lang="fr-CA" b="1" dirty="0"/>
          </a:p>
        </p:txBody>
      </p:sp>
      <p:sp>
        <p:nvSpPr>
          <p:cNvPr id="5" name="Espace réservé du texte 4">
            <a:extLst>
              <a:ext uri="{FF2B5EF4-FFF2-40B4-BE49-F238E27FC236}">
                <a16:creationId xmlns:a16="http://schemas.microsoft.com/office/drawing/2014/main" id="{63445B80-3F3C-45C6-B45C-76DFB6BB2E22}"/>
              </a:ext>
            </a:extLst>
          </p:cNvPr>
          <p:cNvSpPr>
            <a:spLocks noGrp="1"/>
          </p:cNvSpPr>
          <p:nvPr>
            <p:ph type="body" idx="1"/>
          </p:nvPr>
        </p:nvSpPr>
        <p:spPr>
          <a:xfrm>
            <a:off x="680322" y="2140288"/>
            <a:ext cx="3070034" cy="576262"/>
          </a:xfrm>
        </p:spPr>
        <p:txBody>
          <a:bodyPr anchor="ctr"/>
          <a:lstStyle/>
          <a:p>
            <a:pPr algn="ctr"/>
            <a:r>
              <a:rPr lang="fr-CA" sz="4000" b="1" dirty="0"/>
              <a:t>2 Mg</a:t>
            </a:r>
          </a:p>
        </p:txBody>
      </p:sp>
      <p:sp>
        <p:nvSpPr>
          <p:cNvPr id="6" name="Espace réservé du texte 5">
            <a:extLst>
              <a:ext uri="{FF2B5EF4-FFF2-40B4-BE49-F238E27FC236}">
                <a16:creationId xmlns:a16="http://schemas.microsoft.com/office/drawing/2014/main" id="{DD8ECFD8-5FB6-454F-845D-D640C84447A1}"/>
              </a:ext>
            </a:extLst>
          </p:cNvPr>
          <p:cNvSpPr>
            <a:spLocks noGrp="1"/>
          </p:cNvSpPr>
          <p:nvPr>
            <p:ph type="body" sz="quarter" idx="3"/>
          </p:nvPr>
        </p:nvSpPr>
        <p:spPr>
          <a:xfrm>
            <a:off x="3975401" y="2140288"/>
            <a:ext cx="3063240" cy="576262"/>
          </a:xfrm>
        </p:spPr>
        <p:txBody>
          <a:bodyPr anchor="ctr"/>
          <a:lstStyle/>
          <a:p>
            <a:pPr algn="ctr"/>
            <a:r>
              <a:rPr lang="fr-CA" sz="4000" b="1" dirty="0"/>
              <a:t>Mg</a:t>
            </a:r>
            <a:r>
              <a:rPr lang="fr-CA" sz="4000" b="1" baseline="-25000" dirty="0"/>
              <a:t>2</a:t>
            </a:r>
          </a:p>
        </p:txBody>
      </p:sp>
      <p:sp>
        <p:nvSpPr>
          <p:cNvPr id="7" name="Espace réservé du texte 6">
            <a:extLst>
              <a:ext uri="{FF2B5EF4-FFF2-40B4-BE49-F238E27FC236}">
                <a16:creationId xmlns:a16="http://schemas.microsoft.com/office/drawing/2014/main" id="{B9DC4489-8C15-4D88-9BBF-9A65B63EE05A}"/>
              </a:ext>
            </a:extLst>
          </p:cNvPr>
          <p:cNvSpPr>
            <a:spLocks noGrp="1"/>
          </p:cNvSpPr>
          <p:nvPr>
            <p:ph type="body" sz="quarter" idx="13"/>
          </p:nvPr>
        </p:nvSpPr>
        <p:spPr>
          <a:xfrm>
            <a:off x="7243532" y="2140288"/>
            <a:ext cx="3070025" cy="576262"/>
          </a:xfrm>
        </p:spPr>
        <p:txBody>
          <a:bodyPr anchor="ctr"/>
          <a:lstStyle/>
          <a:p>
            <a:pPr algn="ctr"/>
            <a:r>
              <a:rPr lang="fr-CA" sz="4000" b="1" dirty="0"/>
              <a:t>Mg</a:t>
            </a:r>
            <a:r>
              <a:rPr lang="fr-CA" sz="4000" b="1" baseline="30000" dirty="0"/>
              <a:t>2</a:t>
            </a:r>
          </a:p>
        </p:txBody>
      </p:sp>
      <p:pic>
        <p:nvPicPr>
          <p:cNvPr id="24" name="Picture 4" descr="About Chemistry and Why It Is Important - Direct Knowledge">
            <a:extLst>
              <a:ext uri="{FF2B5EF4-FFF2-40B4-BE49-F238E27FC236}">
                <a16:creationId xmlns:a16="http://schemas.microsoft.com/office/drawing/2014/main" id="{104D9A2C-7CA1-4C0F-A811-082A2C5FBA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02" t="15340" r="44386" b="1511"/>
          <a:stretch/>
        </p:blipFill>
        <p:spPr bwMode="auto">
          <a:xfrm>
            <a:off x="10572709" y="1990722"/>
            <a:ext cx="1619292" cy="486727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droit 13">
            <a:extLst>
              <a:ext uri="{FF2B5EF4-FFF2-40B4-BE49-F238E27FC236}">
                <a16:creationId xmlns:a16="http://schemas.microsoft.com/office/drawing/2014/main" id="{670BD42C-94BB-4342-AE4E-6A3F8589E0D9}"/>
              </a:ext>
            </a:extLst>
          </p:cNvPr>
          <p:cNvCxnSpPr>
            <a:cxnSpLocks/>
          </p:cNvCxnSpPr>
          <p:nvPr/>
        </p:nvCxnSpPr>
        <p:spPr>
          <a:xfrm>
            <a:off x="3848100" y="2905125"/>
            <a:ext cx="0" cy="3952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B07E9845-39DF-4FBD-8D0A-C82750363543}"/>
              </a:ext>
            </a:extLst>
          </p:cNvPr>
          <p:cNvCxnSpPr>
            <a:cxnSpLocks/>
          </p:cNvCxnSpPr>
          <p:nvPr/>
        </p:nvCxnSpPr>
        <p:spPr>
          <a:xfrm>
            <a:off x="7115175" y="2905125"/>
            <a:ext cx="0" cy="3952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914ED254-6311-4C76-96BF-6F3909AE7FDF}"/>
              </a:ext>
            </a:extLst>
          </p:cNvPr>
          <p:cNvSpPr txBox="1"/>
          <p:nvPr/>
        </p:nvSpPr>
        <p:spPr>
          <a:xfrm>
            <a:off x="9097125" y="2056594"/>
            <a:ext cx="321315" cy="461665"/>
          </a:xfrm>
          <a:prstGeom prst="rect">
            <a:avLst/>
          </a:prstGeom>
          <a:noFill/>
        </p:spPr>
        <p:txBody>
          <a:bodyPr wrap="square" rtlCol="0">
            <a:spAutoFit/>
          </a:bodyPr>
          <a:lstStyle/>
          <a:p>
            <a:r>
              <a:rPr lang="fr-CA" sz="2400" b="1" dirty="0">
                <a:solidFill>
                  <a:schemeClr val="accent1"/>
                </a:solidFill>
              </a:rPr>
              <a:t>+</a:t>
            </a:r>
          </a:p>
        </p:txBody>
      </p:sp>
      <p:grpSp>
        <p:nvGrpSpPr>
          <p:cNvPr id="33" name="Groupe 32">
            <a:extLst>
              <a:ext uri="{FF2B5EF4-FFF2-40B4-BE49-F238E27FC236}">
                <a16:creationId xmlns:a16="http://schemas.microsoft.com/office/drawing/2014/main" id="{7CE24516-15BF-4744-9011-DEE46EB54A37}"/>
              </a:ext>
            </a:extLst>
          </p:cNvPr>
          <p:cNvGrpSpPr/>
          <p:nvPr/>
        </p:nvGrpSpPr>
        <p:grpSpPr>
          <a:xfrm>
            <a:off x="1615001" y="3226170"/>
            <a:ext cx="1718229" cy="1492310"/>
            <a:chOff x="4235798" y="4419265"/>
            <a:chExt cx="2502903" cy="2173812"/>
          </a:xfrm>
        </p:grpSpPr>
        <p:pic>
          <p:nvPicPr>
            <p:cNvPr id="34" name="Picture 2" descr="Isolated Transparent Circle - Free image on Pixabay">
              <a:extLst>
                <a:ext uri="{FF2B5EF4-FFF2-40B4-BE49-F238E27FC236}">
                  <a16:creationId xmlns:a16="http://schemas.microsoft.com/office/drawing/2014/main" id="{11C4D71B-16C9-40E8-B1DB-E7B36A133A51}"/>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a:extLst>
                <a:ext uri="{FF2B5EF4-FFF2-40B4-BE49-F238E27FC236}">
                  <a16:creationId xmlns:a16="http://schemas.microsoft.com/office/drawing/2014/main" id="{68656E2A-10BB-4DC6-BEBB-F523EDB4E892}"/>
                </a:ext>
              </a:extLst>
            </p:cNvPr>
            <p:cNvSpPr txBox="1"/>
            <p:nvPr/>
          </p:nvSpPr>
          <p:spPr>
            <a:xfrm>
              <a:off x="4867487" y="5044507"/>
              <a:ext cx="1345516" cy="762162"/>
            </a:xfrm>
            <a:prstGeom prst="rect">
              <a:avLst/>
            </a:prstGeom>
            <a:noFill/>
          </p:spPr>
          <p:txBody>
            <a:bodyPr wrap="square" rtlCol="0">
              <a:spAutoFit/>
            </a:bodyPr>
            <a:lstStyle/>
            <a:p>
              <a:pPr algn="ctr"/>
              <a:r>
                <a:rPr lang="fr-CA" sz="2800" b="1" dirty="0">
                  <a:solidFill>
                    <a:schemeClr val="bg1"/>
                  </a:solidFill>
                </a:rPr>
                <a:t>Mg</a:t>
              </a:r>
              <a:endParaRPr lang="fr-CA" sz="2800" b="1" baseline="30000" dirty="0">
                <a:solidFill>
                  <a:schemeClr val="bg1"/>
                </a:solidFill>
              </a:endParaRPr>
            </a:p>
          </p:txBody>
        </p:sp>
      </p:grpSp>
      <p:grpSp>
        <p:nvGrpSpPr>
          <p:cNvPr id="36" name="Groupe 35">
            <a:extLst>
              <a:ext uri="{FF2B5EF4-FFF2-40B4-BE49-F238E27FC236}">
                <a16:creationId xmlns:a16="http://schemas.microsoft.com/office/drawing/2014/main" id="{4C7FC4F8-91FF-42E6-B57E-A671ADD351DA}"/>
              </a:ext>
            </a:extLst>
          </p:cNvPr>
          <p:cNvGrpSpPr/>
          <p:nvPr/>
        </p:nvGrpSpPr>
        <p:grpSpPr>
          <a:xfrm>
            <a:off x="7999655" y="3962400"/>
            <a:ext cx="1718229" cy="1492310"/>
            <a:chOff x="4235798" y="4419265"/>
            <a:chExt cx="2502903" cy="2173812"/>
          </a:xfrm>
        </p:grpSpPr>
        <p:pic>
          <p:nvPicPr>
            <p:cNvPr id="37" name="Picture 2" descr="Isolated Transparent Circle - Free image on Pixabay">
              <a:extLst>
                <a:ext uri="{FF2B5EF4-FFF2-40B4-BE49-F238E27FC236}">
                  <a16:creationId xmlns:a16="http://schemas.microsoft.com/office/drawing/2014/main" id="{295657E3-2E11-410A-B17A-5496243914CA}"/>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50946DFF-8AF7-4FB8-8A45-24113F07AFFD}"/>
                </a:ext>
              </a:extLst>
            </p:cNvPr>
            <p:cNvSpPr txBox="1"/>
            <p:nvPr/>
          </p:nvSpPr>
          <p:spPr>
            <a:xfrm>
              <a:off x="4867487" y="5044507"/>
              <a:ext cx="1345516" cy="762162"/>
            </a:xfrm>
            <a:prstGeom prst="rect">
              <a:avLst/>
            </a:prstGeom>
            <a:noFill/>
          </p:spPr>
          <p:txBody>
            <a:bodyPr wrap="square" rtlCol="0">
              <a:spAutoFit/>
            </a:bodyPr>
            <a:lstStyle/>
            <a:p>
              <a:pPr algn="ctr"/>
              <a:r>
                <a:rPr lang="fr-CA" sz="2800" b="1" dirty="0">
                  <a:solidFill>
                    <a:schemeClr val="bg1"/>
                  </a:solidFill>
                </a:rPr>
                <a:t>Mg</a:t>
              </a:r>
              <a:r>
                <a:rPr lang="fr-CA" sz="2800" b="1" baseline="30000" dirty="0">
                  <a:solidFill>
                    <a:schemeClr val="bg1"/>
                  </a:solidFill>
                </a:rPr>
                <a:t>2+</a:t>
              </a:r>
            </a:p>
          </p:txBody>
        </p:sp>
      </p:grpSp>
      <p:grpSp>
        <p:nvGrpSpPr>
          <p:cNvPr id="39" name="Groupe 38">
            <a:extLst>
              <a:ext uri="{FF2B5EF4-FFF2-40B4-BE49-F238E27FC236}">
                <a16:creationId xmlns:a16="http://schemas.microsoft.com/office/drawing/2014/main" id="{87EC4049-8293-49B7-987B-7D92910D6CA8}"/>
              </a:ext>
            </a:extLst>
          </p:cNvPr>
          <p:cNvGrpSpPr/>
          <p:nvPr/>
        </p:nvGrpSpPr>
        <p:grpSpPr>
          <a:xfrm>
            <a:off x="241044" y="5023835"/>
            <a:ext cx="1718229" cy="1492310"/>
            <a:chOff x="4235798" y="4419265"/>
            <a:chExt cx="2502903" cy="2173812"/>
          </a:xfrm>
        </p:grpSpPr>
        <p:pic>
          <p:nvPicPr>
            <p:cNvPr id="40" name="Picture 2" descr="Isolated Transparent Circle - Free image on Pixabay">
              <a:extLst>
                <a:ext uri="{FF2B5EF4-FFF2-40B4-BE49-F238E27FC236}">
                  <a16:creationId xmlns:a16="http://schemas.microsoft.com/office/drawing/2014/main" id="{D7552422-CD62-4EFB-81C4-95BC2150FDAB}"/>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41" name="ZoneTexte 40">
              <a:extLst>
                <a:ext uri="{FF2B5EF4-FFF2-40B4-BE49-F238E27FC236}">
                  <a16:creationId xmlns:a16="http://schemas.microsoft.com/office/drawing/2014/main" id="{8511FC9B-749F-44CF-9F77-41AD12CA418B}"/>
                </a:ext>
              </a:extLst>
            </p:cNvPr>
            <p:cNvSpPr txBox="1"/>
            <p:nvPr/>
          </p:nvSpPr>
          <p:spPr>
            <a:xfrm>
              <a:off x="4867487" y="5044507"/>
              <a:ext cx="1345516" cy="762162"/>
            </a:xfrm>
            <a:prstGeom prst="rect">
              <a:avLst/>
            </a:prstGeom>
            <a:noFill/>
          </p:spPr>
          <p:txBody>
            <a:bodyPr wrap="square" rtlCol="0">
              <a:spAutoFit/>
            </a:bodyPr>
            <a:lstStyle/>
            <a:p>
              <a:pPr algn="ctr"/>
              <a:r>
                <a:rPr lang="fr-CA" sz="2800" b="1" dirty="0">
                  <a:solidFill>
                    <a:schemeClr val="bg1"/>
                  </a:solidFill>
                </a:rPr>
                <a:t>Mg</a:t>
              </a:r>
              <a:endParaRPr lang="fr-CA" sz="2800" b="1" baseline="30000" dirty="0">
                <a:solidFill>
                  <a:schemeClr val="bg1"/>
                </a:solidFill>
              </a:endParaRPr>
            </a:p>
          </p:txBody>
        </p:sp>
      </p:grpSp>
      <p:cxnSp>
        <p:nvCxnSpPr>
          <p:cNvPr id="21" name="Connecteur droit 20">
            <a:extLst>
              <a:ext uri="{FF2B5EF4-FFF2-40B4-BE49-F238E27FC236}">
                <a16:creationId xmlns:a16="http://schemas.microsoft.com/office/drawing/2014/main" id="{99D08081-3107-4DC3-BAAB-423F7CBC49EC}"/>
              </a:ext>
            </a:extLst>
          </p:cNvPr>
          <p:cNvCxnSpPr>
            <a:cxnSpLocks/>
          </p:cNvCxnSpPr>
          <p:nvPr/>
        </p:nvCxnSpPr>
        <p:spPr>
          <a:xfrm>
            <a:off x="5210175" y="4424361"/>
            <a:ext cx="0" cy="938214"/>
          </a:xfrm>
          <a:prstGeom prst="line">
            <a:avLst/>
          </a:prstGeom>
          <a:ln w="38100">
            <a:solidFill>
              <a:srgbClr val="92D050"/>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ACFDD470-56C1-4E6F-AAEE-566A1D547321}"/>
              </a:ext>
            </a:extLst>
          </p:cNvPr>
          <p:cNvCxnSpPr>
            <a:cxnSpLocks/>
          </p:cNvCxnSpPr>
          <p:nvPr/>
        </p:nvCxnSpPr>
        <p:spPr>
          <a:xfrm>
            <a:off x="5791200" y="4407640"/>
            <a:ext cx="0" cy="821585"/>
          </a:xfrm>
          <a:prstGeom prst="line">
            <a:avLst/>
          </a:prstGeom>
          <a:ln w="38100">
            <a:solidFill>
              <a:srgbClr val="92D050"/>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42" name="Groupe 41">
            <a:extLst>
              <a:ext uri="{FF2B5EF4-FFF2-40B4-BE49-F238E27FC236}">
                <a16:creationId xmlns:a16="http://schemas.microsoft.com/office/drawing/2014/main" id="{8BD7D05E-699B-43D3-B5F7-7A9C290DF0AF}"/>
              </a:ext>
            </a:extLst>
          </p:cNvPr>
          <p:cNvGrpSpPr/>
          <p:nvPr/>
        </p:nvGrpSpPr>
        <p:grpSpPr>
          <a:xfrm>
            <a:off x="4640821" y="3216245"/>
            <a:ext cx="1718229" cy="1492310"/>
            <a:chOff x="4235798" y="4419265"/>
            <a:chExt cx="2502903" cy="2173812"/>
          </a:xfrm>
        </p:grpSpPr>
        <p:pic>
          <p:nvPicPr>
            <p:cNvPr id="43" name="Picture 2" descr="Isolated Transparent Circle - Free image on Pixabay">
              <a:extLst>
                <a:ext uri="{FF2B5EF4-FFF2-40B4-BE49-F238E27FC236}">
                  <a16:creationId xmlns:a16="http://schemas.microsoft.com/office/drawing/2014/main" id="{60338C61-3550-4246-B283-35360E15DB9B}"/>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44" name="ZoneTexte 43">
              <a:extLst>
                <a:ext uri="{FF2B5EF4-FFF2-40B4-BE49-F238E27FC236}">
                  <a16:creationId xmlns:a16="http://schemas.microsoft.com/office/drawing/2014/main" id="{F03A9F7A-0981-4D8F-B64E-D0533533907B}"/>
                </a:ext>
              </a:extLst>
            </p:cNvPr>
            <p:cNvSpPr txBox="1"/>
            <p:nvPr/>
          </p:nvSpPr>
          <p:spPr>
            <a:xfrm>
              <a:off x="4867487" y="5044507"/>
              <a:ext cx="1345516" cy="762162"/>
            </a:xfrm>
            <a:prstGeom prst="rect">
              <a:avLst/>
            </a:prstGeom>
            <a:noFill/>
          </p:spPr>
          <p:txBody>
            <a:bodyPr wrap="square" rtlCol="0">
              <a:spAutoFit/>
            </a:bodyPr>
            <a:lstStyle/>
            <a:p>
              <a:pPr algn="ctr"/>
              <a:r>
                <a:rPr lang="fr-CA" sz="2800" b="1" dirty="0">
                  <a:solidFill>
                    <a:schemeClr val="bg1"/>
                  </a:solidFill>
                </a:rPr>
                <a:t>Mg</a:t>
              </a:r>
              <a:endParaRPr lang="fr-CA" sz="2800" b="1" baseline="30000" dirty="0">
                <a:solidFill>
                  <a:schemeClr val="bg1"/>
                </a:solidFill>
              </a:endParaRPr>
            </a:p>
          </p:txBody>
        </p:sp>
      </p:grpSp>
      <p:grpSp>
        <p:nvGrpSpPr>
          <p:cNvPr id="45" name="Groupe 44">
            <a:extLst>
              <a:ext uri="{FF2B5EF4-FFF2-40B4-BE49-F238E27FC236}">
                <a16:creationId xmlns:a16="http://schemas.microsoft.com/office/drawing/2014/main" id="{3DADE1D1-3422-469C-8E4A-4798ECA3FA34}"/>
              </a:ext>
            </a:extLst>
          </p:cNvPr>
          <p:cNvGrpSpPr/>
          <p:nvPr/>
        </p:nvGrpSpPr>
        <p:grpSpPr>
          <a:xfrm>
            <a:off x="4622523" y="4964226"/>
            <a:ext cx="1718229" cy="1492310"/>
            <a:chOff x="4235798" y="4419265"/>
            <a:chExt cx="2502903" cy="2173812"/>
          </a:xfrm>
        </p:grpSpPr>
        <p:pic>
          <p:nvPicPr>
            <p:cNvPr id="46" name="Picture 2" descr="Isolated Transparent Circle - Free image on Pixabay">
              <a:extLst>
                <a:ext uri="{FF2B5EF4-FFF2-40B4-BE49-F238E27FC236}">
                  <a16:creationId xmlns:a16="http://schemas.microsoft.com/office/drawing/2014/main" id="{B1D53DF9-17B9-4940-AC11-43F4365D435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235798" y="4419265"/>
              <a:ext cx="2502903" cy="2173812"/>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a:extLst>
                <a:ext uri="{FF2B5EF4-FFF2-40B4-BE49-F238E27FC236}">
                  <a16:creationId xmlns:a16="http://schemas.microsoft.com/office/drawing/2014/main" id="{30998DEA-948F-4812-B9A3-80AFBF273A3A}"/>
                </a:ext>
              </a:extLst>
            </p:cNvPr>
            <p:cNvSpPr txBox="1"/>
            <p:nvPr/>
          </p:nvSpPr>
          <p:spPr>
            <a:xfrm>
              <a:off x="4867487" y="5044507"/>
              <a:ext cx="1345516" cy="762162"/>
            </a:xfrm>
            <a:prstGeom prst="rect">
              <a:avLst/>
            </a:prstGeom>
            <a:noFill/>
          </p:spPr>
          <p:txBody>
            <a:bodyPr wrap="square" rtlCol="0">
              <a:spAutoFit/>
            </a:bodyPr>
            <a:lstStyle/>
            <a:p>
              <a:pPr algn="ctr"/>
              <a:r>
                <a:rPr lang="fr-CA" sz="2800" b="1" dirty="0">
                  <a:solidFill>
                    <a:schemeClr val="bg1"/>
                  </a:solidFill>
                </a:rPr>
                <a:t>Mg</a:t>
              </a:r>
              <a:endParaRPr lang="fr-CA" sz="2800" b="1" baseline="30000" dirty="0">
                <a:solidFill>
                  <a:schemeClr val="bg1"/>
                </a:solidFill>
              </a:endParaRPr>
            </a:p>
          </p:txBody>
        </p:sp>
      </p:grpSp>
      <p:sp>
        <p:nvSpPr>
          <p:cNvPr id="56" name="ZoneTexte 55">
            <a:extLst>
              <a:ext uri="{FF2B5EF4-FFF2-40B4-BE49-F238E27FC236}">
                <a16:creationId xmlns:a16="http://schemas.microsoft.com/office/drawing/2014/main" id="{4685CD88-6C6F-4D4F-9FB5-43ABA61B017F}"/>
              </a:ext>
            </a:extLst>
          </p:cNvPr>
          <p:cNvSpPr txBox="1"/>
          <p:nvPr/>
        </p:nvSpPr>
        <p:spPr>
          <a:xfrm>
            <a:off x="3381429" y="1502596"/>
            <a:ext cx="942975" cy="1569660"/>
          </a:xfrm>
          <a:prstGeom prst="rect">
            <a:avLst/>
          </a:prstGeom>
          <a:noFill/>
        </p:spPr>
        <p:txBody>
          <a:bodyPr wrap="square" rtlCol="0">
            <a:spAutoFit/>
          </a:bodyPr>
          <a:lstStyle/>
          <a:p>
            <a:pPr algn="ctr"/>
            <a:r>
              <a:rPr lang="fr-CA" sz="9600" dirty="0"/>
              <a:t>=</a:t>
            </a:r>
          </a:p>
        </p:txBody>
      </p:sp>
      <p:sp>
        <p:nvSpPr>
          <p:cNvPr id="57" name="ZoneTexte 56">
            <a:extLst>
              <a:ext uri="{FF2B5EF4-FFF2-40B4-BE49-F238E27FC236}">
                <a16:creationId xmlns:a16="http://schemas.microsoft.com/office/drawing/2014/main" id="{501DC64E-B076-4D2C-887C-6126F8C72780}"/>
              </a:ext>
            </a:extLst>
          </p:cNvPr>
          <p:cNvSpPr txBox="1"/>
          <p:nvPr/>
        </p:nvSpPr>
        <p:spPr>
          <a:xfrm>
            <a:off x="6642469" y="1502596"/>
            <a:ext cx="942975" cy="1569660"/>
          </a:xfrm>
          <a:prstGeom prst="rect">
            <a:avLst/>
          </a:prstGeom>
          <a:noFill/>
        </p:spPr>
        <p:txBody>
          <a:bodyPr wrap="square" rtlCol="0">
            <a:spAutoFit/>
          </a:bodyPr>
          <a:lstStyle/>
          <a:p>
            <a:pPr algn="ctr"/>
            <a:r>
              <a:rPr lang="fr-CA" sz="9600" dirty="0"/>
              <a:t>=</a:t>
            </a:r>
          </a:p>
        </p:txBody>
      </p:sp>
      <p:sp>
        <p:nvSpPr>
          <p:cNvPr id="31" name="ZoneTexte 30">
            <a:extLst>
              <a:ext uri="{FF2B5EF4-FFF2-40B4-BE49-F238E27FC236}">
                <a16:creationId xmlns:a16="http://schemas.microsoft.com/office/drawing/2014/main" id="{A6896A58-AF80-4C21-BB9B-3C8B6F893AB2}"/>
              </a:ext>
            </a:extLst>
          </p:cNvPr>
          <p:cNvSpPr txBox="1"/>
          <p:nvPr/>
        </p:nvSpPr>
        <p:spPr>
          <a:xfrm>
            <a:off x="6639878" y="1502596"/>
            <a:ext cx="942975" cy="1569660"/>
          </a:xfrm>
          <a:prstGeom prst="rect">
            <a:avLst/>
          </a:prstGeom>
          <a:noFill/>
        </p:spPr>
        <p:txBody>
          <a:bodyPr wrap="square" rtlCol="0">
            <a:spAutoFit/>
          </a:bodyPr>
          <a:lstStyle/>
          <a:p>
            <a:pPr algn="ctr"/>
            <a:r>
              <a:rPr lang="fr-CA" sz="9600" dirty="0"/>
              <a:t>≠</a:t>
            </a:r>
          </a:p>
        </p:txBody>
      </p:sp>
      <p:sp>
        <p:nvSpPr>
          <p:cNvPr id="17" name="ZoneTexte 16">
            <a:extLst>
              <a:ext uri="{FF2B5EF4-FFF2-40B4-BE49-F238E27FC236}">
                <a16:creationId xmlns:a16="http://schemas.microsoft.com/office/drawing/2014/main" id="{68B1C9DE-4BC4-45A6-BB86-AF0C9729F704}"/>
              </a:ext>
            </a:extLst>
          </p:cNvPr>
          <p:cNvSpPr txBox="1"/>
          <p:nvPr/>
        </p:nvSpPr>
        <p:spPr>
          <a:xfrm>
            <a:off x="3387293" y="1502596"/>
            <a:ext cx="942975" cy="1569660"/>
          </a:xfrm>
          <a:prstGeom prst="rect">
            <a:avLst/>
          </a:prstGeom>
          <a:noFill/>
        </p:spPr>
        <p:txBody>
          <a:bodyPr wrap="square" rtlCol="0">
            <a:spAutoFit/>
          </a:bodyPr>
          <a:lstStyle/>
          <a:p>
            <a:pPr algn="ctr"/>
            <a:r>
              <a:rPr lang="fr-CA" sz="9600" dirty="0"/>
              <a:t>≠</a:t>
            </a:r>
          </a:p>
        </p:txBody>
      </p:sp>
      <p:sp>
        <p:nvSpPr>
          <p:cNvPr id="32" name="Titre 1">
            <a:extLst>
              <a:ext uri="{FF2B5EF4-FFF2-40B4-BE49-F238E27FC236}">
                <a16:creationId xmlns:a16="http://schemas.microsoft.com/office/drawing/2014/main" id="{7E17C65A-3764-49B1-B56A-5536746651FF}"/>
              </a:ext>
            </a:extLst>
          </p:cNvPr>
          <p:cNvSpPr txBox="1">
            <a:spLocks/>
          </p:cNvSpPr>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2000" b="1" dirty="0">
                <a:solidFill>
                  <a:schemeClr val="bg1"/>
                </a:solidFill>
              </a:rPr>
              <a:t>Chapitre Révision </a:t>
            </a:r>
          </a:p>
          <a:p>
            <a:pPr algn="ctr"/>
            <a:r>
              <a:rPr lang="fr-CA" sz="1600" b="1" dirty="0">
                <a:solidFill>
                  <a:schemeClr val="bg1"/>
                </a:solidFill>
              </a:rPr>
              <a:t>p. 10-11</a:t>
            </a:r>
          </a:p>
        </p:txBody>
      </p:sp>
    </p:spTree>
    <p:extLst>
      <p:ext uri="{BB962C8B-B14F-4D97-AF65-F5344CB8AC3E}">
        <p14:creationId xmlns:p14="http://schemas.microsoft.com/office/powerpoint/2010/main" val="723139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left)">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par>
                                <p:cTn id="37" presetID="22" presetClass="entr" presetSubtype="1"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par>
                                <p:cTn id="60" presetID="22" presetClass="entr" presetSubtype="4" fill="hold"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wipe(down)">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18" grpId="0"/>
      <p:bldP spid="56" grpId="0"/>
      <p:bldP spid="57" grpId="0"/>
      <p:bldP spid="31"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9"/>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17"/>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17"/>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17"/>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17"/>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1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1"/>
</p:tagLst>
</file>

<file path=ppt/tags/tag21.xml><?xml version="1.0" encoding="utf-8"?>
<p:tagLst xmlns:a="http://schemas.openxmlformats.org/drawingml/2006/main" xmlns:r="http://schemas.openxmlformats.org/officeDocument/2006/relationships" xmlns:p="http://schemas.openxmlformats.org/presentationml/2006/main">
  <p:tag name="NUM" val="1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04.xml><?xml version="1.0" encoding="utf-8"?>
<p:tagLst xmlns:a="http://schemas.openxmlformats.org/drawingml/2006/main" xmlns:r="http://schemas.openxmlformats.org/officeDocument/2006/relationships" xmlns:p="http://schemas.openxmlformats.org/presentationml/2006/main">
  <p:tag name="NUM" val="5"/>
</p:tagLst>
</file>

<file path=ppt/tags/tag305.xml><?xml version="1.0" encoding="utf-8"?>
<p:tagLst xmlns:a="http://schemas.openxmlformats.org/drawingml/2006/main" xmlns:r="http://schemas.openxmlformats.org/officeDocument/2006/relationships" xmlns:p="http://schemas.openxmlformats.org/presentationml/2006/main">
  <p:tag name="NUM" val="5"/>
</p:tagLst>
</file>

<file path=ppt/tags/tag308.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11.xml><?xml version="1.0" encoding="utf-8"?>
<p:tagLst xmlns:a="http://schemas.openxmlformats.org/drawingml/2006/main" xmlns:r="http://schemas.openxmlformats.org/officeDocument/2006/relationships" xmlns:p="http://schemas.openxmlformats.org/presentationml/2006/main">
  <p:tag name="NUM" val="5"/>
</p:tagLst>
</file>

<file path=ppt/tags/tag312.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9"/>
</p:tagLst>
</file>

<file path=ppt/tags/tag37.xml><?xml version="1.0" encoding="utf-8"?>
<p:tagLst xmlns:a="http://schemas.openxmlformats.org/drawingml/2006/main" xmlns:r="http://schemas.openxmlformats.org/officeDocument/2006/relationships" xmlns:p="http://schemas.openxmlformats.org/presentationml/2006/main">
  <p:tag name="NUM" val="10"/>
</p:tagLst>
</file>

<file path=ppt/tags/tag38.xml><?xml version="1.0" encoding="utf-8"?>
<p:tagLst xmlns:a="http://schemas.openxmlformats.org/drawingml/2006/main" xmlns:r="http://schemas.openxmlformats.org/officeDocument/2006/relationships" xmlns:p="http://schemas.openxmlformats.org/presentationml/2006/main">
  <p:tag name="NUM" val="11"/>
</p:tagLst>
</file>

<file path=ppt/tags/tag39.xml><?xml version="1.0" encoding="utf-8"?>
<p:tagLst xmlns:a="http://schemas.openxmlformats.org/drawingml/2006/main" xmlns:r="http://schemas.openxmlformats.org/officeDocument/2006/relationships" xmlns:p="http://schemas.openxmlformats.org/presentationml/2006/main">
  <p:tag name="NUM" val="1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0"/>
</p:tagLst>
</file>

<file path=ppt/tags/tag48.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16"/>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7"/>
</p:tagLst>
</file>

<file path=ppt/tags/tag51.xml><?xml version="1.0" encoding="utf-8"?>
<p:tagLst xmlns:a="http://schemas.openxmlformats.org/drawingml/2006/main" xmlns:r="http://schemas.openxmlformats.org/officeDocument/2006/relationships" xmlns:p="http://schemas.openxmlformats.org/presentationml/2006/main">
  <p:tag name="NUM" val="18"/>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8"/>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1"/>
</p:tagLst>
</file>

<file path=ppt/tags/tag61.xml><?xml version="1.0" encoding="utf-8"?>
<p:tagLst xmlns:a="http://schemas.openxmlformats.org/drawingml/2006/main" xmlns:r="http://schemas.openxmlformats.org/officeDocument/2006/relationships" xmlns:p="http://schemas.openxmlformats.org/presentationml/2006/main">
  <p:tag name="NUM" val="1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9"/>
</p:tagLst>
</file>

<file path=ppt/tags/tag66.xml><?xml version="1.0" encoding="utf-8"?>
<p:tagLst xmlns:a="http://schemas.openxmlformats.org/drawingml/2006/main" xmlns:r="http://schemas.openxmlformats.org/officeDocument/2006/relationships" xmlns:p="http://schemas.openxmlformats.org/presentationml/2006/main">
  <p:tag name="NUM" val="10"/>
</p:tagLst>
</file>

<file path=ppt/tags/tag67.xml><?xml version="1.0" encoding="utf-8"?>
<p:tagLst xmlns:a="http://schemas.openxmlformats.org/drawingml/2006/main" xmlns:r="http://schemas.openxmlformats.org/officeDocument/2006/relationships" xmlns:p="http://schemas.openxmlformats.org/presentationml/2006/main">
  <p:tag name="NUM" val="11"/>
</p:tagLst>
</file>

<file path=ppt/tags/tag68.xml><?xml version="1.0" encoding="utf-8"?>
<p:tagLst xmlns:a="http://schemas.openxmlformats.org/drawingml/2006/main" xmlns:r="http://schemas.openxmlformats.org/officeDocument/2006/relationships" xmlns:p="http://schemas.openxmlformats.org/presentationml/2006/main">
  <p:tag name="NUM" val="9"/>
</p:tagLst>
</file>

<file path=ppt/tags/tag69.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1"/>
</p:tagLst>
</file>

<file path=ppt/tags/tag71.xml><?xml version="1.0" encoding="utf-8"?>
<p:tagLst xmlns:a="http://schemas.openxmlformats.org/drawingml/2006/main" xmlns:r="http://schemas.openxmlformats.org/officeDocument/2006/relationships" xmlns:p="http://schemas.openxmlformats.org/presentationml/2006/main">
  <p:tag name="NUM" val="12"/>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9"/>
</p:tagLst>
</file>

<file path=ppt/tags/tag79.xml><?xml version="1.0" encoding="utf-8"?>
<p:tagLst xmlns:a="http://schemas.openxmlformats.org/drawingml/2006/main" xmlns:r="http://schemas.openxmlformats.org/officeDocument/2006/relationships" xmlns:p="http://schemas.openxmlformats.org/presentationml/2006/main">
  <p:tag name="NUM" val="10"/>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9"/>
</p:tagLst>
</file>

<file path=ppt/tags/tag82.xml><?xml version="1.0" encoding="utf-8"?>
<p:tagLst xmlns:a="http://schemas.openxmlformats.org/drawingml/2006/main" xmlns:r="http://schemas.openxmlformats.org/officeDocument/2006/relationships" xmlns:p="http://schemas.openxmlformats.org/presentationml/2006/main">
  <p:tag name="NUM" val="10"/>
</p:tagLst>
</file>

<file path=ppt/tags/tag83.xml><?xml version="1.0" encoding="utf-8"?>
<p:tagLst xmlns:a="http://schemas.openxmlformats.org/drawingml/2006/main" xmlns:r="http://schemas.openxmlformats.org/officeDocument/2006/relationships" xmlns:p="http://schemas.openxmlformats.org/presentationml/2006/main">
  <p:tag name="NUM" val="11"/>
</p:tagLst>
</file>

<file path=ppt/tags/tag84.xml><?xml version="1.0" encoding="utf-8"?>
<p:tagLst xmlns:a="http://schemas.openxmlformats.org/drawingml/2006/main" xmlns:r="http://schemas.openxmlformats.org/officeDocument/2006/relationships" xmlns:p="http://schemas.openxmlformats.org/presentationml/2006/main">
  <p:tag name="NUM" val="12"/>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17"/>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otalTime>2431</TotalTime>
  <Words>2406</Words>
  <Application>Microsoft Office PowerPoint</Application>
  <PresentationFormat>Grand écran</PresentationFormat>
  <Paragraphs>432</Paragraphs>
  <Slides>40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40</vt:i4>
      </vt:variant>
    </vt:vector>
  </HeadingPairs>
  <TitlesOfParts>
    <vt:vector size="44" baseType="lpstr">
      <vt:lpstr>Arial</vt:lpstr>
      <vt:lpstr>Cambria Math</vt:lpstr>
      <vt:lpstr>Trebuchet MS</vt:lpstr>
      <vt:lpstr>Berlin</vt:lpstr>
      <vt:lpstr>Révision 4e secondaire</vt:lpstr>
      <vt:lpstr>Formule chimique</vt:lpstr>
      <vt:lpstr>Formule chimique: écriture</vt:lpstr>
      <vt:lpstr>Formule chimique: écriture</vt:lpstr>
      <vt:lpstr>Formule chimique: coefficient</vt:lpstr>
      <vt:lpstr>Formule chimique: indice</vt:lpstr>
      <vt:lpstr>Formule chimique: l’exposant</vt:lpstr>
      <vt:lpstr>Formule chimique: résumé</vt:lpstr>
      <vt:lpstr>Formule chimique: résumé</vt:lpstr>
      <vt:lpstr>Conventions d’écriture</vt:lpstr>
      <vt:lpstr>Précision sur l’état de la matière</vt:lpstr>
      <vt:lpstr>L’importance des variables exactes</vt:lpstr>
      <vt:lpstr>Nomenclature</vt:lpstr>
      <vt:lpstr>Nomenclature</vt:lpstr>
      <vt:lpstr>Nomenclature: Exceptions</vt:lpstr>
      <vt:lpstr>Nomenclature: Exceptions</vt:lpstr>
      <vt:lpstr>La mole et la masse molaire</vt:lpstr>
      <vt:lpstr>La mole et le nombre d’Avogadro</vt:lpstr>
      <vt:lpstr>La masse molaire</vt:lpstr>
      <vt:lpstr>La concentration et la dilution</vt:lpstr>
      <vt:lpstr>La concentration</vt:lpstr>
      <vt:lpstr>Pourcentage de concentration (% m/V)</vt:lpstr>
      <vt:lpstr>Pourcentage de concentration (% m/V)</vt:lpstr>
      <vt:lpstr>Concentration vs % m/V</vt:lpstr>
      <vt:lpstr>La concentration molaire</vt:lpstr>
      <vt:lpstr>La dilution</vt:lpstr>
      <vt:lpstr>La dilution: conservation de la masse</vt:lpstr>
      <vt:lpstr>La dilution: conservation de la masse</vt:lpstr>
      <vt:lpstr>La stœchiométrie</vt:lpstr>
      <vt:lpstr>Stœchiométrie </vt:lpstr>
      <vt:lpstr>Stœchiométrie </vt:lpstr>
      <vt:lpstr>Stœchiométrie: exemple</vt:lpstr>
      <vt:lpstr>Stœchiométrie: exemple corrigé</vt:lpstr>
      <vt:lpstr>Stœchiométrie: exemple corrigé</vt:lpstr>
      <vt:lpstr>Stœchiométrie: Le réactif limitant </vt:lpstr>
      <vt:lpstr>Stœchiométrie: Le réactif limitant (exemple) </vt:lpstr>
      <vt:lpstr>Stœchiométrie: Le réactif limitant (exemple) </vt:lpstr>
      <vt:lpstr>Stœchiométrie: Le réactif limitant (exemple) </vt:lpstr>
      <vt:lpstr>Devoir</vt:lpstr>
      <vt:lpstr>Les exercices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L’univers</dc:title>
  <dc:creator>Bacchi Jonathan</dc:creator>
  <cp:lastModifiedBy>Bacchi Jonathan</cp:lastModifiedBy>
  <cp:revision>241</cp:revision>
  <dcterms:created xsi:type="dcterms:W3CDTF">2020-07-23T13:41:18Z</dcterms:created>
  <dcterms:modified xsi:type="dcterms:W3CDTF">2020-12-23T21:58:34Z</dcterms:modified>
</cp:coreProperties>
</file>