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1" r:id="rId3"/>
    <p:sldId id="268" r:id="rId4"/>
    <p:sldId id="274" r:id="rId5"/>
    <p:sldId id="278" r:id="rId6"/>
    <p:sldId id="276" r:id="rId7"/>
    <p:sldId id="275" r:id="rId8"/>
    <p:sldId id="277" r:id="rId9"/>
    <p:sldId id="283" r:id="rId10"/>
    <p:sldId id="279" r:id="rId11"/>
    <p:sldId id="284" r:id="rId12"/>
    <p:sldId id="280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2021-01-25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35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https://i.pinimg.com/736x/c1/8c/04/c18c047ab78251ca86e437a044ed4b9f--le-cycle-de-leau-cycle-de-leau-maternelle.jpg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2101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http://www.alloprof.qc.ca/BV/pages/c1035.aspx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2436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http://www.alloprof.qc.ca/BV/pages/c1035.aspx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243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68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oprof.qc.ca/BV/pages/c1036.asp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fr/simulation/legacy/reversible-reac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L’équilibre chimique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Chapitre</a:t>
            </a:r>
            <a:r>
              <a:rPr lang="en-US" dirty="0"/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109351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Définitions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67" y="1223426"/>
            <a:ext cx="6582833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86600" y="6400800"/>
            <a:ext cx="3316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/>
              <a:t>http://slideplayer.fr/slide/5393245/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382810"/>
            <a:ext cx="4091401" cy="138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61238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dirty="0"/>
              <a:t>http://lasciencepourtous.cafe-sciences.org/articles/tag/thermodynamique/</a:t>
            </a:r>
          </a:p>
        </p:txBody>
      </p:sp>
    </p:spTree>
    <p:extLst>
      <p:ext uri="{BB962C8B-B14F-4D97-AF65-F5344CB8AC3E}">
        <p14:creationId xmlns:p14="http://schemas.microsoft.com/office/powerpoint/2010/main" val="2082355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qu’un système soit à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Trois conditions sont nécessaires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Contenir une réaction réversible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fermé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/>
              <a:t>Propriétés macroscopiques constantes</a:t>
            </a:r>
          </a:p>
        </p:txBody>
      </p:sp>
    </p:spTree>
    <p:extLst>
      <p:ext uri="{BB962C8B-B14F-4D97-AF65-F5344CB8AC3E}">
        <p14:creationId xmlns:p14="http://schemas.microsoft.com/office/powerpoint/2010/main" val="64553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Propriétés macroscopiques constantes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tout semble stable. Il n’y a pas de changements visibles.</a:t>
            </a:r>
          </a:p>
          <a:p>
            <a:endParaRPr lang="fr-CA" dirty="0"/>
          </a:p>
          <a:p>
            <a:r>
              <a:rPr lang="fr-CA" dirty="0"/>
              <a:t>Même température, couleur, volume, pression, pH…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0"/>
            <a:ext cx="885323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17506" y="4800600"/>
            <a:ext cx="4587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3"/>
              </a:rPr>
              <a:t>http://www.alloprof.qc.ca/BV/pages/c1036.aspx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691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>
                <a:highlight>
                  <a:srgbClr val="00FF00"/>
                </a:highlight>
              </a:rPr>
              <a:t>Aujourd’hui: </a:t>
            </a:r>
            <a:r>
              <a:rPr lang="fr-CA" dirty="0"/>
              <a:t>p. 303 – CH7 #1, 5, 6, 8 à 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E7C81D-4AA2-4A20-AB8F-EFB2EA93A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81200"/>
            <a:ext cx="9144000" cy="207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25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Démo bécher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78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Résumé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C’est quoi une réaction chimique?</a:t>
            </a:r>
          </a:p>
          <a:p>
            <a:endParaRPr lang="fr-CA" dirty="0"/>
          </a:p>
          <a:p>
            <a:r>
              <a:rPr lang="fr-CA" dirty="0"/>
              <a:t>2 H</a:t>
            </a:r>
            <a:r>
              <a:rPr lang="fr-CA" baseline="-25000" dirty="0"/>
              <a:t>2(g)</a:t>
            </a:r>
            <a:r>
              <a:rPr lang="fr-CA" dirty="0"/>
              <a:t> + O</a:t>
            </a:r>
            <a:r>
              <a:rPr lang="fr-CA" baseline="-25000" dirty="0"/>
              <a:t>2(g)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2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</a:p>
          <a:p>
            <a:endParaRPr lang="fr-CA" baseline="-25000" dirty="0">
              <a:sym typeface="Wingdings" pitchFamily="2" charset="2"/>
            </a:endParaRPr>
          </a:p>
          <a:p>
            <a:endParaRPr lang="fr-CA" baseline="-25000" dirty="0">
              <a:sym typeface="Wingdings" pitchFamily="2" charset="2"/>
            </a:endParaRPr>
          </a:p>
          <a:p>
            <a:r>
              <a:rPr lang="fr-CA" dirty="0">
                <a:sym typeface="Wingdings" pitchFamily="2" charset="2"/>
              </a:rPr>
              <a:t>Simulation:</a:t>
            </a:r>
          </a:p>
          <a:p>
            <a:r>
              <a:rPr lang="fr-CA">
                <a:hlinkClick r:id="rId3"/>
              </a:rPr>
              <a:t>https://phet.colorado.edu/fr/simulation/legacy/reversible-reactions</a:t>
            </a:r>
            <a:endParaRPr lang="fr-CA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3772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Équilibre chimique (p.298)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486400" cy="2209800"/>
          </a:xfrm>
        </p:spPr>
        <p:txBody>
          <a:bodyPr numCol="2"/>
          <a:lstStyle/>
          <a:p>
            <a:r>
              <a:rPr lang="fr-CA" dirty="0">
                <a:sym typeface="Wingdings" pitchFamily="2" charset="2"/>
              </a:rPr>
              <a:t>Vaporisation</a:t>
            </a:r>
          </a:p>
          <a:p>
            <a:pPr lvl="1"/>
            <a:r>
              <a:rPr lang="fr-CA" dirty="0">
                <a:sym typeface="Wingdings" pitchFamily="2" charset="2"/>
              </a:rPr>
              <a:t>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(l) </a:t>
            </a:r>
            <a:r>
              <a:rPr lang="fr-CA" dirty="0">
                <a:sym typeface="Wingdings" pitchFamily="2" charset="2"/>
              </a:rPr>
              <a:t>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 </a:t>
            </a:r>
          </a:p>
          <a:p>
            <a:r>
              <a:rPr lang="fr-CA" dirty="0">
                <a:sym typeface="Wingdings" pitchFamily="2" charset="2"/>
              </a:rPr>
              <a:t>Condensation</a:t>
            </a:r>
          </a:p>
          <a:p>
            <a:pPr lvl="1"/>
            <a:r>
              <a:rPr lang="fr-CA" dirty="0">
                <a:sym typeface="Wingdings" pitchFamily="2" charset="2"/>
              </a:rPr>
              <a:t>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(l) </a:t>
            </a:r>
            <a:r>
              <a:rPr lang="fr-CA" dirty="0">
                <a:sym typeface="Wingdings" pitchFamily="2" charset="2"/>
              </a:rPr>
              <a:t>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 </a:t>
            </a:r>
          </a:p>
          <a:p>
            <a:pPr lvl="1"/>
            <a:endParaRPr lang="fr-CA" baseline="-25000" dirty="0">
              <a:sym typeface="Wingdings" pitchFamily="2" charset="2"/>
            </a:endParaRPr>
          </a:p>
          <a:p>
            <a:r>
              <a:rPr lang="fr-CA" dirty="0">
                <a:sym typeface="Wingdings" pitchFamily="2" charset="2"/>
              </a:rPr>
              <a:t>Équilibre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fr-CA" dirty="0">
                <a:sym typeface="Wingdings" pitchFamily="2" charset="2"/>
              </a:rPr>
              <a:t>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(l) </a:t>
            </a:r>
            <a:r>
              <a:rPr lang="en-US" dirty="0"/>
              <a:t>⇌</a:t>
            </a:r>
            <a:r>
              <a:rPr lang="fr-CA" dirty="0">
                <a:sym typeface="Wingdings" pitchFamily="2" charset="2"/>
              </a:rPr>
              <a:t>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 </a:t>
            </a:r>
          </a:p>
          <a:p>
            <a:endParaRPr lang="fr-CA" dirty="0">
              <a:sym typeface="Wingdings" pitchFamily="2" charset="2"/>
            </a:endParaRPr>
          </a:p>
          <a:p>
            <a:endParaRPr lang="fr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9214"/>
            <a:ext cx="3248025" cy="265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7CF9FB-2654-4E49-8919-01CD9A43AE0E}"/>
              </a:ext>
            </a:extLst>
          </p:cNvPr>
          <p:cNvSpPr txBox="1">
            <a:spLocks/>
          </p:cNvSpPr>
          <p:nvPr/>
        </p:nvSpPr>
        <p:spPr>
          <a:xfrm>
            <a:off x="6324600" y="960120"/>
            <a:ext cx="52578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fr-CA" baseline="-25000" dirty="0">
              <a:sym typeface="Wingdings" pitchFamily="2" charset="2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fr-CA" dirty="0">
                <a:sym typeface="Wingdings" pitchFamily="2" charset="2"/>
              </a:rPr>
              <a:t>Note de notation: </a:t>
            </a:r>
            <a:r>
              <a:rPr lang="en-US" dirty="0"/>
              <a:t>⇌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fr-CA" dirty="0">
                <a:sym typeface="Wingdings" pitchFamily="2" charset="2"/>
              </a:rPr>
              <a:t>Utilisez deux demi-flèches et non une flèche à deux têtes</a:t>
            </a:r>
          </a:p>
          <a:p>
            <a:pPr marL="822960" lvl="3">
              <a:spcBef>
                <a:spcPts val="600"/>
              </a:spcBef>
              <a:buClr>
                <a:schemeClr val="accent1"/>
              </a:buClr>
            </a:pPr>
            <a:r>
              <a:rPr lang="fr-CA" dirty="0">
                <a:highlight>
                  <a:srgbClr val="FF0000"/>
                </a:highlight>
                <a:sym typeface="Wingdings 3"/>
              </a:rPr>
              <a:t> ne pas utiliser</a:t>
            </a:r>
            <a:endParaRPr lang="fr-CA" dirty="0">
              <a:highlight>
                <a:srgbClr val="FF0000"/>
              </a:highlight>
              <a:sym typeface="Wingdings" pitchFamily="2" charset="2"/>
            </a:endParaRPr>
          </a:p>
          <a:p>
            <a:endParaRPr lang="fr-CA" dirty="0">
              <a:sym typeface="Wingdings" pitchFamily="2" charset="2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798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qu’un système soit à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Trois conditions sont nécessaires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/>
              <a:t>Contenir une réaction réversible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fermé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Propriétés macroscopiques constantes</a:t>
            </a:r>
          </a:p>
        </p:txBody>
      </p:sp>
    </p:spTree>
    <p:extLst>
      <p:ext uri="{BB962C8B-B14F-4D97-AF65-F5344CB8AC3E}">
        <p14:creationId xmlns:p14="http://schemas.microsoft.com/office/powerpoint/2010/main" val="4153725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Équilibre chimique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7638" y="1155631"/>
            <a:ext cx="3886200" cy="533400"/>
          </a:xfrm>
        </p:spPr>
        <p:txBody>
          <a:bodyPr/>
          <a:lstStyle/>
          <a:p>
            <a:r>
              <a:rPr lang="fr-CA" dirty="0"/>
              <a:t>Réversible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38" y="1709116"/>
            <a:ext cx="4705448" cy="341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 descr="http://www.alloprof.qc.ca/ImagesDesFiches/bv3/c1035i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37716"/>
            <a:ext cx="440943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143086" y="1175716"/>
            <a:ext cx="38862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Irréversible</a:t>
            </a:r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8974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Équilibre chimique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L’équilibre est un processus dynamique</a:t>
            </a:r>
          </a:p>
          <a:p>
            <a:pPr lvl="1"/>
            <a:r>
              <a:rPr lang="fr-CA" dirty="0" err="1"/>
              <a:t>v</a:t>
            </a:r>
            <a:r>
              <a:rPr lang="fr-CA" baseline="-25000" dirty="0" err="1"/>
              <a:t>dir</a:t>
            </a:r>
            <a:r>
              <a:rPr lang="fr-CA" dirty="0"/>
              <a:t> = </a:t>
            </a:r>
            <a:r>
              <a:rPr lang="fr-CA" dirty="0" err="1"/>
              <a:t>v</a:t>
            </a:r>
            <a:r>
              <a:rPr lang="fr-CA" baseline="-25000" dirty="0" err="1"/>
              <a:t>inv</a:t>
            </a:r>
            <a:endParaRPr lang="fr-CA" baseline="-25000" dirty="0"/>
          </a:p>
          <a:p>
            <a:pPr lvl="2"/>
            <a:r>
              <a:rPr lang="fr-CA" dirty="0"/>
              <a:t>Vitesse de la réaction directe = vitesse de la réaction inverse</a:t>
            </a:r>
          </a:p>
          <a:p>
            <a:pPr lvl="1"/>
            <a:r>
              <a:rPr lang="fr-CA" dirty="0"/>
              <a:t>Le processus peut être physique ou chimique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4705448" cy="341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 descr="http://www.alloprof.qc.ca/ImagesDesFiches/bv3/c1035i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362" y="3200400"/>
            <a:ext cx="440943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46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Définitions (p.298-299)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572762" cy="4937760"/>
          </a:xfrm>
        </p:spPr>
        <p:txBody>
          <a:bodyPr/>
          <a:lstStyle/>
          <a:p>
            <a:r>
              <a:rPr lang="fr-CA" dirty="0"/>
              <a:t>Réaction complète</a:t>
            </a:r>
          </a:p>
          <a:p>
            <a:pPr lvl="1"/>
            <a:r>
              <a:rPr lang="fr-CA" dirty="0"/>
              <a:t>Lorsqu’au moins un des réactifs se transforme complètement en produits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Réaction réversible</a:t>
            </a:r>
          </a:p>
          <a:p>
            <a:pPr lvl="1"/>
            <a:r>
              <a:rPr lang="fr-CA" dirty="0"/>
              <a:t>Les réactifs se transforment en produits et les produits se transforment en réactifs simultanément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11026"/>
            <a:ext cx="3581400" cy="2598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www.alloprof.qc.ca/ImagesDesFiches/bv3/c1035i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43001"/>
            <a:ext cx="3356102" cy="243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34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qu’un système soit à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Trois conditions sont nécessaires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Contenir une réaction réversible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/>
              <a:t>Système fermé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Propriétés macroscopiques constantes</a:t>
            </a:r>
          </a:p>
        </p:txBody>
      </p:sp>
    </p:spTree>
    <p:extLst>
      <p:ext uri="{BB962C8B-B14F-4D97-AF65-F5344CB8AC3E}">
        <p14:creationId xmlns:p14="http://schemas.microsoft.com/office/powerpoint/2010/main" val="2729189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650</TotalTime>
  <Words>370</Words>
  <Application>Microsoft Office PowerPoint</Application>
  <PresentationFormat>Widescreen</PresentationFormat>
  <Paragraphs>71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Origin</vt:lpstr>
      <vt:lpstr>L’équilibre chimique</vt:lpstr>
      <vt:lpstr>Démo bécher</vt:lpstr>
      <vt:lpstr>Résumé</vt:lpstr>
      <vt:lpstr>Équilibre chimique (p.298)</vt:lpstr>
      <vt:lpstr>Pour qu’un système soit à l’équilibre</vt:lpstr>
      <vt:lpstr>Équilibre chimique</vt:lpstr>
      <vt:lpstr>Équilibre chimique</vt:lpstr>
      <vt:lpstr>Définitions (p.298-299)</vt:lpstr>
      <vt:lpstr>Pour qu’un système soit à l’équilibre</vt:lpstr>
      <vt:lpstr>Définitions</vt:lpstr>
      <vt:lpstr>Pour qu’un système soit à l’équilibre</vt:lpstr>
      <vt:lpstr>Propriétés macroscopiques constantes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47</cp:revision>
  <dcterms:created xsi:type="dcterms:W3CDTF">2017-08-25T03:11:09Z</dcterms:created>
  <dcterms:modified xsi:type="dcterms:W3CDTF">2021-01-26T03:32:33Z</dcterms:modified>
</cp:coreProperties>
</file>