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410" r:id="rId3"/>
    <p:sldId id="515" r:id="rId4"/>
    <p:sldId id="516" r:id="rId5"/>
    <p:sldId id="518" r:id="rId6"/>
    <p:sldId id="517" r:id="rId7"/>
    <p:sldId id="519" r:id="rId8"/>
    <p:sldId id="520" r:id="rId9"/>
    <p:sldId id="488" r:id="rId10"/>
    <p:sldId id="521" r:id="rId11"/>
    <p:sldId id="522" r:id="rId12"/>
    <p:sldId id="523" r:id="rId13"/>
    <p:sldId id="526" r:id="rId14"/>
    <p:sldId id="527" r:id="rId15"/>
    <p:sldId id="484" r:id="rId16"/>
    <p:sldId id="480" r:id="rId17"/>
    <p:sldId id="487" r:id="rId18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EFD32-65F8-440E-9282-580613008D50}" v="175" dt="2020-11-22T18:26:43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20CEFD32-65F8-440E-9282-580613008D50}"/>
    <pc:docChg chg="custSel delSld modSld">
      <pc:chgData name="Lavoie Stéphanie" userId="03bcf5a2-8418-45e3-87eb-159b607e2fdb" providerId="ADAL" clId="{20CEFD32-65F8-440E-9282-580613008D50}" dt="2020-11-22T18:26:43.284" v="288" actId="20577"/>
      <pc:docMkLst>
        <pc:docMk/>
      </pc:docMkLst>
      <pc:sldChg chg="del">
        <pc:chgData name="Lavoie Stéphanie" userId="03bcf5a2-8418-45e3-87eb-159b607e2fdb" providerId="ADAL" clId="{20CEFD32-65F8-440E-9282-580613008D50}" dt="2020-11-22T17:12:24.393" v="1" actId="2696"/>
        <pc:sldMkLst>
          <pc:docMk/>
          <pc:sldMk cId="2822614771" sldId="482"/>
        </pc:sldMkLst>
      </pc:sldChg>
      <pc:sldChg chg="addSp modSp">
        <pc:chgData name="Lavoie Stéphanie" userId="03bcf5a2-8418-45e3-87eb-159b607e2fdb" providerId="ADAL" clId="{20CEFD32-65F8-440E-9282-580613008D50}" dt="2020-11-22T18:05:08.495" v="122" actId="20577"/>
        <pc:sldMkLst>
          <pc:docMk/>
          <pc:sldMk cId="3855204725" sldId="488"/>
        </pc:sldMkLst>
        <pc:spChg chg="add mod">
          <ac:chgData name="Lavoie Stéphanie" userId="03bcf5a2-8418-45e3-87eb-159b607e2fdb" providerId="ADAL" clId="{20CEFD32-65F8-440E-9282-580613008D50}" dt="2020-11-22T18:05:08.495" v="122" actId="20577"/>
          <ac:spMkLst>
            <pc:docMk/>
            <pc:sldMk cId="3855204725" sldId="488"/>
            <ac:spMk id="3" creationId="{423C6A87-8AF2-4326-B0A0-04D87ACF3FEC}"/>
          </ac:spMkLst>
        </pc:spChg>
      </pc:sldChg>
      <pc:sldChg chg="del">
        <pc:chgData name="Lavoie Stéphanie" userId="03bcf5a2-8418-45e3-87eb-159b607e2fdb" providerId="ADAL" clId="{20CEFD32-65F8-440E-9282-580613008D50}" dt="2020-11-22T17:12:23.409" v="0" actId="2696"/>
        <pc:sldMkLst>
          <pc:docMk/>
          <pc:sldMk cId="1805521655" sldId="506"/>
        </pc:sldMkLst>
      </pc:sldChg>
      <pc:sldChg chg="modSp">
        <pc:chgData name="Lavoie Stéphanie" userId="03bcf5a2-8418-45e3-87eb-159b607e2fdb" providerId="ADAL" clId="{20CEFD32-65F8-440E-9282-580613008D50}" dt="2020-11-22T17:23:14.949" v="94" actId="14100"/>
        <pc:sldMkLst>
          <pc:docMk/>
          <pc:sldMk cId="1036647664" sldId="519"/>
        </pc:sldMkLst>
        <pc:spChg chg="mod">
          <ac:chgData name="Lavoie Stéphanie" userId="03bcf5a2-8418-45e3-87eb-159b607e2fdb" providerId="ADAL" clId="{20CEFD32-65F8-440E-9282-580613008D50}" dt="2020-11-22T17:22:39.890" v="62" actId="20577"/>
          <ac:spMkLst>
            <pc:docMk/>
            <pc:sldMk cId="1036647664" sldId="519"/>
            <ac:spMk id="14" creationId="{C77E58C7-0F25-4353-869D-90DF5D161DE2}"/>
          </ac:spMkLst>
        </pc:spChg>
        <pc:spChg chg="mod">
          <ac:chgData name="Lavoie Stéphanie" userId="03bcf5a2-8418-45e3-87eb-159b607e2fdb" providerId="ADAL" clId="{20CEFD32-65F8-440E-9282-580613008D50}" dt="2020-11-22T17:23:14.949" v="94" actId="14100"/>
          <ac:spMkLst>
            <pc:docMk/>
            <pc:sldMk cId="1036647664" sldId="519"/>
            <ac:spMk id="104" creationId="{25C24D6D-46DB-420C-81CB-2E69FF73F2A9}"/>
          </ac:spMkLst>
        </pc:spChg>
      </pc:sldChg>
      <pc:sldChg chg="modSp">
        <pc:chgData name="Lavoie Stéphanie" userId="03bcf5a2-8418-45e3-87eb-159b607e2fdb" providerId="ADAL" clId="{20CEFD32-65F8-440E-9282-580613008D50}" dt="2020-11-22T18:13:09.633" v="285"/>
        <pc:sldMkLst>
          <pc:docMk/>
          <pc:sldMk cId="1233513331" sldId="523"/>
        </pc:sldMkLst>
        <pc:spChg chg="mod">
          <ac:chgData name="Lavoie Stéphanie" userId="03bcf5a2-8418-45e3-87eb-159b607e2fdb" providerId="ADAL" clId="{20CEFD32-65F8-440E-9282-580613008D50}" dt="2020-11-22T18:13:09.633" v="285"/>
          <ac:spMkLst>
            <pc:docMk/>
            <pc:sldMk cId="1233513331" sldId="523"/>
            <ac:spMk id="2" creationId="{065F4333-B4A5-4B8D-8EAA-B33D6462F901}"/>
          </ac:spMkLst>
        </pc:spChg>
      </pc:sldChg>
      <pc:sldChg chg="addSp modSp">
        <pc:chgData name="Lavoie Stéphanie" userId="03bcf5a2-8418-45e3-87eb-159b607e2fdb" providerId="ADAL" clId="{20CEFD32-65F8-440E-9282-580613008D50}" dt="2020-11-22T18:10:59.531" v="139" actId="1076"/>
        <pc:sldMkLst>
          <pc:docMk/>
          <pc:sldMk cId="3640374129" sldId="526"/>
        </pc:sldMkLst>
        <pc:spChg chg="add mod">
          <ac:chgData name="Lavoie Stéphanie" userId="03bcf5a2-8418-45e3-87eb-159b607e2fdb" providerId="ADAL" clId="{20CEFD32-65F8-440E-9282-580613008D50}" dt="2020-11-22T18:10:59.531" v="139" actId="1076"/>
          <ac:spMkLst>
            <pc:docMk/>
            <pc:sldMk cId="3640374129" sldId="526"/>
            <ac:spMk id="3" creationId="{9ECF26BA-5939-46FE-A1E7-D4F7CB6B1C2B}"/>
          </ac:spMkLst>
        </pc:spChg>
      </pc:sldChg>
      <pc:sldChg chg="modSp">
        <pc:chgData name="Lavoie Stéphanie" userId="03bcf5a2-8418-45e3-87eb-159b607e2fdb" providerId="ADAL" clId="{20CEFD32-65F8-440E-9282-580613008D50}" dt="2020-11-22T18:26:43.284" v="288" actId="20577"/>
        <pc:sldMkLst>
          <pc:docMk/>
          <pc:sldMk cId="2424694345" sldId="527"/>
        </pc:sldMkLst>
        <pc:spChg chg="mod">
          <ac:chgData name="Lavoie Stéphanie" userId="03bcf5a2-8418-45e3-87eb-159b607e2fdb" providerId="ADAL" clId="{20CEFD32-65F8-440E-9282-580613008D50}" dt="2020-11-22T18:26:43.284" v="288" actId="20577"/>
          <ac:spMkLst>
            <pc:docMk/>
            <pc:sldMk cId="2424694345" sldId="527"/>
            <ac:spMk id="46" creationId="{CC6D3474-8A10-4C96-A043-456C7EA19C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tags" Target="../tags/tag65.xml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9.gif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0.png"/><Relationship Id="rId4" Type="http://schemas.openxmlformats.org/officeDocument/2006/relationships/tags" Target="../tags/tag66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21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20.png"/><Relationship Id="rId2" Type="http://schemas.openxmlformats.org/officeDocument/2006/relationships/tags" Target="../tags/tag68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image" Target="../media/image18.png"/><Relationship Id="rId10" Type="http://schemas.openxmlformats.org/officeDocument/2006/relationships/tags" Target="../tags/tag76.xml"/><Relationship Id="rId19" Type="http://schemas.openxmlformats.org/officeDocument/2006/relationships/image" Target="../media/image22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../media/image2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25.png"/><Relationship Id="rId5" Type="http://schemas.openxmlformats.org/officeDocument/2006/relationships/tags" Target="../tags/tag84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83.xml"/><Relationship Id="rId9" Type="http://schemas.openxmlformats.org/officeDocument/2006/relationships/image" Target="../media/image12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image" Target="../media/image31.png"/><Relationship Id="rId4" Type="http://schemas.openxmlformats.org/officeDocument/2006/relationships/tags" Target="../tags/tag90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990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2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8.png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400" b="1" dirty="0"/>
              <a:t>Analyse graphique d’une courbe de chauffage et d’enthalpie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155 et 156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Exercice (p.168)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D69ED0-510A-4C02-BD5B-68484FBE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3393"/>
            <a:ext cx="11041414" cy="531542"/>
          </a:xfrm>
        </p:spPr>
        <p:txBody>
          <a:bodyPr>
            <a:normAutofit/>
          </a:bodyPr>
          <a:lstStyle/>
          <a:p>
            <a:r>
              <a:rPr lang="fr-CA" sz="2800" dirty="0"/>
              <a:t>Qu’est-ce qui se produit quand on met le feu au trinitrotoluène? </a:t>
            </a:r>
          </a:p>
        </p:txBody>
      </p:sp>
      <p:pic>
        <p:nvPicPr>
          <p:cNvPr id="1026" name="Picture 2" descr="Wile E Coyote GIFs - Get the best GIF on GIPHY">
            <a:extLst>
              <a:ext uri="{FF2B5EF4-FFF2-40B4-BE49-F238E27FC236}">
                <a16:creationId xmlns:a16="http://schemas.microsoft.com/office/drawing/2014/main" id="{B212F0B9-F973-475A-8BAB-2D759BC1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552350"/>
            <a:ext cx="1897818" cy="14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nitrotoluène — Wikipédia">
            <a:extLst>
              <a:ext uri="{FF2B5EF4-FFF2-40B4-BE49-F238E27FC236}">
                <a16:creationId xmlns:a16="http://schemas.microsoft.com/office/drawing/2014/main" id="{3020EB82-6A4C-4B74-B933-542A3276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03" y="719162"/>
            <a:ext cx="1444415" cy="12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7C64A8F-A0FD-44FE-8B5F-1BECE01CDFF5}"/>
                  </a:ext>
                </a:extLst>
              </p:cNvPr>
              <p:cNvSpPr txBox="1"/>
              <p:nvPr/>
            </p:nvSpPr>
            <p:spPr>
              <a:xfrm>
                <a:off x="638649" y="2605058"/>
                <a:ext cx="4403284" cy="12334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7C64A8F-A0FD-44FE-8B5F-1BECE01C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2605058"/>
                <a:ext cx="4403284" cy="1233415"/>
              </a:xfrm>
              <a:prstGeom prst="rect">
                <a:avLst/>
              </a:prstGeom>
              <a:blipFill>
                <a:blip r:embed="rId9"/>
                <a:stretch>
                  <a:fillRect l="-416" b="-59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4385" y="834530"/>
                <a:ext cx="2587591" cy="8572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85" y="834530"/>
                <a:ext cx="2587591" cy="85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D5B7E5-DF77-46A5-93A4-3F97836BFA85}"/>
              </a:ext>
            </a:extLst>
          </p:cNvPr>
          <p:cNvGrpSpPr/>
          <p:nvPr/>
        </p:nvGrpSpPr>
        <p:grpSpPr>
          <a:xfrm>
            <a:off x="6996715" y="3118490"/>
            <a:ext cx="4871990" cy="3114958"/>
            <a:chOff x="2468845" y="2227446"/>
            <a:chExt cx="7005516" cy="447905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91634C0-17C2-4052-881F-9B22CE32E77C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B24DEF5-4FB3-4D7F-B1B4-4AA51E7D4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10289E4-AE15-4972-B7D3-72AF671008DE}"/>
              </a:ext>
            </a:extLst>
          </p:cNvPr>
          <p:cNvCxnSpPr/>
          <p:nvPr/>
        </p:nvCxnSpPr>
        <p:spPr>
          <a:xfrm>
            <a:off x="7017626" y="3763478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F1E685-520A-46EA-95E8-749B41DCF6A7}"/>
              </a:ext>
            </a:extLst>
          </p:cNvPr>
          <p:cNvCxnSpPr/>
          <p:nvPr/>
        </p:nvCxnSpPr>
        <p:spPr>
          <a:xfrm>
            <a:off x="9184094" y="5552173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647C390-BC60-418D-9C3A-261D6FB10251}"/>
              </a:ext>
            </a:extLst>
          </p:cNvPr>
          <p:cNvSpPr/>
          <p:nvPr/>
        </p:nvSpPr>
        <p:spPr>
          <a:xfrm>
            <a:off x="8952295" y="3923729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96AAD5-B610-4E91-9557-E26E2938A50C}"/>
              </a:ext>
            </a:extLst>
          </p:cNvPr>
          <p:cNvSpPr txBox="1"/>
          <p:nvPr/>
        </p:nvSpPr>
        <p:spPr>
          <a:xfrm>
            <a:off x="5844385" y="2860627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BB4C82-6320-4A13-94EC-B0AD3CD6F3CD}"/>
              </a:ext>
            </a:extLst>
          </p:cNvPr>
          <p:cNvSpPr txBox="1"/>
          <p:nvPr/>
        </p:nvSpPr>
        <p:spPr>
          <a:xfrm>
            <a:off x="7972746" y="6291849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8507" y="772048"/>
                <a:ext cx="2799345" cy="9822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7" y="772048"/>
                <a:ext cx="2799345" cy="9822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2F8E786-CDB4-4FEB-A8DC-879C112BF26B}"/>
              </a:ext>
            </a:extLst>
          </p:cNvPr>
          <p:cNvSpPr txBox="1"/>
          <p:nvPr/>
        </p:nvSpPr>
        <p:spPr>
          <a:xfrm>
            <a:off x="7241584" y="3303526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2A419E-955C-49A7-AAB2-58EEB65F90E9}"/>
              </a:ext>
            </a:extLst>
          </p:cNvPr>
          <p:cNvSpPr txBox="1"/>
          <p:nvPr/>
        </p:nvSpPr>
        <p:spPr>
          <a:xfrm>
            <a:off x="9527828" y="5076085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02D5E-D88A-4AE9-9189-2D0967C1DDD1}"/>
              </a:ext>
            </a:extLst>
          </p:cNvPr>
          <p:cNvSpPr txBox="1"/>
          <p:nvPr/>
        </p:nvSpPr>
        <p:spPr>
          <a:xfrm>
            <a:off x="7241590" y="2563768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&gt;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792238A-0835-4FF5-92FB-1F8353A6C998}"/>
              </a:ext>
            </a:extLst>
          </p:cNvPr>
          <p:cNvGrpSpPr/>
          <p:nvPr/>
        </p:nvGrpSpPr>
        <p:grpSpPr>
          <a:xfrm>
            <a:off x="5225245" y="5336058"/>
            <a:ext cx="3958849" cy="461665"/>
            <a:chOff x="870899" y="4765873"/>
            <a:chExt cx="3809500" cy="4616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BBFCFF8-051C-48A1-A911-CF1258975738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FF9350-E9C5-40FF-9417-60069B18977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70899" y="4765873"/>
              <a:ext cx="178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r>
                <a:rPr lang="fr-CA" sz="2400" b="1" dirty="0">
                  <a:solidFill>
                    <a:schemeClr val="accent5"/>
                  </a:solidFill>
                </a:rPr>
                <a:t> = 20 kJ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EFC60C8-7A1E-478D-BF96-90132FF036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53869" y="3562774"/>
            <a:ext cx="185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r>
              <a:rPr lang="fr-CA" sz="2400" b="1" dirty="0">
                <a:solidFill>
                  <a:schemeClr val="accent5"/>
                </a:solidFill>
              </a:rPr>
              <a:t> = 100 kJ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/>
              <p:nvPr/>
            </p:nvSpPr>
            <p:spPr>
              <a:xfrm>
                <a:off x="9308387" y="4165272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387" y="4165272"/>
                <a:ext cx="8465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D0F9AB09-5F75-4D69-9471-A4D9E661BAD5}"/>
              </a:ext>
            </a:extLst>
          </p:cNvPr>
          <p:cNvSpPr txBox="1"/>
          <p:nvPr/>
        </p:nvSpPr>
        <p:spPr>
          <a:xfrm>
            <a:off x="638649" y="4011383"/>
            <a:ext cx="44032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Réactifs </a:t>
            </a:r>
            <a:r>
              <a:rPr lang="fr-CA" sz="2400" b="1" dirty="0">
                <a:sym typeface="Wingdings" panose="05000000000000000000" pitchFamily="2" charset="2"/>
              </a:rPr>
              <a:t> Produits + 80 kJ</a:t>
            </a:r>
          </a:p>
          <a:p>
            <a:r>
              <a:rPr lang="fr-CA" sz="2400" b="1" dirty="0">
                <a:sym typeface="Wingdings" panose="05000000000000000000" pitchFamily="2" charset="2"/>
              </a:rPr>
              <a:t>100 kJ  20 kJ + 80 kJ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F3D2624-3D8F-4AA8-9BD3-9CD25B8D66F0}"/>
                  </a:ext>
                </a:extLst>
              </p:cNvPr>
              <p:cNvSpPr txBox="1"/>
              <p:nvPr/>
            </p:nvSpPr>
            <p:spPr>
              <a:xfrm>
                <a:off x="680320" y="5132143"/>
                <a:ext cx="4473545" cy="14796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fr-C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sz="2000" dirty="0">
                    <a:ea typeface="Cambria Math" panose="02040503050406030204" pitchFamily="18" charset="0"/>
                  </a:rPr>
                  <a:t>L’énergie est dégagée donc c’est une </a:t>
                </a:r>
                <a:r>
                  <a:rPr lang="fr-CA" sz="2000">
                    <a:ea typeface="Cambria Math" panose="02040503050406030204" pitchFamily="18" charset="0"/>
                  </a:rPr>
                  <a:t>réaction exothermique.</a:t>
                </a:r>
                <a:endParaRPr lang="fr-CA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F3D2624-3D8F-4AA8-9BD3-9CD25B8D6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0" y="5132143"/>
                <a:ext cx="4473545" cy="1479636"/>
              </a:xfrm>
              <a:prstGeom prst="rect">
                <a:avLst/>
              </a:prstGeom>
              <a:blipFill>
                <a:blip r:embed="rId13"/>
                <a:stretch>
                  <a:fillRect l="-1501" r="-1774" b="-65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73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8" grpId="0"/>
      <p:bldP spid="19" grpId="0"/>
      <p:bldP spid="20" grpId="0"/>
      <p:bldP spid="9" grpId="0"/>
      <p:bldP spid="22" grpId="0"/>
      <p:bldP spid="10" grpId="0"/>
      <p:bldP spid="29" grpId="0"/>
      <p:bldP spid="27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de réaction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D5B7E5-DF77-46A5-93A4-3F97836BFA85}"/>
              </a:ext>
            </a:extLst>
          </p:cNvPr>
          <p:cNvGrpSpPr/>
          <p:nvPr/>
        </p:nvGrpSpPr>
        <p:grpSpPr>
          <a:xfrm>
            <a:off x="1152330" y="2909485"/>
            <a:ext cx="4871990" cy="3114958"/>
            <a:chOff x="2468845" y="2227446"/>
            <a:chExt cx="7005516" cy="447905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91634C0-17C2-4052-881F-9B22CE32E77C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B24DEF5-4FB3-4D7F-B1B4-4AA51E7D4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10289E4-AE15-4972-B7D3-72AF671008DE}"/>
              </a:ext>
            </a:extLst>
          </p:cNvPr>
          <p:cNvCxnSpPr/>
          <p:nvPr/>
        </p:nvCxnSpPr>
        <p:spPr>
          <a:xfrm>
            <a:off x="1173241" y="3554473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F1E685-520A-46EA-95E8-749B41DCF6A7}"/>
              </a:ext>
            </a:extLst>
          </p:cNvPr>
          <p:cNvCxnSpPr/>
          <p:nvPr/>
        </p:nvCxnSpPr>
        <p:spPr>
          <a:xfrm>
            <a:off x="3339709" y="5343168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647C390-BC60-418D-9C3A-261D6FB10251}"/>
              </a:ext>
            </a:extLst>
          </p:cNvPr>
          <p:cNvSpPr/>
          <p:nvPr/>
        </p:nvSpPr>
        <p:spPr>
          <a:xfrm>
            <a:off x="3107910" y="3714724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96AAD5-B610-4E91-9557-E26E2938A50C}"/>
              </a:ext>
            </a:extLst>
          </p:cNvPr>
          <p:cNvSpPr txBox="1"/>
          <p:nvPr/>
        </p:nvSpPr>
        <p:spPr>
          <a:xfrm>
            <a:off x="0" y="2651622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BB4C82-6320-4A13-94EC-B0AD3CD6F3CD}"/>
              </a:ext>
            </a:extLst>
          </p:cNvPr>
          <p:cNvSpPr txBox="1"/>
          <p:nvPr/>
        </p:nvSpPr>
        <p:spPr>
          <a:xfrm>
            <a:off x="2128361" y="6082844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81909" y="744574"/>
                <a:ext cx="2799345" cy="9822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9" y="744574"/>
                <a:ext cx="2799345" cy="9822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2F8E786-CDB4-4FEB-A8DC-879C112BF26B}"/>
              </a:ext>
            </a:extLst>
          </p:cNvPr>
          <p:cNvSpPr txBox="1"/>
          <p:nvPr/>
        </p:nvSpPr>
        <p:spPr>
          <a:xfrm>
            <a:off x="1397199" y="309452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2A419E-955C-49A7-AAB2-58EEB65F90E9}"/>
              </a:ext>
            </a:extLst>
          </p:cNvPr>
          <p:cNvSpPr txBox="1"/>
          <p:nvPr/>
        </p:nvSpPr>
        <p:spPr>
          <a:xfrm>
            <a:off x="3683443" y="4867080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02D5E-D88A-4AE9-9189-2D0967C1DDD1}"/>
              </a:ext>
            </a:extLst>
          </p:cNvPr>
          <p:cNvSpPr txBox="1"/>
          <p:nvPr/>
        </p:nvSpPr>
        <p:spPr>
          <a:xfrm>
            <a:off x="1397205" y="2354763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&gt;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792238A-0835-4FF5-92FB-1F8353A6C998}"/>
              </a:ext>
            </a:extLst>
          </p:cNvPr>
          <p:cNvGrpSpPr/>
          <p:nvPr/>
        </p:nvGrpSpPr>
        <p:grpSpPr>
          <a:xfrm>
            <a:off x="650605" y="5127053"/>
            <a:ext cx="2689105" cy="461665"/>
            <a:chOff x="2154941" y="4765873"/>
            <a:chExt cx="2525458" cy="4616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BBFCFF8-051C-48A1-A911-CF1258975738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FF9350-E9C5-40FF-9417-60069B18977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154941" y="4765873"/>
              <a:ext cx="49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EFC60C8-7A1E-478D-BF96-90132FF036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0604" y="3353769"/>
            <a:ext cx="51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/>
              <p:nvPr/>
            </p:nvSpPr>
            <p:spPr>
              <a:xfrm>
                <a:off x="3464002" y="3791979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02" y="3791979"/>
                <a:ext cx="8465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C8EDBE15-1A55-4021-ADFB-CA8E84E3A02F}"/>
              </a:ext>
            </a:extLst>
          </p:cNvPr>
          <p:cNvGrpSpPr/>
          <p:nvPr/>
        </p:nvGrpSpPr>
        <p:grpSpPr>
          <a:xfrm>
            <a:off x="7176650" y="2909485"/>
            <a:ext cx="4871990" cy="3114958"/>
            <a:chOff x="2468845" y="2227446"/>
            <a:chExt cx="7005516" cy="4479050"/>
          </a:xfrm>
        </p:grpSpPr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631B643-2A0D-43CC-8CD2-F7F8091019A3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3CDD8F8C-C700-4167-A13C-365D8F1A2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5B3738F-B84C-4710-A867-14A0016FCA2F}"/>
              </a:ext>
            </a:extLst>
          </p:cNvPr>
          <p:cNvCxnSpPr/>
          <p:nvPr/>
        </p:nvCxnSpPr>
        <p:spPr>
          <a:xfrm>
            <a:off x="7197561" y="5339733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F710833-5D27-4E3E-8822-1460841D790E}"/>
              </a:ext>
            </a:extLst>
          </p:cNvPr>
          <p:cNvCxnSpPr/>
          <p:nvPr/>
        </p:nvCxnSpPr>
        <p:spPr>
          <a:xfrm>
            <a:off x="9364029" y="3627577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9BFCD9F5-A9F4-469C-AFD7-50231AB8E130}"/>
              </a:ext>
            </a:extLst>
          </p:cNvPr>
          <p:cNvSpPr/>
          <p:nvPr/>
        </p:nvSpPr>
        <p:spPr>
          <a:xfrm rot="10800000">
            <a:off x="9132230" y="3714724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BD3B847-38DF-41C3-9F35-95FB7D2FED4D}"/>
              </a:ext>
            </a:extLst>
          </p:cNvPr>
          <p:cNvSpPr txBox="1"/>
          <p:nvPr/>
        </p:nvSpPr>
        <p:spPr>
          <a:xfrm>
            <a:off x="6024320" y="2651622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36ACD3D-7766-44F9-971B-7734D3873D2E}"/>
              </a:ext>
            </a:extLst>
          </p:cNvPr>
          <p:cNvSpPr txBox="1"/>
          <p:nvPr/>
        </p:nvSpPr>
        <p:spPr>
          <a:xfrm>
            <a:off x="8152681" y="6082844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EF12DB7-230A-456F-9070-DEFDC1FB0287}"/>
              </a:ext>
            </a:extLst>
          </p:cNvPr>
          <p:cNvSpPr txBox="1"/>
          <p:nvPr/>
        </p:nvSpPr>
        <p:spPr>
          <a:xfrm>
            <a:off x="7421519" y="487978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084461-1B1E-4D71-BD7B-2AF6DFF5BD6B}"/>
              </a:ext>
            </a:extLst>
          </p:cNvPr>
          <p:cNvSpPr txBox="1"/>
          <p:nvPr/>
        </p:nvSpPr>
        <p:spPr>
          <a:xfrm>
            <a:off x="9707763" y="3151489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75277B-12A8-4EE5-9C23-9208F114534C}"/>
              </a:ext>
            </a:extLst>
          </p:cNvPr>
          <p:cNvSpPr txBox="1"/>
          <p:nvPr/>
        </p:nvSpPr>
        <p:spPr>
          <a:xfrm>
            <a:off x="7421525" y="2354763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&lt;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318993A6-B0C6-468D-AA4D-E0344CDBD885}"/>
              </a:ext>
            </a:extLst>
          </p:cNvPr>
          <p:cNvGrpSpPr/>
          <p:nvPr/>
        </p:nvGrpSpPr>
        <p:grpSpPr>
          <a:xfrm>
            <a:off x="6674925" y="3411462"/>
            <a:ext cx="2689105" cy="461665"/>
            <a:chOff x="2154941" y="4765873"/>
            <a:chExt cx="2525458" cy="461665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4D510A7-B92F-4F4C-8E20-6DF47E08572A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9CD90E9-805D-4948-B51E-C9A930B554D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154941" y="4765873"/>
              <a:ext cx="49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47967CD6-7AFF-4AA5-8957-BE1663A447B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84683" y="5106884"/>
            <a:ext cx="51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A312BCE-7760-4E05-AFDE-1AA3849D6B74}"/>
                  </a:ext>
                </a:extLst>
              </p:cNvPr>
              <p:cNvSpPr txBox="1"/>
              <p:nvPr/>
            </p:nvSpPr>
            <p:spPr>
              <a:xfrm>
                <a:off x="9488322" y="3791979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A312BCE-7760-4E05-AFDE-1AA3849D6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322" y="3791979"/>
                <a:ext cx="84653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4D38BB25-270A-43D1-A586-07DE6527611F}"/>
              </a:ext>
            </a:extLst>
          </p:cNvPr>
          <p:cNvSpPr txBox="1"/>
          <p:nvPr/>
        </p:nvSpPr>
        <p:spPr>
          <a:xfrm>
            <a:off x="4083687" y="3797130"/>
            <a:ext cx="7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5"/>
                </a:solidFill>
              </a:rPr>
              <a:t>&lt; 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9FFA6E2-E920-4CD9-BF14-ED15851960A0}"/>
              </a:ext>
            </a:extLst>
          </p:cNvPr>
          <p:cNvSpPr txBox="1"/>
          <p:nvPr/>
        </p:nvSpPr>
        <p:spPr>
          <a:xfrm>
            <a:off x="10147247" y="3787508"/>
            <a:ext cx="7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5"/>
                </a:solidFill>
              </a:rPr>
              <a:t>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55FE88B-74EA-40BD-BE36-15B6D3D30B26}"/>
                  </a:ext>
                </a:extLst>
              </p:cNvPr>
              <p:cNvSpPr txBox="1"/>
              <p:nvPr/>
            </p:nvSpPr>
            <p:spPr>
              <a:xfrm>
                <a:off x="3464002" y="4252762"/>
                <a:ext cx="2033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16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1600" b="1" dirty="0">
                    <a:solidFill>
                      <a:schemeClr val="accent5"/>
                    </a:solidFill>
                  </a:rPr>
                  <a:t>négatif</a:t>
                </a: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55FE88B-74EA-40BD-BE36-15B6D3D3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02" y="4252762"/>
                <a:ext cx="2033111" cy="338554"/>
              </a:xfrm>
              <a:prstGeom prst="rect">
                <a:avLst/>
              </a:prstGeom>
              <a:blipFill>
                <a:blip r:embed="rId18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FF19438-F6C8-48F8-9950-0E5D24D533C6}"/>
                  </a:ext>
                </a:extLst>
              </p:cNvPr>
              <p:cNvSpPr txBox="1"/>
              <p:nvPr/>
            </p:nvSpPr>
            <p:spPr>
              <a:xfrm>
                <a:off x="9488322" y="4252762"/>
                <a:ext cx="2033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16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1600" b="1" dirty="0">
                    <a:solidFill>
                      <a:schemeClr val="accent5"/>
                    </a:solidFill>
                  </a:rPr>
                  <a:t>positif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FF19438-F6C8-48F8-9950-0E5D24D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322" y="4252762"/>
                <a:ext cx="2033111" cy="338554"/>
              </a:xfrm>
              <a:prstGeom prst="rect">
                <a:avLst/>
              </a:prstGeom>
              <a:blipFill>
                <a:blip r:embed="rId19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9B38F71-B648-4407-BF8C-6ACDC447F872}"/>
              </a:ext>
            </a:extLst>
          </p:cNvPr>
          <p:cNvCxnSpPr>
            <a:cxnSpLocks/>
          </p:cNvCxnSpPr>
          <p:nvPr/>
        </p:nvCxnSpPr>
        <p:spPr>
          <a:xfrm>
            <a:off x="6070049" y="1990722"/>
            <a:ext cx="25951" cy="4867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5574FFB-AAC1-4845-AFA6-1C92905211FD}"/>
              </a:ext>
            </a:extLst>
          </p:cNvPr>
          <p:cNvGrpSpPr/>
          <p:nvPr/>
        </p:nvGrpSpPr>
        <p:grpSpPr>
          <a:xfrm>
            <a:off x="0" y="2354763"/>
            <a:ext cx="6073331" cy="4189746"/>
            <a:chOff x="152400" y="2507163"/>
            <a:chExt cx="6073331" cy="4189746"/>
          </a:xfrm>
        </p:grpSpPr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7445B343-68CE-4894-8B83-F3A427F5C78B}"/>
                </a:ext>
              </a:extLst>
            </p:cNvPr>
            <p:cNvGrpSpPr/>
            <p:nvPr/>
          </p:nvGrpSpPr>
          <p:grpSpPr>
            <a:xfrm>
              <a:off x="130473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12" name="Connecteur droit avec flèche 111">
                <a:extLst>
                  <a:ext uri="{FF2B5EF4-FFF2-40B4-BE49-F238E27FC236}">
                    <a16:creationId xmlns:a16="http://schemas.microsoft.com/office/drawing/2014/main" id="{6FAB519C-9F63-42D1-9B6F-4C120ECD2AA1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>
                <a:extLst>
                  <a:ext uri="{FF2B5EF4-FFF2-40B4-BE49-F238E27FC236}">
                    <a16:creationId xmlns:a16="http://schemas.microsoft.com/office/drawing/2014/main" id="{D735EC02-A50D-432C-B6F8-05C12B0E00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4A73BEF-A354-4FCD-80AB-3781B0351894}"/>
                </a:ext>
              </a:extLst>
            </p:cNvPr>
            <p:cNvCxnSpPr/>
            <p:nvPr/>
          </p:nvCxnSpPr>
          <p:spPr>
            <a:xfrm>
              <a:off x="1325641" y="370687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6AED29-2584-42B8-A4BD-FF2C4E054FF7}"/>
                </a:ext>
              </a:extLst>
            </p:cNvPr>
            <p:cNvCxnSpPr/>
            <p:nvPr/>
          </p:nvCxnSpPr>
          <p:spPr>
            <a:xfrm>
              <a:off x="3492109" y="5495568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èche : bas 115">
              <a:extLst>
                <a:ext uri="{FF2B5EF4-FFF2-40B4-BE49-F238E27FC236}">
                  <a16:creationId xmlns:a16="http://schemas.microsoft.com/office/drawing/2014/main" id="{E61E8A1C-4D36-4C5F-9B54-0D904D75BD16}"/>
                </a:ext>
              </a:extLst>
            </p:cNvPr>
            <p:cNvSpPr/>
            <p:nvPr/>
          </p:nvSpPr>
          <p:spPr>
            <a:xfrm>
              <a:off x="326031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F2DF555F-76D3-4C1A-8E28-BCE59AE13D2F}"/>
                </a:ext>
              </a:extLst>
            </p:cNvPr>
            <p:cNvSpPr txBox="1"/>
            <p:nvPr/>
          </p:nvSpPr>
          <p:spPr>
            <a:xfrm>
              <a:off x="152400" y="2804022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B7D7E11-CAAC-481B-981D-DE78D7BAFAE9}"/>
                </a:ext>
              </a:extLst>
            </p:cNvPr>
            <p:cNvSpPr txBox="1"/>
            <p:nvPr/>
          </p:nvSpPr>
          <p:spPr>
            <a:xfrm>
              <a:off x="2280761" y="6235244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5EFC97E-EAB6-4DF3-9529-23F5D3A39A22}"/>
                </a:ext>
              </a:extLst>
            </p:cNvPr>
            <p:cNvSpPr txBox="1"/>
            <p:nvPr/>
          </p:nvSpPr>
          <p:spPr>
            <a:xfrm>
              <a:off x="1549599" y="324692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092FBF1E-64C4-4B7E-B66A-96486F740CCE}"/>
                </a:ext>
              </a:extLst>
            </p:cNvPr>
            <p:cNvSpPr txBox="1"/>
            <p:nvPr/>
          </p:nvSpPr>
          <p:spPr>
            <a:xfrm>
              <a:off x="3835843" y="5019480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45CA983C-EF18-4309-A529-8732CCD4C681}"/>
                </a:ext>
              </a:extLst>
            </p:cNvPr>
            <p:cNvSpPr txBox="1"/>
            <p:nvPr/>
          </p:nvSpPr>
          <p:spPr>
            <a:xfrm>
              <a:off x="1549605" y="2507163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lorsque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r</a:t>
              </a:r>
              <a:r>
                <a:rPr lang="fr-CA" sz="1600" dirty="0"/>
                <a:t> &gt;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p</a:t>
              </a:r>
              <a:endParaRPr lang="fr-CA" sz="1600" baseline="-25000" dirty="0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22316923-94D1-42BE-9CAE-146091274D73}"/>
                </a:ext>
              </a:extLst>
            </p:cNvPr>
            <p:cNvGrpSpPr/>
            <p:nvPr/>
          </p:nvGrpSpPr>
          <p:grpSpPr>
            <a:xfrm>
              <a:off x="803005" y="5279453"/>
              <a:ext cx="2689105" cy="461665"/>
              <a:chOff x="2154941" y="4765873"/>
              <a:chExt cx="2525458" cy="461665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5B732732-2394-47DE-828F-3F21E39DE57D}"/>
                  </a:ext>
                </a:extLst>
              </p:cNvPr>
              <p:cNvCxnSpPr>
                <a:cxnSpLocks/>
              </p:cNvCxnSpPr>
              <p:nvPr>
                <p:custDataLst>
                  <p:tags r:id="rId8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5D198CE6-65C1-42BD-8BF7-DF59D17C1F4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54941" y="4765873"/>
                <a:ext cx="49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24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24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CB64BE59-BA2E-4E29-A7CD-32CC1D15DB5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3004" y="3506169"/>
              <a:ext cx="5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/>
                <p:nvPr/>
              </p:nvSpPr>
              <p:spPr>
                <a:xfrm>
                  <a:off x="3616402" y="3944379"/>
                  <a:ext cx="8465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402" y="3944379"/>
                  <a:ext cx="846531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2CD63C16-5CC4-4FBD-81AB-6399074639C6}"/>
                </a:ext>
              </a:extLst>
            </p:cNvPr>
            <p:cNvSpPr txBox="1"/>
            <p:nvPr/>
          </p:nvSpPr>
          <p:spPr>
            <a:xfrm>
              <a:off x="4236087" y="3949530"/>
              <a:ext cx="769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>
                  <a:solidFill>
                    <a:schemeClr val="accent5"/>
                  </a:solidFill>
                </a:rPr>
                <a:t>&lt; 0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B3019D2A-FCD5-462A-9EE8-54A287227C36}"/>
              </a:ext>
            </a:extLst>
          </p:cNvPr>
          <p:cNvGrpSpPr/>
          <p:nvPr/>
        </p:nvGrpSpPr>
        <p:grpSpPr>
          <a:xfrm>
            <a:off x="6025150" y="2354763"/>
            <a:ext cx="6073331" cy="4189746"/>
            <a:chOff x="6176720" y="2507163"/>
            <a:chExt cx="6073331" cy="4189746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837F3654-3C25-4A70-95D2-833CDD5FEAAC}"/>
                </a:ext>
              </a:extLst>
            </p:cNvPr>
            <p:cNvGrpSpPr/>
            <p:nvPr/>
          </p:nvGrpSpPr>
          <p:grpSpPr>
            <a:xfrm>
              <a:off x="732905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31" name="Connecteur droit avec flèche 130">
                <a:extLst>
                  <a:ext uri="{FF2B5EF4-FFF2-40B4-BE49-F238E27FC236}">
                    <a16:creationId xmlns:a16="http://schemas.microsoft.com/office/drawing/2014/main" id="{94B8007F-BDDA-49B2-B067-EE8EBC729BFE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>
                <a:extLst>
                  <a:ext uri="{FF2B5EF4-FFF2-40B4-BE49-F238E27FC236}">
                    <a16:creationId xmlns:a16="http://schemas.microsoft.com/office/drawing/2014/main" id="{F42B5A67-658A-41B7-8217-A2490A15F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8030A26-F4B9-45B5-B1F9-7266718273C6}"/>
                </a:ext>
              </a:extLst>
            </p:cNvPr>
            <p:cNvCxnSpPr/>
            <p:nvPr/>
          </p:nvCxnSpPr>
          <p:spPr>
            <a:xfrm>
              <a:off x="7349961" y="549213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F15810D3-D01B-4BD7-A161-A4299E4C0D29}"/>
                </a:ext>
              </a:extLst>
            </p:cNvPr>
            <p:cNvCxnSpPr/>
            <p:nvPr/>
          </p:nvCxnSpPr>
          <p:spPr>
            <a:xfrm>
              <a:off x="9516429" y="3779977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èche : bas 134">
              <a:extLst>
                <a:ext uri="{FF2B5EF4-FFF2-40B4-BE49-F238E27FC236}">
                  <a16:creationId xmlns:a16="http://schemas.microsoft.com/office/drawing/2014/main" id="{0B63A9BE-7ECF-4562-9613-80F7B9047F24}"/>
                </a:ext>
              </a:extLst>
            </p:cNvPr>
            <p:cNvSpPr/>
            <p:nvPr/>
          </p:nvSpPr>
          <p:spPr>
            <a:xfrm rot="10800000">
              <a:off x="928463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41AF1712-4C21-4E33-96FD-C8B9338BA4EB}"/>
                </a:ext>
              </a:extLst>
            </p:cNvPr>
            <p:cNvSpPr txBox="1"/>
            <p:nvPr/>
          </p:nvSpPr>
          <p:spPr>
            <a:xfrm>
              <a:off x="6176720" y="2804022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C8D54CFE-9605-4657-8F17-4256601EC9A5}"/>
                </a:ext>
              </a:extLst>
            </p:cNvPr>
            <p:cNvSpPr txBox="1"/>
            <p:nvPr/>
          </p:nvSpPr>
          <p:spPr>
            <a:xfrm>
              <a:off x="8305081" y="6235244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64D67D4C-620A-4181-A0A6-C8A9376192BF}"/>
                </a:ext>
              </a:extLst>
            </p:cNvPr>
            <p:cNvSpPr txBox="1"/>
            <p:nvPr/>
          </p:nvSpPr>
          <p:spPr>
            <a:xfrm>
              <a:off x="7573919" y="503218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5AD9CE8A-5CDA-4F64-8C94-E1B165A87900}"/>
                </a:ext>
              </a:extLst>
            </p:cNvPr>
            <p:cNvSpPr txBox="1"/>
            <p:nvPr/>
          </p:nvSpPr>
          <p:spPr>
            <a:xfrm>
              <a:off x="9860163" y="3303889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8B0AB28-241B-4480-9128-507248DC7317}"/>
                </a:ext>
              </a:extLst>
            </p:cNvPr>
            <p:cNvSpPr txBox="1"/>
            <p:nvPr/>
          </p:nvSpPr>
          <p:spPr>
            <a:xfrm>
              <a:off x="7573925" y="2507163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lorsque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r</a:t>
              </a:r>
              <a:r>
                <a:rPr lang="fr-CA" sz="1600" dirty="0"/>
                <a:t> &lt;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p</a:t>
              </a:r>
              <a:endParaRPr lang="fr-CA" sz="1600" baseline="-25000" dirty="0"/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07A28239-5882-4D7B-95D4-66A67DBF166D}"/>
                </a:ext>
              </a:extLst>
            </p:cNvPr>
            <p:cNvGrpSpPr/>
            <p:nvPr/>
          </p:nvGrpSpPr>
          <p:grpSpPr>
            <a:xfrm>
              <a:off x="6827325" y="3563862"/>
              <a:ext cx="2689105" cy="461665"/>
              <a:chOff x="2154941" y="4765873"/>
              <a:chExt cx="2525458" cy="461665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54FB35B5-F7BD-4DC9-A1CB-F9434494C003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538BFD80-C97E-4333-8001-C16462D898BE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54941" y="4765873"/>
                <a:ext cx="49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24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24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2419B168-0199-4ABF-92F2-06A0FD7E6E1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837083" y="5259284"/>
              <a:ext cx="5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/>
                <p:nvPr/>
              </p:nvSpPr>
              <p:spPr>
                <a:xfrm>
                  <a:off x="9640722" y="3944379"/>
                  <a:ext cx="8465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722" y="3944379"/>
                  <a:ext cx="846531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6E544194-D771-4D49-B89D-BCF4F0AED425}"/>
                </a:ext>
              </a:extLst>
            </p:cNvPr>
            <p:cNvSpPr txBox="1"/>
            <p:nvPr/>
          </p:nvSpPr>
          <p:spPr>
            <a:xfrm>
              <a:off x="10299647" y="3939908"/>
              <a:ext cx="769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>
                  <a:solidFill>
                    <a:schemeClr val="accent5"/>
                  </a:solidFill>
                </a:rPr>
                <a:t>&gt;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47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65F4333-B4A5-4B8D-8EAA-B33D6462F9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fr-CA" b="1" dirty="0"/>
                  <a:t>Dans la réalité, tout ce que l’on peut mesurer avec un calorimètre est le </a:t>
                </a:r>
                <a14:m>
                  <m:oMath xmlns:m="http://schemas.openxmlformats.org/officeDocument/2006/math">
                    <m:r>
                      <a:rPr lang="fr-CA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b="1" dirty="0"/>
                  <a:t>.</a:t>
                </a:r>
                <a:br>
                  <a:rPr lang="fr-CA" b="1" dirty="0"/>
                </a:br>
                <a:r>
                  <a:rPr lang="fr-CA" b="1" dirty="0"/>
                  <a:t>Souvent, on ne connait pas la valeur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endParaRPr lang="fr-CA" b="1" dirty="0"/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65F4333-B4A5-4B8D-8EAA-B33D6462F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1649" t="-27119" b="-3389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9B38F71-B648-4407-BF8C-6ACDC447F872}"/>
              </a:ext>
            </a:extLst>
          </p:cNvPr>
          <p:cNvCxnSpPr>
            <a:cxnSpLocks/>
          </p:cNvCxnSpPr>
          <p:nvPr/>
        </p:nvCxnSpPr>
        <p:spPr>
          <a:xfrm>
            <a:off x="6070049" y="1990722"/>
            <a:ext cx="25951" cy="4867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5574FFB-AAC1-4845-AFA6-1C92905211FD}"/>
              </a:ext>
            </a:extLst>
          </p:cNvPr>
          <p:cNvGrpSpPr/>
          <p:nvPr/>
        </p:nvGrpSpPr>
        <p:grpSpPr>
          <a:xfrm>
            <a:off x="1166949" y="4040777"/>
            <a:ext cx="3855388" cy="2671682"/>
            <a:chOff x="152400" y="2507163"/>
            <a:chExt cx="6073331" cy="4208659"/>
          </a:xfrm>
        </p:grpSpPr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7445B343-68CE-4894-8B83-F3A427F5C78B}"/>
                </a:ext>
              </a:extLst>
            </p:cNvPr>
            <p:cNvGrpSpPr/>
            <p:nvPr/>
          </p:nvGrpSpPr>
          <p:grpSpPr>
            <a:xfrm>
              <a:off x="130473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12" name="Connecteur droit avec flèche 111">
                <a:extLst>
                  <a:ext uri="{FF2B5EF4-FFF2-40B4-BE49-F238E27FC236}">
                    <a16:creationId xmlns:a16="http://schemas.microsoft.com/office/drawing/2014/main" id="{6FAB519C-9F63-42D1-9B6F-4C120ECD2AA1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>
                <a:extLst>
                  <a:ext uri="{FF2B5EF4-FFF2-40B4-BE49-F238E27FC236}">
                    <a16:creationId xmlns:a16="http://schemas.microsoft.com/office/drawing/2014/main" id="{D735EC02-A50D-432C-B6F8-05C12B0E00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4A73BEF-A354-4FCD-80AB-3781B0351894}"/>
                </a:ext>
              </a:extLst>
            </p:cNvPr>
            <p:cNvCxnSpPr/>
            <p:nvPr/>
          </p:nvCxnSpPr>
          <p:spPr>
            <a:xfrm>
              <a:off x="1325641" y="370687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6AED29-2584-42B8-A4BD-FF2C4E054FF7}"/>
                </a:ext>
              </a:extLst>
            </p:cNvPr>
            <p:cNvCxnSpPr/>
            <p:nvPr/>
          </p:nvCxnSpPr>
          <p:spPr>
            <a:xfrm>
              <a:off x="3492109" y="5495568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èche : bas 115">
              <a:extLst>
                <a:ext uri="{FF2B5EF4-FFF2-40B4-BE49-F238E27FC236}">
                  <a16:creationId xmlns:a16="http://schemas.microsoft.com/office/drawing/2014/main" id="{E61E8A1C-4D36-4C5F-9B54-0D904D75BD16}"/>
                </a:ext>
              </a:extLst>
            </p:cNvPr>
            <p:cNvSpPr/>
            <p:nvPr/>
          </p:nvSpPr>
          <p:spPr>
            <a:xfrm>
              <a:off x="326031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F2DF555F-76D3-4C1A-8E28-BCE59AE13D2F}"/>
                </a:ext>
              </a:extLst>
            </p:cNvPr>
            <p:cNvSpPr txBox="1"/>
            <p:nvPr/>
          </p:nvSpPr>
          <p:spPr>
            <a:xfrm>
              <a:off x="152400" y="2804022"/>
              <a:ext cx="1234162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B7D7E11-CAAC-481B-981D-DE78D7BAFAE9}"/>
                </a:ext>
              </a:extLst>
            </p:cNvPr>
            <p:cNvSpPr txBox="1"/>
            <p:nvPr/>
          </p:nvSpPr>
          <p:spPr>
            <a:xfrm>
              <a:off x="2280760" y="6235245"/>
              <a:ext cx="3944971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5EFC97E-EAB6-4DF3-9529-23F5D3A39A22}"/>
                </a:ext>
              </a:extLst>
            </p:cNvPr>
            <p:cNvSpPr txBox="1"/>
            <p:nvPr/>
          </p:nvSpPr>
          <p:spPr>
            <a:xfrm>
              <a:off x="1549598" y="3246921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092FBF1E-64C4-4B7E-B66A-96486F740CCE}"/>
                </a:ext>
              </a:extLst>
            </p:cNvPr>
            <p:cNvSpPr txBox="1"/>
            <p:nvPr/>
          </p:nvSpPr>
          <p:spPr>
            <a:xfrm>
              <a:off x="3835843" y="5019480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45CA983C-EF18-4309-A529-8732CCD4C681}"/>
                </a:ext>
              </a:extLst>
            </p:cNvPr>
            <p:cNvSpPr txBox="1"/>
            <p:nvPr/>
          </p:nvSpPr>
          <p:spPr>
            <a:xfrm>
              <a:off x="1549605" y="2507163"/>
              <a:ext cx="4627114" cy="69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lorsque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r</a:t>
              </a:r>
              <a:r>
                <a:rPr lang="fr-CA" sz="1000" dirty="0"/>
                <a:t> &gt;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p</a:t>
              </a:r>
              <a:endParaRPr lang="fr-CA" sz="1000" baseline="-25000" dirty="0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22316923-94D1-42BE-9CAE-146091274D73}"/>
                </a:ext>
              </a:extLst>
            </p:cNvPr>
            <p:cNvGrpSpPr/>
            <p:nvPr/>
          </p:nvGrpSpPr>
          <p:grpSpPr>
            <a:xfrm>
              <a:off x="803005" y="5279453"/>
              <a:ext cx="2689105" cy="412111"/>
              <a:chOff x="2154941" y="4765873"/>
              <a:chExt cx="2525458" cy="412111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5B732732-2394-47DE-828F-3F21E39DE57D}"/>
                  </a:ext>
                </a:extLst>
              </p:cNvPr>
              <p:cNvCxnSpPr>
                <a:cxnSpLocks/>
              </p:cNvCxnSpPr>
              <p:nvPr>
                <p:custDataLst>
                  <p:tags r:id="rId6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5D198CE6-65C1-42BD-8BF7-DF59D17C1F4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154941" y="4765873"/>
                <a:ext cx="499343" cy="41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1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11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CB64BE59-BA2E-4E29-A7CD-32CC1D15DB5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03003" y="3506167"/>
              <a:ext cx="512182" cy="41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 err="1">
                  <a:solidFill>
                    <a:schemeClr val="accent5"/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11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/>
                <p:nvPr/>
              </p:nvSpPr>
              <p:spPr>
                <a:xfrm>
                  <a:off x="3616402" y="3944378"/>
                  <a:ext cx="846531" cy="53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402" y="3944378"/>
                  <a:ext cx="846531" cy="5339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2CD63C16-5CC4-4FBD-81AB-6399074639C6}"/>
                </a:ext>
              </a:extLst>
            </p:cNvPr>
            <p:cNvSpPr txBox="1"/>
            <p:nvPr/>
          </p:nvSpPr>
          <p:spPr>
            <a:xfrm>
              <a:off x="4236087" y="3949529"/>
              <a:ext cx="769309" cy="9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chemeClr val="accent5"/>
                  </a:solidFill>
                </a:rPr>
                <a:t>&lt; 0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B3019D2A-FCD5-462A-9EE8-54A287227C36}"/>
              </a:ext>
            </a:extLst>
          </p:cNvPr>
          <p:cNvGrpSpPr/>
          <p:nvPr/>
        </p:nvGrpSpPr>
        <p:grpSpPr>
          <a:xfrm>
            <a:off x="7192099" y="4040777"/>
            <a:ext cx="3855388" cy="2671682"/>
            <a:chOff x="6176720" y="2507163"/>
            <a:chExt cx="6073331" cy="4208659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837F3654-3C25-4A70-95D2-833CDD5FEAAC}"/>
                </a:ext>
              </a:extLst>
            </p:cNvPr>
            <p:cNvGrpSpPr/>
            <p:nvPr/>
          </p:nvGrpSpPr>
          <p:grpSpPr>
            <a:xfrm>
              <a:off x="732905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31" name="Connecteur droit avec flèche 130">
                <a:extLst>
                  <a:ext uri="{FF2B5EF4-FFF2-40B4-BE49-F238E27FC236}">
                    <a16:creationId xmlns:a16="http://schemas.microsoft.com/office/drawing/2014/main" id="{94B8007F-BDDA-49B2-B067-EE8EBC729BFE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>
                <a:extLst>
                  <a:ext uri="{FF2B5EF4-FFF2-40B4-BE49-F238E27FC236}">
                    <a16:creationId xmlns:a16="http://schemas.microsoft.com/office/drawing/2014/main" id="{F42B5A67-658A-41B7-8217-A2490A15F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8030A26-F4B9-45B5-B1F9-7266718273C6}"/>
                </a:ext>
              </a:extLst>
            </p:cNvPr>
            <p:cNvCxnSpPr/>
            <p:nvPr/>
          </p:nvCxnSpPr>
          <p:spPr>
            <a:xfrm>
              <a:off x="7349961" y="549213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F15810D3-D01B-4BD7-A161-A4299E4C0D29}"/>
                </a:ext>
              </a:extLst>
            </p:cNvPr>
            <p:cNvCxnSpPr/>
            <p:nvPr/>
          </p:nvCxnSpPr>
          <p:spPr>
            <a:xfrm>
              <a:off x="9516429" y="3779977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èche : bas 134">
              <a:extLst>
                <a:ext uri="{FF2B5EF4-FFF2-40B4-BE49-F238E27FC236}">
                  <a16:creationId xmlns:a16="http://schemas.microsoft.com/office/drawing/2014/main" id="{0B63A9BE-7ECF-4562-9613-80F7B9047F24}"/>
                </a:ext>
              </a:extLst>
            </p:cNvPr>
            <p:cNvSpPr/>
            <p:nvPr/>
          </p:nvSpPr>
          <p:spPr>
            <a:xfrm rot="10800000">
              <a:off x="928463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41AF1712-4C21-4E33-96FD-C8B9338BA4EB}"/>
                </a:ext>
              </a:extLst>
            </p:cNvPr>
            <p:cNvSpPr txBox="1"/>
            <p:nvPr/>
          </p:nvSpPr>
          <p:spPr>
            <a:xfrm>
              <a:off x="6176720" y="2804022"/>
              <a:ext cx="1234161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C8D54CFE-9605-4657-8F17-4256601EC9A5}"/>
                </a:ext>
              </a:extLst>
            </p:cNvPr>
            <p:cNvSpPr txBox="1"/>
            <p:nvPr/>
          </p:nvSpPr>
          <p:spPr>
            <a:xfrm>
              <a:off x="8305081" y="6235245"/>
              <a:ext cx="3944970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64D67D4C-620A-4181-A0A6-C8A9376192BF}"/>
                </a:ext>
              </a:extLst>
            </p:cNvPr>
            <p:cNvSpPr txBox="1"/>
            <p:nvPr/>
          </p:nvSpPr>
          <p:spPr>
            <a:xfrm>
              <a:off x="7573918" y="5032181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5AD9CE8A-5CDA-4F64-8C94-E1B165A87900}"/>
                </a:ext>
              </a:extLst>
            </p:cNvPr>
            <p:cNvSpPr txBox="1"/>
            <p:nvPr/>
          </p:nvSpPr>
          <p:spPr>
            <a:xfrm>
              <a:off x="9860163" y="3303890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8B0AB28-241B-4480-9128-507248DC7317}"/>
                </a:ext>
              </a:extLst>
            </p:cNvPr>
            <p:cNvSpPr txBox="1"/>
            <p:nvPr/>
          </p:nvSpPr>
          <p:spPr>
            <a:xfrm>
              <a:off x="7573925" y="2507163"/>
              <a:ext cx="4627115" cy="69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lorsque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r</a:t>
              </a:r>
              <a:r>
                <a:rPr lang="fr-CA" sz="1000" dirty="0"/>
                <a:t> &lt;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p</a:t>
              </a:r>
              <a:endParaRPr lang="fr-CA" sz="1000" baseline="-25000" dirty="0"/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07A28239-5882-4D7B-95D4-66A67DBF166D}"/>
                </a:ext>
              </a:extLst>
            </p:cNvPr>
            <p:cNvGrpSpPr/>
            <p:nvPr/>
          </p:nvGrpSpPr>
          <p:grpSpPr>
            <a:xfrm>
              <a:off x="6827325" y="3563862"/>
              <a:ext cx="2689105" cy="412111"/>
              <a:chOff x="2154941" y="4765873"/>
              <a:chExt cx="2525458" cy="412111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54FB35B5-F7BD-4DC9-A1CB-F9434494C003}"/>
                  </a:ext>
                </a:extLst>
              </p:cNvPr>
              <p:cNvCxnSpPr>
                <a:cxnSpLocks/>
              </p:cNvCxnSpPr>
              <p:nvPr>
                <p:custDataLst>
                  <p:tags r:id="rId3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538BFD80-C97E-4333-8001-C16462D898B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54941" y="4765873"/>
                <a:ext cx="499343" cy="41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1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11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2419B168-0199-4ABF-92F2-06A0FD7E6E1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837084" y="5259283"/>
              <a:ext cx="512182" cy="41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 err="1">
                  <a:solidFill>
                    <a:schemeClr val="accent5"/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11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/>
                <p:nvPr/>
              </p:nvSpPr>
              <p:spPr>
                <a:xfrm>
                  <a:off x="9640722" y="3944380"/>
                  <a:ext cx="846531" cy="53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722" y="3944380"/>
                  <a:ext cx="846531" cy="5339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6E544194-D771-4D49-B89D-BCF4F0AED425}"/>
                </a:ext>
              </a:extLst>
            </p:cNvPr>
            <p:cNvSpPr txBox="1"/>
            <p:nvPr/>
          </p:nvSpPr>
          <p:spPr>
            <a:xfrm>
              <a:off x="10299648" y="3939907"/>
              <a:ext cx="769309" cy="9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chemeClr val="accent5"/>
                  </a:solidFill>
                </a:rPr>
                <a:t>&gt;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C48E6202-162B-41C0-9B2F-4F7DFED95B83}"/>
                  </a:ext>
                </a:extLst>
              </p:cNvPr>
              <p:cNvSpPr txBox="1"/>
              <p:nvPr/>
            </p:nvSpPr>
            <p:spPr>
              <a:xfrm>
                <a:off x="2170280" y="3371495"/>
                <a:ext cx="2033111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2800" b="1" dirty="0">
                    <a:solidFill>
                      <a:schemeClr val="accent5"/>
                    </a:solidFill>
                  </a:rPr>
                  <a:t>négatif</a:t>
                </a:r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C48E6202-162B-41C0-9B2F-4F7DFED95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0" y="3371495"/>
                <a:ext cx="2033111" cy="523220"/>
              </a:xfrm>
              <a:prstGeom prst="rect">
                <a:avLst/>
              </a:prstGeom>
              <a:blipFill>
                <a:blip r:embed="rId12"/>
                <a:stretch>
                  <a:fillRect t="-10465" r="-3293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87AFF17-F7F6-444C-A92C-4ABE449883D9}"/>
                  </a:ext>
                </a:extLst>
              </p:cNvPr>
              <p:cNvSpPr txBox="1"/>
              <p:nvPr/>
            </p:nvSpPr>
            <p:spPr>
              <a:xfrm>
                <a:off x="8194600" y="3371495"/>
                <a:ext cx="2033111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2800" b="1" dirty="0">
                    <a:solidFill>
                      <a:schemeClr val="accent5"/>
                    </a:solidFill>
                  </a:rPr>
                  <a:t>positif</a:t>
                </a:r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87AFF17-F7F6-444C-A92C-4ABE44988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00" y="3371495"/>
                <a:ext cx="2033111" cy="523220"/>
              </a:xfrm>
              <a:prstGeom prst="rect">
                <a:avLst/>
              </a:prstGeom>
              <a:blipFill>
                <a:blip r:embed="rId13"/>
                <a:stretch>
                  <a:fillRect t="-10465" r="-599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B1E4842-148D-4BC8-AE29-C0116A795643}"/>
                  </a:ext>
                </a:extLst>
              </p:cNvPr>
              <p:cNvSpPr txBox="1"/>
              <p:nvPr/>
            </p:nvSpPr>
            <p:spPr>
              <a:xfrm>
                <a:off x="2170280" y="2667451"/>
                <a:ext cx="2033111" cy="561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C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CA" sz="2800" b="1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B1E4842-148D-4BC8-AE29-C0116A795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0" y="2667451"/>
                <a:ext cx="2033111" cy="5618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70B84AF2-2092-4FE4-ACF1-7AD36502804B}"/>
                  </a:ext>
                </a:extLst>
              </p:cNvPr>
              <p:cNvSpPr txBox="1"/>
              <p:nvPr/>
            </p:nvSpPr>
            <p:spPr>
              <a:xfrm>
                <a:off x="8194601" y="2667451"/>
                <a:ext cx="2033110" cy="561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C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CA" sz="2800" b="1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70B84AF2-2092-4FE4-ACF1-7AD36502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01" y="2667451"/>
                <a:ext cx="2033110" cy="5618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ZoneTexte 82">
            <a:extLst>
              <a:ext uri="{FF2B5EF4-FFF2-40B4-BE49-F238E27FC236}">
                <a16:creationId xmlns:a16="http://schemas.microsoft.com/office/drawing/2014/main" id="{5EAC132F-C1D4-4009-8EDB-103F7F950A2E}"/>
              </a:ext>
            </a:extLst>
          </p:cNvPr>
          <p:cNvSpPr txBox="1"/>
          <p:nvPr/>
        </p:nvSpPr>
        <p:spPr>
          <a:xfrm>
            <a:off x="305085" y="2050067"/>
            <a:ext cx="54864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/>
              <a:t>Réaction exothermique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005A95C8-A6F2-4125-B7EB-B7B7937408EE}"/>
              </a:ext>
            </a:extLst>
          </p:cNvPr>
          <p:cNvSpPr txBox="1"/>
          <p:nvPr/>
        </p:nvSpPr>
        <p:spPr>
          <a:xfrm>
            <a:off x="6431970" y="2050067"/>
            <a:ext cx="55123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/>
              <a:t>Réaction endothermique</a:t>
            </a:r>
          </a:p>
        </p:txBody>
      </p:sp>
    </p:spTree>
    <p:extLst>
      <p:ext uri="{BB962C8B-B14F-4D97-AF65-F5344CB8AC3E}">
        <p14:creationId xmlns:p14="http://schemas.microsoft.com/office/powerpoint/2010/main" val="123351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C129687-4B33-48A9-9C5E-D4DBA95C128B}"/>
              </a:ext>
            </a:extLst>
          </p:cNvPr>
          <p:cNvGrpSpPr/>
          <p:nvPr/>
        </p:nvGrpSpPr>
        <p:grpSpPr>
          <a:xfrm>
            <a:off x="7013198" y="2726606"/>
            <a:ext cx="4871990" cy="3114958"/>
            <a:chOff x="2468845" y="2227446"/>
            <a:chExt cx="7005516" cy="4479050"/>
          </a:xfrm>
        </p:grpSpPr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7CB7E54C-F961-45F0-A314-096FC3F42279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47D7DE52-213C-4142-81AF-A466E181F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DCC732B-F83B-43B4-AF9A-0F28F8097EC7}"/>
              </a:ext>
            </a:extLst>
          </p:cNvPr>
          <p:cNvCxnSpPr/>
          <p:nvPr/>
        </p:nvCxnSpPr>
        <p:spPr>
          <a:xfrm>
            <a:off x="7034109" y="3371594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DB94029-0386-41A4-A127-F6BAB4573DC4}"/>
              </a:ext>
            </a:extLst>
          </p:cNvPr>
          <p:cNvCxnSpPr/>
          <p:nvPr/>
        </p:nvCxnSpPr>
        <p:spPr>
          <a:xfrm>
            <a:off x="9200577" y="5160289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èche : bas 52">
            <a:extLst>
              <a:ext uri="{FF2B5EF4-FFF2-40B4-BE49-F238E27FC236}">
                <a16:creationId xmlns:a16="http://schemas.microsoft.com/office/drawing/2014/main" id="{942E43B4-1BED-4C60-B883-B3E31C96B773}"/>
              </a:ext>
            </a:extLst>
          </p:cNvPr>
          <p:cNvSpPr/>
          <p:nvPr/>
        </p:nvSpPr>
        <p:spPr>
          <a:xfrm>
            <a:off x="8968778" y="3531845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76EFE3E-C769-443F-94AB-0647D21E3942}"/>
              </a:ext>
            </a:extLst>
          </p:cNvPr>
          <p:cNvSpPr txBox="1"/>
          <p:nvPr/>
        </p:nvSpPr>
        <p:spPr>
          <a:xfrm>
            <a:off x="5860868" y="2468743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276E628-2D23-48C1-A537-529B3C2BCFE5}"/>
              </a:ext>
            </a:extLst>
          </p:cNvPr>
          <p:cNvSpPr txBox="1"/>
          <p:nvPr/>
        </p:nvSpPr>
        <p:spPr>
          <a:xfrm>
            <a:off x="7989229" y="5899965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421542E-E695-4677-94D0-FEF343A31A98}"/>
              </a:ext>
            </a:extLst>
          </p:cNvPr>
          <p:cNvSpPr txBox="1"/>
          <p:nvPr/>
        </p:nvSpPr>
        <p:spPr>
          <a:xfrm>
            <a:off x="7034109" y="2911642"/>
            <a:ext cx="206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2 H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  <a:r>
              <a:rPr lang="fr-CA" sz="2000" b="1" dirty="0">
                <a:solidFill>
                  <a:srgbClr val="00B0F0"/>
                </a:solidFill>
              </a:rPr>
              <a:t> + O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61C1F95-537A-4163-B5B5-6A7F67E5D416}"/>
              </a:ext>
            </a:extLst>
          </p:cNvPr>
          <p:cNvSpPr txBox="1"/>
          <p:nvPr/>
        </p:nvSpPr>
        <p:spPr>
          <a:xfrm>
            <a:off x="9544311" y="468420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2 H</a:t>
            </a:r>
            <a:r>
              <a:rPr lang="fr-CA" sz="2000" b="1" baseline="-25000" dirty="0">
                <a:solidFill>
                  <a:srgbClr val="92D050"/>
                </a:solidFill>
              </a:rPr>
              <a:t>2</a:t>
            </a:r>
            <a:r>
              <a:rPr lang="fr-CA" sz="2000" b="1" dirty="0">
                <a:solidFill>
                  <a:srgbClr val="92D050"/>
                </a:solidFill>
              </a:rPr>
              <a:t>O</a:t>
            </a:r>
            <a:r>
              <a:rPr lang="fr-CA" sz="2000" b="1" baseline="-25000" dirty="0">
                <a:solidFill>
                  <a:srgbClr val="92D050"/>
                </a:solidFill>
              </a:rPr>
              <a:t>(g)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274B336-8AB1-4A22-AAC1-B2B9C612A85D}"/>
              </a:ext>
            </a:extLst>
          </p:cNvPr>
          <p:cNvSpPr txBox="1"/>
          <p:nvPr/>
        </p:nvSpPr>
        <p:spPr>
          <a:xfrm>
            <a:off x="7258073" y="2171884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de la synthèse de l’eau</a:t>
            </a:r>
            <a:endParaRPr lang="fr-CA" sz="1600" baseline="-25000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B86CBC7-EC63-4AE1-8A0C-CE2A86878CC7}"/>
              </a:ext>
            </a:extLst>
          </p:cNvPr>
          <p:cNvGrpSpPr/>
          <p:nvPr/>
        </p:nvGrpSpPr>
        <p:grpSpPr>
          <a:xfrm>
            <a:off x="5502118" y="4975623"/>
            <a:ext cx="3698460" cy="369332"/>
            <a:chOff x="1207011" y="4797322"/>
            <a:chExt cx="3473388" cy="369332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1CE5B977-2C9E-487F-9955-338A3A723825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F235B24-345A-400B-B3F3-5D9C69FD79F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207011" y="4797322"/>
              <a:ext cx="130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5"/>
                  </a:solidFill>
                </a:rPr>
                <a:t>(</a:t>
              </a:r>
              <a:r>
                <a:rPr lang="fr-CA" b="1" dirty="0" err="1">
                  <a:solidFill>
                    <a:schemeClr val="accent5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5"/>
                  </a:solidFill>
                </a:rPr>
                <a:t>p</a:t>
              </a:r>
              <a:r>
                <a:rPr lang="fr-CA" b="1" dirty="0">
                  <a:solidFill>
                    <a:schemeClr val="accent5"/>
                  </a:solidFill>
                </a:rPr>
                <a:t>) -483,6</a:t>
              </a: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804C3E1-019E-4AD3-BCCA-A51AC685C0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26631" y="3170890"/>
            <a:ext cx="7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5"/>
                </a:solidFill>
              </a:rPr>
              <a:t>(</a:t>
            </a:r>
            <a:r>
              <a:rPr lang="fr-CA" b="1" dirty="0" err="1">
                <a:solidFill>
                  <a:schemeClr val="accent5"/>
                </a:solidFill>
              </a:rPr>
              <a:t>H</a:t>
            </a:r>
            <a:r>
              <a:rPr lang="fr-CA" b="1" baseline="-25000" dirty="0" err="1">
                <a:solidFill>
                  <a:schemeClr val="accent5"/>
                </a:solidFill>
              </a:rPr>
              <a:t>r</a:t>
            </a:r>
            <a:r>
              <a:rPr lang="fr-CA" b="1" dirty="0">
                <a:solidFill>
                  <a:schemeClr val="accent5"/>
                </a:solidFill>
              </a:rPr>
              <a:t>)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2945249-F42C-4F8C-B09E-F938050394D2}"/>
                  </a:ext>
                </a:extLst>
              </p:cNvPr>
              <p:cNvSpPr txBox="1"/>
              <p:nvPr/>
            </p:nvSpPr>
            <p:spPr>
              <a:xfrm>
                <a:off x="9344388" y="3822419"/>
                <a:ext cx="2359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400" b="1" dirty="0">
                    <a:solidFill>
                      <a:schemeClr val="accent5"/>
                    </a:solidFill>
                  </a:rPr>
                  <a:t> est négatif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2945249-F42C-4F8C-B09E-F938050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388" y="3822419"/>
                <a:ext cx="2359932" cy="461665"/>
              </a:xfrm>
              <a:prstGeom prst="rect">
                <a:avLst/>
              </a:prstGeom>
              <a:blipFill>
                <a:blip r:embed="rId9"/>
                <a:stretch>
                  <a:fillRect l="-775" t="-10526" b="-289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91">
            <a:extLst>
              <a:ext uri="{FF2B5EF4-FFF2-40B4-BE49-F238E27FC236}">
                <a16:creationId xmlns:a16="http://schemas.microsoft.com/office/drawing/2014/main" id="{EE2E2802-BA26-4B25-8CB4-2BA11817478C}"/>
              </a:ext>
            </a:extLst>
          </p:cNvPr>
          <p:cNvSpPr txBox="1"/>
          <p:nvPr/>
        </p:nvSpPr>
        <p:spPr>
          <a:xfrm>
            <a:off x="7258066" y="3370153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ECD9C31-AE35-4126-A05F-F57EBFE8C532}"/>
              </a:ext>
            </a:extLst>
          </p:cNvPr>
          <p:cNvSpPr txBox="1"/>
          <p:nvPr/>
        </p:nvSpPr>
        <p:spPr>
          <a:xfrm>
            <a:off x="9544311" y="5172247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67D01EE8-7BC3-4011-AB74-1E74FB4F7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87" y="2171884"/>
                <a:ext cx="5556975" cy="4350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dirty="0"/>
                  <a:t>Quel est le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CA" dirty="0"/>
                  <a:t> de la réaction?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fr-CA" dirty="0"/>
              </a:p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 – 0 kJ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</a:t>
                </a:r>
              </a:p>
              <a:p>
                <a:endParaRPr lang="fr-CA" dirty="0"/>
              </a:p>
              <a:p>
                <a:r>
                  <a:rPr lang="fr-CA" dirty="0"/>
                  <a:t>Écris l’équation thermique de la réaction avec son énergie associée.</a:t>
                </a:r>
              </a:p>
              <a:p>
                <a:pPr lvl="1"/>
                <a:r>
                  <a:rPr lang="fr-CA" b="1" dirty="0"/>
                  <a:t>2 H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+ O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</a:t>
                </a:r>
                <a:r>
                  <a:rPr lang="fr-CA" b="1" dirty="0"/>
                  <a:t>2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(g)</a:t>
                </a:r>
                <a:r>
                  <a:rPr lang="fr-CA" b="1" dirty="0"/>
                  <a:t> + 483,6 kJ</a:t>
                </a: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fr-CA" b="1" dirty="0"/>
                  <a:t>ou</a:t>
                </a:r>
              </a:p>
              <a:p>
                <a:pPr lvl="1"/>
                <a:r>
                  <a:rPr lang="fr-CA" b="1" dirty="0"/>
                  <a:t>2 H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+ O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</a:t>
                </a:r>
                <a:r>
                  <a:rPr lang="fr-CA" b="1" dirty="0"/>
                  <a:t>2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(g)</a:t>
                </a:r>
                <a:r>
                  <a:rPr lang="fr-CA" b="1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</a:t>
                </a:r>
              </a:p>
            </p:txBody>
          </p:sp>
        </mc:Choice>
        <mc:Fallback xmlns="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67D01EE8-7BC3-4011-AB74-1E74FB4F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7" y="2171884"/>
                <a:ext cx="5556975" cy="4350835"/>
              </a:xfrm>
              <a:prstGeom prst="rect">
                <a:avLst/>
              </a:prstGeom>
              <a:blipFill>
                <a:blip r:embed="rId10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032A36E-EA5F-4516-AF9D-20C6FA477C8A}"/>
              </a:ext>
            </a:extLst>
          </p:cNvPr>
          <p:cNvSpPr txBox="1">
            <a:spLocks/>
          </p:cNvSpPr>
          <p:nvPr/>
        </p:nvSpPr>
        <p:spPr>
          <a:xfrm>
            <a:off x="248437" y="5094987"/>
            <a:ext cx="5556975" cy="510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/>
              <a:t>2 H</a:t>
            </a:r>
            <a:r>
              <a:rPr lang="fr-CA" sz="2000" b="1" baseline="-25000" dirty="0"/>
              <a:t>2(g)</a:t>
            </a:r>
            <a:r>
              <a:rPr lang="fr-CA" sz="2000" b="1" dirty="0"/>
              <a:t> + O</a:t>
            </a:r>
            <a:r>
              <a:rPr lang="fr-CA" sz="2000" b="1" baseline="-25000" dirty="0"/>
              <a:t>2(g)</a:t>
            </a:r>
            <a:r>
              <a:rPr lang="fr-CA" sz="2000" b="1" dirty="0"/>
              <a:t> </a:t>
            </a:r>
            <a:r>
              <a:rPr lang="fr-CA" sz="2000" b="1" dirty="0">
                <a:sym typeface="Wingdings" panose="05000000000000000000" pitchFamily="2" charset="2"/>
              </a:rPr>
              <a:t> </a:t>
            </a:r>
            <a:r>
              <a:rPr lang="fr-CA" sz="2000" b="1" dirty="0"/>
              <a:t>2 H</a:t>
            </a:r>
            <a:r>
              <a:rPr lang="fr-CA" sz="2000" b="1" baseline="-25000" dirty="0"/>
              <a:t>2</a:t>
            </a:r>
            <a:r>
              <a:rPr lang="fr-CA" sz="2000" b="1" dirty="0"/>
              <a:t>O</a:t>
            </a:r>
            <a:r>
              <a:rPr lang="fr-CA" sz="2000" b="1" baseline="-25000" dirty="0"/>
              <a:t>(g)</a:t>
            </a:r>
            <a:r>
              <a:rPr lang="fr-CA" sz="2000" b="1" dirty="0"/>
              <a:t> + 483,6 kJ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2112478-8275-4619-B5B2-B8969FC7339C}"/>
              </a:ext>
            </a:extLst>
          </p:cNvPr>
          <p:cNvGrpSpPr/>
          <p:nvPr/>
        </p:nvGrpSpPr>
        <p:grpSpPr>
          <a:xfrm>
            <a:off x="5502118" y="2171884"/>
            <a:ext cx="6432081" cy="4189746"/>
            <a:chOff x="5654518" y="2324284"/>
            <a:chExt cx="6432081" cy="418974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3502A33-B5A1-43B5-B11C-AA37604ADF02}"/>
                </a:ext>
              </a:extLst>
            </p:cNvPr>
            <p:cNvGrpSpPr/>
            <p:nvPr/>
          </p:nvGrpSpPr>
          <p:grpSpPr>
            <a:xfrm>
              <a:off x="7165598" y="2879006"/>
              <a:ext cx="4871990" cy="3114958"/>
              <a:chOff x="2468845" y="2227446"/>
              <a:chExt cx="7005516" cy="4479050"/>
            </a:xfrm>
          </p:grpSpPr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FF592580-DBCD-4E7A-BA99-076FC90DD9A7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FAECFECC-DEE4-460D-9A13-F691DA7B6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B145D13D-DCEC-4DF6-A877-060B145AF7ED}"/>
                </a:ext>
              </a:extLst>
            </p:cNvPr>
            <p:cNvCxnSpPr/>
            <p:nvPr/>
          </p:nvCxnSpPr>
          <p:spPr>
            <a:xfrm>
              <a:off x="7186509" y="3523994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024DC93-41C3-4050-BA91-E6E64B052480}"/>
                </a:ext>
              </a:extLst>
            </p:cNvPr>
            <p:cNvCxnSpPr/>
            <p:nvPr/>
          </p:nvCxnSpPr>
          <p:spPr>
            <a:xfrm>
              <a:off x="9352977" y="5312689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èche : bas 31">
              <a:extLst>
                <a:ext uri="{FF2B5EF4-FFF2-40B4-BE49-F238E27FC236}">
                  <a16:creationId xmlns:a16="http://schemas.microsoft.com/office/drawing/2014/main" id="{1B461BDE-0BEB-40D5-8D49-50C2B47963A8}"/>
                </a:ext>
              </a:extLst>
            </p:cNvPr>
            <p:cNvSpPr/>
            <p:nvPr/>
          </p:nvSpPr>
          <p:spPr>
            <a:xfrm>
              <a:off x="9121178" y="3684245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EDE2B91-B3CF-46EE-9A88-4B29B35C8D09}"/>
                </a:ext>
              </a:extLst>
            </p:cNvPr>
            <p:cNvSpPr txBox="1"/>
            <p:nvPr/>
          </p:nvSpPr>
          <p:spPr>
            <a:xfrm>
              <a:off x="6013268" y="2621143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6F538C3-2EC2-47BC-8DB1-FB027793DC13}"/>
                </a:ext>
              </a:extLst>
            </p:cNvPr>
            <p:cNvSpPr txBox="1"/>
            <p:nvPr/>
          </p:nvSpPr>
          <p:spPr>
            <a:xfrm>
              <a:off x="8141629" y="6052365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E40ED08-DF32-40D2-9562-B2CFEECFFCF5}"/>
                </a:ext>
              </a:extLst>
            </p:cNvPr>
            <p:cNvSpPr txBox="1"/>
            <p:nvPr/>
          </p:nvSpPr>
          <p:spPr>
            <a:xfrm>
              <a:off x="7186509" y="3064042"/>
              <a:ext cx="206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2 H</a:t>
              </a:r>
              <a:r>
                <a:rPr lang="fr-CA" sz="2000" b="1" baseline="-25000" dirty="0">
                  <a:solidFill>
                    <a:srgbClr val="00B0F0"/>
                  </a:solidFill>
                </a:rPr>
                <a:t>2(g)</a:t>
              </a:r>
              <a:r>
                <a:rPr lang="fr-CA" sz="2000" b="1" dirty="0">
                  <a:solidFill>
                    <a:srgbClr val="00B0F0"/>
                  </a:solidFill>
                </a:rPr>
                <a:t> + O</a:t>
              </a:r>
              <a:r>
                <a:rPr lang="fr-CA" sz="2000" b="1" baseline="-25000" dirty="0">
                  <a:solidFill>
                    <a:srgbClr val="00B0F0"/>
                  </a:solidFill>
                </a:rPr>
                <a:t>2(g)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D9D99FF-A00F-4FE8-8ABE-21B0047461D9}"/>
                </a:ext>
              </a:extLst>
            </p:cNvPr>
            <p:cNvSpPr txBox="1"/>
            <p:nvPr/>
          </p:nvSpPr>
          <p:spPr>
            <a:xfrm>
              <a:off x="9696711" y="483660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2 H</a:t>
              </a:r>
              <a:r>
                <a:rPr lang="fr-CA" sz="2000" b="1" baseline="-25000" dirty="0">
                  <a:solidFill>
                    <a:srgbClr val="92D050"/>
                  </a:solidFill>
                </a:rPr>
                <a:t>2</a:t>
              </a:r>
              <a:r>
                <a:rPr lang="fr-CA" sz="2000" b="1" dirty="0">
                  <a:solidFill>
                    <a:srgbClr val="92D050"/>
                  </a:solidFill>
                </a:rPr>
                <a:t>O</a:t>
              </a:r>
              <a:r>
                <a:rPr lang="fr-CA" sz="2000" b="1" baseline="-25000" dirty="0">
                  <a:solidFill>
                    <a:srgbClr val="92D050"/>
                  </a:solidFill>
                </a:rPr>
                <a:t>(g)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E0AE74F-56E8-4DFC-B065-87221B8F906B}"/>
                </a:ext>
              </a:extLst>
            </p:cNvPr>
            <p:cNvSpPr txBox="1"/>
            <p:nvPr/>
          </p:nvSpPr>
          <p:spPr>
            <a:xfrm>
              <a:off x="7410473" y="2324284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de la synthèse de l’eau</a:t>
              </a:r>
              <a:endParaRPr lang="fr-CA" sz="1600" baseline="-25000" dirty="0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4AC0732-70C9-4363-B305-5C7C7C6F3FE0}"/>
                </a:ext>
              </a:extLst>
            </p:cNvPr>
            <p:cNvGrpSpPr/>
            <p:nvPr/>
          </p:nvGrpSpPr>
          <p:grpSpPr>
            <a:xfrm>
              <a:off x="5654518" y="5128023"/>
              <a:ext cx="3698460" cy="369332"/>
              <a:chOff x="1207011" y="4797322"/>
              <a:chExt cx="3473388" cy="369332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2622BB11-338E-43F2-B571-7698E026E430}"/>
                  </a:ext>
                </a:extLst>
              </p:cNvPr>
              <p:cNvCxnSpPr>
                <a:cxnSpLocks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23066F7-925A-4DE4-A9CF-C81A67EC384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07011" y="4797322"/>
                <a:ext cx="1301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5"/>
                    </a:solidFill>
                  </a:rPr>
                  <a:t>(</a:t>
                </a:r>
                <a:r>
                  <a:rPr lang="fr-CA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b="1" baseline="-25000" dirty="0" err="1">
                    <a:solidFill>
                      <a:schemeClr val="accent5"/>
                    </a:solidFill>
                  </a:rPr>
                  <a:t>p</a:t>
                </a:r>
                <a:r>
                  <a:rPr lang="fr-CA" b="1" dirty="0">
                    <a:solidFill>
                      <a:schemeClr val="accent5"/>
                    </a:solidFill>
                  </a:rPr>
                  <a:t>) -483,6</a:t>
                </a: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E5AFE66-8BE8-472E-8561-C13FF8786D7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379031" y="3323290"/>
              <a:ext cx="79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5"/>
                  </a:solidFill>
                </a:rPr>
                <a:t>(</a:t>
              </a:r>
              <a:r>
                <a:rPr lang="fr-CA" b="1" dirty="0" err="1">
                  <a:solidFill>
                    <a:schemeClr val="accent5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5"/>
                  </a:solidFill>
                </a:rPr>
                <a:t>r</a:t>
              </a:r>
              <a:r>
                <a:rPr lang="fr-CA" b="1" dirty="0">
                  <a:solidFill>
                    <a:schemeClr val="accent5"/>
                  </a:solidFill>
                </a:rPr>
                <a:t>)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06078F5F-7F2B-491E-9223-9C5B344ACC63}"/>
                    </a:ext>
                  </a:extLst>
                </p:cNvPr>
                <p:cNvSpPr txBox="1"/>
                <p:nvPr/>
              </p:nvSpPr>
              <p:spPr>
                <a:xfrm>
                  <a:off x="9496788" y="3974819"/>
                  <a:ext cx="2359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est négatif</a:t>
                  </a:r>
                </a:p>
              </p:txBody>
            </p:sp>
          </mc:Choice>
          <mc:Fallback xmlns="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06078F5F-7F2B-491E-9223-9C5B344AC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6788" y="3974819"/>
                  <a:ext cx="2359932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775" t="-10526" b="-2894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DBC03D4-63D8-4DA3-A980-F058BE5C4DC8}"/>
                </a:ext>
              </a:extLst>
            </p:cNvPr>
            <p:cNvSpPr txBox="1"/>
            <p:nvPr/>
          </p:nvSpPr>
          <p:spPr>
            <a:xfrm>
              <a:off x="7410466" y="3522553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802820D-F30D-453C-9BEB-AF090EE55395}"/>
                </a:ext>
              </a:extLst>
            </p:cNvPr>
            <p:cNvSpPr txBox="1"/>
            <p:nvPr/>
          </p:nvSpPr>
          <p:spPr>
            <a:xfrm>
              <a:off x="9696711" y="5324647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ECF26BA-5939-46FE-A1E7-D4F7CB6B1C2B}"/>
              </a:ext>
            </a:extLst>
          </p:cNvPr>
          <p:cNvSpPr txBox="1"/>
          <p:nvPr/>
        </p:nvSpPr>
        <p:spPr>
          <a:xfrm>
            <a:off x="4710601" y="3170890"/>
            <a:ext cx="163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Par hypothèse</a:t>
            </a:r>
          </a:p>
        </p:txBody>
      </p:sp>
    </p:spTree>
    <p:extLst>
      <p:ext uri="{BB962C8B-B14F-4D97-AF65-F5344CB8AC3E}">
        <p14:creationId xmlns:p14="http://schemas.microsoft.com/office/powerpoint/2010/main" val="364037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179724" y="1925538"/>
            <a:ext cx="7773372" cy="1198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Quelle quantité d’énergie sera absorbée ou dégagée si 24 g de O</a:t>
            </a:r>
            <a:r>
              <a:rPr lang="fr-CA" baseline="-25000" dirty="0"/>
              <a:t>2(g)</a:t>
            </a:r>
            <a:r>
              <a:rPr lang="fr-CA" dirty="0"/>
              <a:t> est consommé?</a:t>
            </a:r>
            <a:endParaRPr lang="fr-CA" sz="1800" b="1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1BD33ACD-65DE-4A90-827D-51F6E6B43568}"/>
              </a:ext>
            </a:extLst>
          </p:cNvPr>
          <p:cNvSpPr txBox="1">
            <a:spLocks/>
          </p:cNvSpPr>
          <p:nvPr/>
        </p:nvSpPr>
        <p:spPr>
          <a:xfrm>
            <a:off x="186691" y="3084333"/>
            <a:ext cx="7773369" cy="7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2 H</a:t>
            </a:r>
            <a:r>
              <a:rPr lang="fr-CA" sz="2800" b="1" baseline="-25000" dirty="0"/>
              <a:t>2(g)</a:t>
            </a:r>
            <a:r>
              <a:rPr lang="fr-CA" sz="2800" b="1" dirty="0"/>
              <a:t> + 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anose="05000000000000000000" pitchFamily="2" charset="2"/>
              </a:rPr>
              <a:t> </a:t>
            </a:r>
            <a:r>
              <a:rPr lang="fr-CA" sz="2800" b="1" dirty="0"/>
              <a:t>2 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(g)</a:t>
            </a:r>
            <a:r>
              <a:rPr lang="fr-CA" sz="2800" b="1" dirty="0"/>
              <a:t> + 483,6 kJ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BF0EE05-705D-4F4B-91B6-DF72E9AF5D38}"/>
              </a:ext>
            </a:extLst>
          </p:cNvPr>
          <p:cNvGrpSpPr/>
          <p:nvPr/>
        </p:nvGrpSpPr>
        <p:grpSpPr>
          <a:xfrm>
            <a:off x="7721108" y="2926079"/>
            <a:ext cx="4284205" cy="2760156"/>
            <a:chOff x="5654518" y="2324284"/>
            <a:chExt cx="6432081" cy="414395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6A373F6-2BCC-42F4-99AC-808CDC594BA0}"/>
                </a:ext>
              </a:extLst>
            </p:cNvPr>
            <p:cNvGrpSpPr/>
            <p:nvPr/>
          </p:nvGrpSpPr>
          <p:grpSpPr>
            <a:xfrm>
              <a:off x="7165598" y="2879006"/>
              <a:ext cx="4871990" cy="3114958"/>
              <a:chOff x="2468845" y="2227446"/>
              <a:chExt cx="7005516" cy="4479050"/>
            </a:xfrm>
          </p:grpSpPr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2EB325CA-5692-4C92-A72C-E2092DE7D686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479B5D12-7D96-4D0E-AB0C-530FE3E302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617A770B-F4C1-448F-B82C-D4D837D50A2E}"/>
                </a:ext>
              </a:extLst>
            </p:cNvPr>
            <p:cNvCxnSpPr/>
            <p:nvPr/>
          </p:nvCxnSpPr>
          <p:spPr>
            <a:xfrm>
              <a:off x="7186509" y="3523994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4EEA6277-AD3F-46A6-A804-0793ABEE89DA}"/>
                </a:ext>
              </a:extLst>
            </p:cNvPr>
            <p:cNvCxnSpPr/>
            <p:nvPr/>
          </p:nvCxnSpPr>
          <p:spPr>
            <a:xfrm>
              <a:off x="9352977" y="5312689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èche : bas 29">
              <a:extLst>
                <a:ext uri="{FF2B5EF4-FFF2-40B4-BE49-F238E27FC236}">
                  <a16:creationId xmlns:a16="http://schemas.microsoft.com/office/drawing/2014/main" id="{6E373640-0178-4E42-8220-169F7795B8A0}"/>
                </a:ext>
              </a:extLst>
            </p:cNvPr>
            <p:cNvSpPr/>
            <p:nvPr/>
          </p:nvSpPr>
          <p:spPr>
            <a:xfrm>
              <a:off x="9121178" y="3684245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BB5228C-3428-45AC-9891-110D971CB201}"/>
                </a:ext>
              </a:extLst>
            </p:cNvPr>
            <p:cNvSpPr txBox="1"/>
            <p:nvPr/>
          </p:nvSpPr>
          <p:spPr>
            <a:xfrm>
              <a:off x="6013268" y="2621142"/>
              <a:ext cx="1234160" cy="41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2AFA64F-B549-4C35-AECF-2CEFB24BAD27}"/>
                </a:ext>
              </a:extLst>
            </p:cNvPr>
            <p:cNvSpPr txBox="1"/>
            <p:nvPr/>
          </p:nvSpPr>
          <p:spPr>
            <a:xfrm>
              <a:off x="8141629" y="6052366"/>
              <a:ext cx="3944970" cy="41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179334D-1EA4-458E-B983-3517D3C279DC}"/>
                </a:ext>
              </a:extLst>
            </p:cNvPr>
            <p:cNvSpPr txBox="1"/>
            <p:nvPr/>
          </p:nvSpPr>
          <p:spPr>
            <a:xfrm>
              <a:off x="7186510" y="3064042"/>
              <a:ext cx="2069452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2 H</a:t>
              </a:r>
              <a:r>
                <a:rPr lang="fr-CA" sz="1100" b="1" baseline="-25000" dirty="0">
                  <a:solidFill>
                    <a:srgbClr val="00B0F0"/>
                  </a:solidFill>
                </a:rPr>
                <a:t>2(g)</a:t>
              </a:r>
              <a:r>
                <a:rPr lang="fr-CA" sz="1100" b="1" dirty="0">
                  <a:solidFill>
                    <a:srgbClr val="00B0F0"/>
                  </a:solidFill>
                </a:rPr>
                <a:t> + O</a:t>
              </a:r>
              <a:r>
                <a:rPr lang="fr-CA" sz="1100" b="1" baseline="-25000" dirty="0">
                  <a:solidFill>
                    <a:srgbClr val="00B0F0"/>
                  </a:solidFill>
                </a:rPr>
                <a:t>2(g)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AA91520-46E8-47F7-8553-15B1FBEEDFC8}"/>
                </a:ext>
              </a:extLst>
            </p:cNvPr>
            <p:cNvSpPr txBox="1"/>
            <p:nvPr/>
          </p:nvSpPr>
          <p:spPr>
            <a:xfrm>
              <a:off x="9696710" y="4836602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2 H</a:t>
              </a:r>
              <a:r>
                <a:rPr lang="fr-CA" sz="1100" b="1" baseline="-25000" dirty="0">
                  <a:solidFill>
                    <a:srgbClr val="92D050"/>
                  </a:solidFill>
                </a:rPr>
                <a:t>2</a:t>
              </a:r>
              <a:r>
                <a:rPr lang="fr-CA" sz="1100" b="1" dirty="0">
                  <a:solidFill>
                    <a:srgbClr val="92D050"/>
                  </a:solidFill>
                </a:rPr>
                <a:t>O</a:t>
              </a:r>
              <a:r>
                <a:rPr lang="fr-CA" sz="1100" b="1" baseline="-25000" dirty="0">
                  <a:solidFill>
                    <a:srgbClr val="92D050"/>
                  </a:solidFill>
                </a:rPr>
                <a:t>(g)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D1E8F0B-3D21-4C16-9DD8-8EE238BEB71C}"/>
                </a:ext>
              </a:extLst>
            </p:cNvPr>
            <p:cNvSpPr txBox="1"/>
            <p:nvPr/>
          </p:nvSpPr>
          <p:spPr>
            <a:xfrm>
              <a:off x="7410473" y="2324284"/>
              <a:ext cx="4627114" cy="60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de la synthèse de l’eau</a:t>
              </a:r>
              <a:endParaRPr lang="fr-CA" sz="1000" baseline="-25000" dirty="0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92DE461C-8B10-4530-9036-847D856C7E2B}"/>
                </a:ext>
              </a:extLst>
            </p:cNvPr>
            <p:cNvGrpSpPr/>
            <p:nvPr/>
          </p:nvGrpSpPr>
          <p:grpSpPr>
            <a:xfrm>
              <a:off x="5654518" y="5128023"/>
              <a:ext cx="3698460" cy="392768"/>
              <a:chOff x="1207011" y="4797322"/>
              <a:chExt cx="3473388" cy="392768"/>
            </a:xfrm>
          </p:grpSpPr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E2F9CF61-6344-4307-A334-B92F21D660EC}"/>
                  </a:ext>
                </a:extLst>
              </p:cNvPr>
              <p:cNvCxnSpPr>
                <a:cxnSpLocks/>
              </p:cNvCxnSpPr>
              <p:nvPr>
                <p:custDataLst>
                  <p:tags r:id="rId9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0A7AE82-D441-4B21-BE0A-739D37C10EB5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207011" y="4797322"/>
                <a:ext cx="1301497" cy="39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050" b="1" dirty="0">
                    <a:solidFill>
                      <a:schemeClr val="accent5"/>
                    </a:solidFill>
                  </a:rPr>
                  <a:t>(</a:t>
                </a:r>
                <a:r>
                  <a:rPr lang="fr-CA" sz="105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050" b="1" baseline="-25000" dirty="0" err="1">
                    <a:solidFill>
                      <a:schemeClr val="accent5"/>
                    </a:solidFill>
                  </a:rPr>
                  <a:t>p</a:t>
                </a:r>
                <a:r>
                  <a:rPr lang="fr-CA" sz="1050" b="1" dirty="0">
                    <a:solidFill>
                      <a:schemeClr val="accent5"/>
                    </a:solidFill>
                  </a:rPr>
                  <a:t>) -483,6</a:t>
                </a: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6E75DE3-376C-4813-8FD7-DC3FF2D3179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379031" y="3323290"/>
              <a:ext cx="797022" cy="38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>
                  <a:solidFill>
                    <a:schemeClr val="accent5"/>
                  </a:solidFill>
                </a:rPr>
                <a:t>(</a:t>
              </a:r>
              <a:r>
                <a:rPr lang="fr-CA" sz="1050" b="1" dirty="0" err="1">
                  <a:solidFill>
                    <a:schemeClr val="accent5"/>
                  </a:solidFill>
                </a:rPr>
                <a:t>H</a:t>
              </a:r>
              <a:r>
                <a:rPr lang="fr-CA" sz="1050" b="1" baseline="-25000" dirty="0" err="1">
                  <a:solidFill>
                    <a:schemeClr val="accent5"/>
                  </a:solidFill>
                </a:rPr>
                <a:t>r</a:t>
              </a:r>
              <a:r>
                <a:rPr lang="fr-CA" sz="1050" b="1" dirty="0">
                  <a:solidFill>
                    <a:schemeClr val="accent5"/>
                  </a:solidFill>
                </a:rPr>
                <a:t>)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7C62A75E-E082-407A-B630-D0C62BAC90C8}"/>
                    </a:ext>
                  </a:extLst>
                </p:cNvPr>
                <p:cNvSpPr txBox="1"/>
                <p:nvPr/>
              </p:nvSpPr>
              <p:spPr>
                <a:xfrm>
                  <a:off x="9496788" y="3974819"/>
                  <a:ext cx="2359932" cy="41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1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1200" b="1" dirty="0">
                      <a:solidFill>
                        <a:schemeClr val="accent5"/>
                      </a:solidFill>
                    </a:rPr>
                    <a:t> est négatif</a:t>
                  </a:r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7C62A75E-E082-407A-B630-D0C62BAC9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6788" y="3974819"/>
                  <a:ext cx="2359932" cy="415872"/>
                </a:xfrm>
                <a:prstGeom prst="rect">
                  <a:avLst/>
                </a:prstGeom>
                <a:blipFill>
                  <a:blip r:embed="rId12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F68B13A-2A34-4F8C-AF47-447B06D9EE34}"/>
                </a:ext>
              </a:extLst>
            </p:cNvPr>
            <p:cNvSpPr txBox="1"/>
            <p:nvPr/>
          </p:nvSpPr>
          <p:spPr>
            <a:xfrm>
              <a:off x="7410466" y="3522553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F7EE9F7-F79F-4F7F-8B2D-C8A7C680A1DE}"/>
                </a:ext>
              </a:extLst>
            </p:cNvPr>
            <p:cNvSpPr txBox="1"/>
            <p:nvPr/>
          </p:nvSpPr>
          <p:spPr>
            <a:xfrm>
              <a:off x="9696710" y="5324648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37BF4E84-A42F-4767-B0D6-DAD8D72A23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1564" y="3954204"/>
            <a:ext cx="22413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C6D3474-8A10-4C96-A043-456C7EA19C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1564" y="4438488"/>
            <a:ext cx="2251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M</a:t>
            </a:r>
            <a:r>
              <a:rPr lang="fr-CA" b="1" baseline="-25000" dirty="0"/>
              <a:t>O2</a:t>
            </a:r>
            <a:r>
              <a:rPr lang="fr-CA" b="1" dirty="0"/>
              <a:t> = 32 g/mol</a:t>
            </a:r>
          </a:p>
          <a:p>
            <a:r>
              <a:rPr lang="fr-CA" b="1" dirty="0"/>
              <a:t>m</a:t>
            </a:r>
            <a:r>
              <a:rPr lang="fr-CA" b="1" baseline="-25000" dirty="0"/>
              <a:t>O2</a:t>
            </a:r>
            <a:r>
              <a:rPr lang="fr-CA" b="1" dirty="0"/>
              <a:t> = 24 g</a:t>
            </a:r>
          </a:p>
          <a:p>
            <a:r>
              <a:rPr lang="fr-CA" b="1" dirty="0"/>
              <a:t>n = </a:t>
            </a:r>
          </a:p>
          <a:p>
            <a:r>
              <a:rPr lang="fr-CA" b="1" dirty="0"/>
              <a:t>	1 mol </a:t>
            </a:r>
            <a:r>
              <a:rPr lang="fr-CA" b="1" dirty="0">
                <a:sym typeface="Wingdings" panose="05000000000000000000" pitchFamily="2" charset="2"/>
              </a:rPr>
              <a:t> 32 g</a:t>
            </a:r>
          </a:p>
          <a:p>
            <a:r>
              <a:rPr lang="fr-CA" b="1" dirty="0">
                <a:sym typeface="Wingdings" panose="05000000000000000000" pitchFamily="2" charset="2"/>
              </a:rPr>
              <a:t>	x mol  24 g</a:t>
            </a:r>
          </a:p>
          <a:p>
            <a:r>
              <a:rPr lang="fr-CA" b="1" dirty="0">
                <a:sym typeface="Wingdings" panose="05000000000000000000" pitchFamily="2" charset="2"/>
              </a:rPr>
              <a:t>	</a:t>
            </a:r>
            <a:r>
              <a:rPr lang="fr-CA" b="1" dirty="0">
                <a:solidFill>
                  <a:srgbClr val="00B0F0"/>
                </a:solidFill>
                <a:sym typeface="Wingdings" panose="05000000000000000000" pitchFamily="2" charset="2"/>
              </a:rPr>
              <a:t>x = 0,75 mol </a:t>
            </a:r>
            <a:endParaRPr lang="fr-CA" b="1" dirty="0">
              <a:solidFill>
                <a:srgbClr val="00B0F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9DD903-8684-4D68-A3DA-0F8ADABB8BD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11000" y="3941279"/>
            <a:ext cx="27621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00F9A513-D181-4A47-A429-7AEB9929DC24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911001" y="4425563"/>
                <a:ext cx="2762167" cy="1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1 mol O</a:t>
                </a:r>
                <a:r>
                  <a:rPr lang="fr-CA" b="1" baseline="-25000" dirty="0"/>
                  <a:t>2(g) </a:t>
                </a:r>
                <a:r>
                  <a:rPr lang="fr-CA" b="1" dirty="0">
                    <a:sym typeface="Wingdings" panose="05000000000000000000" pitchFamily="2" charset="2"/>
                  </a:rPr>
                  <a:t> 483,6 kJ</a:t>
                </a:r>
              </a:p>
              <a:p>
                <a:r>
                  <a:rPr lang="fr-CA" b="1" dirty="0"/>
                  <a:t>0,75 mol O</a:t>
                </a:r>
                <a:r>
                  <a:rPr lang="fr-CA" b="1" baseline="-25000" dirty="0"/>
                  <a:t>2(g) </a:t>
                </a:r>
                <a:r>
                  <a:rPr lang="fr-CA" b="1" dirty="0">
                    <a:sym typeface="Wingdings" panose="05000000000000000000" pitchFamily="2" charset="2"/>
                  </a:rPr>
                  <a:t> x kJ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𝟒𝟖𝟑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362,7 kJ</a:t>
                </a: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00F9A513-D181-4A47-A429-7AEB9929D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911001" y="4425563"/>
                <a:ext cx="2762167" cy="1881669"/>
              </a:xfrm>
              <a:prstGeom prst="rect">
                <a:avLst/>
              </a:prstGeom>
              <a:blipFill>
                <a:blip r:embed="rId14"/>
                <a:stretch>
                  <a:fillRect l="-1987" t="-2265" b="-38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ZoneTexte 63">
            <a:extLst>
              <a:ext uri="{FF2B5EF4-FFF2-40B4-BE49-F238E27FC236}">
                <a16:creationId xmlns:a16="http://schemas.microsoft.com/office/drawing/2014/main" id="{CE9B44FA-4474-4B83-A558-D06E6DFB3E8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58707" y="3973488"/>
            <a:ext cx="15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B1FE063-5FBC-4C18-AB06-CFE299ACF50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58707" y="4448826"/>
            <a:ext cx="15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ea typeface="Cambria Math" panose="02040503050406030204" pitchFamily="18" charset="0"/>
              </a:rPr>
              <a:t>362,7 kJ</a:t>
            </a:r>
          </a:p>
        </p:txBody>
      </p:sp>
    </p:spTree>
    <p:extLst>
      <p:ext uri="{BB962C8B-B14F-4D97-AF65-F5344CB8AC3E}">
        <p14:creationId xmlns:p14="http://schemas.microsoft.com/office/powerpoint/2010/main" val="242469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uiExpand="1" build="p"/>
      <p:bldP spid="47" grpId="0"/>
      <p:bldP spid="63" grpId="0" uiExpand="1" build="p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C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E19530-8BFA-4751-B552-EBBFC0B9686A}"/>
              </a:ext>
            </a:extLst>
          </p:cNvPr>
          <p:cNvSpPr/>
          <p:nvPr/>
        </p:nvSpPr>
        <p:spPr>
          <a:xfrm>
            <a:off x="200023" y="296872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167D0-E281-43D3-BACF-52B8C848EFC0}"/>
              </a:ext>
            </a:extLst>
          </p:cNvPr>
          <p:cNvSpPr/>
          <p:nvPr/>
        </p:nvSpPr>
        <p:spPr>
          <a:xfrm>
            <a:off x="200023" y="334527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ED194-60EC-4191-859D-8C1825CEB4E9}"/>
              </a:ext>
            </a:extLst>
          </p:cNvPr>
          <p:cNvSpPr/>
          <p:nvPr/>
        </p:nvSpPr>
        <p:spPr>
          <a:xfrm>
            <a:off x="4125527" y="44944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7D92E7-5652-444D-B846-B15AABB4A17C}"/>
              </a:ext>
            </a:extLst>
          </p:cNvPr>
          <p:cNvSpPr/>
          <p:nvPr/>
        </p:nvSpPr>
        <p:spPr>
          <a:xfrm>
            <a:off x="4125527" y="371933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6F0D66-9CAE-459A-912A-E0E4449EB0F6}"/>
              </a:ext>
            </a:extLst>
          </p:cNvPr>
          <p:cNvSpPr/>
          <p:nvPr/>
        </p:nvSpPr>
        <p:spPr>
          <a:xfrm>
            <a:off x="4125527" y="4095881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EAB3AD-7AFF-492C-8350-995692D5CFA1}"/>
              </a:ext>
            </a:extLst>
          </p:cNvPr>
          <p:cNvSpPr/>
          <p:nvPr/>
        </p:nvSpPr>
        <p:spPr>
          <a:xfrm>
            <a:off x="4125527" y="2921056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D1AB14-EA15-4B46-8172-DF5114AA6F5A}"/>
              </a:ext>
            </a:extLst>
          </p:cNvPr>
          <p:cNvSpPr/>
          <p:nvPr/>
        </p:nvSpPr>
        <p:spPr>
          <a:xfrm>
            <a:off x="4125527" y="3326479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1D71CB-76E5-433B-8C79-42F2BE627975}"/>
              </a:ext>
            </a:extLst>
          </p:cNvPr>
          <p:cNvSpPr/>
          <p:nvPr/>
        </p:nvSpPr>
        <p:spPr>
          <a:xfrm>
            <a:off x="7915275" y="2932857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9749"/>
            <a:ext cx="4074559" cy="3431406"/>
          </a:xfrm>
        </p:spPr>
        <p:txBody>
          <a:bodyPr>
            <a:normAutofit/>
          </a:bodyPr>
          <a:lstStyle/>
          <a:p>
            <a:r>
              <a:rPr lang="fr-CA" dirty="0"/>
              <a:t>p.157 #1, 3 à 10</a:t>
            </a:r>
          </a:p>
          <a:p>
            <a:r>
              <a:rPr lang="fr-CA" dirty="0"/>
              <a:t>p.211 #1, 3 à 10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171 #5, 7 à 13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Aujourd’hui </a:t>
            </a:r>
          </a:p>
          <a:p>
            <a:pPr lvl="1"/>
            <a:r>
              <a:rPr lang="fr-CA" dirty="0"/>
              <a:t>p. 171 #15 à 22, 25</a:t>
            </a:r>
          </a:p>
          <a:p>
            <a:pPr lvl="1"/>
            <a:r>
              <a:rPr lang="fr-CA" dirty="0"/>
              <a:t>Quiz Moodle</a:t>
            </a:r>
          </a:p>
          <a:p>
            <a:pPr lvl="1"/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2160848"/>
            <a:ext cx="4074559" cy="930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6" y="2160848"/>
            <a:ext cx="4074559" cy="933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086954"/>
            <a:ext cx="11399384" cy="10809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54653" y="3420680"/>
            <a:ext cx="11425051" cy="6508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EC08-A312-4955-A998-A269F481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69" y="4275569"/>
            <a:ext cx="6223616" cy="158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1DC-2BBF-4FC8-8ABB-4349481C18AD}"/>
              </a:ext>
            </a:extLst>
          </p:cNvPr>
          <p:cNvSpPr/>
          <p:nvPr/>
        </p:nvSpPr>
        <p:spPr>
          <a:xfrm>
            <a:off x="654653" y="4199184"/>
            <a:ext cx="11425050" cy="242953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4F73B6-F1D4-4BBA-81E8-9C2432EB3050}"/>
              </a:ext>
            </a:extLst>
          </p:cNvPr>
          <p:cNvSpPr txBox="1"/>
          <p:nvPr/>
        </p:nvSpPr>
        <p:spPr>
          <a:xfrm>
            <a:off x="747805" y="5529466"/>
            <a:ext cx="500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Excellents numéros représentatifs pour le test #1</a:t>
            </a:r>
          </a:p>
          <a:p>
            <a:r>
              <a:rPr lang="fr-CA" sz="1400" dirty="0"/>
              <a:t>Cible les exercices dont tu as le plus de difficulté</a:t>
            </a:r>
          </a:p>
          <a:p>
            <a:r>
              <a:rPr lang="fr-CA" sz="1400" dirty="0"/>
              <a:t>p. 194 #4, 6, 7, 9, 10, 12, 13</a:t>
            </a:r>
          </a:p>
          <a:p>
            <a:r>
              <a:rPr lang="fr-CA" sz="1400" dirty="0"/>
              <a:t>p. 199 #1, 2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gauche 33">
            <a:extLst>
              <a:ext uri="{FF2B5EF4-FFF2-40B4-BE49-F238E27FC236}">
                <a16:creationId xmlns:a16="http://schemas.microsoft.com/office/drawing/2014/main" id="{333DA05E-9576-4E95-ADC0-F2FCF43994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62422" y="5371832"/>
            <a:ext cx="2824484" cy="1040810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17" name="Flèche droite 32">
            <a:extLst>
              <a:ext uri="{FF2B5EF4-FFF2-40B4-BE49-F238E27FC236}">
                <a16:creationId xmlns:a16="http://schemas.microsoft.com/office/drawing/2014/main" id="{CFC08CBE-1A7F-45E1-A645-9D39909669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0454" y="4540434"/>
            <a:ext cx="2456197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8" name="Flèche gauche 34">
            <a:extLst>
              <a:ext uri="{FF2B5EF4-FFF2-40B4-BE49-F238E27FC236}">
                <a16:creationId xmlns:a16="http://schemas.microsoft.com/office/drawing/2014/main" id="{19D2BA4D-6CB6-42B0-B374-5B95789BA5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115546">
            <a:off x="6429280" y="2039932"/>
            <a:ext cx="2965522" cy="104081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9" name="Flèche droite 1">
            <a:extLst>
              <a:ext uri="{FF2B5EF4-FFF2-40B4-BE49-F238E27FC236}">
                <a16:creationId xmlns:a16="http://schemas.microsoft.com/office/drawing/2014/main" id="{A5352521-16E3-489C-8EFA-1E6719B004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3115546">
            <a:off x="7211997" y="1413125"/>
            <a:ext cx="2965522" cy="104081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20" name="Flèche gauche 35">
            <a:extLst>
              <a:ext uri="{FF2B5EF4-FFF2-40B4-BE49-F238E27FC236}">
                <a16:creationId xmlns:a16="http://schemas.microsoft.com/office/drawing/2014/main" id="{BA673150-1252-46E2-9F8E-DCCFAE6A8A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063698">
            <a:off x="585842" y="1267836"/>
            <a:ext cx="3085444" cy="124954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</a:t>
            </a:r>
          </a:p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SOLIDE </a:t>
            </a:r>
          </a:p>
        </p:txBody>
      </p:sp>
      <p:sp>
        <p:nvSpPr>
          <p:cNvPr id="21" name="Flèche droite 36">
            <a:extLst>
              <a:ext uri="{FF2B5EF4-FFF2-40B4-BE49-F238E27FC236}">
                <a16:creationId xmlns:a16="http://schemas.microsoft.com/office/drawing/2014/main" id="{8E7779EA-2C88-4BD3-9855-55E37DA97D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9063698">
            <a:off x="1423636" y="2257318"/>
            <a:ext cx="2974245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pic>
        <p:nvPicPr>
          <p:cNvPr id="22" name="Picture 2" descr="Red sphere png 3 » PNG Image">
            <a:extLst>
              <a:ext uri="{FF2B5EF4-FFF2-40B4-BE49-F238E27FC236}">
                <a16:creationId xmlns:a16="http://schemas.microsoft.com/office/drawing/2014/main" id="{321D8CFC-CE4C-4CD6-ACD8-8D96A0B7DD8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9" y="54319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sphere png 3 » PNG Image">
            <a:extLst>
              <a:ext uri="{FF2B5EF4-FFF2-40B4-BE49-F238E27FC236}">
                <a16:creationId xmlns:a16="http://schemas.microsoft.com/office/drawing/2014/main" id="{2CAE5154-DFD0-437E-A786-F6EECCDAF19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85" y="470983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d sphere png 3 » PNG Image">
            <a:extLst>
              <a:ext uri="{FF2B5EF4-FFF2-40B4-BE49-F238E27FC236}">
                <a16:creationId xmlns:a16="http://schemas.microsoft.com/office/drawing/2014/main" id="{47A76F2F-427C-43B3-B57D-23FB5EA4F3D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6" y="53915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d sphere png 3 » PNG Image">
            <a:extLst>
              <a:ext uri="{FF2B5EF4-FFF2-40B4-BE49-F238E27FC236}">
                <a16:creationId xmlns:a16="http://schemas.microsoft.com/office/drawing/2014/main" id="{333413AB-F42E-4771-AF39-E29B9098CACB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2" y="4669439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sphere png 3 » PNG Image">
            <a:extLst>
              <a:ext uri="{FF2B5EF4-FFF2-40B4-BE49-F238E27FC236}">
                <a16:creationId xmlns:a16="http://schemas.microsoft.com/office/drawing/2014/main" id="{FF20BDFC-EBDE-47E3-9E9D-9919A0ECBE98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7" y="5398664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sphere png 3 » PNG Image">
            <a:extLst>
              <a:ext uri="{FF2B5EF4-FFF2-40B4-BE49-F238E27FC236}">
                <a16:creationId xmlns:a16="http://schemas.microsoft.com/office/drawing/2014/main" id="{3A898085-762D-4936-9F65-75579730CEA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3" y="467655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sphere png 3 » PNG Image">
            <a:extLst>
              <a:ext uri="{FF2B5EF4-FFF2-40B4-BE49-F238E27FC236}">
                <a16:creationId xmlns:a16="http://schemas.microsoft.com/office/drawing/2014/main" id="{AE6BCE54-09CB-40A9-93AD-9038A9F846CC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55" y="457934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sphere png 3 » PNG Image">
            <a:extLst>
              <a:ext uri="{FF2B5EF4-FFF2-40B4-BE49-F238E27FC236}">
                <a16:creationId xmlns:a16="http://schemas.microsoft.com/office/drawing/2014/main" id="{941C9289-79FB-41C9-B673-BA395A8DDBA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22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sphere png 3 » PNG Image">
            <a:extLst>
              <a:ext uri="{FF2B5EF4-FFF2-40B4-BE49-F238E27FC236}">
                <a16:creationId xmlns:a16="http://schemas.microsoft.com/office/drawing/2014/main" id="{D95F40F7-A6F8-4726-801E-339F70C74E88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80" y="458823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d sphere png 3 » PNG Image">
            <a:extLst>
              <a:ext uri="{FF2B5EF4-FFF2-40B4-BE49-F238E27FC236}">
                <a16:creationId xmlns:a16="http://schemas.microsoft.com/office/drawing/2014/main" id="{CBB59CF5-5AFC-4D3E-B24E-250BB4BD2D1D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52" y="5239901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d sphere png 3 » PNG Image">
            <a:extLst>
              <a:ext uri="{FF2B5EF4-FFF2-40B4-BE49-F238E27FC236}">
                <a16:creationId xmlns:a16="http://schemas.microsoft.com/office/drawing/2014/main" id="{357C0D6C-AC6A-486E-A896-BB31D15963F2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51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d sphere png 3 » PNG Image">
            <a:extLst>
              <a:ext uri="{FF2B5EF4-FFF2-40B4-BE49-F238E27FC236}">
                <a16:creationId xmlns:a16="http://schemas.microsoft.com/office/drawing/2014/main" id="{A5A75191-076A-481E-926A-80B954F8EB5D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4" y="457044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d sphere png 3 » PNG Image">
            <a:extLst>
              <a:ext uri="{FF2B5EF4-FFF2-40B4-BE49-F238E27FC236}">
                <a16:creationId xmlns:a16="http://schemas.microsoft.com/office/drawing/2014/main" id="{A74A5011-2801-4C1B-A663-35C9F9AD850E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34831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d sphere png 3 » PNG Image">
            <a:extLst>
              <a:ext uri="{FF2B5EF4-FFF2-40B4-BE49-F238E27FC236}">
                <a16:creationId xmlns:a16="http://schemas.microsoft.com/office/drawing/2014/main" id="{E612249C-F708-46FE-B084-BA20EF582454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34" y="17916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d sphere png 3 » PNG Image">
            <a:extLst>
              <a:ext uri="{FF2B5EF4-FFF2-40B4-BE49-F238E27FC236}">
                <a16:creationId xmlns:a16="http://schemas.microsoft.com/office/drawing/2014/main" id="{8E0D5CF7-F937-4D37-859D-995BC038F4C0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65" y="6360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d sphere png 3 » PNG Image">
            <a:extLst>
              <a:ext uri="{FF2B5EF4-FFF2-40B4-BE49-F238E27FC236}">
                <a16:creationId xmlns:a16="http://schemas.microsoft.com/office/drawing/2014/main" id="{938EAED3-5330-49AE-8438-7B86CCAE7C1F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52" y="117505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d sphere png 3 » PNG Image">
            <a:extLst>
              <a:ext uri="{FF2B5EF4-FFF2-40B4-BE49-F238E27FC236}">
                <a16:creationId xmlns:a16="http://schemas.microsoft.com/office/drawing/2014/main" id="{BB197F12-314C-4B2F-A08B-5778456075FF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8" y="152051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sphere png 3 » PNG Image">
            <a:extLst>
              <a:ext uri="{FF2B5EF4-FFF2-40B4-BE49-F238E27FC236}">
                <a16:creationId xmlns:a16="http://schemas.microsoft.com/office/drawing/2014/main" id="{1CC8FB24-AF8F-43DC-BFB4-E1EDF2184B18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0" y="5285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6D84BE0D-8638-4A3B-8FD8-0907188DFA0F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16 à 18</a:t>
            </a:r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A7F04A44-FC1E-4450-BD6B-2540E45C6BCC}"/>
              </a:ext>
            </a:extLst>
          </p:cNvPr>
          <p:cNvSpPr txBox="1">
            <a:spLocks/>
          </p:cNvSpPr>
          <p:nvPr/>
        </p:nvSpPr>
        <p:spPr>
          <a:xfrm>
            <a:off x="2619399" y="3482268"/>
            <a:ext cx="5832894" cy="1080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/>
              <a:t>Quelles sont les phases de la matière?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CE783F-A563-49D3-82F4-C4B2664932BF}"/>
              </a:ext>
            </a:extLst>
          </p:cNvPr>
          <p:cNvSpPr txBox="1"/>
          <p:nvPr/>
        </p:nvSpPr>
        <p:spPr>
          <a:xfrm>
            <a:off x="332545" y="4074340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7E7421C-6449-4C06-8736-3E29FABB2925}"/>
              </a:ext>
            </a:extLst>
          </p:cNvPr>
          <p:cNvSpPr txBox="1"/>
          <p:nvPr/>
        </p:nvSpPr>
        <p:spPr>
          <a:xfrm>
            <a:off x="9611399" y="4074340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89A39-DC1C-48A9-8F19-9148984FACAE}"/>
              </a:ext>
            </a:extLst>
          </p:cNvPr>
          <p:cNvSpPr txBox="1"/>
          <p:nvPr/>
        </p:nvSpPr>
        <p:spPr>
          <a:xfrm>
            <a:off x="4361224" y="97278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92D050"/>
                </a:solidFill>
              </a:rPr>
              <a:t>Gaz</a:t>
            </a:r>
          </a:p>
        </p:txBody>
      </p:sp>
    </p:spTree>
    <p:extLst>
      <p:ext uri="{BB962C8B-B14F-4D97-AF65-F5344CB8AC3E}">
        <p14:creationId xmlns:p14="http://schemas.microsoft.com/office/powerpoint/2010/main" val="321615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4844 -0.003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4844 -0.003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4844 -0.00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04844 -0.0039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003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844 -0.003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C -8.33333E-7 0.0331 0.02695 0.05995 0.06003 0.05995 C 0.09896 0.05995 0.11302 0.03009 0.11901 0.01204 L 0.125 -0.01204 C 0.13099 -0.03009 0.14596 -0.05995 0.18997 -0.05995 C 0.21797 -0.05995 0.25 -0.0331 0.25 1.11022E-16 C 0.25 0.0331 0.21797 0.05995 0.18997 0.05995 C 0.14596 0.05995 0.13099 0.03009 0.125 0.01204 L 0.11901 -0.01204 C 0.11302 -0.03009 0.09896 -0.05995 0.06003 -0.05995 C 0.02695 -0.05995 -8.33333E-7 -0.0331 -8.33333E-7 1.11022E-16 Z " pathEditMode="relative" rAng="0" ptsTypes="AAAAAAAAAAA">
                                      <p:cBhvr>
                                        <p:cTn id="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C 3.125E-6 0.0331 0.02695 0.05995 0.06002 0.05995 C 0.09896 0.05995 0.11302 0.03009 0.11901 0.01204 L 0.125 -0.01204 C 0.13099 -0.03009 0.14596 -0.05995 0.18997 -0.05995 C 0.21797 -0.05995 0.25 -0.0331 0.25 1.11111E-6 C 0.25 0.0331 0.21797 0.05995 0.18997 0.05995 C 0.14596 0.05995 0.13099 0.03009 0.125 0.01204 L 0.11901 -0.01204 C 0.11302 -0.03009 0.09896 -0.05995 0.06002 -0.05995 C 0.02695 -0.05995 3.125E-6 -0.0331 3.125E-6 1.11111E-6 Z " pathEditMode="relative" rAng="0" ptsTypes="AAAAAAAAA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C 2.70833E-6 0.0331 0.02695 0.05995 0.06002 0.05995 C 0.09896 0.05995 0.11302 0.03009 0.11901 0.01203 L 0.125 -0.01204 C 0.13099 -0.0301 0.14596 -0.05996 0.18997 -0.05996 C 0.21797 -0.05996 0.25 -0.03311 0.25 3.7037E-6 C 0.25 0.0331 0.21797 0.05995 0.18997 0.05995 C 0.14596 0.05995 0.13099 0.03009 0.125 0.01203 L 0.11901 -0.01204 C 0.11302 -0.0301 0.09896 -0.05996 0.06002 -0.05996 C 0.02695 -0.05996 2.70833E-6 -0.03311 2.70833E-6 3.7037E-6 Z " pathEditMode="relative" rAng="0" ptsTypes="AAAAAAAAAAA">
                                      <p:cBhvr>
                                        <p:cTn id="9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9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9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C 4.375E-6 0.0331 0.02695 0.05995 0.06002 0.05995 C 0.09895 0.05995 0.11302 0.03009 0.11901 0.01203 L 0.125 -0.01204 C 0.13099 -0.0301 0.14596 -0.05996 0.18997 -0.05996 C 0.21796 -0.05996 0.25 -0.03311 0.25 4.81481E-6 C 0.25 0.0331 0.21796 0.05995 0.18997 0.05995 C 0.14596 0.05995 0.13099 0.03009 0.125 0.01203 L 0.11901 -0.01204 C 0.11302 -0.0301 0.09895 -0.05996 0.06002 -0.05996 C 0.02695 -0.05996 4.375E-6 -0.03311 4.375E-6 4.81481E-6 Z " pathEditMode="relative" rAng="0" ptsTypes="AAAAAAAAAAA">
                                      <p:cBhvr>
                                        <p:cTn id="10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3 0.1517 0.36736 0.15677 0.34537 C 0.16081 0.32407 0.14271 0.26944 0.11576 0.22616 C 0.09779 0.1993 0.06472 0.18032 0.03581 0.17801 C 0.00781 0.18032 -0.0263 0.1993 -0.04427 0.22616 C -0.07122 0.26944 -0.08919 0.32407 -0.08424 0.34537 C -0.07929 0.36736 -0.05325 0.35093 -0.02721 0.30764 C -0.00924 0.28079 0.0138 0.21296 0.02774 0.14768 C 0.04271 0.08009 0.05274 -0.00972 0.05274 -0.06597 C 0.05274 -0.15324 0.04571 -0.22083 0.03581 -0.22083 C 0.0267 -0.22083 0.01875 -0.15324 0.01875 -0.06597 C 0.01875 -0.00972 0.02969 0.08009 0.04375 0.14768 Z " pathEditMode="relative" rAng="0" ptsTypes="AAAAAAAAAAA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125 -0.12269 C 0.04622 -0.10116 0.06823 -0.07917 0.08619 -0.07037 C 0.11328 -0.05602 0.13919 -0.0507 0.14427 -0.05787 C 0.1483 -0.06482 0.1302 -0.08287 0.10325 -0.09699 C 0.08528 -0.10579 0.05221 -0.11204 0.0233 -0.11273 C -0.00469 -0.11204 -0.03881 -0.10579 -0.05677 -0.09699 C -0.08373 -0.08287 -0.1017 -0.06482 -0.09675 -0.05787 C -0.0918 -0.0507 -0.06576 -0.05602 -0.03972 -0.07037 C -0.02175 -0.07917 0.0013 -0.10116 0.01523 -0.12269 C 0.0302 -0.14468 0.04023 -0.17408 0.04023 -0.1926 C 0.04023 -0.22107 0.0332 -0.24306 0.0233 -0.24306 C 0.01419 -0.24306 0.00625 -0.22107 0.00625 -0.1926 C 0.00625 -0.17408 0.01718 -0.14468 0.03125 -0.12269 Z " pathEditMode="relative" rAng="0" ptsTypes="AAAAAAAAAAAAA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2 0.15169 0.36736 0.15677 0.34537 C 0.16081 0.32407 0.14271 0.26944 0.11576 0.22616 C 0.09779 0.1993 0.06471 0.18032 0.03581 0.17801 C 0.00781 0.18032 -0.0263 0.1993 -0.04427 0.22616 C -0.07122 0.26944 -0.08919 0.32407 -0.08424 0.34537 C -0.0793 0.36736 -0.05325 0.35092 -0.02721 0.30764 C -0.00924 0.28079 0.0138 0.21296 0.02774 0.14768 C 0.04271 0.08009 0.05274 -0.00972 0.05274 -0.06597 C 0.05274 -0.15324 0.0457 -0.22083 0.03581 -0.22083 C 0.02669 -0.22083 0.01875 -0.15324 0.01875 -0.06597 C 0.01875 -0.00972 0.02969 0.08009 0.04375 0.14768 Z " pathEditMode="relative" rAng="0" ptsTypes="AAAAAAAAAAAAA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18 -0.15486 C 0.03216 -0.13333 0.05416 -0.11134 0.07213 -0.10255 C 0.09922 -0.08819 0.12513 -0.0831 0.1302 -0.09005 C 0.13424 -0.09699 0.11614 -0.11505 0.08919 -0.12917 C 0.07122 -0.13796 0.03815 -0.14421 0.00924 -0.14491 C -0.01875 -0.14421 -0.05287 -0.13796 -0.07084 -0.12917 C -0.09779 -0.11505 -0.11576 -0.09699 -0.11081 -0.09005 C -0.10586 -0.0831 -0.07982 -0.08819 -0.05378 -0.10255 C -0.03581 -0.11134 -0.01276 -0.13333 0.00117 -0.15486 C 0.01614 -0.17685 0.02617 -0.20625 0.02617 -0.22454 C 0.02617 -0.25324 0.01914 -0.27523 0.00924 -0.27523 C 0.00013 -0.27523 -0.00782 -0.25324 -0.00782 -0.22454 C -0.00782 -0.20625 0.00312 -0.17685 0.01718 -0.15486 Z " pathEditMode="relative" rAng="0" ptsTypes="AAAAAAAAAAAAA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1 0.07778 C -0.0461 0.1044 -0.08425 0.14352 -0.09935 0.17547 C -0.1237 0.22362 -0.13294 0.26968 -0.12058 0.27871 C -0.1086 0.28588 -0.07787 0.25371 -0.05352 0.20602 C -0.03841 0.17362 -0.02774 0.11505 -0.02643 0.06366 C -0.02774 0.01389 -0.03854 -0.04676 -0.05352 -0.0787 C -0.07787 -0.12662 -0.1086 -0.15856 -0.12058 -0.14976 C -0.13294 -0.14097 -0.1237 -0.09467 -0.09935 -0.04838 C -0.08425 -0.01643 -0.0461 0.02477 -0.00938 0.04954 C 0.02864 0.07593 0.07916 0.09399 0.11081 0.09375 C 0.15989 0.09399 0.19791 0.08125 0.19791 0.06366 C 0.19791 0.04746 0.15989 0.03357 0.11081 0.03334 C 0.07929 0.03334 0.02864 0.05278 -0.00951 0.07778 Z " pathEditMode="relative" rAng="5400000" ptsTypes="AAAAAAAAAAAAA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95 0.07639 C -0.04609 0.10301 -0.08424 0.14213 -0.09935 0.17407 C -0.1237 0.22222 -0.13294 0.26829 -0.12057 0.27731 C -0.10859 0.28449 -0.07786 0.25231 -0.05352 0.20463 C -0.03841 0.17222 -0.02773 0.11366 -0.02643 0.06227 C -0.02773 0.0125 -0.03854 -0.04815 -0.05352 -0.08009 C -0.07786 -0.12801 -0.10859 -0.15996 -0.12057 -0.15116 C -0.13294 -0.14236 -0.1237 -0.09607 -0.09935 -0.04977 C -0.08424 -0.01783 -0.04609 0.02338 -0.00937 0.04815 C 0.02865 0.07454 0.07917 0.09259 0.11081 0.09236 C 0.1599 0.09259 0.19792 0.07986 0.19792 0.06227 C 0.19792 0.04606 0.1599 0.03217 0.11081 0.03194 C 0.0793 0.03194 0.02865 0.05139 -0.0095 0.07639 Z " pathEditMode="relative" rAng="5400000" ptsTypes="AAAAAAAAAAAAA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phases de la matière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>
            <a:off x="3210498" y="587348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>
            <a:off x="6409778" y="4524842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>
            <a:off x="3210498" y="316691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8" name="Flèche gauche 33">
            <a:extLst>
              <a:ext uri="{FF2B5EF4-FFF2-40B4-BE49-F238E27FC236}">
                <a16:creationId xmlns:a16="http://schemas.microsoft.com/office/drawing/2014/main" id="{FC6E6066-A006-40A8-A576-78FED98D9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795879">
            <a:off x="5153209" y="5449503"/>
            <a:ext cx="1724420" cy="46060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9" name="Flèche droite 32">
            <a:extLst>
              <a:ext uri="{FF2B5EF4-FFF2-40B4-BE49-F238E27FC236}">
                <a16:creationId xmlns:a16="http://schemas.microsoft.com/office/drawing/2014/main" id="{42864776-E385-46B0-B664-420E758379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731026">
            <a:off x="5551805" y="5671751"/>
            <a:ext cx="1724420" cy="4606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0" name="Flèche gauche 34">
            <a:extLst>
              <a:ext uri="{FF2B5EF4-FFF2-40B4-BE49-F238E27FC236}">
                <a16:creationId xmlns:a16="http://schemas.microsoft.com/office/drawing/2014/main" id="{133D3F55-11DD-442F-8FAC-69705349F4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404432">
            <a:off x="5064657" y="3819404"/>
            <a:ext cx="1499036" cy="4068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1" name="Flèche droite 1">
            <a:extLst>
              <a:ext uri="{FF2B5EF4-FFF2-40B4-BE49-F238E27FC236}">
                <a16:creationId xmlns:a16="http://schemas.microsoft.com/office/drawing/2014/main" id="{98E141AA-00C7-4FF4-8E1C-E11E4FFA40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438673">
            <a:off x="5498747" y="3621352"/>
            <a:ext cx="1499036" cy="40688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12" name="Flèche gauche 35">
            <a:extLst>
              <a:ext uri="{FF2B5EF4-FFF2-40B4-BE49-F238E27FC236}">
                <a16:creationId xmlns:a16="http://schemas.microsoft.com/office/drawing/2014/main" id="{E15413E8-263F-4B19-BEFE-23987ECAF8F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3830713" y="4540181"/>
            <a:ext cx="1883743" cy="552975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 SOLIDE </a:t>
            </a:r>
          </a:p>
        </p:txBody>
      </p:sp>
      <p:sp>
        <p:nvSpPr>
          <p:cNvPr id="13" name="Flèche droite 36">
            <a:extLst>
              <a:ext uri="{FF2B5EF4-FFF2-40B4-BE49-F238E27FC236}">
                <a16:creationId xmlns:a16="http://schemas.microsoft.com/office/drawing/2014/main" id="{553D73BF-B036-4D42-8056-B0A2FFD3CA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3337432" y="4484420"/>
            <a:ext cx="1815852" cy="46060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sp>
        <p:nvSpPr>
          <p:cNvPr id="14" name="Flèche gauche 33">
            <a:extLst>
              <a:ext uri="{FF2B5EF4-FFF2-40B4-BE49-F238E27FC236}">
                <a16:creationId xmlns:a16="http://schemas.microsoft.com/office/drawing/2014/main" id="{9AFE3942-17CC-4DFF-9D86-F5B029EE2E8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8795879">
            <a:off x="4286234" y="2230657"/>
            <a:ext cx="1724420" cy="46060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DÉSIONISATION</a:t>
            </a:r>
          </a:p>
        </p:txBody>
      </p:sp>
      <p:sp>
        <p:nvSpPr>
          <p:cNvPr id="15" name="Flèche droite 32">
            <a:extLst>
              <a:ext uri="{FF2B5EF4-FFF2-40B4-BE49-F238E27FC236}">
                <a16:creationId xmlns:a16="http://schemas.microsoft.com/office/drawing/2014/main" id="{A3BD95B5-D57B-482C-B729-99B5F563AD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8731026">
            <a:off x="4684830" y="2452905"/>
            <a:ext cx="1724420" cy="4606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8ED06-7E10-43D8-8F1F-A716FA8D746E}"/>
              </a:ext>
            </a:extLst>
          </p:cNvPr>
          <p:cNvSpPr txBox="1"/>
          <p:nvPr/>
        </p:nvSpPr>
        <p:spPr>
          <a:xfrm>
            <a:off x="6409778" y="150866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FFFF00"/>
                </a:solidFill>
              </a:rPr>
              <a:t>Plasma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E6A082F-7E49-4984-97F8-C8ADD1409FA3}"/>
              </a:ext>
            </a:extLst>
          </p:cNvPr>
          <p:cNvCxnSpPr/>
          <p:nvPr/>
        </p:nvCxnSpPr>
        <p:spPr>
          <a:xfrm flipV="1">
            <a:off x="2993457" y="2102318"/>
            <a:ext cx="0" cy="44790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387128" y="2216547"/>
            <a:ext cx="2407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Enthalpie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355293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phases de la matière (enrichissement)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>
            <a:off x="1325498" y="5572945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>
            <a:off x="2935146" y="4696802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>
            <a:off x="1325498" y="4044159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8" name="Flèche gauche 33">
            <a:extLst>
              <a:ext uri="{FF2B5EF4-FFF2-40B4-BE49-F238E27FC236}">
                <a16:creationId xmlns:a16="http://schemas.microsoft.com/office/drawing/2014/main" id="{FC6E6066-A006-40A8-A576-78FED98D9D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795879">
            <a:off x="2369764" y="5178559"/>
            <a:ext cx="928223" cy="28771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9" name="Flèche droite 32">
            <a:extLst>
              <a:ext uri="{FF2B5EF4-FFF2-40B4-BE49-F238E27FC236}">
                <a16:creationId xmlns:a16="http://schemas.microsoft.com/office/drawing/2014/main" id="{42864776-E385-46B0-B664-420E758379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731026">
            <a:off x="2654391" y="5274910"/>
            <a:ext cx="928223" cy="2877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0" name="Flèche gauche 34">
            <a:extLst>
              <a:ext uri="{FF2B5EF4-FFF2-40B4-BE49-F238E27FC236}">
                <a16:creationId xmlns:a16="http://schemas.microsoft.com/office/drawing/2014/main" id="{133D3F55-11DD-442F-8FAC-69705349F4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404432">
            <a:off x="2105349" y="4372935"/>
            <a:ext cx="936359" cy="25130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1" name="Flèche droite 1">
            <a:extLst>
              <a:ext uri="{FF2B5EF4-FFF2-40B4-BE49-F238E27FC236}">
                <a16:creationId xmlns:a16="http://schemas.microsoft.com/office/drawing/2014/main" id="{98E141AA-00C7-4FF4-8E1C-E11E4FFA40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438673">
            <a:off x="2332528" y="4268071"/>
            <a:ext cx="936360" cy="25130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12" name="Flèche gauche 35">
            <a:extLst>
              <a:ext uri="{FF2B5EF4-FFF2-40B4-BE49-F238E27FC236}">
                <a16:creationId xmlns:a16="http://schemas.microsoft.com/office/drawing/2014/main" id="{E15413E8-263F-4B19-BEFE-23987ECAF8F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551035" y="4832124"/>
            <a:ext cx="1038072" cy="34541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 SOLIDE </a:t>
            </a:r>
          </a:p>
        </p:txBody>
      </p:sp>
      <p:sp>
        <p:nvSpPr>
          <p:cNvPr id="13" name="Flèche droite 36">
            <a:extLst>
              <a:ext uri="{FF2B5EF4-FFF2-40B4-BE49-F238E27FC236}">
                <a16:creationId xmlns:a16="http://schemas.microsoft.com/office/drawing/2014/main" id="{553D73BF-B036-4D42-8056-B0A2FFD3CA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1248046" y="4778447"/>
            <a:ext cx="1000659" cy="287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sp>
        <p:nvSpPr>
          <p:cNvPr id="14" name="Flèche gauche 33">
            <a:extLst>
              <a:ext uri="{FF2B5EF4-FFF2-40B4-BE49-F238E27FC236}">
                <a16:creationId xmlns:a16="http://schemas.microsoft.com/office/drawing/2014/main" id="{9AFE3942-17CC-4DFF-9D86-F5B029EE2E8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8795879">
            <a:off x="2036005" y="3377111"/>
            <a:ext cx="909951" cy="28771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DÉSIONISATION</a:t>
            </a:r>
          </a:p>
        </p:txBody>
      </p:sp>
      <p:sp>
        <p:nvSpPr>
          <p:cNvPr id="15" name="Flèche droite 32">
            <a:extLst>
              <a:ext uri="{FF2B5EF4-FFF2-40B4-BE49-F238E27FC236}">
                <a16:creationId xmlns:a16="http://schemas.microsoft.com/office/drawing/2014/main" id="{A3BD95B5-D57B-482C-B729-99B5F563AD0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8731026">
            <a:off x="2318996" y="3480886"/>
            <a:ext cx="909951" cy="2877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8ED06-7E10-43D8-8F1F-A716FA8D746E}"/>
              </a:ext>
            </a:extLst>
          </p:cNvPr>
          <p:cNvSpPr txBox="1"/>
          <p:nvPr/>
        </p:nvSpPr>
        <p:spPr>
          <a:xfrm>
            <a:off x="2947100" y="3090446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FF00"/>
                </a:solidFill>
              </a:rPr>
              <a:t>Plasma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115518" y="3019546"/>
            <a:ext cx="1209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/>
              <a:t>Enthalpie </a:t>
            </a:r>
          </a:p>
          <a:p>
            <a:r>
              <a:rPr lang="fr-CA" sz="1100" b="1" dirty="0"/>
              <a:t>d’un système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3D003EE-DCA5-4AEF-B590-E8EE15BB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55" y="2569945"/>
            <a:ext cx="6369434" cy="36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C28BE5D-3928-4A76-BA64-818DA1D3768A}"/>
              </a:ext>
            </a:extLst>
          </p:cNvPr>
          <p:cNvSpPr/>
          <p:nvPr/>
        </p:nvSpPr>
        <p:spPr>
          <a:xfrm>
            <a:off x="3969792" y="3589831"/>
            <a:ext cx="1860590" cy="169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La réalité est plus compliqué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B6B0157-F718-4B1B-96F7-15BDA044B240}"/>
              </a:ext>
            </a:extLst>
          </p:cNvPr>
          <p:cNvCxnSpPr>
            <a:cxnSpLocks/>
          </p:cNvCxnSpPr>
          <p:nvPr/>
        </p:nvCxnSpPr>
        <p:spPr>
          <a:xfrm flipH="1" flipV="1">
            <a:off x="1289928" y="3019275"/>
            <a:ext cx="19221" cy="29330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4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362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Analyse</a:t>
            </a:r>
            <a:r>
              <a:rPr lang="en-US" sz="4800" b="1" dirty="0"/>
              <a:t> </a:t>
            </a:r>
            <a:r>
              <a:rPr lang="en-US" sz="4800" b="1" dirty="0" err="1"/>
              <a:t>graphique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155 et 156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7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1985975" y="2227447"/>
            <a:ext cx="7581462" cy="4479049"/>
            <a:chOff x="1985975" y="2227447"/>
            <a:chExt cx="7581462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6"/>
              <a:ext cx="758146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64934D-7C3D-4447-8D9C-1075D016D766}"/>
              </a:ext>
            </a:extLst>
          </p:cNvPr>
          <p:cNvGrpSpPr/>
          <p:nvPr/>
        </p:nvGrpSpPr>
        <p:grpSpPr>
          <a:xfrm>
            <a:off x="2468842" y="2264672"/>
            <a:ext cx="7475698" cy="4046870"/>
            <a:chOff x="2468844" y="2265314"/>
            <a:chExt cx="7475698" cy="404687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F28F1CBF-F460-4BCB-B0A2-EC1A46B54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992D9FB-0E83-4B5C-90EC-9E22BDEA9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D5A93BE-A251-451E-A177-D36AA7AD1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93B83981-0B97-469C-997A-56ED4A9F7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82AF7B2-2A46-4EB8-8BEC-AB03074C3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Qu’est-ce qui se produit?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2409489" y="523046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700281">
            <a:off x="5538118" y="389207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770063">
            <a:off x="8529777" y="2532667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1034681" y="2341676"/>
            <a:ext cx="123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T (</a:t>
            </a:r>
            <a:r>
              <a:rPr lang="fr-CA" sz="2800" b="1" baseline="30000" dirty="0" err="1"/>
              <a:t>o</a:t>
            </a:r>
            <a:r>
              <a:rPr lang="fr-CA" sz="2800" b="1" dirty="0" err="1"/>
              <a:t>C</a:t>
            </a:r>
            <a:r>
              <a:rPr lang="fr-CA" sz="2800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9402402" y="5081497"/>
            <a:ext cx="89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t (s)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885A884-8B4E-465E-861F-85A7FCE43532}"/>
              </a:ext>
            </a:extLst>
          </p:cNvPr>
          <p:cNvGrpSpPr/>
          <p:nvPr/>
        </p:nvGrpSpPr>
        <p:grpSpPr>
          <a:xfrm>
            <a:off x="2468842" y="2267099"/>
            <a:ext cx="7475698" cy="4046870"/>
            <a:chOff x="2468844" y="2265314"/>
            <a:chExt cx="7475698" cy="404687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9BE7F5A-1D02-461C-AD7B-8DCF5544C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F626FA8-6E44-452B-9D0A-046B6D111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5EE6716-E5D6-4A59-BFBD-E7184F2DB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E338325-006E-4FD9-AF34-2E36C561A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9C54BA-A668-439C-91A7-5B328A6B2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96C24AF8-AEB3-4F05-A6F9-826181E435DC}"/>
              </a:ext>
            </a:extLst>
          </p:cNvPr>
          <p:cNvSpPr/>
          <p:nvPr/>
        </p:nvSpPr>
        <p:spPr>
          <a:xfrm>
            <a:off x="2382222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77AE92B-3A71-4904-AF25-485599543E2E}"/>
              </a:ext>
            </a:extLst>
          </p:cNvPr>
          <p:cNvSpPr/>
          <p:nvPr/>
        </p:nvSpPr>
        <p:spPr>
          <a:xfrm>
            <a:off x="2382222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494725B-64FD-4C2E-A80D-C201341F81A0}"/>
              </a:ext>
            </a:extLst>
          </p:cNvPr>
          <p:cNvSpPr/>
          <p:nvPr/>
        </p:nvSpPr>
        <p:spPr>
          <a:xfrm>
            <a:off x="2382221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1288481" y="4745221"/>
            <a:ext cx="2737637" cy="400110"/>
            <a:chOff x="1288481" y="4745221"/>
            <a:chExt cx="2737637" cy="400110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985975" y="4931432"/>
              <a:ext cx="2040143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88481" y="4745221"/>
              <a:ext cx="924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>
                  <a:solidFill>
                    <a:srgbClr val="FFFF00"/>
                  </a:solidFill>
                </a:rPr>
                <a:t>0</a:t>
              </a:r>
              <a:r>
                <a:rPr lang="fr-CA" sz="20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20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1116841" y="3243064"/>
            <a:ext cx="6009789" cy="400110"/>
            <a:chOff x="1116841" y="3243064"/>
            <a:chExt cx="6009789" cy="400110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985975" y="3443119"/>
              <a:ext cx="5140655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16841" y="3243064"/>
              <a:ext cx="110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>
                  <a:solidFill>
                    <a:srgbClr val="FFFF00"/>
                  </a:solidFill>
                </a:rPr>
                <a:t>100</a:t>
              </a:r>
              <a:r>
                <a:rPr lang="fr-CA" sz="20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20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4191786" y="450714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2"/>
                </a:solidFill>
              </a:rPr>
              <a:t>S </a:t>
            </a:r>
            <a:r>
              <a:rPr lang="fr-CA" b="1" dirty="0">
                <a:sym typeface="Wingdings" panose="05000000000000000000" pitchFamily="2" charset="2"/>
              </a:rPr>
              <a:t></a:t>
            </a:r>
            <a:r>
              <a:rPr lang="fr-CA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CA" b="1" dirty="0">
                <a:solidFill>
                  <a:schemeClr val="accent5"/>
                </a:solidFill>
                <a:sym typeface="Wingdings" panose="05000000000000000000" pitchFamily="2" charset="2"/>
              </a:rPr>
              <a:t>L</a:t>
            </a:r>
            <a:endParaRPr lang="fr-CA" b="1" dirty="0">
              <a:solidFill>
                <a:schemeClr val="accent5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7274195" y="3001307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5"/>
                </a:solidFill>
                <a:sym typeface="Wingdings" panose="05000000000000000000" pitchFamily="2" charset="2"/>
              </a:rPr>
              <a:t>L</a:t>
            </a:r>
            <a:r>
              <a:rPr lang="fr-CA" b="1" dirty="0">
                <a:solidFill>
                  <a:schemeClr val="accent2"/>
                </a:solidFill>
              </a:rPr>
              <a:t> </a:t>
            </a:r>
            <a:r>
              <a:rPr lang="fr-CA" b="1" dirty="0">
                <a:sym typeface="Wingdings" panose="05000000000000000000" pitchFamily="2" charset="2"/>
              </a:rPr>
              <a:t></a:t>
            </a:r>
            <a:r>
              <a:rPr lang="fr-CA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CA" b="1" dirty="0">
                <a:solidFill>
                  <a:srgbClr val="92D050"/>
                </a:solidFill>
              </a:rPr>
              <a:t>G</a:t>
            </a:r>
            <a:endParaRPr lang="fr-CA" b="1" dirty="0">
              <a:solidFill>
                <a:schemeClr val="accent5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4885509" y="4945276"/>
            <a:ext cx="4284617" cy="1639144"/>
            <a:chOff x="4885509" y="4945276"/>
            <a:chExt cx="4284617" cy="1639144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885509" y="4945276"/>
              <a:ext cx="2244054" cy="122364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7129563" y="5753423"/>
              <a:ext cx="2040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7944655" y="3423898"/>
            <a:ext cx="4040436" cy="1144312"/>
            <a:chOff x="7944655" y="3423898"/>
            <a:chExt cx="4040436" cy="1144312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944655" y="3423898"/>
              <a:ext cx="1727391" cy="7288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9672046" y="3737213"/>
              <a:ext cx="2313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Température d’ébullition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65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ptsTypes="AAAAAA">
                                      <p:cBhvr>
                                        <p:cTn id="14" dur="4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rAng="0" ptsTypes="AAAAAA">
                                      <p:cBhvr>
                                        <p:cTn id="34" dur="4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4" y="-29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rAng="0" ptsTypes="AAAAAA">
                                      <p:cBhvr>
                                        <p:cTn id="47" dur="4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4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1" grpId="0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1028296" y="2754505"/>
            <a:ext cx="5272532" cy="3114957"/>
            <a:chOff x="1985975" y="2227447"/>
            <a:chExt cx="7581462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6"/>
              <a:ext cx="758146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Courbe de chauffage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1075530" y="4895306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700281">
            <a:off x="3277131" y="3848452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770063">
            <a:off x="5513099" y="2914901"/>
            <a:ext cx="116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77002" y="2868734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5790326" y="4744010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(s)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206244" y="4455216"/>
            <a:ext cx="2387926" cy="307777"/>
            <a:chOff x="1288481" y="4745221"/>
            <a:chExt cx="2297841" cy="30777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985975" y="4931432"/>
              <a:ext cx="1600347" cy="16511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88481" y="4745221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150112" y="3385291"/>
            <a:ext cx="4432859" cy="307777"/>
            <a:chOff x="1116841" y="3243064"/>
            <a:chExt cx="4591084" cy="307777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985976" y="3443119"/>
              <a:ext cx="3721949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16841" y="3243064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2374703" y="4376962"/>
            <a:ext cx="1277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 </a:t>
            </a:r>
            <a:r>
              <a:rPr lang="fr-CA" sz="1200" b="1" dirty="0">
                <a:sym typeface="Wingdings" panose="05000000000000000000" pitchFamily="2" charset="2"/>
              </a:rPr>
              <a:t> L</a:t>
            </a:r>
            <a:endParaRPr lang="fr-CA" sz="12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4629115" y="3297588"/>
            <a:ext cx="115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ym typeface="Wingdings" panose="05000000000000000000" pitchFamily="2" charset="2"/>
              </a:rPr>
              <a:t>L</a:t>
            </a:r>
            <a:r>
              <a:rPr lang="fr-CA" sz="1200" b="1" dirty="0"/>
              <a:t> </a:t>
            </a:r>
            <a:r>
              <a:rPr lang="fr-CA" sz="1200" b="1" dirty="0">
                <a:sym typeface="Wingdings" panose="05000000000000000000" pitchFamily="2" charset="2"/>
              </a:rPr>
              <a:t> </a:t>
            </a:r>
            <a:r>
              <a:rPr lang="fr-CA" sz="1200" b="1" dirty="0"/>
              <a:t>G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3050529" y="4679461"/>
            <a:ext cx="1892509" cy="887423"/>
            <a:chOff x="4885509" y="4945276"/>
            <a:chExt cx="2319372" cy="86726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</p:cNvCxnSpPr>
            <p:nvPr/>
          </p:nvCxnSpPr>
          <p:spPr>
            <a:xfrm>
              <a:off x="4885509" y="4945276"/>
              <a:ext cx="872969" cy="582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5716546" y="5361361"/>
              <a:ext cx="1488335" cy="45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5191594" y="3613994"/>
            <a:ext cx="1778109" cy="677279"/>
            <a:chOff x="7345923" y="3423476"/>
            <a:chExt cx="1778109" cy="677279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345923" y="3423476"/>
              <a:ext cx="560662" cy="4464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7906585" y="3639090"/>
              <a:ext cx="121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d’ébullition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F802EFD-AD9B-4497-AA1C-DEC2C11FAA4B}"/>
              </a:ext>
            </a:extLst>
          </p:cNvPr>
          <p:cNvGrpSpPr/>
          <p:nvPr/>
        </p:nvGrpSpPr>
        <p:grpSpPr>
          <a:xfrm>
            <a:off x="1358799" y="2795772"/>
            <a:ext cx="5198978" cy="2814398"/>
            <a:chOff x="2468844" y="2265314"/>
            <a:chExt cx="7475698" cy="404687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50828650-30DC-4873-9643-63062D610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7FB32B3-E63A-407E-AE3A-54224CE62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494FFED-8006-4CB2-BA84-A1C3A393C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1BF7168-C903-4C8F-936B-4E719287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87B9347-485F-4D57-896A-FDB7FD954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77E58C7-0F25-4353-869D-90DF5D161DE2}"/>
              </a:ext>
            </a:extLst>
          </p:cNvPr>
          <p:cNvSpPr txBox="1"/>
          <p:nvPr/>
        </p:nvSpPr>
        <p:spPr>
          <a:xfrm>
            <a:off x="7629257" y="2123408"/>
            <a:ext cx="4356497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Si on connait la quantité d’eau lors de l’augmentation (les pentes), on peut calculer Q = mc</a:t>
            </a:r>
            <a:r>
              <a:rPr lang="el-GR" sz="2400" dirty="0"/>
              <a:t>Δ</a:t>
            </a:r>
            <a:r>
              <a:rPr lang="fr-CA" sz="2400" dirty="0"/>
              <a:t>T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E6BD477-BCF9-4733-88E9-11F21CBA97CF}"/>
              </a:ext>
            </a:extLst>
          </p:cNvPr>
          <p:cNvCxnSpPr>
            <a:cxnSpLocks/>
          </p:cNvCxnSpPr>
          <p:nvPr/>
        </p:nvCxnSpPr>
        <p:spPr>
          <a:xfrm flipV="1">
            <a:off x="1358799" y="4660903"/>
            <a:ext cx="1075606" cy="94926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8B24E57-CB66-4034-A348-D0BE1A9FF938}"/>
              </a:ext>
            </a:extLst>
          </p:cNvPr>
          <p:cNvCxnSpPr>
            <a:cxnSpLocks/>
          </p:cNvCxnSpPr>
          <p:nvPr/>
        </p:nvCxnSpPr>
        <p:spPr>
          <a:xfrm flipV="1">
            <a:off x="3632050" y="3599637"/>
            <a:ext cx="929962" cy="107795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C9F6A68-44A2-46EF-B509-CCD37551B45E}"/>
              </a:ext>
            </a:extLst>
          </p:cNvPr>
          <p:cNvCxnSpPr>
            <a:cxnSpLocks/>
          </p:cNvCxnSpPr>
          <p:nvPr/>
        </p:nvCxnSpPr>
        <p:spPr>
          <a:xfrm flipV="1">
            <a:off x="5856798" y="2782715"/>
            <a:ext cx="700979" cy="77548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5C24D6D-46DB-420C-81CB-2E69FF73F2A9}"/>
              </a:ext>
            </a:extLst>
          </p:cNvPr>
          <p:cNvSpPr txBox="1"/>
          <p:nvPr/>
        </p:nvSpPr>
        <p:spPr>
          <a:xfrm>
            <a:off x="7148117" y="3936737"/>
            <a:ext cx="4837638" cy="26776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L’énergie des changements de phases est équivalente à l’enthalpie (</a:t>
            </a:r>
            <a:r>
              <a:rPr lang="el-GR" sz="2400" dirty="0"/>
              <a:t>Δ</a:t>
            </a:r>
            <a:r>
              <a:rPr lang="fr-CA" sz="2400" dirty="0"/>
              <a:t>H) de la réaction. La température ne change pas </a:t>
            </a:r>
          </a:p>
          <a:p>
            <a:endParaRPr lang="fr-CA" sz="2400" dirty="0"/>
          </a:p>
          <a:p>
            <a:r>
              <a:rPr lang="fr-CA" sz="2400" dirty="0"/>
              <a:t>On ne peut pas utiliser Q = mc</a:t>
            </a:r>
            <a:r>
              <a:rPr lang="el-GR" sz="2400" dirty="0"/>
              <a:t>Δ</a:t>
            </a:r>
            <a:r>
              <a:rPr lang="fr-CA" sz="2400" dirty="0"/>
              <a:t>T car </a:t>
            </a:r>
            <a:r>
              <a:rPr lang="el-GR" sz="2400" dirty="0"/>
              <a:t>Δ</a:t>
            </a:r>
            <a:r>
              <a:rPr lang="fr-CA" sz="2400" dirty="0"/>
              <a:t>T=0.</a:t>
            </a:r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505E738-5C6D-4766-A9A1-AD9527E7BC68}"/>
              </a:ext>
            </a:extLst>
          </p:cNvPr>
          <p:cNvCxnSpPr>
            <a:cxnSpLocks/>
          </p:cNvCxnSpPr>
          <p:nvPr/>
        </p:nvCxnSpPr>
        <p:spPr>
          <a:xfrm>
            <a:off x="2434405" y="4677591"/>
            <a:ext cx="122484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68CC7CE7-28A7-4013-8765-5296C3310B9B}"/>
              </a:ext>
            </a:extLst>
          </p:cNvPr>
          <p:cNvCxnSpPr>
            <a:cxnSpLocks/>
          </p:cNvCxnSpPr>
          <p:nvPr/>
        </p:nvCxnSpPr>
        <p:spPr>
          <a:xfrm>
            <a:off x="4629115" y="3599637"/>
            <a:ext cx="117130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4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791174" y="3480600"/>
            <a:ext cx="4871990" cy="3114957"/>
            <a:chOff x="1985975" y="2227447"/>
            <a:chExt cx="7005516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7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Courbe de chauffage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799609" y="5597204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296136">
            <a:off x="2582567" y="4636044"/>
            <a:ext cx="117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443636">
            <a:off x="4343884" y="3664253"/>
            <a:ext cx="1000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224381" y="3480182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5196894" y="5499997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(s)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131718" y="5181310"/>
            <a:ext cx="2225330" cy="307777"/>
            <a:chOff x="1444943" y="4745220"/>
            <a:chExt cx="2141379" cy="30777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1878767" y="4935180"/>
              <a:ext cx="1707555" cy="12763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444943" y="4745220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0" y="4141545"/>
            <a:ext cx="4345849" cy="307777"/>
            <a:chOff x="1206957" y="3273223"/>
            <a:chExt cx="4500968" cy="307777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1841162" y="3435932"/>
              <a:ext cx="3866763" cy="7187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206957" y="3273223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1932558" y="5103057"/>
            <a:ext cx="97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 </a:t>
            </a:r>
            <a:r>
              <a:rPr lang="fr-CA" sz="1200" b="1" dirty="0">
                <a:sym typeface="Wingdings" panose="05000000000000000000" pitchFamily="2" charset="2"/>
              </a:rPr>
              <a:t> L</a:t>
            </a:r>
            <a:endParaRPr lang="fr-CA" sz="12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3630863" y="4014663"/>
            <a:ext cx="115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ym typeface="Wingdings" panose="05000000000000000000" pitchFamily="2" charset="2"/>
              </a:rPr>
              <a:t>L</a:t>
            </a:r>
            <a:r>
              <a:rPr lang="fr-CA" sz="1200" b="1" dirty="0"/>
              <a:t> </a:t>
            </a:r>
            <a:r>
              <a:rPr lang="fr-CA" sz="1200" b="1" dirty="0">
                <a:sym typeface="Wingdings" panose="05000000000000000000" pitchFamily="2" charset="2"/>
              </a:rPr>
              <a:t> </a:t>
            </a:r>
            <a:r>
              <a:rPr lang="fr-CA" sz="1200" b="1" dirty="0"/>
              <a:t>G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2423728" y="5405302"/>
            <a:ext cx="1892509" cy="887423"/>
            <a:chOff x="4885509" y="4945276"/>
            <a:chExt cx="2319372" cy="86726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</p:cNvCxnSpPr>
            <p:nvPr/>
          </p:nvCxnSpPr>
          <p:spPr>
            <a:xfrm>
              <a:off x="4885509" y="4945276"/>
              <a:ext cx="872969" cy="582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5716546" y="5361361"/>
              <a:ext cx="1488335" cy="45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4235114" y="4367298"/>
            <a:ext cx="1778109" cy="677279"/>
            <a:chOff x="7345923" y="3423476"/>
            <a:chExt cx="1778109" cy="677279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345923" y="3423476"/>
              <a:ext cx="560662" cy="4464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7906585" y="3639090"/>
              <a:ext cx="121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d’ébullition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F802EFD-AD9B-4497-AA1C-DEC2C11FAA4B}"/>
              </a:ext>
            </a:extLst>
          </p:cNvPr>
          <p:cNvGrpSpPr/>
          <p:nvPr/>
        </p:nvGrpSpPr>
        <p:grpSpPr>
          <a:xfrm>
            <a:off x="1121677" y="3521867"/>
            <a:ext cx="4183768" cy="2814398"/>
            <a:chOff x="2468844" y="2265314"/>
            <a:chExt cx="7475698" cy="404687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50828650-30DC-4873-9643-63062D610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7FB32B3-E63A-407E-AE3A-54224CE62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494FFED-8006-4CB2-BA84-A1C3A393C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1BF7168-C903-4C8F-936B-4E719287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87B9347-485F-4D57-896A-FDB7FD954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77E58C7-0F25-4353-869D-90DF5D161DE2}"/>
              </a:ext>
            </a:extLst>
          </p:cNvPr>
          <p:cNvSpPr txBox="1"/>
          <p:nvPr/>
        </p:nvSpPr>
        <p:spPr>
          <a:xfrm>
            <a:off x="680321" y="2050612"/>
            <a:ext cx="11285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Vous devez être capables d’analyser une courbe de chauffage au test (p. 157 #4)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1EEB8D1-F7A4-4E45-81D7-827645BF9902}"/>
              </a:ext>
            </a:extLst>
          </p:cNvPr>
          <p:cNvGrpSpPr/>
          <p:nvPr/>
        </p:nvGrpSpPr>
        <p:grpSpPr>
          <a:xfrm>
            <a:off x="6676757" y="3487098"/>
            <a:ext cx="4871990" cy="3114957"/>
            <a:chOff x="1985975" y="2227447"/>
            <a:chExt cx="7005516" cy="4479049"/>
          </a:xfrm>
        </p:grpSpPr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66F9D59A-1E22-4EBC-8106-29E58978B29E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06C1F169-D4DC-4E31-8915-9012068B1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7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0C3F1336-A818-408C-8909-320672F50A42}"/>
              </a:ext>
            </a:extLst>
          </p:cNvPr>
          <p:cNvSpPr txBox="1"/>
          <p:nvPr/>
        </p:nvSpPr>
        <p:spPr>
          <a:xfrm rot="19073406">
            <a:off x="6697049" y="5582133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20D0DA6-9013-45DA-BBF5-FDC9AA000EEF}"/>
              </a:ext>
            </a:extLst>
          </p:cNvPr>
          <p:cNvSpPr txBox="1"/>
          <p:nvPr/>
        </p:nvSpPr>
        <p:spPr>
          <a:xfrm rot="18296136">
            <a:off x="8468150" y="4642542"/>
            <a:ext cx="117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C709CD8-6A83-41BF-9830-D4B2B8BDBED7}"/>
              </a:ext>
            </a:extLst>
          </p:cNvPr>
          <p:cNvSpPr txBox="1"/>
          <p:nvPr/>
        </p:nvSpPr>
        <p:spPr>
          <a:xfrm rot="18443636">
            <a:off x="10229467" y="3670751"/>
            <a:ext cx="1000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E9F0256-351C-4159-B66D-9A3D0DE4D3FA}"/>
              </a:ext>
            </a:extLst>
          </p:cNvPr>
          <p:cNvSpPr txBox="1"/>
          <p:nvPr/>
        </p:nvSpPr>
        <p:spPr>
          <a:xfrm>
            <a:off x="6109964" y="3486680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1954EAC-03E7-4A47-B03A-D8FAA5558CEC}"/>
              </a:ext>
            </a:extLst>
          </p:cNvPr>
          <p:cNvSpPr txBox="1"/>
          <p:nvPr/>
        </p:nvSpPr>
        <p:spPr>
          <a:xfrm>
            <a:off x="11136290" y="5502953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Q (kJ)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9570CA2F-C05F-4C63-933E-F761FE312EB2}"/>
              </a:ext>
            </a:extLst>
          </p:cNvPr>
          <p:cNvGrpSpPr/>
          <p:nvPr/>
        </p:nvGrpSpPr>
        <p:grpSpPr>
          <a:xfrm>
            <a:off x="6017301" y="5187808"/>
            <a:ext cx="2225330" cy="307777"/>
            <a:chOff x="1444943" y="4745220"/>
            <a:chExt cx="2141379" cy="307777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86DE1EE4-60AE-4FE7-92AA-85E878166527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878767" y="4935180"/>
              <a:ext cx="1707555" cy="12763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5FAD372-8E5E-4505-B44B-B838B70B531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44943" y="4745220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CBC8F3A0-A7C5-4833-922F-372DDBAD914A}"/>
              </a:ext>
            </a:extLst>
          </p:cNvPr>
          <p:cNvGrpSpPr/>
          <p:nvPr/>
        </p:nvGrpSpPr>
        <p:grpSpPr>
          <a:xfrm>
            <a:off x="5885583" y="4148043"/>
            <a:ext cx="4345849" cy="307777"/>
            <a:chOff x="1206957" y="3273223"/>
            <a:chExt cx="4500968" cy="307777"/>
          </a:xfrm>
        </p:grpSpPr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39E62A0C-9033-43E7-BA51-873D959FA20D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841162" y="3435932"/>
              <a:ext cx="3866763" cy="7187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E50CF2E9-74A8-4DB1-8851-659CB1D40A8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06957" y="3273223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DED16658-5978-456F-87E0-243F3B3E1FB4}"/>
              </a:ext>
            </a:extLst>
          </p:cNvPr>
          <p:cNvGrpSpPr/>
          <p:nvPr/>
        </p:nvGrpSpPr>
        <p:grpSpPr>
          <a:xfrm>
            <a:off x="7007260" y="3528365"/>
            <a:ext cx="4183768" cy="2814398"/>
            <a:chOff x="2468844" y="2265314"/>
            <a:chExt cx="7475698" cy="4046870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D92A2152-C005-4072-AA51-5AF473AC2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DEC277BC-FF9F-4C5D-9BA3-E429295F5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E129AB-B8E6-46AC-8C9A-465F1D2E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AF09DAD-DEB7-4E40-99EB-22D48E3AC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CAFD03F-503D-49E4-ABF4-E69F2AC51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EDB62C8-5FBA-458F-ACC5-4BE95DBB678F}"/>
              </a:ext>
            </a:extLst>
          </p:cNvPr>
          <p:cNvCxnSpPr>
            <a:cxnSpLocks/>
          </p:cNvCxnSpPr>
          <p:nvPr/>
        </p:nvCxnSpPr>
        <p:spPr>
          <a:xfrm>
            <a:off x="5877101" y="3093515"/>
            <a:ext cx="51249" cy="3764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C9FFDFF-82D5-4468-BFB6-CAE1C2A6DF6A}"/>
              </a:ext>
            </a:extLst>
          </p:cNvPr>
          <p:cNvCxnSpPr>
            <a:cxnSpLocks/>
          </p:cNvCxnSpPr>
          <p:nvPr/>
        </p:nvCxnSpPr>
        <p:spPr>
          <a:xfrm flipV="1">
            <a:off x="1116760" y="5400578"/>
            <a:ext cx="873420" cy="94926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D5EFF9A-AC10-4D7D-B317-879B050E6CB2}"/>
              </a:ext>
            </a:extLst>
          </p:cNvPr>
          <p:cNvCxnSpPr>
            <a:cxnSpLocks/>
          </p:cNvCxnSpPr>
          <p:nvPr/>
        </p:nvCxnSpPr>
        <p:spPr>
          <a:xfrm flipV="1">
            <a:off x="2947892" y="4342439"/>
            <a:ext cx="780511" cy="103770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2C51024D-26A0-45B2-BDE4-2EB56C38FACB}"/>
              </a:ext>
            </a:extLst>
          </p:cNvPr>
          <p:cNvCxnSpPr>
            <a:cxnSpLocks/>
          </p:cNvCxnSpPr>
          <p:nvPr/>
        </p:nvCxnSpPr>
        <p:spPr>
          <a:xfrm flipV="1">
            <a:off x="4709973" y="3548935"/>
            <a:ext cx="579294" cy="779197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66EA3CAE-2D9D-400A-9D45-8BBCEC8F931E}"/>
              </a:ext>
            </a:extLst>
          </p:cNvPr>
          <p:cNvCxnSpPr>
            <a:cxnSpLocks/>
          </p:cNvCxnSpPr>
          <p:nvPr/>
        </p:nvCxnSpPr>
        <p:spPr>
          <a:xfrm>
            <a:off x="7878787" y="5392550"/>
            <a:ext cx="97971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BCE26A5E-5421-4550-89D7-F55153CECF52}"/>
              </a:ext>
            </a:extLst>
          </p:cNvPr>
          <p:cNvCxnSpPr>
            <a:cxnSpLocks/>
          </p:cNvCxnSpPr>
          <p:nvPr/>
        </p:nvCxnSpPr>
        <p:spPr>
          <a:xfrm>
            <a:off x="9590901" y="4320166"/>
            <a:ext cx="990658" cy="1393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9173540-4BFD-4F6B-8A8F-B148A450D891}"/>
              </a:ext>
            </a:extLst>
          </p:cNvPr>
          <p:cNvCxnSpPr>
            <a:cxnSpLocks/>
          </p:cNvCxnSpPr>
          <p:nvPr/>
        </p:nvCxnSpPr>
        <p:spPr>
          <a:xfrm>
            <a:off x="7878787" y="5846382"/>
            <a:ext cx="979715" cy="0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014AB9E-9583-47F4-B2BC-6BCD82786CED}"/>
              </a:ext>
            </a:extLst>
          </p:cNvPr>
          <p:cNvCxnSpPr/>
          <p:nvPr/>
        </p:nvCxnSpPr>
        <p:spPr>
          <a:xfrm flipV="1">
            <a:off x="7878787" y="5400578"/>
            <a:ext cx="0" cy="43048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2D361D06-9770-4D0E-A550-35334F8CC546}"/>
              </a:ext>
            </a:extLst>
          </p:cNvPr>
          <p:cNvCxnSpPr/>
          <p:nvPr/>
        </p:nvCxnSpPr>
        <p:spPr>
          <a:xfrm flipV="1">
            <a:off x="8858502" y="5400578"/>
            <a:ext cx="0" cy="43048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10342BB-3750-4E46-BEA5-7B88D06BA186}"/>
              </a:ext>
            </a:extLst>
          </p:cNvPr>
          <p:cNvSpPr txBox="1"/>
          <p:nvPr/>
        </p:nvSpPr>
        <p:spPr>
          <a:xfrm>
            <a:off x="7986975" y="5924332"/>
            <a:ext cx="8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chemeClr val="accent5"/>
                </a:solidFill>
              </a:rPr>
              <a:t>Q</a:t>
            </a:r>
            <a:r>
              <a:rPr lang="fr-CA" b="1" baseline="-25000" dirty="0" err="1">
                <a:solidFill>
                  <a:schemeClr val="accent5"/>
                </a:solidFill>
              </a:rPr>
              <a:t>fusion</a:t>
            </a:r>
            <a:endParaRPr lang="fr-CA" b="1" baseline="-25000" dirty="0">
              <a:solidFill>
                <a:schemeClr val="accent5"/>
              </a:solidFill>
            </a:endParaRP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ED1F5960-CA3C-4C74-B6CB-193FAE870AA8}"/>
              </a:ext>
            </a:extLst>
          </p:cNvPr>
          <p:cNvCxnSpPr>
            <a:cxnSpLocks/>
          </p:cNvCxnSpPr>
          <p:nvPr/>
        </p:nvCxnSpPr>
        <p:spPr>
          <a:xfrm>
            <a:off x="9601844" y="4793103"/>
            <a:ext cx="979715" cy="0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8BEE31B-4A05-48BE-924D-A84482D6EF35}"/>
              </a:ext>
            </a:extLst>
          </p:cNvPr>
          <p:cNvCxnSpPr>
            <a:cxnSpLocks/>
          </p:cNvCxnSpPr>
          <p:nvPr/>
        </p:nvCxnSpPr>
        <p:spPr>
          <a:xfrm flipH="1" flipV="1">
            <a:off x="9601844" y="4347300"/>
            <a:ext cx="12142" cy="102397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F14CD222-FD24-462F-84D8-84642A397FD4}"/>
              </a:ext>
            </a:extLst>
          </p:cNvPr>
          <p:cNvCxnSpPr>
            <a:cxnSpLocks/>
          </p:cNvCxnSpPr>
          <p:nvPr/>
        </p:nvCxnSpPr>
        <p:spPr>
          <a:xfrm flipH="1" flipV="1">
            <a:off x="10581560" y="4347300"/>
            <a:ext cx="35344" cy="104022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31FB6E5-B46E-4A48-8D33-8377979396FB}"/>
              </a:ext>
            </a:extLst>
          </p:cNvPr>
          <p:cNvSpPr txBox="1"/>
          <p:nvPr/>
        </p:nvSpPr>
        <p:spPr>
          <a:xfrm>
            <a:off x="10599232" y="4608437"/>
            <a:ext cx="12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chemeClr val="accent5"/>
                </a:solidFill>
              </a:rPr>
              <a:t>Q</a:t>
            </a:r>
            <a:r>
              <a:rPr lang="fr-CA" b="1" baseline="-25000" dirty="0" err="1">
                <a:solidFill>
                  <a:schemeClr val="accent5"/>
                </a:solidFill>
              </a:rPr>
              <a:t>vaporisation</a:t>
            </a:r>
            <a:endParaRPr lang="fr-CA" b="1" baseline="-25000" dirty="0">
              <a:solidFill>
                <a:schemeClr val="accent5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E444849-6EFE-48EE-9832-10A804E8DEEE}"/>
              </a:ext>
            </a:extLst>
          </p:cNvPr>
          <p:cNvSpPr txBox="1"/>
          <p:nvPr/>
        </p:nvSpPr>
        <p:spPr>
          <a:xfrm>
            <a:off x="97689" y="2772402"/>
            <a:ext cx="577941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fr-CA" sz="1600" dirty="0"/>
              <a:t>Courbe de chauffage de l’eau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E140DCAA-D2DA-4969-99E4-F43DA140428C}"/>
              </a:ext>
            </a:extLst>
          </p:cNvPr>
          <p:cNvSpPr txBox="1"/>
          <p:nvPr/>
        </p:nvSpPr>
        <p:spPr>
          <a:xfrm>
            <a:off x="5912128" y="2782403"/>
            <a:ext cx="626365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fr-CA" sz="1600" dirty="0"/>
              <a:t>L’énergie thermique liée aux changements de phase d’une substance</a:t>
            </a:r>
          </a:p>
        </p:txBody>
      </p:sp>
    </p:spTree>
    <p:extLst>
      <p:ext uri="{BB962C8B-B14F-4D97-AF65-F5344CB8AC3E}">
        <p14:creationId xmlns:p14="http://schemas.microsoft.com/office/powerpoint/2010/main" val="3968764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 des notions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D69ED0-510A-4C02-BD5B-68484FBE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9931"/>
            <a:ext cx="9613861" cy="3599316"/>
          </a:xfrm>
        </p:spPr>
        <p:txBody>
          <a:bodyPr>
            <a:normAutofit/>
          </a:bodyPr>
          <a:lstStyle/>
          <a:p>
            <a:r>
              <a:rPr lang="fr-CA" sz="2800" dirty="0"/>
              <a:t>Quelle est la définition de l’enthalpie (</a:t>
            </a:r>
            <a:r>
              <a:rPr lang="el-GR" sz="2800" dirty="0"/>
              <a:t>Δ</a:t>
            </a:r>
            <a:r>
              <a:rPr lang="fr-CA" sz="2800" dirty="0"/>
              <a:t>H)?</a:t>
            </a:r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Qu’est-ce qui se produit quand on met le feu au trinitrotoluène? </a:t>
            </a:r>
          </a:p>
        </p:txBody>
      </p:sp>
      <p:pic>
        <p:nvPicPr>
          <p:cNvPr id="1026" name="Picture 2" descr="Wile E Coyote GIFs - Get the best GIF on GIPHY">
            <a:extLst>
              <a:ext uri="{FF2B5EF4-FFF2-40B4-BE49-F238E27FC236}">
                <a16:creationId xmlns:a16="http://schemas.microsoft.com/office/drawing/2014/main" id="{B212F0B9-F973-475A-8BAB-2D759BC1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03" y="4598069"/>
            <a:ext cx="2671011" cy="20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01C134-07D3-445D-A165-A1F94BFB84D5}"/>
              </a:ext>
            </a:extLst>
          </p:cNvPr>
          <p:cNvSpPr txBox="1"/>
          <p:nvPr/>
        </p:nvSpPr>
        <p:spPr>
          <a:xfrm>
            <a:off x="1095948" y="5329330"/>
            <a:ext cx="433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/>
              <a:t>trinitrotoluène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66F268-9D45-45EB-B61C-EDE456A61A74}"/>
              </a:ext>
            </a:extLst>
          </p:cNvPr>
          <p:cNvSpPr txBox="1"/>
          <p:nvPr/>
        </p:nvSpPr>
        <p:spPr>
          <a:xfrm>
            <a:off x="1095948" y="5329329"/>
            <a:ext cx="433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FF0000"/>
                </a:solidFill>
              </a:rPr>
              <a:t>t</a:t>
            </a:r>
            <a:r>
              <a:rPr lang="fr-CA" sz="4400" b="1" dirty="0"/>
              <a:t>ri</a:t>
            </a:r>
            <a:r>
              <a:rPr lang="fr-CA" sz="4400" b="1" dirty="0">
                <a:solidFill>
                  <a:srgbClr val="FF0000"/>
                </a:solidFill>
              </a:rPr>
              <a:t>n</a:t>
            </a:r>
            <a:r>
              <a:rPr lang="fr-CA" sz="4400" b="1" dirty="0"/>
              <a:t>i</a:t>
            </a:r>
            <a:r>
              <a:rPr lang="fr-CA" sz="4400" b="1" dirty="0">
                <a:solidFill>
                  <a:srgbClr val="FF0000"/>
                </a:solidFill>
              </a:rPr>
              <a:t>t</a:t>
            </a:r>
            <a:r>
              <a:rPr lang="fr-CA" sz="4400" b="1" dirty="0"/>
              <a:t>rotoluène</a:t>
            </a:r>
          </a:p>
        </p:txBody>
      </p:sp>
      <p:pic>
        <p:nvPicPr>
          <p:cNvPr id="1028" name="Picture 4" descr="Trinitrotoluène — Wikipédia">
            <a:extLst>
              <a:ext uri="{FF2B5EF4-FFF2-40B4-BE49-F238E27FC236}">
                <a16:creationId xmlns:a16="http://schemas.microsoft.com/office/drawing/2014/main" id="{3020EB82-6A4C-4B74-B933-542A3276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4757587"/>
            <a:ext cx="2254892" cy="19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7C64A8F-A0FD-44FE-8B5F-1BECE01CDFF5}"/>
              </a:ext>
            </a:extLst>
          </p:cNvPr>
          <p:cNvSpPr txBox="1"/>
          <p:nvPr/>
        </p:nvSpPr>
        <p:spPr>
          <a:xfrm>
            <a:off x="1095948" y="2972214"/>
            <a:ext cx="919823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C’est la quantité d’énergie reliée à l’énergie interne d’une particule/réaction.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0884" y="2888268"/>
                <a:ext cx="2587591" cy="8572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884" y="2888268"/>
                <a:ext cx="2587591" cy="8572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23C6A87-8AF2-4326-B0A0-04D87ACF3FEC}"/>
                  </a:ext>
                </a:extLst>
              </p:cNvPr>
              <p:cNvSpPr txBox="1"/>
              <p:nvPr/>
            </p:nvSpPr>
            <p:spPr>
              <a:xfrm>
                <a:off x="1222625" y="6216493"/>
                <a:ext cx="3377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/>
                  <a:t>Exothermique, </a:t>
                </a:r>
                <a14:m>
                  <m:oMath xmlns:m="http://schemas.openxmlformats.org/officeDocument/2006/math"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  <m:r>
                      <a:rPr lang="fr-C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sz="2400" dirty="0"/>
                  <a:t>‹</a:t>
                </a:r>
                <a:r>
                  <a:rPr lang="fr-CA" dirty="0"/>
                  <a:t> 0, </a:t>
                </a:r>
                <a:r>
                  <a:rPr lang="fr-CA" dirty="0" err="1"/>
                  <a:t>H</a:t>
                </a:r>
                <a:r>
                  <a:rPr lang="fr-CA" baseline="-25000" dirty="0" err="1"/>
                  <a:t>r</a:t>
                </a:r>
                <a:r>
                  <a:rPr lang="fr-CA" dirty="0"/>
                  <a:t> &gt; </a:t>
                </a:r>
                <a:r>
                  <a:rPr lang="fr-CA" dirty="0" err="1"/>
                  <a:t>H</a:t>
                </a:r>
                <a:r>
                  <a:rPr lang="fr-CA" baseline="-25000" dirty="0" err="1"/>
                  <a:t>p</a:t>
                </a:r>
                <a:endParaRPr lang="fr-CA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423C6A87-8AF2-4326-B0A0-04D87ACF3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25" y="6216493"/>
                <a:ext cx="3377848" cy="461665"/>
              </a:xfrm>
              <a:prstGeom prst="rect">
                <a:avLst/>
              </a:prstGeom>
              <a:blipFill>
                <a:blip r:embed="rId7"/>
                <a:stretch>
                  <a:fillRect l="-1625" t="-10667" b="-30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2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1288</Words>
  <Application>Microsoft Office PowerPoint</Application>
  <PresentationFormat>Grand écran</PresentationFormat>
  <Paragraphs>330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Trebuchet MS</vt:lpstr>
      <vt:lpstr>Berlin</vt:lpstr>
      <vt:lpstr>Analyse graphique d’une courbe de chauffage et d’enthalpie</vt:lpstr>
      <vt:lpstr>Présentation PowerPoint</vt:lpstr>
      <vt:lpstr>Les phases de la matière</vt:lpstr>
      <vt:lpstr>Les phases de la matière (enrichissement)</vt:lpstr>
      <vt:lpstr>Analyse graphique</vt:lpstr>
      <vt:lpstr>Qu’est-ce qui se produit?</vt:lpstr>
      <vt:lpstr>Courbe de chauffage</vt:lpstr>
      <vt:lpstr>Courbe de chauffage</vt:lpstr>
      <vt:lpstr>Rappel des notions</vt:lpstr>
      <vt:lpstr>Exercice (p.168)</vt:lpstr>
      <vt:lpstr>Enthalpie de réaction</vt:lpstr>
      <vt:lpstr>Dans la réalité, tout ce que l’on peut mesurer avec un calorimètre est le ∆H. Souvent, on ne connait pas la valeur de H_r</vt:lpstr>
      <vt:lpstr>Analyse d’un graphique</vt:lpstr>
      <vt:lpstr>Analyse d’un graphique</vt:lpstr>
      <vt:lpstr>Devoir</vt:lpstr>
      <vt:lpstr>Mise à jour de la liste de concepts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Lavoie Stéphanie</cp:lastModifiedBy>
  <cp:revision>240</cp:revision>
  <cp:lastPrinted>2020-11-22T15:11:14Z</cp:lastPrinted>
  <dcterms:created xsi:type="dcterms:W3CDTF">2020-11-03T17:55:48Z</dcterms:created>
  <dcterms:modified xsi:type="dcterms:W3CDTF">2020-11-22T18:26:46Z</dcterms:modified>
</cp:coreProperties>
</file>