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256" r:id="rId2"/>
    <p:sldId id="332" r:id="rId3"/>
    <p:sldId id="334" r:id="rId4"/>
    <p:sldId id="335" r:id="rId5"/>
    <p:sldId id="336" r:id="rId6"/>
    <p:sldId id="337" r:id="rId7"/>
    <p:sldId id="338" r:id="rId8"/>
    <p:sldId id="339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65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89407" autoAdjust="0"/>
  </p:normalViewPr>
  <p:slideViewPr>
    <p:cSldViewPr>
      <p:cViewPr varScale="1">
        <p:scale>
          <a:sx n="39" d="100"/>
          <a:sy n="39" d="100"/>
        </p:scale>
        <p:origin x="60" y="4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54" y="16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3C714-3B88-4F04-B0CA-5F0E40CF0C12}" type="datetimeFigureOut">
              <a:rPr lang="fr-CA" smtClean="0"/>
              <a:t>2019-12-12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99D2E-728F-4D49-9CBE-264A0B04270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645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http://blog.univ-angers.fr/astrophysique/files/2015/02/modele.gif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99D2E-728F-4D49-9CBE-264A0B042700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975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85C6B61A-05DA-442F-9C23-9CDF02E0E810}" type="datetime1">
              <a:rPr lang="en-US" smtClean="0"/>
              <a:t>12/12/2019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3759-087A-4FFB-B708-53A9162CE225}" type="datetime1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72B3-0613-4541-82CC-5EE13DE55698}" type="datetime1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6920-3A90-4F4C-8D1E-748A213C5AE8}" type="datetime1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FA9D18A1-7E8F-47FB-A2C8-909F172D85DC}" type="datetime1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1431-73B4-44F0-B063-35C24EAC09DC}" type="datetime1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4841-5527-4DF5-8281-74A9FBF5FE2A}" type="datetime1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4203-37CB-427D-8123-10CA5DE366F5}" type="datetime1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844D-C576-4D21-A642-E0071039FD8E}" type="datetime1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4D13-ABF0-4B50-AA7C-28204975178D}" type="datetime1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7F60-30A0-40A6-B513-DA6D2CBE7A98}" type="datetime1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B5E548-5B0F-4337-B54A-BC8B25D016D6}" type="datetime1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het.colorado.edu/en/simulation/photoelectri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ouble-slit_experiment" TargetMode="External"/><Relationship Id="rId2" Type="http://schemas.openxmlformats.org/officeDocument/2006/relationships/hyperlink" Target="https://youtu.be/DfPeprQ7oG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9D8cPrEAGy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NJW4-0LCh6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fr.wikipedia.org/wiki/Catastrophe_ultraviolett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Intro à la structure atomique moderne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Mécanique quantique</a:t>
            </a:r>
          </a:p>
        </p:txBody>
      </p:sp>
    </p:spTree>
    <p:extLst>
      <p:ext uri="{BB962C8B-B14F-4D97-AF65-F5344CB8AC3E}">
        <p14:creationId xmlns:p14="http://schemas.microsoft.com/office/powerpoint/2010/main" val="190982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L’effet photoélectrique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7696200" cy="4937760"/>
          </a:xfrm>
        </p:spPr>
        <p:txBody>
          <a:bodyPr/>
          <a:lstStyle/>
          <a:p>
            <a:r>
              <a:rPr lang="fr-CA" dirty="0"/>
              <a:t>La lumière qui frappe le métal éjecte un électron</a:t>
            </a:r>
          </a:p>
          <a:p>
            <a:pPr lvl="1"/>
            <a:r>
              <a:rPr lang="fr-CA" dirty="0"/>
              <a:t>Ça dépend de la longueur d’onde mais pas de l’intensité ou de la durée</a:t>
            </a:r>
          </a:p>
          <a:p>
            <a:pPr lvl="1"/>
            <a:r>
              <a:rPr lang="fr-CA" dirty="0">
                <a:hlinkClick r:id="rId2"/>
              </a:rPr>
              <a:t>https://phet.colorado.edu/en/simulation/photoelectric</a:t>
            </a:r>
            <a:endParaRPr lang="fr-CA" dirty="0"/>
          </a:p>
          <a:p>
            <a:pPr lvl="1"/>
            <a:endParaRPr lang="fr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637" y="1143000"/>
            <a:ext cx="3151992" cy="226589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95976"/>
            <a:ext cx="9144000" cy="206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60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L’effet photoélectrique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Einstein décrit la lumière comme étant des valeurs quantifiés et discrets en 1905 (</a:t>
            </a:r>
            <a:r>
              <a:rPr lang="fr-CA" i="1" dirty="0" err="1"/>
              <a:t>annus</a:t>
            </a:r>
            <a:r>
              <a:rPr lang="fr-CA" i="1" dirty="0"/>
              <a:t> mirabilis)</a:t>
            </a:r>
          </a:p>
          <a:p>
            <a:pPr lvl="1"/>
            <a:r>
              <a:rPr lang="fr-CA" dirty="0"/>
              <a:t>Gagne le prix Nobel de la physique en 1921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43201"/>
            <a:ext cx="49149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399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Loi de Planck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Einstein décrit la lumière comme étant quantifié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2877848" cy="137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99" y="3954677"/>
            <a:ext cx="43624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864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combine les solutions…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Planck a assumé que l’énergie était discret</a:t>
            </a:r>
          </a:p>
          <a:p>
            <a:r>
              <a:rPr lang="fr-CA" dirty="0"/>
              <a:t>Einstein applique ça a des particules: photons</a:t>
            </a:r>
          </a:p>
          <a:p>
            <a:r>
              <a:rPr lang="fr-CA" dirty="0"/>
              <a:t>La lumière est autant une onde et une particule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819401"/>
            <a:ext cx="4670425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4" y="4665663"/>
            <a:ext cx="4191000" cy="95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4" y="3200400"/>
            <a:ext cx="3887646" cy="111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249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C’est quoi la nature de la lumière?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Particule?</a:t>
            </a:r>
          </a:p>
          <a:p>
            <a:endParaRPr lang="fr-CA" dirty="0"/>
          </a:p>
          <a:p>
            <a:r>
              <a:rPr lang="fr-CA" dirty="0"/>
              <a:t>Onde?</a:t>
            </a:r>
          </a:p>
          <a:p>
            <a:endParaRPr lang="fr-CA" dirty="0"/>
          </a:p>
          <a:p>
            <a:r>
              <a:rPr lang="fr-CA" dirty="0"/>
              <a:t>Photon</a:t>
            </a:r>
          </a:p>
        </p:txBody>
      </p:sp>
    </p:spTree>
    <p:extLst>
      <p:ext uri="{BB962C8B-B14F-4D97-AF65-F5344CB8AC3E}">
        <p14:creationId xmlns:p14="http://schemas.microsoft.com/office/powerpoint/2010/main" val="2458872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Un autre détour…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Lorsque tu conduis une voiture la nuit, dans ton miroir</a:t>
            </a:r>
          </a:p>
          <a:p>
            <a:endParaRPr lang="fr-CA" dirty="0"/>
          </a:p>
          <a:p>
            <a:r>
              <a:rPr lang="fr-CA" dirty="0"/>
              <a:t>Interférence constructive et destructive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34076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Picture 2" descr="https://userscontent2.emaze.com/images/a0b63985-600f-4ab4-8d39-94a6f336a6a3/9247fcfae8d7cf90e0c787d1fb8cdc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262"/>
            <a:ext cx="8458200" cy="669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137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i.stack.imgur.com/QKoq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880881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054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physicsclassroom.com/Class/light/u12l1b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4" y="609600"/>
            <a:ext cx="877230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236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Fentes</a:t>
            </a:r>
            <a:r>
              <a:rPr lang="en-US" dirty="0"/>
              <a:t> de Young (</a:t>
            </a:r>
            <a:r>
              <a:rPr lang="en-US" i="1" dirty="0"/>
              <a:t>Double-Slit Experiment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https://youtu.be/DfPeprQ7oGc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https://en.wikipedia.org/wiki/Double-slit_experiment</a:t>
            </a:r>
            <a:endParaRPr lang="en-US" dirty="0"/>
          </a:p>
          <a:p>
            <a:endParaRPr lang="en-US" dirty="0"/>
          </a:p>
          <a:p>
            <a:r>
              <a:rPr lang="en-US" dirty="0"/>
              <a:t>En </a:t>
            </a:r>
            <a:r>
              <a:rPr lang="en-US" dirty="0" err="1"/>
              <a:t>labo</a:t>
            </a:r>
            <a:endParaRPr lang="en-US" dirty="0"/>
          </a:p>
          <a:p>
            <a:r>
              <a:rPr lang="en-US" dirty="0">
                <a:hlinkClick r:id="rId4"/>
              </a:rPr>
              <a:t>https://www.youtube.com/watch?v=9D8cPrEAGyc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5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Historique du modèle atomique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253036" cy="4937760"/>
          </a:xfrm>
        </p:spPr>
        <p:txBody>
          <a:bodyPr/>
          <a:lstStyle/>
          <a:p>
            <a:r>
              <a:rPr lang="fr-CA" dirty="0"/>
              <a:t>Aristote et Démocrite – Antiquité (400 av J.C.)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Dalton – 1803</a:t>
            </a:r>
          </a:p>
          <a:p>
            <a:r>
              <a:rPr lang="fr-CA" dirty="0"/>
              <a:t>Thompson – 1901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922" y="1191986"/>
            <a:ext cx="4257675" cy="184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25586"/>
            <a:ext cx="406717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901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Dualité onde-corpuscule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La matière est les deux</a:t>
            </a:r>
          </a:p>
          <a:p>
            <a:endParaRPr lang="fr-CA" dirty="0"/>
          </a:p>
          <a:p>
            <a:r>
              <a:rPr lang="fr-CA" dirty="0"/>
              <a:t>Le chat de Schrödinger </a:t>
            </a:r>
          </a:p>
          <a:p>
            <a:endParaRPr lang="fr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0"/>
            <a:ext cx="6813176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850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0"/>
            <a:ext cx="8801100" cy="680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046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L’interprétation de Copenhague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84" y="1219201"/>
            <a:ext cx="6582833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57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Alors…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Le début du XXIe siècle voit le développement de la mécanique quantique et le modèle atomique quantique voit le jour</a:t>
            </a:r>
          </a:p>
          <a:p>
            <a:endParaRPr lang="fr-CA" dirty="0"/>
          </a:p>
          <a:p>
            <a:r>
              <a:rPr lang="fr-CA" dirty="0"/>
              <a:t>L’équation de Schrödinger décrit l’électron selon l’équation suivante: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5" name="AutoShape 2" descr="{\displaystyle H|\varphi _{n}\rangle =E_{n}|\varphi _{n}\rangle }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4114800"/>
            <a:ext cx="28575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57650"/>
            <a:ext cx="40767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780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Bref…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C’est une application concrète du principe d’incertitude de Heisenberg</a:t>
            </a:r>
          </a:p>
          <a:p>
            <a:r>
              <a:rPr lang="fr-CA" dirty="0"/>
              <a:t>Les solutions de l’équation de Schrödinger nous donne des formules mathématiques pour décrire l’électron</a:t>
            </a:r>
          </a:p>
          <a:p>
            <a:endParaRPr lang="fr-CA" dirty="0"/>
          </a:p>
          <a:p>
            <a:r>
              <a:rPr lang="fr-CA" dirty="0"/>
              <a:t>Un électron possède 4 nombres quantiques:</a:t>
            </a:r>
          </a:p>
          <a:p>
            <a:pPr lvl="1"/>
            <a:r>
              <a:rPr lang="fr-CA" i="1" dirty="0"/>
              <a:t>n :</a:t>
            </a:r>
            <a:r>
              <a:rPr lang="fr-CA" dirty="0"/>
              <a:t> le nombre quantique principal (1, 2, 3, 4…)</a:t>
            </a:r>
          </a:p>
          <a:p>
            <a:pPr lvl="1"/>
            <a:r>
              <a:rPr lang="fr-CA" i="1" dirty="0"/>
              <a:t>l</a:t>
            </a:r>
            <a:r>
              <a:rPr lang="fr-CA" dirty="0"/>
              <a:t> : le nombre quantique azimutal (0 à </a:t>
            </a:r>
            <a:r>
              <a:rPr lang="fr-CA" i="1" dirty="0"/>
              <a:t>n-</a:t>
            </a:r>
            <a:r>
              <a:rPr lang="fr-CA" dirty="0"/>
              <a:t>1)</a:t>
            </a:r>
          </a:p>
          <a:p>
            <a:pPr lvl="1"/>
            <a:r>
              <a:rPr lang="fr-CA" i="1" dirty="0"/>
              <a:t>m</a:t>
            </a:r>
            <a:r>
              <a:rPr lang="fr-CA" i="1" baseline="-25000" dirty="0"/>
              <a:t>l</a:t>
            </a:r>
            <a:r>
              <a:rPr lang="fr-CA" dirty="0"/>
              <a:t> : le nombre quantique magnétique (</a:t>
            </a:r>
            <a:r>
              <a:rPr lang="fr-CA" i="1" dirty="0"/>
              <a:t> -l</a:t>
            </a:r>
            <a:r>
              <a:rPr lang="fr-CA" dirty="0"/>
              <a:t> à l)</a:t>
            </a:r>
          </a:p>
          <a:p>
            <a:pPr lvl="1"/>
            <a:r>
              <a:rPr lang="fr-CA" i="1" dirty="0"/>
              <a:t>m</a:t>
            </a:r>
            <a:r>
              <a:rPr lang="fr-CA" i="1" baseline="-25000" dirty="0"/>
              <a:t>s</a:t>
            </a:r>
            <a:r>
              <a:rPr lang="fr-CA" i="1" dirty="0"/>
              <a:t> </a:t>
            </a:r>
            <a:r>
              <a:rPr lang="fr-CA" dirty="0"/>
              <a:t>: le nombre quantique de spin (+1/2 ou -1/2)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446621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Nombre quantique principal (</a:t>
            </a:r>
            <a:r>
              <a:rPr lang="fr-CA" i="1" dirty="0"/>
              <a:t>n</a:t>
            </a:r>
            <a:r>
              <a:rPr lang="fr-CA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fr-CA" i="1" dirty="0"/>
              <a:t>n :</a:t>
            </a:r>
            <a:r>
              <a:rPr lang="fr-CA" dirty="0"/>
              <a:t> le nombre quantique principal (1, 2, 3, 4…)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fr-CA" dirty="0"/>
              <a:t>Décrit la grandeur et l’énergie d’un orbital</a:t>
            </a:r>
          </a:p>
          <a:p>
            <a:pPr marL="0" lvl="1" indent="0">
              <a:spcBef>
                <a:spcPts val="600"/>
              </a:spcBef>
              <a:buClr>
                <a:schemeClr val="accent1"/>
              </a:buClr>
              <a:buNone/>
            </a:pPr>
            <a:endParaRPr lang="fr-CA" dirty="0"/>
          </a:p>
          <a:p>
            <a:endParaRPr lang="fr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00649"/>
            <a:ext cx="5410200" cy="451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922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Nombre quantique azimutal (</a:t>
            </a:r>
            <a:r>
              <a:rPr lang="fr-CA" i="1" dirty="0"/>
              <a:t>l)</a:t>
            </a:r>
            <a:endParaRPr lang="fr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i="1" dirty="0"/>
              <a:t>l</a:t>
            </a:r>
            <a:r>
              <a:rPr lang="fr-CA" dirty="0"/>
              <a:t> : le nombre quantique azimutal (0 à </a:t>
            </a:r>
            <a:r>
              <a:rPr lang="fr-CA" i="1" dirty="0"/>
              <a:t>n-</a:t>
            </a:r>
            <a:r>
              <a:rPr lang="fr-CA" dirty="0"/>
              <a:t>1)</a:t>
            </a:r>
          </a:p>
          <a:p>
            <a:pPr lvl="1"/>
            <a:r>
              <a:rPr lang="fr-CA" dirty="0"/>
              <a:t>S: l = 0</a:t>
            </a:r>
          </a:p>
          <a:p>
            <a:pPr lvl="1"/>
            <a:r>
              <a:rPr lang="fr-CA" dirty="0"/>
              <a:t>P: l = 1</a:t>
            </a:r>
          </a:p>
          <a:p>
            <a:pPr lvl="1"/>
            <a:r>
              <a:rPr lang="fr-CA" dirty="0"/>
              <a:t>D: l = 2</a:t>
            </a:r>
          </a:p>
          <a:p>
            <a:pPr lvl="1"/>
            <a:r>
              <a:rPr lang="fr-CA" dirty="0"/>
              <a:t>F: l = 3</a:t>
            </a:r>
          </a:p>
          <a:p>
            <a:pPr lvl="1"/>
            <a:endParaRPr lang="fr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81201"/>
            <a:ext cx="53340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546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Nombre quantique magnétique </a:t>
            </a:r>
            <a:r>
              <a:rPr lang="fr-CA" i="1" dirty="0"/>
              <a:t>m</a:t>
            </a:r>
            <a:r>
              <a:rPr lang="fr-CA" i="1" baseline="-25000" dirty="0"/>
              <a:t>l</a:t>
            </a:r>
            <a:r>
              <a:rPr lang="fr-CA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72810"/>
            <a:ext cx="8229600" cy="482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672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Nombre quantique de spin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2759869"/>
            <a:ext cx="4782059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Image result for electron sp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438400"/>
            <a:ext cx="32766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681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Classification des éléments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Configuration électronique – principe d’</a:t>
            </a:r>
            <a:r>
              <a:rPr lang="fr-CA" dirty="0" err="1"/>
              <a:t>Aufbau</a:t>
            </a:r>
            <a:endParaRPr lang="fr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7772400" cy="440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14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Historique du modèle atomique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405436" cy="4937760"/>
          </a:xfrm>
        </p:spPr>
        <p:txBody>
          <a:bodyPr/>
          <a:lstStyle/>
          <a:p>
            <a:r>
              <a:rPr lang="fr-CA" dirty="0"/>
              <a:t>Modèle de Bohr-Rutherford (1911-1913)</a:t>
            </a:r>
          </a:p>
          <a:p>
            <a:endParaRPr lang="fr-CA" dirty="0"/>
          </a:p>
          <a:p>
            <a:r>
              <a:rPr lang="fr-CA" dirty="0"/>
              <a:t>Mais…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6334809" y="1224643"/>
            <a:ext cx="387504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6722314" y="3688080"/>
            <a:ext cx="3487544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523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Géométrie des liens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Théorie VSEPR (de l’anglais: </a:t>
            </a:r>
            <a:r>
              <a:rPr lang="en-US" i="1" dirty="0"/>
              <a:t>Valence Shell Electron Pair Repulsion)</a:t>
            </a:r>
            <a:endParaRPr lang="fr-CA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8800"/>
            <a:ext cx="5943600" cy="471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386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Hybridation des orbitaux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On mélange les orbitaux pour diminuer l’énergie totale et former des liens</a:t>
            </a:r>
          </a:p>
        </p:txBody>
      </p:sp>
      <p:pic>
        <p:nvPicPr>
          <p:cNvPr id="11266" name="Picture 2" descr="C:\Users\Dave\Dropbox\School Stuff\CSA\SchémaHybrida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76200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255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2291" name="Picture 3" descr="C:\Users\Dave\Dropbox\School Stuff\CSA\2-hybrid-e15052425363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23192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32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Pourquoi un atome ne s’effondre-t-il?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137664" y="3879214"/>
            <a:ext cx="8229600" cy="899160"/>
          </a:xfrm>
        </p:spPr>
        <p:txBody>
          <a:bodyPr>
            <a:normAutofit lnSpcReduction="10000"/>
          </a:bodyPr>
          <a:lstStyle/>
          <a:p>
            <a:r>
              <a:rPr lang="fr-CA" dirty="0"/>
              <a:t>Moment angulaire?</a:t>
            </a:r>
          </a:p>
          <a:p>
            <a:pPr lvl="1"/>
            <a:r>
              <a:rPr lang="fr-CA" dirty="0">
                <a:hlinkClick r:id="rId2"/>
              </a:rPr>
              <a:t>https://www.youtube.com/watch?v=NJW4-0LCh6A</a:t>
            </a:r>
            <a:r>
              <a:rPr lang="fr-CA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55"/>
          <a:stretch/>
        </p:blipFill>
        <p:spPr bwMode="auto">
          <a:xfrm>
            <a:off x="620486" y="1791858"/>
            <a:ext cx="6296025" cy="140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7030556" y="1295400"/>
            <a:ext cx="4655258" cy="274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58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Avant de répondre…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Un petit détour dans le monde de la physique pour mieux comprendre la nature de la matière…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C’est quoi de la lumière?</a:t>
            </a:r>
          </a:p>
        </p:txBody>
      </p:sp>
    </p:spTree>
    <p:extLst>
      <p:ext uri="{BB962C8B-B14F-4D97-AF65-F5344CB8AC3E}">
        <p14:creationId xmlns:p14="http://schemas.microsoft.com/office/powerpoint/2010/main" val="238998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L’heure du conte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La physique classique et le développement de la mécanique quantique</a:t>
            </a:r>
          </a:p>
          <a:p>
            <a:endParaRPr lang="fr-CA" dirty="0"/>
          </a:p>
          <a:p>
            <a:r>
              <a:rPr lang="fr-CA" dirty="0"/>
              <a:t>Vers la fin des années 1800s et le début des années 1900s, la physique était considéré comme une science </a:t>
            </a:r>
            <a:r>
              <a:rPr lang="fr-CA" u="sng" dirty="0"/>
              <a:t>résolue</a:t>
            </a:r>
            <a:r>
              <a:rPr lang="fr-CA" dirty="0"/>
              <a:t>. On pouvait tout expliquer sauf pour deux petits problèmes:</a:t>
            </a:r>
          </a:p>
          <a:p>
            <a:endParaRPr lang="fr-CA" dirty="0"/>
          </a:p>
          <a:p>
            <a:r>
              <a:rPr lang="fr-CA" dirty="0"/>
              <a:t>Rayonnement du corps noir (</a:t>
            </a:r>
            <a:r>
              <a:rPr lang="fr-CA" i="1" dirty="0" err="1"/>
              <a:t>blackbody</a:t>
            </a:r>
            <a:r>
              <a:rPr lang="fr-CA" i="1" dirty="0"/>
              <a:t> </a:t>
            </a:r>
            <a:r>
              <a:rPr lang="fr-CA" i="1" dirty="0" err="1"/>
              <a:t>effect</a:t>
            </a:r>
            <a:r>
              <a:rPr lang="fr-CA" dirty="0"/>
              <a:t>)</a:t>
            </a:r>
          </a:p>
          <a:p>
            <a:r>
              <a:rPr lang="fr-CA" dirty="0"/>
              <a:t>Effet photoélectrique (</a:t>
            </a:r>
            <a:r>
              <a:rPr lang="fr-CA" i="1" dirty="0" err="1"/>
              <a:t>photoelecric</a:t>
            </a:r>
            <a:r>
              <a:rPr lang="fr-CA" i="1" dirty="0"/>
              <a:t> </a:t>
            </a:r>
            <a:r>
              <a:rPr lang="fr-CA" i="1" dirty="0" err="1"/>
              <a:t>effect</a:t>
            </a:r>
            <a:r>
              <a:rPr lang="fr-C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465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Poêle chaud… un radiateur thermique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2078"/>
            <a:ext cx="8229600" cy="433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63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catastrophe UV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838200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La loi de Rayleigh-Jeans et l’approximation de Wien ne fonctionne pas</a:t>
            </a:r>
          </a:p>
          <a:p>
            <a:r>
              <a:rPr lang="fr-CA" dirty="0">
                <a:hlinkClick r:id="rId2"/>
              </a:rPr>
              <a:t>https://fr.wikipedia.org/wiki/Catastrophe_ultraviolette</a:t>
            </a:r>
            <a:r>
              <a:rPr lang="fr-CA" dirty="0"/>
              <a:t> </a:t>
            </a:r>
          </a:p>
        </p:txBody>
      </p:sp>
      <p:pic>
        <p:nvPicPr>
          <p:cNvPr id="5" name="Picture 2" descr="C:\Users\Dave\Dropbox\School Stuff\MATL Work\Fall16 - St Johns Stage\Lectures\Sec 5 Phys\1280px-Black_body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133600"/>
            <a:ext cx="5638800" cy="45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703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catastrophe UV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838200"/>
          </a:xfrm>
        </p:spPr>
        <p:txBody>
          <a:bodyPr>
            <a:normAutofit lnSpcReduction="10000"/>
          </a:bodyPr>
          <a:lstStyle/>
          <a:p>
            <a:r>
              <a:rPr lang="fr-CA" dirty="0"/>
              <a:t>Max Planck résout le problème mais ne comprend pas ce qu’il arrive de façon physique…</a:t>
            </a:r>
          </a:p>
        </p:txBody>
      </p:sp>
      <p:pic>
        <p:nvPicPr>
          <p:cNvPr id="5" name="Picture 2" descr="C:\Users\Dave\Dropbox\School Stuff\MATL Work\Fall16 - St Johns Stage\Lectures\Sec 5 Phys\1280px-Black_body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50" y="3073272"/>
            <a:ext cx="4730911" cy="378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16890"/>
            <a:ext cx="4191000" cy="95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909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621</TotalTime>
  <Words>665</Words>
  <Application>Microsoft Office PowerPoint</Application>
  <PresentationFormat>Widescreen</PresentationFormat>
  <Paragraphs>126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Bookman Old Style</vt:lpstr>
      <vt:lpstr>Calibri</vt:lpstr>
      <vt:lpstr>Gill Sans MT</vt:lpstr>
      <vt:lpstr>Wingdings</vt:lpstr>
      <vt:lpstr>Wingdings 3</vt:lpstr>
      <vt:lpstr>Origin</vt:lpstr>
      <vt:lpstr>Intro à la structure atomique moderne</vt:lpstr>
      <vt:lpstr>Historique du modèle atomique</vt:lpstr>
      <vt:lpstr>Historique du modèle atomique</vt:lpstr>
      <vt:lpstr>Pourquoi un atome ne s’effondre-t-il?</vt:lpstr>
      <vt:lpstr>Avant de répondre…</vt:lpstr>
      <vt:lpstr>L’heure du conte</vt:lpstr>
      <vt:lpstr>Poêle chaud… un radiateur thermique</vt:lpstr>
      <vt:lpstr>La catastrophe UV</vt:lpstr>
      <vt:lpstr>La catastrophe UV</vt:lpstr>
      <vt:lpstr>L’effet photoélectrique</vt:lpstr>
      <vt:lpstr>L’effet photoélectrique</vt:lpstr>
      <vt:lpstr>Loi de Planck</vt:lpstr>
      <vt:lpstr>On combine les solutions…</vt:lpstr>
      <vt:lpstr>C’est quoi la nature de la lumière?</vt:lpstr>
      <vt:lpstr>Un autre détour…</vt:lpstr>
      <vt:lpstr>PowerPoint Presentation</vt:lpstr>
      <vt:lpstr>PowerPoint Presentation</vt:lpstr>
      <vt:lpstr>PowerPoint Presentation</vt:lpstr>
      <vt:lpstr>Fentes de Young (Double-Slit Experiment)</vt:lpstr>
      <vt:lpstr>Dualité onde-corpuscule</vt:lpstr>
      <vt:lpstr>PowerPoint Presentation</vt:lpstr>
      <vt:lpstr>L’interprétation de Copenhague</vt:lpstr>
      <vt:lpstr>Alors…</vt:lpstr>
      <vt:lpstr>Bref…</vt:lpstr>
      <vt:lpstr>Nombre quantique principal (n)</vt:lpstr>
      <vt:lpstr>Nombre quantique azimutal (l)</vt:lpstr>
      <vt:lpstr>Nombre quantique magnétique ml </vt:lpstr>
      <vt:lpstr>Nombre quantique de spin</vt:lpstr>
      <vt:lpstr>Classification des éléments</vt:lpstr>
      <vt:lpstr>Géométrie des liens</vt:lpstr>
      <vt:lpstr>Hybridation des orbitaux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chaleur + calorimétrie</dc:title>
  <dc:creator/>
  <cp:lastModifiedBy>Levan David</cp:lastModifiedBy>
  <cp:revision>96</cp:revision>
  <dcterms:created xsi:type="dcterms:W3CDTF">2006-08-16T00:00:00Z</dcterms:created>
  <dcterms:modified xsi:type="dcterms:W3CDTF">2019-12-12T14:33:55Z</dcterms:modified>
</cp:coreProperties>
</file>