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2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3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507" r:id="rId2"/>
    <p:sldId id="515" r:id="rId3"/>
    <p:sldId id="531" r:id="rId4"/>
    <p:sldId id="532" r:id="rId5"/>
    <p:sldId id="535" r:id="rId6"/>
    <p:sldId id="509" r:id="rId7"/>
    <p:sldId id="538" r:id="rId8"/>
    <p:sldId id="539" r:id="rId9"/>
    <p:sldId id="540" r:id="rId10"/>
    <p:sldId id="537" r:id="rId11"/>
    <p:sldId id="541" r:id="rId12"/>
    <p:sldId id="542" r:id="rId13"/>
    <p:sldId id="545" r:id="rId14"/>
    <p:sldId id="546" r:id="rId15"/>
    <p:sldId id="547" r:id="rId16"/>
    <p:sldId id="544" r:id="rId17"/>
    <p:sldId id="543" r:id="rId18"/>
    <p:sldId id="536" r:id="rId19"/>
    <p:sldId id="4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/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/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/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/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/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/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/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/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/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/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/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/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/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/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/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/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/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/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/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/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1149991" y="1151667"/>
          <a:ext cx="3947652" cy="164431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Variation de la concentration des réactifs</a:t>
          </a:r>
        </a:p>
      </dsp:txBody>
      <dsp:txXfrm rot="5400000">
        <a:off x="1677" y="789529"/>
        <a:ext cx="1644316" cy="2368592"/>
      </dsp:txXfrm>
    </dsp:sp>
    <dsp:sp modelId="{92D72123-CD33-4A13-9FF4-C90DFB78897B}">
      <dsp:nvSpPr>
        <dsp:cNvPr id="0" name=""/>
        <dsp:cNvSpPr/>
      </dsp:nvSpPr>
      <dsp:spPr>
        <a:xfrm rot="16200000">
          <a:off x="617648" y="1151667"/>
          <a:ext cx="3947652" cy="1644316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Variation de la concentration des produits</a:t>
          </a:r>
        </a:p>
      </dsp:txBody>
      <dsp:txXfrm rot="5400000">
        <a:off x="1769316" y="789529"/>
        <a:ext cx="1644316" cy="2368592"/>
      </dsp:txXfrm>
    </dsp:sp>
    <dsp:sp modelId="{451A8FB1-6752-4C16-99BA-B716E4A74FBB}">
      <dsp:nvSpPr>
        <dsp:cNvPr id="0" name=""/>
        <dsp:cNvSpPr/>
      </dsp:nvSpPr>
      <dsp:spPr>
        <a:xfrm rot="16200000">
          <a:off x="2385288" y="1151667"/>
          <a:ext cx="3947652" cy="1644316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Variation de la température</a:t>
          </a:r>
        </a:p>
      </dsp:txBody>
      <dsp:txXfrm rot="5400000">
        <a:off x="3536956" y="789529"/>
        <a:ext cx="1644316" cy="2368592"/>
      </dsp:txXfrm>
    </dsp:sp>
    <dsp:sp modelId="{6CB34306-F936-4DC7-82C0-0E00731ECF6F}">
      <dsp:nvSpPr>
        <dsp:cNvPr id="0" name=""/>
        <dsp:cNvSpPr/>
      </dsp:nvSpPr>
      <dsp:spPr>
        <a:xfrm rot="16200000">
          <a:off x="4152928" y="1151667"/>
          <a:ext cx="3947652" cy="1644316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Variation de la pression</a:t>
          </a:r>
        </a:p>
      </dsp:txBody>
      <dsp:txXfrm rot="5400000">
        <a:off x="5304596" y="789529"/>
        <a:ext cx="1644316" cy="2368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772716" y="773842"/>
          <a:ext cx="2652553" cy="110486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28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Variation de la concentration des réactifs</a:t>
          </a:r>
        </a:p>
      </dsp:txBody>
      <dsp:txXfrm rot="5400000">
        <a:off x="1126" y="530511"/>
        <a:ext cx="1104868" cy="1591531"/>
      </dsp:txXfrm>
    </dsp:sp>
    <dsp:sp modelId="{92D72123-CD33-4A13-9FF4-C90DFB78897B}">
      <dsp:nvSpPr>
        <dsp:cNvPr id="0" name=""/>
        <dsp:cNvSpPr/>
      </dsp:nvSpPr>
      <dsp:spPr>
        <a:xfrm rot="16200000">
          <a:off x="415017" y="773842"/>
          <a:ext cx="2652553" cy="1104868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28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Variation de la concentration des produits</a:t>
          </a:r>
        </a:p>
      </dsp:txBody>
      <dsp:txXfrm rot="5400000">
        <a:off x="1188859" y="530511"/>
        <a:ext cx="1104868" cy="1591531"/>
      </dsp:txXfrm>
    </dsp:sp>
    <dsp:sp modelId="{451A8FB1-6752-4C16-99BA-B716E4A74FBB}">
      <dsp:nvSpPr>
        <dsp:cNvPr id="0" name=""/>
        <dsp:cNvSpPr/>
      </dsp:nvSpPr>
      <dsp:spPr>
        <a:xfrm rot="16200000">
          <a:off x="1602751" y="773842"/>
          <a:ext cx="2652553" cy="1104868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28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Variation de la température</a:t>
          </a:r>
        </a:p>
      </dsp:txBody>
      <dsp:txXfrm rot="5400000">
        <a:off x="2376593" y="530511"/>
        <a:ext cx="1104868" cy="1591531"/>
      </dsp:txXfrm>
    </dsp:sp>
    <dsp:sp modelId="{6CB34306-F936-4DC7-82C0-0E00731ECF6F}">
      <dsp:nvSpPr>
        <dsp:cNvPr id="0" name=""/>
        <dsp:cNvSpPr/>
      </dsp:nvSpPr>
      <dsp:spPr>
        <a:xfrm rot="16200000">
          <a:off x="2790485" y="773842"/>
          <a:ext cx="2652553" cy="1104868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28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Variation de la pression</a:t>
          </a:r>
        </a:p>
      </dsp:txBody>
      <dsp:txXfrm rot="5400000">
        <a:off x="3564327" y="530511"/>
        <a:ext cx="1104868" cy="1591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772716" y="773842"/>
          <a:ext cx="2652553" cy="110486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28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Variation de la concentration des réactifs</a:t>
          </a:r>
        </a:p>
      </dsp:txBody>
      <dsp:txXfrm rot="5400000">
        <a:off x="1126" y="530511"/>
        <a:ext cx="1104868" cy="1591531"/>
      </dsp:txXfrm>
    </dsp:sp>
    <dsp:sp modelId="{92D72123-CD33-4A13-9FF4-C90DFB78897B}">
      <dsp:nvSpPr>
        <dsp:cNvPr id="0" name=""/>
        <dsp:cNvSpPr/>
      </dsp:nvSpPr>
      <dsp:spPr>
        <a:xfrm rot="16200000">
          <a:off x="415017" y="773842"/>
          <a:ext cx="2652553" cy="1104868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28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Variation de la concentration des produits</a:t>
          </a:r>
        </a:p>
      </dsp:txBody>
      <dsp:txXfrm rot="5400000">
        <a:off x="1188859" y="530511"/>
        <a:ext cx="1104868" cy="1591531"/>
      </dsp:txXfrm>
    </dsp:sp>
    <dsp:sp modelId="{451A8FB1-6752-4C16-99BA-B716E4A74FBB}">
      <dsp:nvSpPr>
        <dsp:cNvPr id="0" name=""/>
        <dsp:cNvSpPr/>
      </dsp:nvSpPr>
      <dsp:spPr>
        <a:xfrm rot="16200000">
          <a:off x="1602751" y="773842"/>
          <a:ext cx="2652553" cy="1104868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28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Variation de la température</a:t>
          </a:r>
        </a:p>
      </dsp:txBody>
      <dsp:txXfrm rot="5400000">
        <a:off x="2376593" y="530511"/>
        <a:ext cx="1104868" cy="1591531"/>
      </dsp:txXfrm>
    </dsp:sp>
    <dsp:sp modelId="{6CB34306-F936-4DC7-82C0-0E00731ECF6F}">
      <dsp:nvSpPr>
        <dsp:cNvPr id="0" name=""/>
        <dsp:cNvSpPr/>
      </dsp:nvSpPr>
      <dsp:spPr>
        <a:xfrm rot="16200000">
          <a:off x="2790485" y="773842"/>
          <a:ext cx="2652553" cy="1104868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28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Variation de la pression</a:t>
          </a:r>
        </a:p>
      </dsp:txBody>
      <dsp:txXfrm rot="5400000">
        <a:off x="3564327" y="530511"/>
        <a:ext cx="1104868" cy="15915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772716" y="773842"/>
          <a:ext cx="2652553" cy="110486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28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Variation de la concentration des réactifs</a:t>
          </a:r>
        </a:p>
      </dsp:txBody>
      <dsp:txXfrm rot="5400000">
        <a:off x="1126" y="530511"/>
        <a:ext cx="1104868" cy="1591531"/>
      </dsp:txXfrm>
    </dsp:sp>
    <dsp:sp modelId="{92D72123-CD33-4A13-9FF4-C90DFB78897B}">
      <dsp:nvSpPr>
        <dsp:cNvPr id="0" name=""/>
        <dsp:cNvSpPr/>
      </dsp:nvSpPr>
      <dsp:spPr>
        <a:xfrm rot="16200000">
          <a:off x="415017" y="773842"/>
          <a:ext cx="2652553" cy="1104868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28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Variation de la concentration des produits</a:t>
          </a:r>
        </a:p>
      </dsp:txBody>
      <dsp:txXfrm rot="5400000">
        <a:off x="1188859" y="530511"/>
        <a:ext cx="1104868" cy="1591531"/>
      </dsp:txXfrm>
    </dsp:sp>
    <dsp:sp modelId="{451A8FB1-6752-4C16-99BA-B716E4A74FBB}">
      <dsp:nvSpPr>
        <dsp:cNvPr id="0" name=""/>
        <dsp:cNvSpPr/>
      </dsp:nvSpPr>
      <dsp:spPr>
        <a:xfrm rot="16200000">
          <a:off x="1602751" y="773842"/>
          <a:ext cx="2652553" cy="1104868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28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Variation de la température</a:t>
          </a:r>
        </a:p>
      </dsp:txBody>
      <dsp:txXfrm rot="5400000">
        <a:off x="2376593" y="530511"/>
        <a:ext cx="1104868" cy="1591531"/>
      </dsp:txXfrm>
    </dsp:sp>
    <dsp:sp modelId="{6CB34306-F936-4DC7-82C0-0E00731ECF6F}">
      <dsp:nvSpPr>
        <dsp:cNvPr id="0" name=""/>
        <dsp:cNvSpPr/>
      </dsp:nvSpPr>
      <dsp:spPr>
        <a:xfrm rot="16200000">
          <a:off x="2790485" y="773842"/>
          <a:ext cx="2652553" cy="1104868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28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Variation de la pression</a:t>
          </a:r>
        </a:p>
      </dsp:txBody>
      <dsp:txXfrm rot="5400000">
        <a:off x="3564327" y="530511"/>
        <a:ext cx="1104868" cy="159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772716" y="773842"/>
          <a:ext cx="2652553" cy="110486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28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Variation de la concentration des réactifs</a:t>
          </a:r>
        </a:p>
      </dsp:txBody>
      <dsp:txXfrm rot="5400000">
        <a:off x="1126" y="530511"/>
        <a:ext cx="1104868" cy="1591531"/>
      </dsp:txXfrm>
    </dsp:sp>
    <dsp:sp modelId="{92D72123-CD33-4A13-9FF4-C90DFB78897B}">
      <dsp:nvSpPr>
        <dsp:cNvPr id="0" name=""/>
        <dsp:cNvSpPr/>
      </dsp:nvSpPr>
      <dsp:spPr>
        <a:xfrm rot="16200000">
          <a:off x="415017" y="773842"/>
          <a:ext cx="2652553" cy="1104868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28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Variation de la concentration des produits</a:t>
          </a:r>
        </a:p>
      </dsp:txBody>
      <dsp:txXfrm rot="5400000">
        <a:off x="1188859" y="530511"/>
        <a:ext cx="1104868" cy="1591531"/>
      </dsp:txXfrm>
    </dsp:sp>
    <dsp:sp modelId="{451A8FB1-6752-4C16-99BA-B716E4A74FBB}">
      <dsp:nvSpPr>
        <dsp:cNvPr id="0" name=""/>
        <dsp:cNvSpPr/>
      </dsp:nvSpPr>
      <dsp:spPr>
        <a:xfrm rot="16200000">
          <a:off x="1602751" y="773842"/>
          <a:ext cx="2652553" cy="1104868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28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Variation de la température</a:t>
          </a:r>
        </a:p>
      </dsp:txBody>
      <dsp:txXfrm rot="5400000">
        <a:off x="2376593" y="530511"/>
        <a:ext cx="1104868" cy="1591531"/>
      </dsp:txXfrm>
    </dsp:sp>
    <dsp:sp modelId="{6CB34306-F936-4DC7-82C0-0E00731ECF6F}">
      <dsp:nvSpPr>
        <dsp:cNvPr id="0" name=""/>
        <dsp:cNvSpPr/>
      </dsp:nvSpPr>
      <dsp:spPr>
        <a:xfrm rot="16200000">
          <a:off x="2790485" y="773842"/>
          <a:ext cx="2652553" cy="1104868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28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Variation de la pression</a:t>
          </a:r>
        </a:p>
      </dsp:txBody>
      <dsp:txXfrm rot="5400000">
        <a:off x="3564327" y="530511"/>
        <a:ext cx="1104868" cy="1591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650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2412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251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83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872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8782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75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61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459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115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321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765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3585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8913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030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5519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4856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731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6.png"/><Relationship Id="rId4" Type="http://schemas.openxmlformats.org/officeDocument/2006/relationships/diagramData" Target="../diagrams/data3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0.pn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0.png"/><Relationship Id="rId4" Type="http://schemas.openxmlformats.org/officeDocument/2006/relationships/diagramData" Target="../diagrams/data4.xml"/><Relationship Id="rId9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63D1AA8C-E8B6-46FA-A663-EFD7816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6D8A9-60ED-4E8A-9C51-AC9DDD69E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40908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Principe de Le Chatelier</a:t>
            </a:r>
            <a:br>
              <a:rPr lang="fr-CA" sz="4800" b="1" dirty="0"/>
            </a:br>
            <a:r>
              <a:rPr lang="fr-CA" sz="4800" b="1" dirty="0"/>
              <a:t>partie 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687E348-C432-46FF-98A1-548EFE47132A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7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307 à 317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22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63D1AA8C-E8B6-46FA-A663-EFD7816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6D8A9-60ED-4E8A-9C51-AC9DDD69E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40908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Informations supplémentaires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687E348-C432-46FF-98A1-548EFE47132A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Chapitre 7</a:t>
            </a:r>
          </a:p>
        </p:txBody>
      </p:sp>
    </p:spTree>
    <p:extLst>
      <p:ext uri="{BB962C8B-B14F-4D97-AF65-F5344CB8AC3E}">
        <p14:creationId xmlns:p14="http://schemas.microsoft.com/office/powerpoint/2010/main" val="3616290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Informations supplémentaires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319EA0F-2471-4EEA-AC39-DAC3DF03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705074" cy="3911528"/>
          </a:xfr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ctr">
            <a:normAutofit fontScale="85000" lnSpcReduction="10000"/>
          </a:bodyPr>
          <a:lstStyle/>
          <a:p>
            <a:r>
              <a:rPr lang="fr-CA" sz="2800" dirty="0"/>
              <a:t>Seul les substances à l’état gazeux </a:t>
            </a:r>
            <a:r>
              <a:rPr lang="fr-CA" sz="2800" b="1" dirty="0">
                <a:solidFill>
                  <a:srgbClr val="92D050"/>
                </a:solidFill>
              </a:rPr>
              <a:t>(g)</a:t>
            </a:r>
            <a:r>
              <a:rPr lang="fr-CA" sz="2800" dirty="0"/>
              <a:t> et aqueux </a:t>
            </a:r>
            <a:r>
              <a:rPr lang="fr-CA" sz="2800" b="1" dirty="0">
                <a:solidFill>
                  <a:srgbClr val="92D050"/>
                </a:solidFill>
              </a:rPr>
              <a:t>(</a:t>
            </a:r>
            <a:r>
              <a:rPr lang="fr-CA" sz="2800" b="1" dirty="0" err="1">
                <a:solidFill>
                  <a:srgbClr val="92D050"/>
                </a:solidFill>
              </a:rPr>
              <a:t>aq</a:t>
            </a:r>
            <a:r>
              <a:rPr lang="fr-CA" sz="2800" b="1" dirty="0">
                <a:solidFill>
                  <a:srgbClr val="92D050"/>
                </a:solidFill>
              </a:rPr>
              <a:t>)</a:t>
            </a:r>
            <a:r>
              <a:rPr lang="fr-CA" sz="2800" dirty="0"/>
              <a:t> peuvent avoir des concentrations.</a:t>
            </a:r>
          </a:p>
          <a:p>
            <a:pPr lvl="1"/>
            <a:r>
              <a:rPr lang="fr-CA" sz="2400" dirty="0"/>
              <a:t>Pour ces états, les termes </a:t>
            </a:r>
            <a:r>
              <a:rPr lang="fr-CA" sz="2400" b="1" dirty="0">
                <a:solidFill>
                  <a:srgbClr val="92D050"/>
                </a:solidFill>
              </a:rPr>
              <a:t>concentration</a:t>
            </a:r>
            <a:r>
              <a:rPr lang="fr-CA" sz="2400" dirty="0"/>
              <a:t> et </a:t>
            </a:r>
            <a:r>
              <a:rPr lang="fr-CA" sz="2400" b="1" dirty="0">
                <a:solidFill>
                  <a:srgbClr val="92D050"/>
                </a:solidFill>
              </a:rPr>
              <a:t>quantité</a:t>
            </a:r>
            <a:r>
              <a:rPr lang="fr-CA" sz="2400" dirty="0"/>
              <a:t> sont utilisés comme synonyme.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Les solides </a:t>
            </a:r>
            <a:r>
              <a:rPr lang="fr-CA" sz="2800" b="1" dirty="0">
                <a:solidFill>
                  <a:srgbClr val="92D050"/>
                </a:solidFill>
              </a:rPr>
              <a:t>(s)</a:t>
            </a:r>
            <a:r>
              <a:rPr lang="fr-CA" sz="2800" dirty="0"/>
              <a:t> et les liquides </a:t>
            </a:r>
            <a:r>
              <a:rPr lang="fr-CA" sz="2800" b="1" dirty="0">
                <a:solidFill>
                  <a:srgbClr val="92D050"/>
                </a:solidFill>
              </a:rPr>
              <a:t>(l)</a:t>
            </a:r>
            <a:r>
              <a:rPr lang="fr-CA" sz="2800" dirty="0"/>
              <a:t> n’ont pas de concentration mesurable.</a:t>
            </a:r>
          </a:p>
          <a:p>
            <a:pPr lvl="1"/>
            <a:r>
              <a:rPr lang="fr-CA" sz="2400" dirty="0"/>
              <a:t>La quantité de solide et liquide peut varier, toutefois </a:t>
            </a:r>
            <a:r>
              <a:rPr lang="fr-CA" sz="2400" b="1" dirty="0">
                <a:solidFill>
                  <a:srgbClr val="92D050"/>
                </a:solidFill>
              </a:rPr>
              <a:t>la concentration demeure inchangée</a:t>
            </a:r>
            <a:r>
              <a:rPr lang="fr-CA" sz="2400" dirty="0"/>
              <a:t>.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Bref, lorsque vous lisez une réaction chimique, portez une attention particulière à l’indice qui donne des précision sur l’état de la matière.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>
                <a:solidFill>
                  <a:schemeClr val="bg1"/>
                </a:solidFill>
              </a:rPr>
              <a:t>Chapitre 7</a:t>
            </a:r>
            <a:endParaRPr lang="fr-CA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81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Système hétérogène à l’équilibre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312</a:t>
            </a:r>
            <a:endParaRPr lang="fr-CA" sz="1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319EA0F-2471-4EEA-AC39-DAC3DF03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86" y="2336873"/>
            <a:ext cx="6947113" cy="859333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Un système hétérogène contient des réactifs et des produits qui possède des phases différentes.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631251B-A234-47F3-9BD4-0BEDA1FD38DD}"/>
                  </a:ext>
                </a:extLst>
              </p:cNvPr>
              <p:cNvSpPr txBox="1"/>
              <p:nvPr/>
            </p:nvSpPr>
            <p:spPr>
              <a:xfrm>
                <a:off x="323483" y="3723695"/>
                <a:ext cx="6947113" cy="56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𝐶𝑎𝐶𝑂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𝐶𝑎𝑂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CA" sz="2800" i="1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2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631251B-A234-47F3-9BD4-0BEDA1FD3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83" y="3723695"/>
                <a:ext cx="6947113" cy="5647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4">
                <a:extLst>
                  <a:ext uri="{FF2B5EF4-FFF2-40B4-BE49-F238E27FC236}">
                    <a16:creationId xmlns:a16="http://schemas.microsoft.com/office/drawing/2014/main" id="{5CBB55A2-6260-4BAC-BCBC-18638ED287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3483" y="4863921"/>
                <a:ext cx="6947113" cy="85933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CA" dirty="0"/>
                  <a:t>La quantité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CA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CA" dirty="0"/>
                  <a:t> ne dépend pas de la quantité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</a:rPr>
                          <m:t>3(</m:t>
                        </m:r>
                        <m:r>
                          <a:rPr lang="fr-CA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A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𝐶𝑎𝑂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CA" dirty="0"/>
                  <a:t>. </a:t>
                </a:r>
              </a:p>
            </p:txBody>
          </p:sp>
        </mc:Choice>
        <mc:Fallback xmlns="">
          <p:sp>
            <p:nvSpPr>
              <p:cNvPr id="7" name="Espace réservé du contenu 4">
                <a:extLst>
                  <a:ext uri="{FF2B5EF4-FFF2-40B4-BE49-F238E27FC236}">
                    <a16:creationId xmlns:a16="http://schemas.microsoft.com/office/drawing/2014/main" id="{5CBB55A2-6260-4BAC-BCBC-18638ED28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83" y="4863921"/>
                <a:ext cx="6947113" cy="859333"/>
              </a:xfrm>
              <a:prstGeom prst="rect">
                <a:avLst/>
              </a:prstGeom>
              <a:blipFill>
                <a:blip r:embed="rId4"/>
                <a:stretch>
                  <a:fillRect l="-1316" t="-7801" b="-922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3158607D-5BDA-47F2-AEA4-6126A354F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872011"/>
              </p:ext>
            </p:extLst>
          </p:nvPr>
        </p:nvGraphicFramePr>
        <p:xfrm>
          <a:off x="7404411" y="3662512"/>
          <a:ext cx="4670322" cy="2652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1976FF17-AB90-4A47-9BBB-049EFBBA22BC}"/>
              </a:ext>
            </a:extLst>
          </p:cNvPr>
          <p:cNvSpPr txBox="1">
            <a:spLocks/>
          </p:cNvSpPr>
          <p:nvPr/>
        </p:nvSpPr>
        <p:spPr>
          <a:xfrm>
            <a:off x="7270597" y="2719220"/>
            <a:ext cx="4804136" cy="730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Quels sont les facteurs qui font varier l’équilibre?</a:t>
            </a:r>
          </a:p>
        </p:txBody>
      </p:sp>
    </p:spTree>
    <p:extLst>
      <p:ext uri="{BB962C8B-B14F-4D97-AF65-F5344CB8AC3E}">
        <p14:creationId xmlns:p14="http://schemas.microsoft.com/office/powerpoint/2010/main" val="764999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Système hétérogène à l’équilibre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312</a:t>
            </a:r>
            <a:endParaRPr lang="fr-CA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631251B-A234-47F3-9BD4-0BEDA1FD38DD}"/>
                  </a:ext>
                </a:extLst>
              </p:cNvPr>
              <p:cNvSpPr txBox="1"/>
              <p:nvPr/>
            </p:nvSpPr>
            <p:spPr>
              <a:xfrm>
                <a:off x="184237" y="2959733"/>
                <a:ext cx="6947113" cy="699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𝐶𝑎𝐶𝑂</m:t>
                          </m:r>
                        </m:e>
                        <m:sub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𝐶𝑎𝑂</m:t>
                          </m:r>
                        </m:e>
                        <m:sub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36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631251B-A234-47F3-9BD4-0BEDA1FD3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37" y="2959733"/>
                <a:ext cx="6947113" cy="699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3158607D-5BDA-47F2-AEA4-6126A354F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960875"/>
              </p:ext>
            </p:extLst>
          </p:nvPr>
        </p:nvGraphicFramePr>
        <p:xfrm>
          <a:off x="7443629" y="3041192"/>
          <a:ext cx="4670322" cy="2652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E96A0475-1513-4A9A-A82F-8F7F745BC9B9}"/>
              </a:ext>
            </a:extLst>
          </p:cNvPr>
          <p:cNvSpPr txBox="1"/>
          <p:nvPr/>
        </p:nvSpPr>
        <p:spPr>
          <a:xfrm>
            <a:off x="375388" y="3652709"/>
            <a:ext cx="7243758" cy="24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Perturbation?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Le système veut?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La réaction favorisée?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Variation?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371255F-41DB-4FC5-8CA0-C96FDA979BDA}"/>
              </a:ext>
            </a:extLst>
          </p:cNvPr>
          <p:cNvCxnSpPr>
            <a:cxnSpLocks/>
          </p:cNvCxnSpPr>
          <p:nvPr/>
        </p:nvCxnSpPr>
        <p:spPr>
          <a:xfrm>
            <a:off x="375388" y="4400315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D8CAD4D-5DEF-4A3C-91C6-5E1CDF8BCCCB}"/>
              </a:ext>
            </a:extLst>
          </p:cNvPr>
          <p:cNvCxnSpPr>
            <a:cxnSpLocks/>
          </p:cNvCxnSpPr>
          <p:nvPr/>
        </p:nvCxnSpPr>
        <p:spPr>
          <a:xfrm>
            <a:off x="375388" y="5024663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9D6017E4-3EDD-41BB-B6FB-D9758E1D96E4}"/>
              </a:ext>
            </a:extLst>
          </p:cNvPr>
          <p:cNvCxnSpPr>
            <a:cxnSpLocks/>
          </p:cNvCxnSpPr>
          <p:nvPr/>
        </p:nvCxnSpPr>
        <p:spPr>
          <a:xfrm>
            <a:off x="375388" y="5639323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èche : haut 30">
            <a:extLst>
              <a:ext uri="{FF2B5EF4-FFF2-40B4-BE49-F238E27FC236}">
                <a16:creationId xmlns:a16="http://schemas.microsoft.com/office/drawing/2014/main" id="{06CA39B3-24C8-46CC-99CF-D117779DD718}"/>
              </a:ext>
            </a:extLst>
          </p:cNvPr>
          <p:cNvSpPr/>
          <p:nvPr/>
        </p:nvSpPr>
        <p:spPr>
          <a:xfrm>
            <a:off x="3657795" y="3809219"/>
            <a:ext cx="484632" cy="475557"/>
          </a:xfrm>
          <a:prstGeom prst="up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E85BFE56-0A78-4AEA-B2D0-8EA3CCE89215}"/>
              </a:ext>
            </a:extLst>
          </p:cNvPr>
          <p:cNvSpPr/>
          <p:nvPr/>
        </p:nvSpPr>
        <p:spPr>
          <a:xfrm>
            <a:off x="3673433" y="4463110"/>
            <a:ext cx="484632" cy="475557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Flèche : haut 32">
            <a:extLst>
              <a:ext uri="{FF2B5EF4-FFF2-40B4-BE49-F238E27FC236}">
                <a16:creationId xmlns:a16="http://schemas.microsoft.com/office/drawing/2014/main" id="{AEF6EE59-D65F-4514-BD55-E7443C8606EF}"/>
              </a:ext>
            </a:extLst>
          </p:cNvPr>
          <p:cNvSpPr/>
          <p:nvPr/>
        </p:nvSpPr>
        <p:spPr>
          <a:xfrm rot="10800000">
            <a:off x="5798697" y="5678135"/>
            <a:ext cx="484632" cy="475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4" name="Flèche : bas 33">
            <a:extLst>
              <a:ext uri="{FF2B5EF4-FFF2-40B4-BE49-F238E27FC236}">
                <a16:creationId xmlns:a16="http://schemas.microsoft.com/office/drawing/2014/main" id="{B83F8EFB-DE26-41AC-9FB2-3D8B0D77BD5A}"/>
              </a:ext>
            </a:extLst>
          </p:cNvPr>
          <p:cNvSpPr/>
          <p:nvPr/>
        </p:nvSpPr>
        <p:spPr>
          <a:xfrm rot="10800000">
            <a:off x="2028650" y="5674840"/>
            <a:ext cx="484632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7E9C957-5217-4158-9AFA-3AC64EE1495E}"/>
              </a:ext>
            </a:extLst>
          </p:cNvPr>
          <p:cNvSpPr txBox="1"/>
          <p:nvPr/>
        </p:nvSpPr>
        <p:spPr>
          <a:xfrm>
            <a:off x="4149448" y="3759638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[CO</a:t>
            </a:r>
            <a:r>
              <a:rPr lang="fr-CA" sz="3200" baseline="-25000" dirty="0">
                <a:solidFill>
                  <a:srgbClr val="92D050"/>
                </a:solidFill>
              </a:rPr>
              <a:t>2(g)</a:t>
            </a:r>
            <a:r>
              <a:rPr lang="fr-CA" sz="32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7AF59D7-C827-4CF3-BDF5-D11964329B78}"/>
              </a:ext>
            </a:extLst>
          </p:cNvPr>
          <p:cNvSpPr txBox="1"/>
          <p:nvPr/>
        </p:nvSpPr>
        <p:spPr>
          <a:xfrm>
            <a:off x="4142533" y="4367469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[CO</a:t>
            </a:r>
            <a:r>
              <a:rPr lang="fr-CA" sz="3200" baseline="-25000" dirty="0">
                <a:solidFill>
                  <a:srgbClr val="92D050"/>
                </a:solidFill>
              </a:rPr>
              <a:t>2(g)</a:t>
            </a:r>
            <a:r>
              <a:rPr lang="fr-CA" sz="3200" dirty="0">
                <a:solidFill>
                  <a:srgbClr val="92D050"/>
                </a:solidFill>
              </a:rPr>
              <a:t>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33E61230-A0B9-4E69-845C-C2956AA0D274}"/>
                  </a:ext>
                </a:extLst>
              </p:cNvPr>
              <p:cNvSpPr txBox="1"/>
              <p:nvPr/>
            </p:nvSpPr>
            <p:spPr>
              <a:xfrm>
                <a:off x="2513476" y="5671909"/>
                <a:ext cx="1297498" cy="608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600" dirty="0">
                    <a:solidFill>
                      <a:srgbClr val="92D050"/>
                    </a:solidFill>
                  </a:rPr>
                  <a:t>Quantité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3(</m:t>
                        </m:r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CA" sz="16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33E61230-A0B9-4E69-845C-C2956AA0D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6" y="5671909"/>
                <a:ext cx="1297498" cy="608500"/>
              </a:xfrm>
              <a:prstGeom prst="rect">
                <a:avLst/>
              </a:prstGeom>
              <a:blipFill>
                <a:blip r:embed="rId9"/>
                <a:stretch>
                  <a:fillRect l="-2347" t="-4000" r="-5164" b="-3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>
            <a:extLst>
              <a:ext uri="{FF2B5EF4-FFF2-40B4-BE49-F238E27FC236}">
                <a16:creationId xmlns:a16="http://schemas.microsoft.com/office/drawing/2014/main" id="{148A59CB-2783-4CB5-9BE4-13A628D031F7}"/>
              </a:ext>
            </a:extLst>
          </p:cNvPr>
          <p:cNvSpPr txBox="1"/>
          <p:nvPr/>
        </p:nvSpPr>
        <p:spPr>
          <a:xfrm>
            <a:off x="6283329" y="5663481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rgbClr val="92D050"/>
                </a:solidFill>
              </a:rPr>
              <a:t>[CO</a:t>
            </a:r>
            <a:r>
              <a:rPr lang="fr-CA" sz="2400" baseline="-25000" dirty="0">
                <a:solidFill>
                  <a:srgbClr val="92D050"/>
                </a:solidFill>
              </a:rPr>
              <a:t>2(g) </a:t>
            </a:r>
            <a:r>
              <a:rPr lang="fr-CA" sz="2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55274E4-A386-4291-9B0F-CE239D428CD3}"/>
              </a:ext>
            </a:extLst>
          </p:cNvPr>
          <p:cNvSpPr txBox="1"/>
          <p:nvPr/>
        </p:nvSpPr>
        <p:spPr>
          <a:xfrm>
            <a:off x="4492232" y="5077368"/>
            <a:ext cx="24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rgbClr val="92D050"/>
                </a:solidFill>
              </a:rPr>
              <a:t>Réaction inverse</a:t>
            </a:r>
          </a:p>
        </p:txBody>
      </p:sp>
      <p:sp>
        <p:nvSpPr>
          <p:cNvPr id="40" name="Flèche : bas 39">
            <a:extLst>
              <a:ext uri="{FF2B5EF4-FFF2-40B4-BE49-F238E27FC236}">
                <a16:creationId xmlns:a16="http://schemas.microsoft.com/office/drawing/2014/main" id="{E158325B-71DD-489E-996E-A2585158E9A7}"/>
              </a:ext>
            </a:extLst>
          </p:cNvPr>
          <p:cNvSpPr/>
          <p:nvPr/>
        </p:nvSpPr>
        <p:spPr>
          <a:xfrm>
            <a:off x="4102550" y="5668133"/>
            <a:ext cx="484632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2BD45FC9-0701-4C01-924E-8E393D398109}"/>
                  </a:ext>
                </a:extLst>
              </p:cNvPr>
              <p:cNvSpPr txBox="1"/>
              <p:nvPr/>
            </p:nvSpPr>
            <p:spPr>
              <a:xfrm>
                <a:off x="4501005" y="5656991"/>
                <a:ext cx="1297692" cy="608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600" dirty="0">
                    <a:solidFill>
                      <a:srgbClr val="92D050"/>
                    </a:solidFill>
                  </a:rPr>
                  <a:t>Quantité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CA" sz="16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2BD45FC9-0701-4C01-924E-8E393D398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005" y="5656991"/>
                <a:ext cx="1297692" cy="608500"/>
              </a:xfrm>
              <a:prstGeom prst="rect">
                <a:avLst/>
              </a:prstGeom>
              <a:blipFill>
                <a:blip r:embed="rId10"/>
                <a:stretch>
                  <a:fillRect l="-2347" t="-4000" r="-5164" b="-3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Image 41">
            <a:extLst>
              <a:ext uri="{FF2B5EF4-FFF2-40B4-BE49-F238E27FC236}">
                <a16:creationId xmlns:a16="http://schemas.microsoft.com/office/drawing/2014/main" id="{370F28EF-F7D3-418A-B08B-356887E3E8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3673432" y="5070526"/>
            <a:ext cx="612420" cy="539513"/>
          </a:xfrm>
          <a:prstGeom prst="rect">
            <a:avLst/>
          </a:prstGeom>
        </p:spPr>
      </p:pic>
      <p:sp>
        <p:nvSpPr>
          <p:cNvPr id="23" name="Espace réservé du contenu 6">
            <a:extLst>
              <a:ext uri="{FF2B5EF4-FFF2-40B4-BE49-F238E27FC236}">
                <a16:creationId xmlns:a16="http://schemas.microsoft.com/office/drawing/2014/main" id="{1F00F4A1-7383-4920-B637-F440147E9495}"/>
              </a:ext>
            </a:extLst>
          </p:cNvPr>
          <p:cNvSpPr txBox="1">
            <a:spLocks/>
          </p:cNvSpPr>
          <p:nvPr/>
        </p:nvSpPr>
        <p:spPr>
          <a:xfrm>
            <a:off x="375387" y="2174103"/>
            <a:ext cx="6683015" cy="836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Quel est l’effet de l’augmentation de la quantité dioxyde de carbone?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0B4C0D5-AD9B-42D6-8B46-85CF0F73503B}"/>
                  </a:ext>
                </a:extLst>
              </p:cNvPr>
              <p:cNvSpPr txBox="1"/>
              <p:nvPr/>
            </p:nvSpPr>
            <p:spPr>
              <a:xfrm>
                <a:off x="1896449" y="6233827"/>
                <a:ext cx="1934549" cy="608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600" dirty="0">
                    <a:solidFill>
                      <a:srgbClr val="92D050"/>
                    </a:solidFill>
                  </a:rPr>
                  <a:t>Aucun changement à la [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3(</m:t>
                        </m:r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CA" sz="1600" dirty="0">
                    <a:solidFill>
                      <a:srgbClr val="92D050"/>
                    </a:solidFill>
                  </a:rPr>
                  <a:t>]</a:t>
                </a:r>
              </a:p>
            </p:txBody>
          </p:sp>
        </mc:Choice>
        <mc:Fallback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0B4C0D5-AD9B-42D6-8B46-85CF0F735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449" y="6233827"/>
                <a:ext cx="1934549" cy="608500"/>
              </a:xfrm>
              <a:prstGeom prst="rect">
                <a:avLst/>
              </a:prstGeom>
              <a:blipFill>
                <a:blip r:embed="rId12"/>
                <a:stretch>
                  <a:fillRect l="-1577" t="-4040" r="-4101" b="-808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23FDB3B-C6FD-4DB1-980B-D0CE671FBD9B}"/>
                  </a:ext>
                </a:extLst>
              </p:cNvPr>
              <p:cNvSpPr txBox="1"/>
              <p:nvPr/>
            </p:nvSpPr>
            <p:spPr>
              <a:xfrm>
                <a:off x="4041279" y="6244760"/>
                <a:ext cx="1934549" cy="608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600" dirty="0">
                    <a:solidFill>
                      <a:srgbClr val="92D050"/>
                    </a:solidFill>
                  </a:rPr>
                  <a:t>Aucun changement à la [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CA" sz="1600" dirty="0">
                    <a:solidFill>
                      <a:srgbClr val="92D050"/>
                    </a:solidFill>
                  </a:rPr>
                  <a:t>]</a:t>
                </a:r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23FDB3B-C6FD-4DB1-980B-D0CE671FB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279" y="6244760"/>
                <a:ext cx="1934549" cy="608500"/>
              </a:xfrm>
              <a:prstGeom prst="rect">
                <a:avLst/>
              </a:prstGeom>
              <a:blipFill>
                <a:blip r:embed="rId13"/>
                <a:stretch>
                  <a:fillRect l="-1893" t="-4000" r="-3785" b="-7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450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Système hétérogène à l’équilibre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312</a:t>
            </a:r>
            <a:endParaRPr lang="fr-CA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631251B-A234-47F3-9BD4-0BEDA1FD38DD}"/>
                  </a:ext>
                </a:extLst>
              </p:cNvPr>
              <p:cNvSpPr txBox="1"/>
              <p:nvPr/>
            </p:nvSpPr>
            <p:spPr>
              <a:xfrm>
                <a:off x="448335" y="2959733"/>
                <a:ext cx="6610067" cy="56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𝑀𝑔</m:t>
                          </m:r>
                        </m:e>
                        <m:sub>
                          <m:d>
                            <m:dPr>
                              <m:ctrlPr>
                                <a:rPr lang="fr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𝐻𝐶𝑙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𝑀𝑔𝐶𝑙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2800" i="1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2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631251B-A234-47F3-9BD4-0BEDA1FD3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35" y="2959733"/>
                <a:ext cx="6610067" cy="5647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3158607D-5BDA-47F2-AEA4-6126A354FF7F}"/>
              </a:ext>
            </a:extLst>
          </p:cNvPr>
          <p:cNvGraphicFramePr/>
          <p:nvPr/>
        </p:nvGraphicFramePr>
        <p:xfrm>
          <a:off x="7443629" y="3041192"/>
          <a:ext cx="4670322" cy="2652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E96A0475-1513-4A9A-A82F-8F7F745BC9B9}"/>
              </a:ext>
            </a:extLst>
          </p:cNvPr>
          <p:cNvSpPr txBox="1"/>
          <p:nvPr/>
        </p:nvSpPr>
        <p:spPr>
          <a:xfrm>
            <a:off x="375388" y="3652709"/>
            <a:ext cx="7243758" cy="24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Perturbation?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Le système veut?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La réaction favorisée?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Variation?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371255F-41DB-4FC5-8CA0-C96FDA979BDA}"/>
              </a:ext>
            </a:extLst>
          </p:cNvPr>
          <p:cNvCxnSpPr>
            <a:cxnSpLocks/>
          </p:cNvCxnSpPr>
          <p:nvPr/>
        </p:nvCxnSpPr>
        <p:spPr>
          <a:xfrm>
            <a:off x="375388" y="4400315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D8CAD4D-5DEF-4A3C-91C6-5E1CDF8BCCCB}"/>
              </a:ext>
            </a:extLst>
          </p:cNvPr>
          <p:cNvCxnSpPr>
            <a:cxnSpLocks/>
          </p:cNvCxnSpPr>
          <p:nvPr/>
        </p:nvCxnSpPr>
        <p:spPr>
          <a:xfrm>
            <a:off x="375388" y="5024663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9D6017E4-3EDD-41BB-B6FB-D9758E1D96E4}"/>
              </a:ext>
            </a:extLst>
          </p:cNvPr>
          <p:cNvCxnSpPr>
            <a:cxnSpLocks/>
          </p:cNvCxnSpPr>
          <p:nvPr/>
        </p:nvCxnSpPr>
        <p:spPr>
          <a:xfrm>
            <a:off x="375388" y="5639323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èche : haut 30">
            <a:extLst>
              <a:ext uri="{FF2B5EF4-FFF2-40B4-BE49-F238E27FC236}">
                <a16:creationId xmlns:a16="http://schemas.microsoft.com/office/drawing/2014/main" id="{06CA39B3-24C8-46CC-99CF-D117779DD718}"/>
              </a:ext>
            </a:extLst>
          </p:cNvPr>
          <p:cNvSpPr/>
          <p:nvPr/>
        </p:nvSpPr>
        <p:spPr>
          <a:xfrm>
            <a:off x="3657795" y="3809219"/>
            <a:ext cx="484632" cy="475557"/>
          </a:xfrm>
          <a:prstGeom prst="up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E85BFE56-0A78-4AEA-B2D0-8EA3CCE89215}"/>
              </a:ext>
            </a:extLst>
          </p:cNvPr>
          <p:cNvSpPr/>
          <p:nvPr/>
        </p:nvSpPr>
        <p:spPr>
          <a:xfrm>
            <a:off x="3673433" y="4463110"/>
            <a:ext cx="484632" cy="475557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Flèche : haut 32">
            <a:extLst>
              <a:ext uri="{FF2B5EF4-FFF2-40B4-BE49-F238E27FC236}">
                <a16:creationId xmlns:a16="http://schemas.microsoft.com/office/drawing/2014/main" id="{AEF6EE59-D65F-4514-BD55-E7443C8606EF}"/>
              </a:ext>
            </a:extLst>
          </p:cNvPr>
          <p:cNvSpPr/>
          <p:nvPr/>
        </p:nvSpPr>
        <p:spPr>
          <a:xfrm rot="10800000">
            <a:off x="5277087" y="5674840"/>
            <a:ext cx="484632" cy="475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4" name="Flèche : bas 33">
            <a:extLst>
              <a:ext uri="{FF2B5EF4-FFF2-40B4-BE49-F238E27FC236}">
                <a16:creationId xmlns:a16="http://schemas.microsoft.com/office/drawing/2014/main" id="{B83F8EFB-DE26-41AC-9FB2-3D8B0D77BD5A}"/>
              </a:ext>
            </a:extLst>
          </p:cNvPr>
          <p:cNvSpPr/>
          <p:nvPr/>
        </p:nvSpPr>
        <p:spPr>
          <a:xfrm rot="10800000">
            <a:off x="2028650" y="5674840"/>
            <a:ext cx="484632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7E9C957-5217-4158-9AFA-3AC64EE1495E}"/>
              </a:ext>
            </a:extLst>
          </p:cNvPr>
          <p:cNvSpPr txBox="1"/>
          <p:nvPr/>
        </p:nvSpPr>
        <p:spPr>
          <a:xfrm>
            <a:off x="4149448" y="3759638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P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7AF59D7-C827-4CF3-BDF5-D11964329B78}"/>
              </a:ext>
            </a:extLst>
          </p:cNvPr>
          <p:cNvSpPr txBox="1"/>
          <p:nvPr/>
        </p:nvSpPr>
        <p:spPr>
          <a:xfrm>
            <a:off x="4142533" y="4367469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33E61230-A0B9-4E69-845C-C2956AA0D274}"/>
                  </a:ext>
                </a:extLst>
              </p:cNvPr>
              <p:cNvSpPr txBox="1"/>
              <p:nvPr/>
            </p:nvSpPr>
            <p:spPr>
              <a:xfrm>
                <a:off x="2513476" y="5671909"/>
                <a:ext cx="1297498" cy="608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600" dirty="0">
                    <a:solidFill>
                      <a:srgbClr val="92D050"/>
                    </a:solidFill>
                  </a:rPr>
                  <a:t>Quantité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6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𝑀𝑔</m:t>
                        </m:r>
                      </m:e>
                      <m:sub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A" sz="1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CA" sz="16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33E61230-A0B9-4E69-845C-C2956AA0D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6" y="5671909"/>
                <a:ext cx="1297498" cy="608500"/>
              </a:xfrm>
              <a:prstGeom prst="rect">
                <a:avLst/>
              </a:prstGeom>
              <a:blipFill>
                <a:blip r:embed="rId9"/>
                <a:stretch>
                  <a:fillRect l="-2347" t="-4000" r="-5164" b="-3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>
            <a:extLst>
              <a:ext uri="{FF2B5EF4-FFF2-40B4-BE49-F238E27FC236}">
                <a16:creationId xmlns:a16="http://schemas.microsoft.com/office/drawing/2014/main" id="{148A59CB-2783-4CB5-9BE4-13A628D031F7}"/>
              </a:ext>
            </a:extLst>
          </p:cNvPr>
          <p:cNvSpPr txBox="1"/>
          <p:nvPr/>
        </p:nvSpPr>
        <p:spPr>
          <a:xfrm>
            <a:off x="5718911" y="5643107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rgbClr val="92D050"/>
                </a:solidFill>
              </a:rPr>
              <a:t>[MgCl</a:t>
            </a:r>
            <a:r>
              <a:rPr lang="fr-CA" sz="2400" baseline="-25000" dirty="0">
                <a:solidFill>
                  <a:srgbClr val="92D050"/>
                </a:solidFill>
              </a:rPr>
              <a:t>2(</a:t>
            </a:r>
            <a:r>
              <a:rPr lang="fr-CA" sz="2400" baseline="-25000" dirty="0" err="1">
                <a:solidFill>
                  <a:srgbClr val="92D050"/>
                </a:solidFill>
              </a:rPr>
              <a:t>aq</a:t>
            </a:r>
            <a:r>
              <a:rPr lang="fr-CA" sz="2400" baseline="-25000" dirty="0">
                <a:solidFill>
                  <a:srgbClr val="92D050"/>
                </a:solidFill>
              </a:rPr>
              <a:t>)</a:t>
            </a:r>
            <a:r>
              <a:rPr lang="fr-CA" sz="2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55274E4-A386-4291-9B0F-CE239D428CD3}"/>
              </a:ext>
            </a:extLst>
          </p:cNvPr>
          <p:cNvSpPr txBox="1"/>
          <p:nvPr/>
        </p:nvSpPr>
        <p:spPr>
          <a:xfrm>
            <a:off x="4492232" y="5077368"/>
            <a:ext cx="24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rgbClr val="92D050"/>
                </a:solidFill>
              </a:rPr>
              <a:t>Réaction inverse</a:t>
            </a:r>
          </a:p>
        </p:txBody>
      </p:sp>
      <p:sp>
        <p:nvSpPr>
          <p:cNvPr id="40" name="Flèche : bas 39">
            <a:extLst>
              <a:ext uri="{FF2B5EF4-FFF2-40B4-BE49-F238E27FC236}">
                <a16:creationId xmlns:a16="http://schemas.microsoft.com/office/drawing/2014/main" id="{E158325B-71DD-489E-996E-A2585158E9A7}"/>
              </a:ext>
            </a:extLst>
          </p:cNvPr>
          <p:cNvSpPr/>
          <p:nvPr/>
        </p:nvSpPr>
        <p:spPr>
          <a:xfrm rot="10800000">
            <a:off x="3753368" y="5678136"/>
            <a:ext cx="484632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BD45FC9-0701-4C01-924E-8E393D398109}"/>
              </a:ext>
            </a:extLst>
          </p:cNvPr>
          <p:cNvSpPr txBox="1"/>
          <p:nvPr/>
        </p:nvSpPr>
        <p:spPr>
          <a:xfrm>
            <a:off x="4181547" y="5753582"/>
            <a:ext cx="117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92D050"/>
                </a:solidFill>
              </a:rPr>
              <a:t>[</a:t>
            </a:r>
            <a:r>
              <a:rPr lang="fr-CA" sz="2000" dirty="0" err="1">
                <a:solidFill>
                  <a:srgbClr val="92D050"/>
                </a:solidFill>
              </a:rPr>
              <a:t>HCl</a:t>
            </a:r>
            <a:r>
              <a:rPr lang="fr-CA" sz="2000" baseline="-25000" dirty="0">
                <a:solidFill>
                  <a:srgbClr val="92D050"/>
                </a:solidFill>
              </a:rPr>
              <a:t>(</a:t>
            </a:r>
            <a:r>
              <a:rPr lang="fr-CA" sz="2000" baseline="-25000" dirty="0" err="1">
                <a:solidFill>
                  <a:srgbClr val="92D050"/>
                </a:solidFill>
              </a:rPr>
              <a:t>aq</a:t>
            </a:r>
            <a:r>
              <a:rPr lang="fr-CA" sz="2000" baseline="-25000" dirty="0">
                <a:solidFill>
                  <a:srgbClr val="92D050"/>
                </a:solidFill>
              </a:rPr>
              <a:t>)</a:t>
            </a:r>
            <a:r>
              <a:rPr lang="fr-CA" sz="2000" dirty="0">
                <a:solidFill>
                  <a:srgbClr val="92D050"/>
                </a:solidFill>
              </a:rPr>
              <a:t>]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370F28EF-F7D3-418A-B08B-356887E3E8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3673432" y="5070526"/>
            <a:ext cx="612420" cy="539513"/>
          </a:xfrm>
          <a:prstGeom prst="rect">
            <a:avLst/>
          </a:prstGeom>
        </p:spPr>
      </p:pic>
      <p:sp>
        <p:nvSpPr>
          <p:cNvPr id="23" name="Espace réservé du contenu 6">
            <a:extLst>
              <a:ext uri="{FF2B5EF4-FFF2-40B4-BE49-F238E27FC236}">
                <a16:creationId xmlns:a16="http://schemas.microsoft.com/office/drawing/2014/main" id="{1F00F4A1-7383-4920-B637-F440147E9495}"/>
              </a:ext>
            </a:extLst>
          </p:cNvPr>
          <p:cNvSpPr txBox="1">
            <a:spLocks/>
          </p:cNvSpPr>
          <p:nvPr/>
        </p:nvSpPr>
        <p:spPr>
          <a:xfrm>
            <a:off x="375387" y="2174103"/>
            <a:ext cx="6683015" cy="836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Quel est l’effet de l’augmentation de la pression?</a:t>
            </a:r>
          </a:p>
        </p:txBody>
      </p:sp>
      <p:sp>
        <p:nvSpPr>
          <p:cNvPr id="24" name="Flèche : haut 23">
            <a:extLst>
              <a:ext uri="{FF2B5EF4-FFF2-40B4-BE49-F238E27FC236}">
                <a16:creationId xmlns:a16="http://schemas.microsoft.com/office/drawing/2014/main" id="{D1D886BF-636D-41A2-BB11-498B453C31B2}"/>
              </a:ext>
            </a:extLst>
          </p:cNvPr>
          <p:cNvSpPr/>
          <p:nvPr/>
        </p:nvSpPr>
        <p:spPr>
          <a:xfrm rot="10800000">
            <a:off x="7300319" y="5703642"/>
            <a:ext cx="484632" cy="475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5628586-207E-4848-BC89-20717CDD59A9}"/>
              </a:ext>
            </a:extLst>
          </p:cNvPr>
          <p:cNvSpPr txBox="1"/>
          <p:nvPr/>
        </p:nvSpPr>
        <p:spPr>
          <a:xfrm>
            <a:off x="7742143" y="5671909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rgbClr val="92D050"/>
                </a:solidFill>
              </a:rPr>
              <a:t>[H</a:t>
            </a:r>
            <a:r>
              <a:rPr lang="fr-CA" sz="2400" baseline="-25000" dirty="0">
                <a:solidFill>
                  <a:srgbClr val="92D050"/>
                </a:solidFill>
              </a:rPr>
              <a:t>2(</a:t>
            </a:r>
            <a:r>
              <a:rPr lang="fr-CA" sz="2400" baseline="-25000" dirty="0" err="1">
                <a:solidFill>
                  <a:srgbClr val="92D050"/>
                </a:solidFill>
              </a:rPr>
              <a:t>aq</a:t>
            </a:r>
            <a:r>
              <a:rPr lang="fr-CA" sz="2400" baseline="-25000" dirty="0">
                <a:solidFill>
                  <a:srgbClr val="92D050"/>
                </a:solidFill>
              </a:rPr>
              <a:t>)</a:t>
            </a:r>
            <a:r>
              <a:rPr lang="fr-CA" sz="2400" dirty="0">
                <a:solidFill>
                  <a:srgbClr val="92D05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53937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Système hétérogène à l’équilibre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312</a:t>
            </a:r>
            <a:endParaRPr lang="fr-CA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631251B-A234-47F3-9BD4-0BEDA1FD38DD}"/>
                  </a:ext>
                </a:extLst>
              </p:cNvPr>
              <p:cNvSpPr txBox="1"/>
              <p:nvPr/>
            </p:nvSpPr>
            <p:spPr>
              <a:xfrm>
                <a:off x="448335" y="2959733"/>
                <a:ext cx="6610067" cy="56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C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CA" sz="2800" i="1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CA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2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631251B-A234-47F3-9BD4-0BEDA1FD3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35" y="2959733"/>
                <a:ext cx="6610067" cy="5647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3158607D-5BDA-47F2-AEA4-6126A354FF7F}"/>
              </a:ext>
            </a:extLst>
          </p:cNvPr>
          <p:cNvGraphicFramePr/>
          <p:nvPr/>
        </p:nvGraphicFramePr>
        <p:xfrm>
          <a:off x="7443629" y="3041192"/>
          <a:ext cx="4670322" cy="2652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E96A0475-1513-4A9A-A82F-8F7F745BC9B9}"/>
              </a:ext>
            </a:extLst>
          </p:cNvPr>
          <p:cNvSpPr txBox="1"/>
          <p:nvPr/>
        </p:nvSpPr>
        <p:spPr>
          <a:xfrm>
            <a:off x="375388" y="3652709"/>
            <a:ext cx="7243758" cy="24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Perturbation?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Le système veut?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La réaction favorisée?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Variation?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371255F-41DB-4FC5-8CA0-C96FDA979BDA}"/>
              </a:ext>
            </a:extLst>
          </p:cNvPr>
          <p:cNvCxnSpPr>
            <a:cxnSpLocks/>
          </p:cNvCxnSpPr>
          <p:nvPr/>
        </p:nvCxnSpPr>
        <p:spPr>
          <a:xfrm>
            <a:off x="375388" y="4400315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D8CAD4D-5DEF-4A3C-91C6-5E1CDF8BCCCB}"/>
              </a:ext>
            </a:extLst>
          </p:cNvPr>
          <p:cNvCxnSpPr>
            <a:cxnSpLocks/>
          </p:cNvCxnSpPr>
          <p:nvPr/>
        </p:nvCxnSpPr>
        <p:spPr>
          <a:xfrm>
            <a:off x="375388" y="5024663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9D6017E4-3EDD-41BB-B6FB-D9758E1D96E4}"/>
              </a:ext>
            </a:extLst>
          </p:cNvPr>
          <p:cNvCxnSpPr>
            <a:cxnSpLocks/>
          </p:cNvCxnSpPr>
          <p:nvPr/>
        </p:nvCxnSpPr>
        <p:spPr>
          <a:xfrm>
            <a:off x="375388" y="5639323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èche : haut 30">
            <a:extLst>
              <a:ext uri="{FF2B5EF4-FFF2-40B4-BE49-F238E27FC236}">
                <a16:creationId xmlns:a16="http://schemas.microsoft.com/office/drawing/2014/main" id="{06CA39B3-24C8-46CC-99CF-D117779DD718}"/>
              </a:ext>
            </a:extLst>
          </p:cNvPr>
          <p:cNvSpPr/>
          <p:nvPr/>
        </p:nvSpPr>
        <p:spPr>
          <a:xfrm>
            <a:off x="3657795" y="3809219"/>
            <a:ext cx="484632" cy="475557"/>
          </a:xfrm>
          <a:prstGeom prst="up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E85BFE56-0A78-4AEA-B2D0-8EA3CCE89215}"/>
              </a:ext>
            </a:extLst>
          </p:cNvPr>
          <p:cNvSpPr/>
          <p:nvPr/>
        </p:nvSpPr>
        <p:spPr>
          <a:xfrm>
            <a:off x="3673433" y="4463110"/>
            <a:ext cx="484632" cy="475557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Flèche : bas 33">
            <a:extLst>
              <a:ext uri="{FF2B5EF4-FFF2-40B4-BE49-F238E27FC236}">
                <a16:creationId xmlns:a16="http://schemas.microsoft.com/office/drawing/2014/main" id="{B83F8EFB-DE26-41AC-9FB2-3D8B0D77BD5A}"/>
              </a:ext>
            </a:extLst>
          </p:cNvPr>
          <p:cNvSpPr/>
          <p:nvPr/>
        </p:nvSpPr>
        <p:spPr>
          <a:xfrm>
            <a:off x="2028650" y="5674840"/>
            <a:ext cx="484632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7E9C957-5217-4158-9AFA-3AC64EE1495E}"/>
              </a:ext>
            </a:extLst>
          </p:cNvPr>
          <p:cNvSpPr txBox="1"/>
          <p:nvPr/>
        </p:nvSpPr>
        <p:spPr>
          <a:xfrm>
            <a:off x="4149448" y="3759638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P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7AF59D7-C827-4CF3-BDF5-D11964329B78}"/>
              </a:ext>
            </a:extLst>
          </p:cNvPr>
          <p:cNvSpPr txBox="1"/>
          <p:nvPr/>
        </p:nvSpPr>
        <p:spPr>
          <a:xfrm>
            <a:off x="4142533" y="4367469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P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3E61230-A0B9-4E69-845C-C2956AA0D274}"/>
              </a:ext>
            </a:extLst>
          </p:cNvPr>
          <p:cNvSpPr txBox="1"/>
          <p:nvPr/>
        </p:nvSpPr>
        <p:spPr>
          <a:xfrm>
            <a:off x="2513476" y="5671909"/>
            <a:ext cx="1297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92D050"/>
                </a:solidFill>
              </a:rPr>
              <a:t>[CO</a:t>
            </a:r>
            <a:r>
              <a:rPr lang="fr-CA" sz="2400" baseline="-25000" dirty="0">
                <a:solidFill>
                  <a:srgbClr val="92D050"/>
                </a:solidFill>
              </a:rPr>
              <a:t>2(g)</a:t>
            </a:r>
            <a:r>
              <a:rPr lang="fr-CA" sz="2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55274E4-A386-4291-9B0F-CE239D428CD3}"/>
              </a:ext>
            </a:extLst>
          </p:cNvPr>
          <p:cNvSpPr txBox="1"/>
          <p:nvPr/>
        </p:nvSpPr>
        <p:spPr>
          <a:xfrm>
            <a:off x="4492232" y="5077368"/>
            <a:ext cx="247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rgbClr val="92D050"/>
                </a:solidFill>
              </a:rPr>
              <a:t>Réaction directe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370F28EF-F7D3-418A-B08B-356887E3E8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3432" y="5070526"/>
            <a:ext cx="612420" cy="539513"/>
          </a:xfrm>
          <a:prstGeom prst="rect">
            <a:avLst/>
          </a:prstGeom>
        </p:spPr>
      </p:pic>
      <p:sp>
        <p:nvSpPr>
          <p:cNvPr id="23" name="Espace réservé du contenu 6">
            <a:extLst>
              <a:ext uri="{FF2B5EF4-FFF2-40B4-BE49-F238E27FC236}">
                <a16:creationId xmlns:a16="http://schemas.microsoft.com/office/drawing/2014/main" id="{1F00F4A1-7383-4920-B637-F440147E9495}"/>
              </a:ext>
            </a:extLst>
          </p:cNvPr>
          <p:cNvSpPr txBox="1">
            <a:spLocks/>
          </p:cNvSpPr>
          <p:nvPr/>
        </p:nvSpPr>
        <p:spPr>
          <a:xfrm>
            <a:off x="375387" y="2174103"/>
            <a:ext cx="6683015" cy="836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Quel est l’effet de l’augmentation de la pression?</a:t>
            </a:r>
          </a:p>
        </p:txBody>
      </p:sp>
      <p:sp>
        <p:nvSpPr>
          <p:cNvPr id="24" name="Flèche : haut 23">
            <a:extLst>
              <a:ext uri="{FF2B5EF4-FFF2-40B4-BE49-F238E27FC236}">
                <a16:creationId xmlns:a16="http://schemas.microsoft.com/office/drawing/2014/main" id="{D1D886BF-636D-41A2-BB11-498B453C31B2}"/>
              </a:ext>
            </a:extLst>
          </p:cNvPr>
          <p:cNvSpPr/>
          <p:nvPr/>
        </p:nvSpPr>
        <p:spPr>
          <a:xfrm>
            <a:off x="4209546" y="5703642"/>
            <a:ext cx="484632" cy="475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5628586-207E-4848-BC89-20717CDD59A9}"/>
              </a:ext>
            </a:extLst>
          </p:cNvPr>
          <p:cNvSpPr txBox="1"/>
          <p:nvPr/>
        </p:nvSpPr>
        <p:spPr>
          <a:xfrm>
            <a:off x="4651370" y="5671909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rgbClr val="92D050"/>
                </a:solidFill>
              </a:rPr>
              <a:t>[CO</a:t>
            </a:r>
            <a:r>
              <a:rPr lang="fr-CA" sz="2400" baseline="-25000" dirty="0">
                <a:solidFill>
                  <a:srgbClr val="92D050"/>
                </a:solidFill>
              </a:rPr>
              <a:t>2(</a:t>
            </a:r>
            <a:r>
              <a:rPr lang="fr-CA" sz="2400" baseline="-25000" dirty="0" err="1">
                <a:solidFill>
                  <a:srgbClr val="92D050"/>
                </a:solidFill>
              </a:rPr>
              <a:t>aq</a:t>
            </a:r>
            <a:r>
              <a:rPr lang="fr-CA" sz="2400" baseline="-25000" dirty="0">
                <a:solidFill>
                  <a:srgbClr val="92D050"/>
                </a:solidFill>
              </a:rPr>
              <a:t>)</a:t>
            </a:r>
            <a:r>
              <a:rPr lang="fr-CA" sz="2400" dirty="0">
                <a:solidFill>
                  <a:srgbClr val="92D05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05041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/>
      <p:bldP spid="36" grpId="0"/>
      <p:bldP spid="37" grpId="0"/>
      <p:bldP spid="39" grpId="0"/>
      <p:bldP spid="24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F3CE1-4937-4912-8F8D-9C04B1042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Rappel: Pression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D0024B-8975-4986-8D85-8271BC17F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277" y="2638524"/>
            <a:ext cx="5698921" cy="491327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/>
              <a:t>Seulement les gaz ont une pression.</a:t>
            </a:r>
          </a:p>
        </p:txBody>
      </p:sp>
      <p:sp>
        <p:nvSpPr>
          <p:cNvPr id="28" name="Cylindre 27">
            <a:extLst>
              <a:ext uri="{FF2B5EF4-FFF2-40B4-BE49-F238E27FC236}">
                <a16:creationId xmlns:a16="http://schemas.microsoft.com/office/drawing/2014/main" id="{3F5A9EFF-1CEF-4FDD-96ED-BDE4DF68E228}"/>
              </a:ext>
            </a:extLst>
          </p:cNvPr>
          <p:cNvSpPr/>
          <p:nvPr/>
        </p:nvSpPr>
        <p:spPr>
          <a:xfrm>
            <a:off x="6611767" y="3126967"/>
            <a:ext cx="4889989" cy="2022251"/>
          </a:xfrm>
          <a:prstGeom prst="can">
            <a:avLst>
              <a:gd name="adj" fmla="val 45895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9" name="Picture 2" descr="Red sphere png 3 » PNG Image">
            <a:extLst>
              <a:ext uri="{FF2B5EF4-FFF2-40B4-BE49-F238E27FC236}">
                <a16:creationId xmlns:a16="http://schemas.microsoft.com/office/drawing/2014/main" id="{D7C43167-3599-4E2D-B229-6F3AC9247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01" y="497183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d sphere png 3 » PNG Image">
            <a:extLst>
              <a:ext uri="{FF2B5EF4-FFF2-40B4-BE49-F238E27FC236}">
                <a16:creationId xmlns:a16="http://schemas.microsoft.com/office/drawing/2014/main" id="{48B82981-CF29-4B06-86F8-C446A41B3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83" y="546455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ed sphere png 3 » PNG Image">
            <a:extLst>
              <a:ext uri="{FF2B5EF4-FFF2-40B4-BE49-F238E27FC236}">
                <a16:creationId xmlns:a16="http://schemas.microsoft.com/office/drawing/2014/main" id="{015C1DEE-137B-44CE-808A-6FEB6A93D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77" y="511592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d sphere png 3 » PNG Image">
            <a:extLst>
              <a:ext uri="{FF2B5EF4-FFF2-40B4-BE49-F238E27FC236}">
                <a16:creationId xmlns:a16="http://schemas.microsoft.com/office/drawing/2014/main" id="{6D201541-D6C3-42CB-BB15-5EB025AB7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70" y="5290244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d sphere png 3 » PNG Image">
            <a:extLst>
              <a:ext uri="{FF2B5EF4-FFF2-40B4-BE49-F238E27FC236}">
                <a16:creationId xmlns:a16="http://schemas.microsoft.com/office/drawing/2014/main" id="{8D789EE6-FDDE-4348-9F10-A0D1557BC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69" y="516951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ed sphere png 3 » PNG Image">
            <a:extLst>
              <a:ext uri="{FF2B5EF4-FFF2-40B4-BE49-F238E27FC236}">
                <a16:creationId xmlns:a16="http://schemas.microsoft.com/office/drawing/2014/main" id="{5E0B4D3D-1C18-4176-9A8B-9D2FDA89E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26" y="522310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Red sphere png 3 » PNG Image">
            <a:extLst>
              <a:ext uri="{FF2B5EF4-FFF2-40B4-BE49-F238E27FC236}">
                <a16:creationId xmlns:a16="http://schemas.microsoft.com/office/drawing/2014/main" id="{E6B62A6C-A145-4E63-9D8D-98E40CB7E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68" y="624717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ed sphere png 3 » PNG Image">
            <a:extLst>
              <a:ext uri="{FF2B5EF4-FFF2-40B4-BE49-F238E27FC236}">
                <a16:creationId xmlns:a16="http://schemas.microsoft.com/office/drawing/2014/main" id="{4FC7E464-6870-4E33-9B04-FF8C5EBD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07" y="6296864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Red sphere png 3 » PNG Image">
            <a:extLst>
              <a:ext uri="{FF2B5EF4-FFF2-40B4-BE49-F238E27FC236}">
                <a16:creationId xmlns:a16="http://schemas.microsoft.com/office/drawing/2014/main" id="{D146B23A-E5B0-4601-8028-BE170DDC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57" y="5238780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ed sphere png 3 » PNG Image">
            <a:extLst>
              <a:ext uri="{FF2B5EF4-FFF2-40B4-BE49-F238E27FC236}">
                <a16:creationId xmlns:a16="http://schemas.microsoft.com/office/drawing/2014/main" id="{D0B25405-1518-4C21-AD79-779526CD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38" y="6312535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Red sphere png 3 » PNG Image">
            <a:extLst>
              <a:ext uri="{FF2B5EF4-FFF2-40B4-BE49-F238E27FC236}">
                <a16:creationId xmlns:a16="http://schemas.microsoft.com/office/drawing/2014/main" id="{CB7614DD-8835-4D25-9C24-E38C308D1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129" y="527085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Red sphere png 3 » PNG Image">
            <a:extLst>
              <a:ext uri="{FF2B5EF4-FFF2-40B4-BE49-F238E27FC236}">
                <a16:creationId xmlns:a16="http://schemas.microsoft.com/office/drawing/2014/main" id="{F9D9B8FD-C7E3-46C0-B28C-6951FA73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10" y="6344613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ed sphere png 3 » PNG Image">
            <a:extLst>
              <a:ext uri="{FF2B5EF4-FFF2-40B4-BE49-F238E27FC236}">
                <a16:creationId xmlns:a16="http://schemas.microsoft.com/office/drawing/2014/main" id="{D410AA63-4A26-4769-8C46-F620B32DD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972" y="5252857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ed sphere png 3 » PNG Image">
            <a:extLst>
              <a:ext uri="{FF2B5EF4-FFF2-40B4-BE49-F238E27FC236}">
                <a16:creationId xmlns:a16="http://schemas.microsoft.com/office/drawing/2014/main" id="{1FD50C27-6073-4AB2-B080-5BF293495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653" y="6326612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Red sphere png 3 » PNG Image">
            <a:extLst>
              <a:ext uri="{FF2B5EF4-FFF2-40B4-BE49-F238E27FC236}">
                <a16:creationId xmlns:a16="http://schemas.microsoft.com/office/drawing/2014/main" id="{AC9D924D-4B64-4FA3-90F0-10E1E73B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360" y="527085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Red sphere png 3 » PNG Image">
            <a:extLst>
              <a:ext uri="{FF2B5EF4-FFF2-40B4-BE49-F238E27FC236}">
                <a16:creationId xmlns:a16="http://schemas.microsoft.com/office/drawing/2014/main" id="{D131C29B-304C-4EC5-B13F-F1A72BB36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41" y="6344613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Red sphere png 3 » PNG Image">
            <a:extLst>
              <a:ext uri="{FF2B5EF4-FFF2-40B4-BE49-F238E27FC236}">
                <a16:creationId xmlns:a16="http://schemas.microsoft.com/office/drawing/2014/main" id="{7C66BAFB-DB21-40AB-AAF3-4A4E33E44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473" y="527085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ed sphere png 3 » PNG Image">
            <a:extLst>
              <a:ext uri="{FF2B5EF4-FFF2-40B4-BE49-F238E27FC236}">
                <a16:creationId xmlns:a16="http://schemas.microsoft.com/office/drawing/2014/main" id="{44FF274B-99FF-4BDF-B406-05E8B00A5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154" y="6344613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Red sphere png 3 » PNG Image">
            <a:extLst>
              <a:ext uri="{FF2B5EF4-FFF2-40B4-BE49-F238E27FC236}">
                <a16:creationId xmlns:a16="http://schemas.microsoft.com/office/drawing/2014/main" id="{CCB5C1C3-44D6-46B5-BE96-8D3D61AF5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658" y="5246221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Red sphere png 3 » PNG Image">
            <a:extLst>
              <a:ext uri="{FF2B5EF4-FFF2-40B4-BE49-F238E27FC236}">
                <a16:creationId xmlns:a16="http://schemas.microsoft.com/office/drawing/2014/main" id="{3A63D928-315C-4087-A8FE-BE5AC9D4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339" y="6319976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Red sphere png 3 » PNG Image">
            <a:extLst>
              <a:ext uri="{FF2B5EF4-FFF2-40B4-BE49-F238E27FC236}">
                <a16:creationId xmlns:a16="http://schemas.microsoft.com/office/drawing/2014/main" id="{1BC9BE2C-65E4-4461-ABBD-3B5EC3B3B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551" y="5199201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Red sphere png 3 » PNG Image">
            <a:extLst>
              <a:ext uri="{FF2B5EF4-FFF2-40B4-BE49-F238E27FC236}">
                <a16:creationId xmlns:a16="http://schemas.microsoft.com/office/drawing/2014/main" id="{72A1BF98-E057-4CFD-ACBA-9CC82BAA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32" y="6272956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Red sphere png 3 » PNG Image">
            <a:extLst>
              <a:ext uri="{FF2B5EF4-FFF2-40B4-BE49-F238E27FC236}">
                <a16:creationId xmlns:a16="http://schemas.microsoft.com/office/drawing/2014/main" id="{01B73A76-0776-45FE-B1F5-7817B8DE1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975" y="5172020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Red sphere png 3 » PNG Image">
            <a:extLst>
              <a:ext uri="{FF2B5EF4-FFF2-40B4-BE49-F238E27FC236}">
                <a16:creationId xmlns:a16="http://schemas.microsoft.com/office/drawing/2014/main" id="{D00CAF79-9E78-4DDD-B6ED-7BA4DAC46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56" y="6245775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Red sphere png 3 » PNG Image">
            <a:extLst>
              <a:ext uri="{FF2B5EF4-FFF2-40B4-BE49-F238E27FC236}">
                <a16:creationId xmlns:a16="http://schemas.microsoft.com/office/drawing/2014/main" id="{3C5EE097-503A-4133-A556-8B0806F3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14" y="5414955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Red sphere png 3 » PNG Image">
            <a:extLst>
              <a:ext uri="{FF2B5EF4-FFF2-40B4-BE49-F238E27FC236}">
                <a16:creationId xmlns:a16="http://schemas.microsoft.com/office/drawing/2014/main" id="{D2D7CD07-8544-4EC3-B490-EF255F20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108" y="5066325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Red sphere png 3 » PNG Image">
            <a:extLst>
              <a:ext uri="{FF2B5EF4-FFF2-40B4-BE49-F238E27FC236}">
                <a16:creationId xmlns:a16="http://schemas.microsoft.com/office/drawing/2014/main" id="{ED48AB15-4C93-4057-963F-90E61772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652" y="530707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Red sphere png 3 » PNG Image">
            <a:extLst>
              <a:ext uri="{FF2B5EF4-FFF2-40B4-BE49-F238E27FC236}">
                <a16:creationId xmlns:a16="http://schemas.microsoft.com/office/drawing/2014/main" id="{42EC2208-3A63-4818-A647-0EC34825F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363" y="4960263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Red sphere png 3 » PNG Image">
            <a:extLst>
              <a:ext uri="{FF2B5EF4-FFF2-40B4-BE49-F238E27FC236}">
                <a16:creationId xmlns:a16="http://schemas.microsoft.com/office/drawing/2014/main" id="{603172CB-527A-4448-B691-8D0AB8F5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3" y="5892125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Red sphere png 3 » PNG Image">
            <a:extLst>
              <a:ext uri="{FF2B5EF4-FFF2-40B4-BE49-F238E27FC236}">
                <a16:creationId xmlns:a16="http://schemas.microsoft.com/office/drawing/2014/main" id="{47BA9499-EAA9-4821-B158-816ED564A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868" y="589427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oupe 58">
            <a:extLst>
              <a:ext uri="{FF2B5EF4-FFF2-40B4-BE49-F238E27FC236}">
                <a16:creationId xmlns:a16="http://schemas.microsoft.com/office/drawing/2014/main" id="{EE5814E8-089E-46BC-9B50-2B6DC390D47E}"/>
              </a:ext>
            </a:extLst>
          </p:cNvPr>
          <p:cNvGrpSpPr/>
          <p:nvPr/>
        </p:nvGrpSpPr>
        <p:grpSpPr>
          <a:xfrm>
            <a:off x="6611767" y="3298091"/>
            <a:ext cx="4903942" cy="3498910"/>
            <a:chOff x="2729257" y="3178115"/>
            <a:chExt cx="5248274" cy="3498910"/>
          </a:xfrm>
        </p:grpSpPr>
        <p:sp>
          <p:nvSpPr>
            <p:cNvPr id="60" name="Cylindre 59">
              <a:extLst>
                <a:ext uri="{FF2B5EF4-FFF2-40B4-BE49-F238E27FC236}">
                  <a16:creationId xmlns:a16="http://schemas.microsoft.com/office/drawing/2014/main" id="{597B84F0-5E21-407A-AC3B-EB25C127379B}"/>
                </a:ext>
              </a:extLst>
            </p:cNvPr>
            <p:cNvSpPr/>
            <p:nvPr/>
          </p:nvSpPr>
          <p:spPr>
            <a:xfrm>
              <a:off x="2729257" y="3178115"/>
              <a:ext cx="5248274" cy="3498910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4333F8FE-FE60-4920-97A5-1402F85BA08E}"/>
                </a:ext>
              </a:extLst>
            </p:cNvPr>
            <p:cNvSpPr/>
            <p:nvPr/>
          </p:nvSpPr>
          <p:spPr>
            <a:xfrm>
              <a:off x="2729257" y="5772150"/>
              <a:ext cx="5248274" cy="9048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62" name="Picture 2" descr="Red sphere png 3 » PNG Image">
            <a:extLst>
              <a:ext uri="{FF2B5EF4-FFF2-40B4-BE49-F238E27FC236}">
                <a16:creationId xmlns:a16="http://schemas.microsoft.com/office/drawing/2014/main" id="{2747A5B6-E0AB-465B-810D-B29B4B63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58" y="6189684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Red sphere png 3 » PNG Image">
            <a:extLst>
              <a:ext uri="{FF2B5EF4-FFF2-40B4-BE49-F238E27FC236}">
                <a16:creationId xmlns:a16="http://schemas.microsoft.com/office/drawing/2014/main" id="{CC685325-E90D-4163-800A-2769E6D7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19" y="5945367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Red sphere png 3 » PNG Image">
            <a:extLst>
              <a:ext uri="{FF2B5EF4-FFF2-40B4-BE49-F238E27FC236}">
                <a16:creationId xmlns:a16="http://schemas.microsoft.com/office/drawing/2014/main" id="{2D304668-AE70-4D51-90F6-16462AD0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50" y="596103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Red sphere png 3 » PNG Image">
            <a:extLst>
              <a:ext uri="{FF2B5EF4-FFF2-40B4-BE49-F238E27FC236}">
                <a16:creationId xmlns:a16="http://schemas.microsoft.com/office/drawing/2014/main" id="{C98B9BBD-B170-4182-9992-59B6E6B7E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22" y="5993116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Red sphere png 3 » PNG Image">
            <a:extLst>
              <a:ext uri="{FF2B5EF4-FFF2-40B4-BE49-F238E27FC236}">
                <a16:creationId xmlns:a16="http://schemas.microsoft.com/office/drawing/2014/main" id="{186A431B-4E14-4A8D-ADD8-64B5DC673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865" y="5975115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Red sphere png 3 » PNG Image">
            <a:extLst>
              <a:ext uri="{FF2B5EF4-FFF2-40B4-BE49-F238E27FC236}">
                <a16:creationId xmlns:a16="http://schemas.microsoft.com/office/drawing/2014/main" id="{E282CEB5-A3D1-4AB1-AEDD-4AB3F989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253" y="5993116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Red sphere png 3 » PNG Image">
            <a:extLst>
              <a:ext uri="{FF2B5EF4-FFF2-40B4-BE49-F238E27FC236}">
                <a16:creationId xmlns:a16="http://schemas.microsoft.com/office/drawing/2014/main" id="{A7389330-3B3B-4B55-BDDA-A652DCDF0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366" y="5993116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Red sphere png 3 » PNG Image">
            <a:extLst>
              <a:ext uri="{FF2B5EF4-FFF2-40B4-BE49-F238E27FC236}">
                <a16:creationId xmlns:a16="http://schemas.microsoft.com/office/drawing/2014/main" id="{60880F7C-4165-4FD2-BB7F-EE596EA6E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551" y="596847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Red sphere png 3 » PNG Image">
            <a:extLst>
              <a:ext uri="{FF2B5EF4-FFF2-40B4-BE49-F238E27FC236}">
                <a16:creationId xmlns:a16="http://schemas.microsoft.com/office/drawing/2014/main" id="{31DF88FD-9A40-4289-ADCF-C2C923F37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444" y="592145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Red sphere png 3 » PNG Image">
            <a:extLst>
              <a:ext uri="{FF2B5EF4-FFF2-40B4-BE49-F238E27FC236}">
                <a16:creationId xmlns:a16="http://schemas.microsoft.com/office/drawing/2014/main" id="{FBC4D60E-3C15-484F-96C2-71BEE307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789" y="6140080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Red sphere png 3 » PNG Image">
            <a:extLst>
              <a:ext uri="{FF2B5EF4-FFF2-40B4-BE49-F238E27FC236}">
                <a16:creationId xmlns:a16="http://schemas.microsoft.com/office/drawing/2014/main" id="{AE2B7EE0-7D3A-44D2-98EA-1DFD6F5C8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300" y="6032203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Red sphere png 3 » PNG Image">
            <a:extLst>
              <a:ext uri="{FF2B5EF4-FFF2-40B4-BE49-F238E27FC236}">
                <a16:creationId xmlns:a16="http://schemas.microsoft.com/office/drawing/2014/main" id="{31271BC0-D24A-4177-84BE-75D8498A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45" y="6006427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Red sphere png 3 » PNG Image">
            <a:extLst>
              <a:ext uri="{FF2B5EF4-FFF2-40B4-BE49-F238E27FC236}">
                <a16:creationId xmlns:a16="http://schemas.microsoft.com/office/drawing/2014/main" id="{E51B791E-EBF7-4FDA-9C2C-5C9FA1F54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162" y="5691774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Red sphere png 3 » PNG Image">
            <a:extLst>
              <a:ext uri="{FF2B5EF4-FFF2-40B4-BE49-F238E27FC236}">
                <a16:creationId xmlns:a16="http://schemas.microsoft.com/office/drawing/2014/main" id="{CD011F5A-FC1B-4584-9E39-9195FE62D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3" y="5530996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Red sphere png 3 » PNG Image">
            <a:extLst>
              <a:ext uri="{FF2B5EF4-FFF2-40B4-BE49-F238E27FC236}">
                <a16:creationId xmlns:a16="http://schemas.microsoft.com/office/drawing/2014/main" id="{7AC7367F-098E-489E-8BA8-25C33673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557" y="5547831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Red sphere png 3 » PNG Image">
            <a:extLst>
              <a:ext uri="{FF2B5EF4-FFF2-40B4-BE49-F238E27FC236}">
                <a16:creationId xmlns:a16="http://schemas.microsoft.com/office/drawing/2014/main" id="{B5338625-A083-40B5-9AB9-9E0DBC49E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981" y="5520650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Red sphere png 3 » PNG Image">
            <a:extLst>
              <a:ext uri="{FF2B5EF4-FFF2-40B4-BE49-F238E27FC236}">
                <a16:creationId xmlns:a16="http://schemas.microsoft.com/office/drawing/2014/main" id="{7ED7CB64-B87E-4ADE-98F8-DFD90C2F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70" y="5651373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Red sphere png 3 » PNG Image">
            <a:extLst>
              <a:ext uri="{FF2B5EF4-FFF2-40B4-BE49-F238E27FC236}">
                <a16:creationId xmlns:a16="http://schemas.microsoft.com/office/drawing/2014/main" id="{4C0D19F8-3DA3-4D08-85CC-173F24C8A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370" y="5838187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Red sphere png 3 » PNG Image">
            <a:extLst>
              <a:ext uri="{FF2B5EF4-FFF2-40B4-BE49-F238E27FC236}">
                <a16:creationId xmlns:a16="http://schemas.microsoft.com/office/drawing/2014/main" id="{B1D22A2E-C056-4EBE-9510-3CA85F005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132" y="557173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Red sphere png 3 » PNG Image">
            <a:extLst>
              <a:ext uri="{FF2B5EF4-FFF2-40B4-BE49-F238E27FC236}">
                <a16:creationId xmlns:a16="http://schemas.microsoft.com/office/drawing/2014/main" id="{C2ACF7DC-E7FC-4B37-B6FB-D632B668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63" y="5587410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Red sphere png 3 » PNG Image">
            <a:extLst>
              <a:ext uri="{FF2B5EF4-FFF2-40B4-BE49-F238E27FC236}">
                <a16:creationId xmlns:a16="http://schemas.microsoft.com/office/drawing/2014/main" id="{107A3929-EFCE-48D6-A1A9-17CDD3CDE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35" y="561948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Red sphere png 3 » PNG Image">
            <a:extLst>
              <a:ext uri="{FF2B5EF4-FFF2-40B4-BE49-F238E27FC236}">
                <a16:creationId xmlns:a16="http://schemas.microsoft.com/office/drawing/2014/main" id="{C78DBC58-6A20-465F-B504-59B4167C0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978" y="5601487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Red sphere png 3 » PNG Image">
            <a:extLst>
              <a:ext uri="{FF2B5EF4-FFF2-40B4-BE49-F238E27FC236}">
                <a16:creationId xmlns:a16="http://schemas.microsoft.com/office/drawing/2014/main" id="{9D2BEB44-B62F-4630-847B-50DFBEA01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66" y="561948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Red sphere png 3 » PNG Image">
            <a:extLst>
              <a:ext uri="{FF2B5EF4-FFF2-40B4-BE49-F238E27FC236}">
                <a16:creationId xmlns:a16="http://schemas.microsoft.com/office/drawing/2014/main" id="{67DAF1F9-E76C-4CD9-A5C3-89FF5986E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479" y="561948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Red sphere png 3 » PNG Image">
            <a:extLst>
              <a:ext uri="{FF2B5EF4-FFF2-40B4-BE49-F238E27FC236}">
                <a16:creationId xmlns:a16="http://schemas.microsoft.com/office/drawing/2014/main" id="{E959D199-BE25-4042-91E5-01D3CECF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664" y="5594851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Red sphere png 3 » PNG Image">
            <a:extLst>
              <a:ext uri="{FF2B5EF4-FFF2-40B4-BE49-F238E27FC236}">
                <a16:creationId xmlns:a16="http://schemas.microsoft.com/office/drawing/2014/main" id="{453E98CB-9CFC-4BEC-9D37-083E4642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175" y="5811386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Cylindre 87">
            <a:extLst>
              <a:ext uri="{FF2B5EF4-FFF2-40B4-BE49-F238E27FC236}">
                <a16:creationId xmlns:a16="http://schemas.microsoft.com/office/drawing/2014/main" id="{1E4FFAD0-C777-4B68-99FF-CF8EF4FB6F23}"/>
              </a:ext>
            </a:extLst>
          </p:cNvPr>
          <p:cNvSpPr/>
          <p:nvPr/>
        </p:nvSpPr>
        <p:spPr>
          <a:xfrm>
            <a:off x="6622400" y="4262706"/>
            <a:ext cx="4883259" cy="2548854"/>
          </a:xfrm>
          <a:prstGeom prst="can">
            <a:avLst>
              <a:gd name="adj" fmla="val 41698"/>
            </a:avLst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9" name="Cylindre 88">
            <a:extLst>
              <a:ext uri="{FF2B5EF4-FFF2-40B4-BE49-F238E27FC236}">
                <a16:creationId xmlns:a16="http://schemas.microsoft.com/office/drawing/2014/main" id="{85CE7CD7-DCEC-4D81-A52C-71BAC162F469}"/>
              </a:ext>
            </a:extLst>
          </p:cNvPr>
          <p:cNvSpPr/>
          <p:nvPr/>
        </p:nvSpPr>
        <p:spPr>
          <a:xfrm>
            <a:off x="868381" y="2491094"/>
            <a:ext cx="4889989" cy="1682822"/>
          </a:xfrm>
          <a:prstGeom prst="can">
            <a:avLst>
              <a:gd name="adj" fmla="val 50000"/>
            </a:avLst>
          </a:prstGeom>
          <a:solidFill>
            <a:srgbClr val="4BAF73"/>
          </a:solidFill>
          <a:ln w="12700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28BB5FE1-6CA1-48E1-A699-2F097D559BA9}"/>
              </a:ext>
            </a:extLst>
          </p:cNvPr>
          <p:cNvGrpSpPr/>
          <p:nvPr/>
        </p:nvGrpSpPr>
        <p:grpSpPr>
          <a:xfrm>
            <a:off x="836142" y="3295131"/>
            <a:ext cx="4903942" cy="3498910"/>
            <a:chOff x="2729257" y="3178115"/>
            <a:chExt cx="5248274" cy="3498910"/>
          </a:xfrm>
        </p:grpSpPr>
        <p:sp>
          <p:nvSpPr>
            <p:cNvPr id="91" name="Cylindre 90">
              <a:extLst>
                <a:ext uri="{FF2B5EF4-FFF2-40B4-BE49-F238E27FC236}">
                  <a16:creationId xmlns:a16="http://schemas.microsoft.com/office/drawing/2014/main" id="{9E4515CF-70BD-44A6-A7AB-277A56E1F934}"/>
                </a:ext>
              </a:extLst>
            </p:cNvPr>
            <p:cNvSpPr/>
            <p:nvPr/>
          </p:nvSpPr>
          <p:spPr>
            <a:xfrm>
              <a:off x="2729257" y="3178115"/>
              <a:ext cx="5248274" cy="3498910"/>
            </a:xfrm>
            <a:prstGeom prst="can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67438B42-2AEF-4BC1-AAD2-88BB4B2C512F}"/>
                </a:ext>
              </a:extLst>
            </p:cNvPr>
            <p:cNvSpPr/>
            <p:nvPr/>
          </p:nvSpPr>
          <p:spPr>
            <a:xfrm>
              <a:off x="2729257" y="5772150"/>
              <a:ext cx="5248274" cy="904875"/>
            </a:xfrm>
            <a:prstGeom prst="ellips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024A5AAA-B5DE-4FD4-BA8D-00991B69DD42}"/>
              </a:ext>
            </a:extLst>
          </p:cNvPr>
          <p:cNvGrpSpPr/>
          <p:nvPr/>
        </p:nvGrpSpPr>
        <p:grpSpPr>
          <a:xfrm>
            <a:off x="3716902" y="5932434"/>
            <a:ext cx="517038" cy="363209"/>
            <a:chOff x="4150781" y="2858362"/>
            <a:chExt cx="762865" cy="535898"/>
          </a:xfrm>
        </p:grpSpPr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C87E58F2-2D7B-4265-87F7-D7790564D258}"/>
                </a:ext>
              </a:extLst>
            </p:cNvPr>
            <p:cNvGrpSpPr/>
            <p:nvPr/>
          </p:nvGrpSpPr>
          <p:grpSpPr>
            <a:xfrm>
              <a:off x="4150781" y="2858362"/>
              <a:ext cx="302891" cy="535898"/>
              <a:chOff x="1229503" y="4528839"/>
              <a:chExt cx="1112922" cy="1969062"/>
            </a:xfrm>
          </p:grpSpPr>
          <p:pic>
            <p:nvPicPr>
              <p:cNvPr id="10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1605B9C-1B44-4214-81B3-5092723564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473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D73AD75-818A-49A1-9FE4-80C46C0B0C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503" y="5468760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28C0A05B-6637-41EA-B8AB-9A3E2FFC4567}"/>
                </a:ext>
              </a:extLst>
            </p:cNvPr>
            <p:cNvGrpSpPr/>
            <p:nvPr/>
          </p:nvGrpSpPr>
          <p:grpSpPr>
            <a:xfrm rot="5400000">
              <a:off x="4313790" y="2816993"/>
              <a:ext cx="426715" cy="589367"/>
              <a:chOff x="3639540" y="4444069"/>
              <a:chExt cx="1740128" cy="2403415"/>
            </a:xfrm>
          </p:grpSpPr>
          <p:pic>
            <p:nvPicPr>
              <p:cNvPr id="9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173C3CD-82B0-4F45-AF31-EB61E24EC6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540" y="4444069"/>
                <a:ext cx="1718229" cy="1492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3C24952-3981-400E-B1C4-7B5D90DFB7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439" y="5355175"/>
                <a:ext cx="1718229" cy="1492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110C3C93-3B91-4ABE-90D8-8DB68B6D6F4F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9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E7E42FB-BEC7-45B0-96C3-B977367488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3CA19F9-FF2B-452B-9355-82A3581298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338F4008-65D8-46AC-854D-503453C57A6B}"/>
              </a:ext>
            </a:extLst>
          </p:cNvPr>
          <p:cNvGrpSpPr/>
          <p:nvPr/>
        </p:nvGrpSpPr>
        <p:grpSpPr>
          <a:xfrm>
            <a:off x="2813427" y="4966507"/>
            <a:ext cx="310250" cy="363209"/>
            <a:chOff x="4455887" y="2858362"/>
            <a:chExt cx="457759" cy="535898"/>
          </a:xfrm>
        </p:grpSpPr>
        <p:pic>
          <p:nvPicPr>
            <p:cNvPr id="10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58F6839-F919-4A80-B490-573AEF426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5" name="Groupe 104">
              <a:extLst>
                <a:ext uri="{FF2B5EF4-FFF2-40B4-BE49-F238E27FC236}">
                  <a16:creationId xmlns:a16="http://schemas.microsoft.com/office/drawing/2014/main" id="{1507A9AA-8379-4E4E-9053-1DF8F9442AEB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0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171B207-1A9F-4FF7-BC69-9C9D814D4B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E9D4F1C-6F49-4468-B60C-E936874C93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CFF6A55F-D636-49FA-941C-1E02078B578F}"/>
              </a:ext>
            </a:extLst>
          </p:cNvPr>
          <p:cNvGrpSpPr/>
          <p:nvPr/>
        </p:nvGrpSpPr>
        <p:grpSpPr>
          <a:xfrm>
            <a:off x="1912032" y="5283315"/>
            <a:ext cx="310250" cy="363209"/>
            <a:chOff x="4455887" y="2858362"/>
            <a:chExt cx="457759" cy="535898"/>
          </a:xfrm>
        </p:grpSpPr>
        <p:pic>
          <p:nvPicPr>
            <p:cNvPr id="10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A061925-1008-4F52-9235-931208EB8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id="{EFE9FFD6-33FE-41E3-9A2B-292F0C81B453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1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80428FC-095D-4278-8B5D-3923B611D8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F441562-C542-43B9-A051-2BDA0F4542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11F4D346-9EBA-4989-B54D-648988092D21}"/>
              </a:ext>
            </a:extLst>
          </p:cNvPr>
          <p:cNvGrpSpPr/>
          <p:nvPr/>
        </p:nvGrpSpPr>
        <p:grpSpPr>
          <a:xfrm>
            <a:off x="1193952" y="5811435"/>
            <a:ext cx="517038" cy="363209"/>
            <a:chOff x="4150781" y="2858362"/>
            <a:chExt cx="762865" cy="535898"/>
          </a:xfrm>
        </p:grpSpPr>
        <p:grpSp>
          <p:nvGrpSpPr>
            <p:cNvPr id="114" name="Groupe 113">
              <a:extLst>
                <a:ext uri="{FF2B5EF4-FFF2-40B4-BE49-F238E27FC236}">
                  <a16:creationId xmlns:a16="http://schemas.microsoft.com/office/drawing/2014/main" id="{A4215A73-FE24-42C2-BA2C-32289F76569D}"/>
                </a:ext>
              </a:extLst>
            </p:cNvPr>
            <p:cNvGrpSpPr/>
            <p:nvPr/>
          </p:nvGrpSpPr>
          <p:grpSpPr>
            <a:xfrm>
              <a:off x="4150781" y="2858362"/>
              <a:ext cx="302891" cy="535898"/>
              <a:chOff x="1229503" y="4528839"/>
              <a:chExt cx="1112922" cy="1969062"/>
            </a:xfrm>
          </p:grpSpPr>
          <p:pic>
            <p:nvPicPr>
              <p:cNvPr id="12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8F6DC55-BA14-4460-9770-7B512A9B2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473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BB6B0EC-785D-45EE-A094-4715D4CB43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503" y="5468760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5" name="Groupe 114">
              <a:extLst>
                <a:ext uri="{FF2B5EF4-FFF2-40B4-BE49-F238E27FC236}">
                  <a16:creationId xmlns:a16="http://schemas.microsoft.com/office/drawing/2014/main" id="{420160F1-D41D-4118-AEDD-2A3DE95507C9}"/>
                </a:ext>
              </a:extLst>
            </p:cNvPr>
            <p:cNvGrpSpPr/>
            <p:nvPr/>
          </p:nvGrpSpPr>
          <p:grpSpPr>
            <a:xfrm rot="5400000">
              <a:off x="4313790" y="2816993"/>
              <a:ext cx="426715" cy="589367"/>
              <a:chOff x="3639540" y="4444069"/>
              <a:chExt cx="1740128" cy="2403415"/>
            </a:xfrm>
          </p:grpSpPr>
          <p:pic>
            <p:nvPicPr>
              <p:cNvPr id="11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D406549-4ECB-4569-907B-03B78E17F6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540" y="4444069"/>
                <a:ext cx="1718229" cy="1492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6A6DB18-5FAE-40E5-B7A6-762E057C8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439" y="5355175"/>
                <a:ext cx="1718229" cy="1492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09E45531-7D3A-41BE-91E7-1347D74E3830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1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4BC5602-EFC5-4F91-B28E-C80D12CC74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0DCFBD2-11AB-4908-9787-3627DAE904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C801132D-EE84-4812-BFA7-6CDF6D67BB89}"/>
              </a:ext>
            </a:extLst>
          </p:cNvPr>
          <p:cNvGrpSpPr/>
          <p:nvPr/>
        </p:nvGrpSpPr>
        <p:grpSpPr>
          <a:xfrm>
            <a:off x="3949228" y="5490471"/>
            <a:ext cx="310250" cy="363209"/>
            <a:chOff x="4455887" y="2858362"/>
            <a:chExt cx="457759" cy="535898"/>
          </a:xfrm>
        </p:grpSpPr>
        <p:pic>
          <p:nvPicPr>
            <p:cNvPr id="12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4BD6433-97A8-4142-A691-F8AB98B94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B8F60FEB-2BE3-4A18-A279-AA10360AB0B6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2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4E29CC9-131C-4877-A841-0A4A800777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F98FB50-2539-431B-A940-127C0D6A95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6ED00C01-BBFF-4510-8F98-BEA53A476ED7}"/>
              </a:ext>
            </a:extLst>
          </p:cNvPr>
          <p:cNvGrpSpPr/>
          <p:nvPr/>
        </p:nvGrpSpPr>
        <p:grpSpPr>
          <a:xfrm>
            <a:off x="3542795" y="6310637"/>
            <a:ext cx="310250" cy="363209"/>
            <a:chOff x="4455887" y="2858362"/>
            <a:chExt cx="457759" cy="535898"/>
          </a:xfrm>
        </p:grpSpPr>
        <p:pic>
          <p:nvPicPr>
            <p:cNvPr id="12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1D170B79-81E8-4FEA-8EB5-476FADF45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0" name="Groupe 129">
              <a:extLst>
                <a:ext uri="{FF2B5EF4-FFF2-40B4-BE49-F238E27FC236}">
                  <a16:creationId xmlns:a16="http://schemas.microsoft.com/office/drawing/2014/main" id="{06239225-2964-4151-887C-E0C8032CA407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3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BEBD5D2-DEF9-4933-BD6E-00F15259D3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C6E4324-010A-4DFB-9179-E6128B310E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0A95DBBD-660B-46E7-BC92-B016D64DEF3E}"/>
              </a:ext>
            </a:extLst>
          </p:cNvPr>
          <p:cNvGrpSpPr/>
          <p:nvPr/>
        </p:nvGrpSpPr>
        <p:grpSpPr>
          <a:xfrm>
            <a:off x="2762695" y="5747025"/>
            <a:ext cx="517038" cy="363209"/>
            <a:chOff x="4150781" y="2858362"/>
            <a:chExt cx="762865" cy="535898"/>
          </a:xfrm>
        </p:grpSpPr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AAB41D9F-714F-48CF-A432-F4FE3362E5F4}"/>
                </a:ext>
              </a:extLst>
            </p:cNvPr>
            <p:cNvGrpSpPr/>
            <p:nvPr/>
          </p:nvGrpSpPr>
          <p:grpSpPr>
            <a:xfrm>
              <a:off x="4150781" y="2858362"/>
              <a:ext cx="302891" cy="535898"/>
              <a:chOff x="1229503" y="4528839"/>
              <a:chExt cx="1112922" cy="1969062"/>
            </a:xfrm>
          </p:grpSpPr>
          <p:pic>
            <p:nvPicPr>
              <p:cNvPr id="14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69B63E7-5749-42A2-BE09-87A18C92DD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473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ED18A1D-F7DF-411B-96BA-551865EEEC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503" y="5468760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8B0E9C55-7CB3-4DC5-A0BF-A5852E66BDC5}"/>
                </a:ext>
              </a:extLst>
            </p:cNvPr>
            <p:cNvGrpSpPr/>
            <p:nvPr/>
          </p:nvGrpSpPr>
          <p:grpSpPr>
            <a:xfrm rot="5400000">
              <a:off x="4313790" y="2816993"/>
              <a:ext cx="426715" cy="589367"/>
              <a:chOff x="3639540" y="4444069"/>
              <a:chExt cx="1740128" cy="2403415"/>
            </a:xfrm>
          </p:grpSpPr>
          <p:pic>
            <p:nvPicPr>
              <p:cNvPr id="13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F4F4422-6E1A-45AB-BEDA-7553823800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540" y="4444069"/>
                <a:ext cx="1718229" cy="1492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3868437-7003-4BFB-AF7B-042C78CB66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439" y="5355175"/>
                <a:ext cx="1718229" cy="1492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632D71CA-A99C-4A51-B1D4-B84875C69038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3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373B342-A3FD-4845-B50E-0A9F7B11F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31D18AA-C0C8-4311-8170-1D66F363C5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7362AB5F-D387-4EA8-A915-7FEB64F487F8}"/>
              </a:ext>
            </a:extLst>
          </p:cNvPr>
          <p:cNvGrpSpPr/>
          <p:nvPr/>
        </p:nvGrpSpPr>
        <p:grpSpPr>
          <a:xfrm>
            <a:off x="4066625" y="4943641"/>
            <a:ext cx="310250" cy="363209"/>
            <a:chOff x="4455887" y="2858362"/>
            <a:chExt cx="457759" cy="535898"/>
          </a:xfrm>
        </p:grpSpPr>
        <p:pic>
          <p:nvPicPr>
            <p:cNvPr id="14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352A182-1033-477B-978F-489978A03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id="{8B3CC9AF-59B0-4FE8-82AE-5B205B121995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4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517154C-E3C5-43A5-89FD-6BE68AB405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C316990-6246-491D-AD25-94DDDA70FE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1FF3BCF6-C7E3-41D5-A95C-EE4490B5F16D}"/>
              </a:ext>
            </a:extLst>
          </p:cNvPr>
          <p:cNvGrpSpPr/>
          <p:nvPr/>
        </p:nvGrpSpPr>
        <p:grpSpPr>
          <a:xfrm>
            <a:off x="2436272" y="6228042"/>
            <a:ext cx="310250" cy="363209"/>
            <a:chOff x="4455887" y="2858362"/>
            <a:chExt cx="457759" cy="535898"/>
          </a:xfrm>
        </p:grpSpPr>
        <p:pic>
          <p:nvPicPr>
            <p:cNvPr id="14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7E02CC1-EA3F-45FC-A16E-09268DF94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0" name="Groupe 149">
              <a:extLst>
                <a:ext uri="{FF2B5EF4-FFF2-40B4-BE49-F238E27FC236}">
                  <a16:creationId xmlns:a16="http://schemas.microsoft.com/office/drawing/2014/main" id="{32E261E1-F69E-4C89-B3E8-23F369C31400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5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1D872AC-5DB6-4CD4-BC5C-1064828580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BF7DE53-8DA4-4268-B8CC-D2C2E1DEDA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BF46B910-A803-4EE0-B2C7-21724189698F}"/>
              </a:ext>
            </a:extLst>
          </p:cNvPr>
          <p:cNvGrpSpPr/>
          <p:nvPr/>
        </p:nvGrpSpPr>
        <p:grpSpPr>
          <a:xfrm>
            <a:off x="4938359" y="6005027"/>
            <a:ext cx="517038" cy="363209"/>
            <a:chOff x="4150781" y="2858362"/>
            <a:chExt cx="762865" cy="535898"/>
          </a:xfrm>
        </p:grpSpPr>
        <p:grpSp>
          <p:nvGrpSpPr>
            <p:cNvPr id="154" name="Groupe 153">
              <a:extLst>
                <a:ext uri="{FF2B5EF4-FFF2-40B4-BE49-F238E27FC236}">
                  <a16:creationId xmlns:a16="http://schemas.microsoft.com/office/drawing/2014/main" id="{7DBA33C5-2F2E-48D5-A70B-5C89564D9692}"/>
                </a:ext>
              </a:extLst>
            </p:cNvPr>
            <p:cNvGrpSpPr/>
            <p:nvPr/>
          </p:nvGrpSpPr>
          <p:grpSpPr>
            <a:xfrm>
              <a:off x="4150781" y="2858362"/>
              <a:ext cx="302891" cy="535898"/>
              <a:chOff x="1229503" y="4528839"/>
              <a:chExt cx="1112922" cy="1969062"/>
            </a:xfrm>
          </p:grpSpPr>
          <p:pic>
            <p:nvPicPr>
              <p:cNvPr id="16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A337EA3-88C7-4A52-851A-28EAD6D6CD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473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F5A5B93-437D-44FB-AD37-92544297E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503" y="5468760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88FE09C0-F043-43E3-BEDD-CF864897339A}"/>
                </a:ext>
              </a:extLst>
            </p:cNvPr>
            <p:cNvGrpSpPr/>
            <p:nvPr/>
          </p:nvGrpSpPr>
          <p:grpSpPr>
            <a:xfrm rot="5400000">
              <a:off x="4313790" y="2816993"/>
              <a:ext cx="426715" cy="589367"/>
              <a:chOff x="3639540" y="4444069"/>
              <a:chExt cx="1740128" cy="2403415"/>
            </a:xfrm>
          </p:grpSpPr>
          <p:pic>
            <p:nvPicPr>
              <p:cNvPr id="15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7B0489E-18C1-4760-BB55-33C8D4B19D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540" y="4444069"/>
                <a:ext cx="1718229" cy="1492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3DB0DE7-8C4E-4E8F-879E-9B9DBF7DDB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439" y="5355175"/>
                <a:ext cx="1718229" cy="1492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6" name="Groupe 155">
              <a:extLst>
                <a:ext uri="{FF2B5EF4-FFF2-40B4-BE49-F238E27FC236}">
                  <a16:creationId xmlns:a16="http://schemas.microsoft.com/office/drawing/2014/main" id="{678C6A9D-9E80-4B9B-9AA4-21180E573611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5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D1652C3-5060-4932-96E9-68E169D62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AF359E7-A825-45FE-BD69-FE6C1D65EF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3" name="Groupe 162">
            <a:extLst>
              <a:ext uri="{FF2B5EF4-FFF2-40B4-BE49-F238E27FC236}">
                <a16:creationId xmlns:a16="http://schemas.microsoft.com/office/drawing/2014/main" id="{9598EE7E-282C-488A-971E-D14B3BC66948}"/>
              </a:ext>
            </a:extLst>
          </p:cNvPr>
          <p:cNvGrpSpPr/>
          <p:nvPr/>
        </p:nvGrpSpPr>
        <p:grpSpPr>
          <a:xfrm>
            <a:off x="5305823" y="5603057"/>
            <a:ext cx="310250" cy="363209"/>
            <a:chOff x="4455887" y="2858362"/>
            <a:chExt cx="457759" cy="535898"/>
          </a:xfrm>
        </p:grpSpPr>
        <p:pic>
          <p:nvPicPr>
            <p:cNvPr id="16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DD9E875-D2DC-44A2-9A71-790F1B617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5" name="Groupe 164">
              <a:extLst>
                <a:ext uri="{FF2B5EF4-FFF2-40B4-BE49-F238E27FC236}">
                  <a16:creationId xmlns:a16="http://schemas.microsoft.com/office/drawing/2014/main" id="{4FF41ED1-2291-4372-9728-26C7F38A4B94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6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1342F97-244D-4348-BF14-C511D41498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8FE95AE-79D2-45C8-828D-36746954D8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989AE10C-EBC9-4531-9E08-5FA809880E22}"/>
              </a:ext>
            </a:extLst>
          </p:cNvPr>
          <p:cNvGrpSpPr/>
          <p:nvPr/>
        </p:nvGrpSpPr>
        <p:grpSpPr>
          <a:xfrm>
            <a:off x="4370076" y="6152301"/>
            <a:ext cx="310250" cy="363209"/>
            <a:chOff x="4455887" y="2858362"/>
            <a:chExt cx="457759" cy="535898"/>
          </a:xfrm>
        </p:grpSpPr>
        <p:pic>
          <p:nvPicPr>
            <p:cNvPr id="16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0279523-6349-4E0E-BB0B-6705AA2521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0" name="Groupe 169">
              <a:extLst>
                <a:ext uri="{FF2B5EF4-FFF2-40B4-BE49-F238E27FC236}">
                  <a16:creationId xmlns:a16="http://schemas.microsoft.com/office/drawing/2014/main" id="{684ED34E-EA81-462A-AB64-384FEF82F205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7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37F1D72-AD7C-484F-B8E3-CCDE02215B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4633173-AF98-44E1-B735-3E58E7B794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73" name="Picture 2" descr="Résultat de recherche d'images pour &quot;sirène de police gif&quot;">
            <a:extLst>
              <a:ext uri="{FF2B5EF4-FFF2-40B4-BE49-F238E27FC236}">
                <a16:creationId xmlns:a16="http://schemas.microsoft.com/office/drawing/2014/main" id="{16D50B8E-E285-4804-A489-73C6C7E85D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593" y="1988846"/>
            <a:ext cx="1123169" cy="6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Titre 1">
            <a:extLst>
              <a:ext uri="{FF2B5EF4-FFF2-40B4-BE49-F238E27FC236}">
                <a16:creationId xmlns:a16="http://schemas.microsoft.com/office/drawing/2014/main" id="{613A9A37-96AB-4E00-BF0B-E2E50EA37BE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50 à 52</a:t>
            </a:r>
          </a:p>
        </p:txBody>
      </p:sp>
    </p:spTree>
    <p:extLst>
      <p:ext uri="{BB962C8B-B14F-4D97-AF65-F5344CB8AC3E}">
        <p14:creationId xmlns:p14="http://schemas.microsoft.com/office/powerpoint/2010/main" val="1797403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47 -0.02963 L -0.10495 -0.26899 L -0.24922 -0.15301 L 0.13867 -0.08843 L -0.06536 0.06527 L -0.07747 -0.02963 Z " pathEditMode="relative" ptsTypes="AAAAAA">
                                      <p:cBhvr>
                                        <p:cTn id="6" dur="6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37 L -0.02747 -0.18287 L -0.07982 0.04931 L 0.275 0.12245 L 0.24909 -0.1787 L 0.0112 0.15995 L 0.00234 -0.0037 Z " pathEditMode="relative" ptsTypes="AAAAAAA">
                                      <p:cBhvr>
                                        <p:cTn id="8" dur="6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-0.00625 L -0.0668 -0.125 L -0.14974 0.1588 L 0.22122 0.17315 L 0.00338 -0.00625 Z " pathEditMode="relative" ptsTypes="AAAAA">
                                      <p:cBhvr>
                                        <p:cTn id="10" dur="6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231 L -0.12031 -0.32199 L -0.09701 -0.00231 L 0.2401 -0.28055 L 0.14648 -0.30787 L -0.00026 -0.00231 Z " pathEditMode="relative" ptsTypes="AAAAAA">
                                      <p:cBhvr>
                                        <p:cTn id="12" dur="6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44 L -0.22161 -0.10046 L 0.16146 -0.20371 L -0.21276 -0.33403 L -0.00065 0.0044 Z " pathEditMode="relative" ptsTypes="AAAAA">
                                      <p:cBhvr>
                                        <p:cTn id="14" dur="6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024 L 0.12656 -0.13588 L -0.25573 -0.14583 L -0.0888 0.12662 L -0.00417 0.00024 Z " pathEditMode="relative" ptsTypes="AAAAA">
                                      <p:cBhvr>
                                        <p:cTn id="16" dur="6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578 L -0.05976 -0.1162 L -0.19284 0.1919 L -0.25729 -0.13333 L 0.09987 0.09306 L -0.19453 0.19352 L 0.11602 0.06019 L -0.00182 -0.00578 Z " pathEditMode="relative" ptsTypes="AAAAAAAA">
                                      <p:cBhvr>
                                        <p:cTn id="18" dur="6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115 L -0.36394 -0.03449 L 0.00221 -0.22801 L -0.36706 0.03703 L -0.10105 0.12037 L -0.00352 0.00115 Z " pathEditMode="relative" ptsTypes="AAAAAA">
                                      <p:cBhvr>
                                        <p:cTn id="20" dur="6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 L -0.28867 -0.26944 L 0.08399 -0.28356 L -0.275 0.0044 L -0.11132 0.03889 L 0.04844 0.01875 L -0.00234 0 Z " pathEditMode="relative" ptsTypes="AAAAAAA">
                                      <p:cBhvr>
                                        <p:cTn id="22" dur="6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4.16667E-6 0.1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95 0.00416 L -0.36381 -0.05023 L -0.36224 0.08148 L -0.07513 0.12037 L -0.00495 0.00416 Z " pathEditMode="relative" ptsTypes="AAAAA">
                                      <p:cBhvr>
                                        <p:cTn id="55" dur="2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57 0 L -0.125 -0.13449 L -0.22734 0.03171 L 0.09519 -0.12176 L 0.00157 0 Z " pathEditMode="relative" ptsTypes="AAAAA">
                                      <p:cBhvr>
                                        <p:cTn id="57" dur="2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-0.00116 L -0.04037 -0.07847 L -0.16537 -0.03703 L 0.15729 0.09074 L -0.00013 -0.00116 Z " pathEditMode="relative" ptsTypes="AAAAA">
                                      <p:cBhvr>
                                        <p:cTn id="59" dur="2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52 -0.00208 L 0.34076 -0.08495 L 0.31081 0.0669 L 0.11654 -0.08495 L -0.04557 0.01088 L 0.00352 -0.00208 Z " pathEditMode="relative" ptsTypes="AAAAAA">
                                      <p:cBhvr>
                                        <p:cTn id="61" dur="2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0139 L -0.32279 -0.11759 L 0.03776 -0.06597 L -0.30989 0.04746 L 0.00143 0.00139 Z " pathEditMode="relative" ptsTypes="AAAAA">
                                      <p:cBhvr>
                                        <p:cTn id="63" dur="2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17 0.00347 L -0.2388 -0.10834 L -0.10898 0.07662 L 0.13789 -0.01945 L 0.08945 -0.10695 L -0.00417 0.00347 Z " pathEditMode="relative" ptsTypes="AAAAAA">
                                      <p:cBhvr>
                                        <p:cTn id="65" dur="2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2.22222E-6 L 0.00169 0.01297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48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4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2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1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0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9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4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7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9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1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4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0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6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9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5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8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1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000"/>
                            </p:stCondLst>
                            <p:childTnLst>
                              <p:par>
                                <p:cTn id="5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 animBg="1"/>
      <p:bldP spid="28" grpId="1" animBg="1"/>
      <p:bldP spid="28" grpId="2" animBg="1"/>
      <p:bldP spid="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L’effet d’un catalyseur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312</a:t>
            </a:r>
            <a:endParaRPr lang="fr-CA" sz="1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319EA0F-2471-4EEA-AC39-DAC3DF03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734541"/>
            <a:ext cx="6610504" cy="35098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Ajouter un catalyseur à la réaction ne fera pas varier l’équilibre.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Le catalyseur va augmenter la vitesse de réaction. Le point d’équilibre va être simplement atteint plus rapidement.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55F03E7-A2CD-4A22-A81D-A6B983C51A24}"/>
              </a:ext>
            </a:extLst>
          </p:cNvPr>
          <p:cNvCxnSpPr>
            <a:cxnSpLocks/>
          </p:cNvCxnSpPr>
          <p:nvPr/>
        </p:nvCxnSpPr>
        <p:spPr>
          <a:xfrm flipH="1">
            <a:off x="7942234" y="4117061"/>
            <a:ext cx="1326010" cy="8217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ysDash"/>
          </a:ln>
          <a:effectLst/>
        </p:spPr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F31F84D-AAE3-40D0-A322-8D6200E62B46}"/>
              </a:ext>
            </a:extLst>
          </p:cNvPr>
          <p:cNvCxnSpPr>
            <a:cxnSpLocks/>
          </p:cNvCxnSpPr>
          <p:nvPr/>
        </p:nvCxnSpPr>
        <p:spPr>
          <a:xfrm flipH="1">
            <a:off x="7976464" y="4656051"/>
            <a:ext cx="1471977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ysDash"/>
          </a:ln>
          <a:effectLst/>
        </p:spPr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DBFBDF7-C878-4E84-8FB0-43FCD0D00160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7942907" y="3530143"/>
            <a:ext cx="1326010" cy="8217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ysDash"/>
          </a:ln>
          <a:effectLst/>
        </p:spPr>
      </p:cxn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9C502B7-166F-4000-A06F-7390E6F7EF0D}"/>
              </a:ext>
            </a:extLst>
          </p:cNvPr>
          <p:cNvGrpSpPr/>
          <p:nvPr/>
        </p:nvGrpSpPr>
        <p:grpSpPr>
          <a:xfrm>
            <a:off x="7936162" y="3323933"/>
            <a:ext cx="3143218" cy="2489601"/>
            <a:chOff x="2468845" y="1163109"/>
            <a:chExt cx="7005516" cy="5543387"/>
          </a:xfrm>
        </p:grpSpPr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9E13E514-8F34-4607-A424-57E967D031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3879" y="1163109"/>
              <a:ext cx="0" cy="5543387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triangle"/>
            </a:ln>
            <a:effectLst/>
          </p:spPr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FCFC06F6-8B20-45C3-8A0C-4443B42B53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5" y="6706495"/>
              <a:ext cx="7005516" cy="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triangle"/>
            </a:ln>
            <a:effectLst/>
          </p:spPr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7AB0C28F-68F5-4701-A6E2-F8EE16A298B5}"/>
              </a:ext>
            </a:extLst>
          </p:cNvPr>
          <p:cNvSpPr txBox="1"/>
          <p:nvPr/>
        </p:nvSpPr>
        <p:spPr>
          <a:xfrm>
            <a:off x="7290825" y="3276750"/>
            <a:ext cx="70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 (kJ)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5A6534-C756-402C-A4FD-84BC1B1E3892}"/>
              </a:ext>
            </a:extLst>
          </p:cNvPr>
          <p:cNvSpPr txBox="1"/>
          <p:nvPr/>
        </p:nvSpPr>
        <p:spPr>
          <a:xfrm>
            <a:off x="9871152" y="5813533"/>
            <a:ext cx="1527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Progression de la réaction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D9F421C-AB06-463B-8D88-A6879920E70C}"/>
              </a:ext>
            </a:extLst>
          </p:cNvPr>
          <p:cNvSpPr txBox="1"/>
          <p:nvPr/>
        </p:nvSpPr>
        <p:spPr>
          <a:xfrm>
            <a:off x="7942907" y="4291263"/>
            <a:ext cx="91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 + B</a:t>
            </a:r>
            <a:endParaRPr kumimoji="0" lang="fr-CA" sz="1800" b="1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D44AC35-2E8E-4F52-A45B-8BEF6D28AFA5}"/>
              </a:ext>
            </a:extLst>
          </p:cNvPr>
          <p:cNvSpPr txBox="1"/>
          <p:nvPr/>
        </p:nvSpPr>
        <p:spPr>
          <a:xfrm>
            <a:off x="9969510" y="5007081"/>
            <a:ext cx="92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 + D</a:t>
            </a:r>
            <a:endParaRPr kumimoji="0" lang="fr-CA" sz="1800" b="1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808605B-0582-40B0-87BF-70730819FD2B}"/>
              </a:ext>
            </a:extLst>
          </p:cNvPr>
          <p:cNvSpPr txBox="1"/>
          <p:nvPr/>
        </p:nvSpPr>
        <p:spPr>
          <a:xfrm>
            <a:off x="7456232" y="2734541"/>
            <a:ext cx="443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Le diagramme énergétique de la réaction avec et sans le catalyseur</a:t>
            </a:r>
            <a:endParaRPr kumimoji="0" lang="fr-CA" sz="1200" b="1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3FC5050-8A09-45E9-B7FF-C1AF9BC4B740}"/>
              </a:ext>
            </a:extLst>
          </p:cNvPr>
          <p:cNvSpPr txBox="1"/>
          <p:nvPr/>
        </p:nvSpPr>
        <p:spPr>
          <a:xfrm>
            <a:off x="7942907" y="4684392"/>
            <a:ext cx="916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Réactifs</a:t>
            </a:r>
            <a:endParaRPr kumimoji="0" lang="fr-CA" sz="1000" b="1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94B1974-B185-4B36-B27B-87CFC2A45EE8}"/>
              </a:ext>
            </a:extLst>
          </p:cNvPr>
          <p:cNvSpPr txBox="1"/>
          <p:nvPr/>
        </p:nvSpPr>
        <p:spPr>
          <a:xfrm>
            <a:off x="9969510" y="5400210"/>
            <a:ext cx="922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Produits</a:t>
            </a:r>
            <a:endParaRPr kumimoji="0" lang="fr-CA" sz="1000" b="1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ABE86BA-DA7E-40AD-B97D-A16D9956609A}"/>
              </a:ext>
            </a:extLst>
          </p:cNvPr>
          <p:cNvGrpSpPr/>
          <p:nvPr/>
        </p:nvGrpSpPr>
        <p:grpSpPr>
          <a:xfrm>
            <a:off x="7919855" y="3514716"/>
            <a:ext cx="2977161" cy="1861005"/>
            <a:chOff x="8164054" y="3776397"/>
            <a:chExt cx="2977161" cy="1861005"/>
          </a:xfrm>
        </p:grpSpPr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48005F7E-7C24-4ECC-8315-409992EB8517}"/>
                </a:ext>
              </a:extLst>
            </p:cNvPr>
            <p:cNvCxnSpPr/>
            <p:nvPr/>
          </p:nvCxnSpPr>
          <p:spPr>
            <a:xfrm>
              <a:off x="10229234" y="5635257"/>
              <a:ext cx="911981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</a:ln>
            <a:effectLst/>
          </p:spPr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BB8C8855-0AB8-44FA-9254-9AF794D5F517}"/>
                </a:ext>
              </a:extLst>
            </p:cNvPr>
            <p:cNvCxnSpPr/>
            <p:nvPr/>
          </p:nvCxnSpPr>
          <p:spPr>
            <a:xfrm>
              <a:off x="8164054" y="4909595"/>
              <a:ext cx="911981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</a:ln>
            <a:effectLst/>
          </p:spPr>
        </p:cxn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0E960156-848B-405D-8166-4689EAB466F8}"/>
                </a:ext>
              </a:extLst>
            </p:cNvPr>
            <p:cNvSpPr/>
            <p:nvPr/>
          </p:nvSpPr>
          <p:spPr>
            <a:xfrm>
              <a:off x="9068499" y="3776397"/>
              <a:ext cx="1174459" cy="1861005"/>
            </a:xfrm>
            <a:custGeom>
              <a:avLst/>
              <a:gdLst>
                <a:gd name="connsiteX0" fmla="*/ 0 w 1174459"/>
                <a:gd name="connsiteY0" fmla="*/ 1131163 h 1861005"/>
                <a:gd name="connsiteX1" fmla="*/ 444617 w 1174459"/>
                <a:gd name="connsiteY1" fmla="*/ 15427 h 1861005"/>
                <a:gd name="connsiteX2" fmla="*/ 1174459 w 1174459"/>
                <a:gd name="connsiteY2" fmla="*/ 1861005 h 186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459" h="1861005">
                  <a:moveTo>
                    <a:pt x="0" y="1131163"/>
                  </a:moveTo>
                  <a:cubicBezTo>
                    <a:pt x="124437" y="512475"/>
                    <a:pt x="248874" y="-106213"/>
                    <a:pt x="444617" y="15427"/>
                  </a:cubicBezTo>
                  <a:cubicBezTo>
                    <a:pt x="640360" y="137067"/>
                    <a:pt x="907409" y="999036"/>
                    <a:pt x="1174459" y="1861005"/>
                  </a:cubicBezTo>
                </a:path>
              </a:pathLst>
            </a:custGeom>
            <a:noFill/>
            <a:ln w="2857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B26D4FD-9DEB-4926-8A0E-BFF5CBEA8285}"/>
              </a:ext>
            </a:extLst>
          </p:cNvPr>
          <p:cNvGrpSpPr/>
          <p:nvPr/>
        </p:nvGrpSpPr>
        <p:grpSpPr>
          <a:xfrm>
            <a:off x="7959782" y="4104035"/>
            <a:ext cx="2671383" cy="1275094"/>
            <a:chOff x="4189070" y="4641407"/>
            <a:chExt cx="2950958" cy="1275094"/>
          </a:xfrm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2704921E-AE9B-4146-B6B9-5EE8C6ED9A26}"/>
                </a:ext>
              </a:extLst>
            </p:cNvPr>
            <p:cNvSpPr/>
            <p:nvPr/>
          </p:nvSpPr>
          <p:spPr>
            <a:xfrm>
              <a:off x="5076103" y="4641407"/>
              <a:ext cx="1174459" cy="1266705"/>
            </a:xfrm>
            <a:custGeom>
              <a:avLst/>
              <a:gdLst>
                <a:gd name="connsiteX0" fmla="*/ 0 w 1174459"/>
                <a:gd name="connsiteY0" fmla="*/ 553641 h 1266705"/>
                <a:gd name="connsiteX1" fmla="*/ 503340 w 1174459"/>
                <a:gd name="connsiteY1" fmla="*/ 25134 h 1266705"/>
                <a:gd name="connsiteX2" fmla="*/ 1174459 w 1174459"/>
                <a:gd name="connsiteY2" fmla="*/ 1266705 h 126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459" h="1266705">
                  <a:moveTo>
                    <a:pt x="0" y="553641"/>
                  </a:moveTo>
                  <a:cubicBezTo>
                    <a:pt x="153798" y="229965"/>
                    <a:pt x="307597" y="-93710"/>
                    <a:pt x="503340" y="25134"/>
                  </a:cubicBezTo>
                  <a:cubicBezTo>
                    <a:pt x="699083" y="143978"/>
                    <a:pt x="936771" y="705341"/>
                    <a:pt x="1174459" y="1266705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D674BD0F-0BE4-46C1-A1EE-BF23CD905ED7}"/>
                </a:ext>
              </a:extLst>
            </p:cNvPr>
            <p:cNvCxnSpPr/>
            <p:nvPr/>
          </p:nvCxnSpPr>
          <p:spPr>
            <a:xfrm>
              <a:off x="6228047" y="5916501"/>
              <a:ext cx="911981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2AB20340-032A-4EDA-BB56-01E063F153FC}"/>
                </a:ext>
              </a:extLst>
            </p:cNvPr>
            <p:cNvCxnSpPr/>
            <p:nvPr/>
          </p:nvCxnSpPr>
          <p:spPr>
            <a:xfrm>
              <a:off x="4189070" y="5182450"/>
              <a:ext cx="911981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A1F69F86-6121-455D-AFE2-62930D518698}"/>
              </a:ext>
            </a:extLst>
          </p:cNvPr>
          <p:cNvGrpSpPr/>
          <p:nvPr/>
        </p:nvGrpSpPr>
        <p:grpSpPr>
          <a:xfrm>
            <a:off x="9079423" y="3183931"/>
            <a:ext cx="2233742" cy="1453835"/>
            <a:chOff x="9323622" y="3445612"/>
            <a:chExt cx="2233742" cy="1453835"/>
          </a:xfrm>
          <a:effectLst/>
        </p:grpSpPr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CAD127F5-3977-4A19-A435-FDB2E2C9C3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52125" y="3760157"/>
              <a:ext cx="19442" cy="1139290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tailEnd type="triangle"/>
            </a:ln>
            <a:effectLst/>
          </p:spPr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8BEBFF9-511F-40C8-8941-AD065FD813B5}"/>
                </a:ext>
              </a:extLst>
            </p:cNvPr>
            <p:cNvSpPr txBox="1"/>
            <p:nvPr/>
          </p:nvSpPr>
          <p:spPr>
            <a:xfrm>
              <a:off x="9323622" y="3445612"/>
              <a:ext cx="22337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C1B56B">
                        <a:satMod val="175000"/>
                        <a:alpha val="40000"/>
                      </a:srgbClr>
                    </a:glow>
                  </a:effectLst>
                  <a:uLnTx/>
                  <a:uFillTx/>
                </a:rPr>
                <a:t>E</a:t>
              </a:r>
              <a:r>
                <a:rPr kumimoji="0" lang="fr-CA" sz="14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C1B56B">
                        <a:satMod val="175000"/>
                        <a:alpha val="40000"/>
                      </a:srgbClr>
                    </a:glow>
                  </a:effectLst>
                  <a:uLnTx/>
                  <a:uFillTx/>
                </a:rPr>
                <a:t>a</a:t>
              </a:r>
              <a:r>
                <a:rPr kumimoji="0" lang="fr-CA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C1B56B">
                        <a:satMod val="175000"/>
                        <a:alpha val="40000"/>
                      </a:srgbClr>
                    </a:glow>
                  </a:effectLst>
                  <a:uLnTx/>
                  <a:uFillTx/>
                </a:rPr>
                <a:t> sans catalyseur</a:t>
              </a:r>
            </a:p>
          </p:txBody>
        </p:sp>
      </p:grp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C81B1B20-3BC5-48D5-BB94-ADE5A20E77A4}"/>
              </a:ext>
            </a:extLst>
          </p:cNvPr>
          <p:cNvCxnSpPr>
            <a:cxnSpLocks/>
          </p:cNvCxnSpPr>
          <p:nvPr/>
        </p:nvCxnSpPr>
        <p:spPr>
          <a:xfrm flipH="1" flipV="1">
            <a:off x="9134409" y="4099054"/>
            <a:ext cx="17043" cy="53813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97AC9F82-DD48-4F8A-A315-C89DBB31D987}"/>
              </a:ext>
            </a:extLst>
          </p:cNvPr>
          <p:cNvSpPr txBox="1"/>
          <p:nvPr/>
        </p:nvSpPr>
        <p:spPr>
          <a:xfrm>
            <a:off x="9673179" y="4070567"/>
            <a:ext cx="2233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C00000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E</a:t>
            </a:r>
            <a:r>
              <a:rPr kumimoji="0" lang="fr-CA" sz="1400" b="0" i="0" u="none" strike="noStrike" kern="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C00000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a</a:t>
            </a:r>
            <a:r>
              <a:rPr kumimoji="0" lang="fr-CA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C00000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 catalyseur</a:t>
            </a:r>
          </a:p>
        </p:txBody>
      </p:sp>
    </p:spTree>
    <p:extLst>
      <p:ext uri="{BB962C8B-B14F-4D97-AF65-F5344CB8AC3E}">
        <p14:creationId xmlns:p14="http://schemas.microsoft.com/office/powerpoint/2010/main" val="2515452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63D1AA8C-E8B6-46FA-A663-EFD7816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6D8A9-60ED-4E8A-9C51-AC9DDD69E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40908"/>
          </a:xfrm>
        </p:spPr>
        <p:txBody>
          <a:bodyPr>
            <a:normAutofit/>
          </a:bodyPr>
          <a:lstStyle/>
          <a:p>
            <a:r>
              <a:rPr lang="fr-CA" sz="4800" b="1" dirty="0"/>
              <a:t>Devoir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687E348-C432-46FF-98A1-548EFE47132A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Chapitre 7</a:t>
            </a:r>
          </a:p>
        </p:txBody>
      </p:sp>
    </p:spTree>
    <p:extLst>
      <p:ext uri="{BB962C8B-B14F-4D97-AF65-F5344CB8AC3E}">
        <p14:creationId xmlns:p14="http://schemas.microsoft.com/office/powerpoint/2010/main" val="1115113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89738"/>
            <a:ext cx="9613861" cy="1522856"/>
          </a:xfrm>
        </p:spPr>
        <p:txBody>
          <a:bodyPr anchor="ctr">
            <a:normAutofit/>
          </a:bodyPr>
          <a:lstStyle/>
          <a:p>
            <a:r>
              <a:rPr lang="fr-CA" dirty="0"/>
              <a:t>Retard: p. 303 – CH7 #1, 5, 6, 8 à 10</a:t>
            </a:r>
          </a:p>
          <a:p>
            <a:r>
              <a:rPr lang="fr-CA" dirty="0"/>
              <a:t>Dernier cours: p.318 #1 à 10</a:t>
            </a:r>
          </a:p>
          <a:p>
            <a:r>
              <a:rPr lang="fr-CA" dirty="0"/>
              <a:t>Aujourd’hui: p. 324 #1 à 4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>
                <a:solidFill>
                  <a:schemeClr val="bg1"/>
                </a:solidFill>
              </a:rPr>
              <a:t>Chapitre 7</a:t>
            </a:r>
            <a:endParaRPr lang="fr-CA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Dave\Dropbox\CSA\Classification exercices V-B-N-NN\M7.PNG">
            <a:extLst>
              <a:ext uri="{FF2B5EF4-FFF2-40B4-BE49-F238E27FC236}">
                <a16:creationId xmlns:a16="http://schemas.microsoft.com/office/drawing/2014/main" id="{16AD0261-5911-49F5-BF2F-544FA0D6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412" y="4001458"/>
            <a:ext cx="5837978" cy="274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61C89-9191-4726-8E80-D6D3ACEAC6D9}"/>
              </a:ext>
            </a:extLst>
          </p:cNvPr>
          <p:cNvSpPr/>
          <p:nvPr/>
        </p:nvSpPr>
        <p:spPr>
          <a:xfrm>
            <a:off x="680320" y="2626745"/>
            <a:ext cx="9613861" cy="38719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D8344-4D7F-44D8-92AE-A8777500CD47}"/>
              </a:ext>
            </a:extLst>
          </p:cNvPr>
          <p:cNvSpPr/>
          <p:nvPr/>
        </p:nvSpPr>
        <p:spPr>
          <a:xfrm>
            <a:off x="680321" y="3139780"/>
            <a:ext cx="9613861" cy="38719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E06F63-C06F-40BD-8EF6-F918EB21B87E}"/>
              </a:ext>
            </a:extLst>
          </p:cNvPr>
          <p:cNvSpPr/>
          <p:nvPr/>
        </p:nvSpPr>
        <p:spPr>
          <a:xfrm>
            <a:off x="680319" y="2153931"/>
            <a:ext cx="9613861" cy="38719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3FFBC119-A400-46E9-B481-582ACAF64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F0C80B-E8F5-40FC-8879-7193A2FC8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6"/>
            <a:ext cx="8133478" cy="1346623"/>
          </a:xfrm>
        </p:spPr>
        <p:txBody>
          <a:bodyPr>
            <a:normAutofit/>
          </a:bodyPr>
          <a:lstStyle/>
          <a:p>
            <a:r>
              <a:rPr lang="fr-CA" sz="4800" b="1" dirty="0"/>
              <a:t>Rappel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E0DAF35-521D-4E85-95F4-355ABE58B675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400" b="1" dirty="0">
                <a:solidFill>
                  <a:schemeClr val="bg1"/>
                </a:solidFill>
              </a:rPr>
              <a:t>Chapitre 7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307 à 317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74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307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D01CD01-1B5D-4BDB-AE50-1E60B047A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72929"/>
            <a:ext cx="9613861" cy="10809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600" i="1" dirty="0"/>
              <a:t>Le principe de Le Chatelier indique que, si on modifie les conditions d’une système à l’équilibre, le système réagit de façon à s’opposer, en partie, aux changements qu’on lui impose, jusqu’à ce qu’il atteigne un nouvel équilibre.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E483A2-CC4C-4A89-A665-968E9D057D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556430" y="4503458"/>
            <a:ext cx="1619293" cy="8059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Henri Louis </a:t>
            </a:r>
          </a:p>
          <a:p>
            <a:pPr algn="ctr"/>
            <a:r>
              <a:rPr lang="fr-CA" sz="1600" b="1" dirty="0"/>
              <a:t>Le Chatelier</a:t>
            </a:r>
          </a:p>
          <a:p>
            <a:pPr algn="ctr"/>
            <a:r>
              <a:rPr lang="fr-CA" sz="1600" b="1" dirty="0"/>
              <a:t>1850-1936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E771B7-CB1E-4AEF-BCD6-27AE6E83D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09" y="2592998"/>
            <a:ext cx="1603014" cy="1907720"/>
          </a:xfrm>
          <a:prstGeom prst="rect">
            <a:avLst/>
          </a:prstGeom>
        </p:spPr>
      </p:pic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BECFA1DA-F9C9-47DF-B9DA-612BD9BBB67C}"/>
              </a:ext>
            </a:extLst>
          </p:cNvPr>
          <p:cNvSpPr txBox="1">
            <a:spLocks/>
          </p:cNvSpPr>
          <p:nvPr/>
        </p:nvSpPr>
        <p:spPr>
          <a:xfrm>
            <a:off x="680320" y="3253867"/>
            <a:ext cx="9613861" cy="3333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800" dirty="0"/>
              <a:t>Réactions du système:</a:t>
            </a:r>
          </a:p>
          <a:p>
            <a:r>
              <a:rPr lang="fr-CA" sz="2800" dirty="0"/>
              <a:t>Tous les changements seront résistés par le système.</a:t>
            </a:r>
          </a:p>
          <a:p>
            <a:r>
              <a:rPr lang="fr-CA" sz="2800" dirty="0"/>
              <a:t>Après une modification, le système tente de rétablir l’équilibre.</a:t>
            </a:r>
          </a:p>
          <a:p>
            <a:r>
              <a:rPr lang="fr-CA" sz="2800" dirty="0"/>
              <a:t>Si la perturbation apporte un changement, le système trouvera un nouvel équilibre.</a:t>
            </a:r>
          </a:p>
        </p:txBody>
      </p:sp>
    </p:spTree>
    <p:extLst>
      <p:ext uri="{BB962C8B-B14F-4D97-AF65-F5344CB8AC3E}">
        <p14:creationId xmlns:p14="http://schemas.microsoft.com/office/powerpoint/2010/main" val="348933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308 à 317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E483A2-CC4C-4A89-A665-968E9D057D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556430" y="4503458"/>
            <a:ext cx="1619293" cy="8059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Henri Louis </a:t>
            </a:r>
          </a:p>
          <a:p>
            <a:pPr algn="ctr"/>
            <a:r>
              <a:rPr lang="fr-CA" sz="1600" b="1" dirty="0"/>
              <a:t>Le Chatelier</a:t>
            </a:r>
          </a:p>
          <a:p>
            <a:pPr algn="ctr"/>
            <a:r>
              <a:rPr lang="fr-CA" sz="1600" b="1" dirty="0"/>
              <a:t>1850-1936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E771B7-CB1E-4AEF-BCD6-27AE6E83D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09" y="2592998"/>
            <a:ext cx="1603014" cy="1907720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A292071-344E-4AF1-A491-B2BE98CE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3450"/>
            <a:ext cx="9613861" cy="730792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Comment pouvons-nous perturber l’équilibre?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60139C5-60FC-4D59-9C6E-72E4AC805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898947"/>
              </p:ext>
            </p:extLst>
          </p:nvPr>
        </p:nvGraphicFramePr>
        <p:xfrm>
          <a:off x="2291733" y="2824577"/>
          <a:ext cx="6950589" cy="394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77931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Résolution d’un problème</a:t>
            </a:r>
            <a:br>
              <a:rPr lang="fr-CA" b="1" dirty="0"/>
            </a:br>
            <a:r>
              <a:rPr lang="fr-CA" b="1" dirty="0"/>
              <a:t>Principe de Le Chatelier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308 à 312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9E6231-341D-4639-ABB2-A637650D5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2800" dirty="0"/>
              <a:t>Identifier la perturbation apportée au système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dirty="0"/>
              <a:t>Identifier ce que le système va tenter de faire pour résister au changement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dirty="0"/>
              <a:t>Identifier si la réaction directe ou inverse est favorisée pour que le changement proposé à l’étape 2 ait lieu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dirty="0"/>
              <a:t>Analyser le changement de la concentration des réactifs et des produits</a:t>
            </a:r>
          </a:p>
        </p:txBody>
      </p:sp>
    </p:spTree>
    <p:extLst>
      <p:ext uri="{BB962C8B-B14F-4D97-AF65-F5344CB8AC3E}">
        <p14:creationId xmlns:p14="http://schemas.microsoft.com/office/powerpoint/2010/main" val="2378451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63D1AA8C-E8B6-46FA-A663-EFD7816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6D8A9-60ED-4E8A-9C51-AC9DDD69E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40908"/>
          </a:xfrm>
        </p:spPr>
        <p:txBody>
          <a:bodyPr>
            <a:normAutofit/>
          </a:bodyPr>
          <a:lstStyle/>
          <a:p>
            <a:r>
              <a:rPr lang="fr-CA" sz="4800" b="1" dirty="0"/>
              <a:t>Exemples d’exercices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687E348-C432-46FF-98A1-548EFE47132A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Chapitre 7</a:t>
            </a:r>
          </a:p>
        </p:txBody>
      </p:sp>
    </p:spTree>
    <p:extLst>
      <p:ext uri="{BB962C8B-B14F-4D97-AF65-F5344CB8AC3E}">
        <p14:creationId xmlns:p14="http://schemas.microsoft.com/office/powerpoint/2010/main" val="1582122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Résolution d’un problème</a:t>
            </a:r>
            <a:br>
              <a:rPr lang="fr-CA" b="1" dirty="0"/>
            </a:br>
            <a:r>
              <a:rPr lang="fr-CA" b="1" dirty="0"/>
              <a:t>Principe de Le Chatelier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OS CH 7</a:t>
            </a:r>
          </a:p>
          <a:p>
            <a:pPr algn="ctr"/>
            <a:r>
              <a:rPr lang="fr-CA" sz="1400" b="1" dirty="0">
                <a:solidFill>
                  <a:schemeClr val="bg1"/>
                </a:solidFill>
              </a:rPr>
              <a:t>Exercices supplémentaires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9E6231-341D-4639-ABB2-A637650D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90722"/>
            <a:ext cx="10987804" cy="549202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Réponds aux questions suivantes en utilisant une démarche complète:</a:t>
            </a:r>
          </a:p>
        </p:txBody>
      </p:sp>
      <p:sp>
        <p:nvSpPr>
          <p:cNvPr id="5" name="Espace réservé du contenu 5">
            <a:extLst>
              <a:ext uri="{FF2B5EF4-FFF2-40B4-BE49-F238E27FC236}">
                <a16:creationId xmlns:a16="http://schemas.microsoft.com/office/drawing/2014/main" id="{41CAC2C3-33D4-4836-BF8A-B80215D73AC2}"/>
              </a:ext>
            </a:extLst>
          </p:cNvPr>
          <p:cNvSpPr txBox="1">
            <a:spLocks/>
          </p:cNvSpPr>
          <p:nvPr/>
        </p:nvSpPr>
        <p:spPr>
          <a:xfrm>
            <a:off x="680321" y="2539925"/>
            <a:ext cx="10987804" cy="775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2- Le monoxyde de carbone réagit avec le dioxygène pour produire du dioxyde de carbone jusqu’à ce que l’équilibre suivant soit atteint: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65D9012-7527-4A0A-B185-A2D85E1CCF2A}"/>
                  </a:ext>
                </a:extLst>
              </p:cNvPr>
              <p:cNvSpPr txBox="1"/>
              <p:nvPr/>
            </p:nvSpPr>
            <p:spPr>
              <a:xfrm>
                <a:off x="3526062" y="3315185"/>
                <a:ext cx="5296322" cy="56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CA" sz="28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C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⇌2 </m:t>
                      </m:r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65D9012-7527-4A0A-B185-A2D85E1CC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062" y="3315185"/>
                <a:ext cx="5296322" cy="5647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E43E424F-ACD2-447D-9E5A-A4F8607E4DBA}"/>
              </a:ext>
            </a:extLst>
          </p:cNvPr>
          <p:cNvSpPr txBox="1">
            <a:spLocks/>
          </p:cNvSpPr>
          <p:nvPr/>
        </p:nvSpPr>
        <p:spPr>
          <a:xfrm>
            <a:off x="680321" y="3921047"/>
            <a:ext cx="10987804" cy="898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Si on laisse s’échapper le dioxyde de carbone, comment varie la concentration de chacune des substance de la réaction?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1B745734-65A4-4C14-9498-B70ACA2948CE}"/>
              </a:ext>
            </a:extLst>
          </p:cNvPr>
          <p:cNvSpPr txBox="1">
            <a:spLocks/>
          </p:cNvSpPr>
          <p:nvPr/>
        </p:nvSpPr>
        <p:spPr>
          <a:xfrm>
            <a:off x="680321" y="4819644"/>
            <a:ext cx="10987804" cy="605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3- Soit la réaction suivante à l’équilibre: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8990314-A88E-431C-A307-A149A0429750}"/>
                  </a:ext>
                </a:extLst>
              </p:cNvPr>
              <p:cNvSpPr txBox="1"/>
              <p:nvPr/>
            </p:nvSpPr>
            <p:spPr>
              <a:xfrm>
                <a:off x="3447838" y="5425506"/>
                <a:ext cx="6610561" cy="56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2800" b="0" i="1" smtClean="0">
                        <a:latin typeface="Cambria Math" panose="02040503050406030204" pitchFamily="18" charset="0"/>
                      </a:rPr>
                      <m:t>4 </m:t>
                    </m:r>
                    <m:sSub>
                      <m:sSubPr>
                        <m:ctrlPr>
                          <a:rPr lang="fr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i="1" smtClean="0">
                            <a:latin typeface="Cambria Math" panose="02040503050406030204" pitchFamily="18" charset="0"/>
                          </a:rPr>
                          <m:t>𝐻𝐶𝑙</m:t>
                        </m:r>
                      </m:e>
                      <m:sub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CA" sz="28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fr-CA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CA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⇌2 </m:t>
                    </m:r>
                    <m:sSub>
                      <m:sSubPr>
                        <m:ctrlP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fr-CA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CA" sz="2800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CA" sz="2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sz="2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CA" sz="28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8990314-A88E-431C-A307-A149A0429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838" y="5425506"/>
                <a:ext cx="6610561" cy="5647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64847C69-7B28-42A0-8249-988377F66016}"/>
              </a:ext>
            </a:extLst>
          </p:cNvPr>
          <p:cNvSpPr txBox="1">
            <a:spLocks/>
          </p:cNvSpPr>
          <p:nvPr/>
        </p:nvSpPr>
        <p:spPr>
          <a:xfrm>
            <a:off x="680321" y="5945470"/>
            <a:ext cx="10987804" cy="605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Si on injecte du dioxygène dans le système, comment varie la concentration de l’eau?</a:t>
            </a:r>
          </a:p>
        </p:txBody>
      </p:sp>
    </p:spTree>
    <p:extLst>
      <p:ext uri="{BB962C8B-B14F-4D97-AF65-F5344CB8AC3E}">
        <p14:creationId xmlns:p14="http://schemas.microsoft.com/office/powerpoint/2010/main" val="267260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Résolution d’un problème</a:t>
            </a:r>
            <a:br>
              <a:rPr lang="fr-CA" b="1" dirty="0"/>
            </a:br>
            <a:r>
              <a:rPr lang="fr-CA" b="1" dirty="0"/>
              <a:t>Principe de Le Chatelier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OS CH 7</a:t>
            </a:r>
          </a:p>
          <a:p>
            <a:pPr algn="ctr"/>
            <a:r>
              <a:rPr lang="fr-CA" sz="1400" b="1" dirty="0">
                <a:solidFill>
                  <a:schemeClr val="bg1"/>
                </a:solidFill>
              </a:rPr>
              <a:t>Exercices supplémentaires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9E6231-341D-4639-ABB2-A637650D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90722"/>
            <a:ext cx="10987804" cy="549202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Réponds aux questions suivantes en utilisant une démarche complète:</a:t>
            </a:r>
          </a:p>
        </p:txBody>
      </p:sp>
      <p:sp>
        <p:nvSpPr>
          <p:cNvPr id="5" name="Espace réservé du contenu 5">
            <a:extLst>
              <a:ext uri="{FF2B5EF4-FFF2-40B4-BE49-F238E27FC236}">
                <a16:creationId xmlns:a16="http://schemas.microsoft.com/office/drawing/2014/main" id="{41CAC2C3-33D4-4836-BF8A-B80215D73AC2}"/>
              </a:ext>
            </a:extLst>
          </p:cNvPr>
          <p:cNvSpPr txBox="1">
            <a:spLocks/>
          </p:cNvSpPr>
          <p:nvPr/>
        </p:nvSpPr>
        <p:spPr>
          <a:xfrm>
            <a:off x="680321" y="2539925"/>
            <a:ext cx="10987804" cy="775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2- Le monoxyde de carbone réagit avec le dioxygène pour produire du dioxyde de carbone jusqu’à ce que l’équilibre suivant soit atteint: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65D9012-7527-4A0A-B185-A2D85E1CCF2A}"/>
                  </a:ext>
                </a:extLst>
              </p:cNvPr>
              <p:cNvSpPr txBox="1"/>
              <p:nvPr/>
            </p:nvSpPr>
            <p:spPr>
              <a:xfrm>
                <a:off x="3526062" y="3315185"/>
                <a:ext cx="5296322" cy="56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CA" sz="28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C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⇌2 </m:t>
                      </m:r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65D9012-7527-4A0A-B185-A2D85E1CC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062" y="3315185"/>
                <a:ext cx="5296322" cy="5647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E43E424F-ACD2-447D-9E5A-A4F8607E4DBA}"/>
              </a:ext>
            </a:extLst>
          </p:cNvPr>
          <p:cNvSpPr txBox="1">
            <a:spLocks/>
          </p:cNvSpPr>
          <p:nvPr/>
        </p:nvSpPr>
        <p:spPr>
          <a:xfrm>
            <a:off x="680321" y="3921047"/>
            <a:ext cx="10987804" cy="898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Si on laisse s’échapper le dioxyde de carbone, comment varie la concentration de chacune des substance de la réaction?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E620F94-92EA-4E0C-9BC9-01053FD2E2F0}"/>
              </a:ext>
            </a:extLst>
          </p:cNvPr>
          <p:cNvSpPr txBox="1"/>
          <p:nvPr/>
        </p:nvSpPr>
        <p:spPr>
          <a:xfrm>
            <a:off x="4509238" y="4276101"/>
            <a:ext cx="7243758" cy="24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Perturbation?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Le système veut?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La réaction favorisée?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Variation?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F7A02B5-000D-4593-BB72-0BF9C622B77A}"/>
              </a:ext>
            </a:extLst>
          </p:cNvPr>
          <p:cNvCxnSpPr>
            <a:cxnSpLocks/>
          </p:cNvCxnSpPr>
          <p:nvPr/>
        </p:nvCxnSpPr>
        <p:spPr>
          <a:xfrm>
            <a:off x="4509238" y="5023707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6205A35-9872-46BB-8E62-4815039AEE73}"/>
              </a:ext>
            </a:extLst>
          </p:cNvPr>
          <p:cNvCxnSpPr>
            <a:cxnSpLocks/>
          </p:cNvCxnSpPr>
          <p:nvPr/>
        </p:nvCxnSpPr>
        <p:spPr>
          <a:xfrm>
            <a:off x="4509238" y="5648055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3FE78DF-72B5-4FE7-93FB-FB460DE67023}"/>
              </a:ext>
            </a:extLst>
          </p:cNvPr>
          <p:cNvCxnSpPr>
            <a:cxnSpLocks/>
          </p:cNvCxnSpPr>
          <p:nvPr/>
        </p:nvCxnSpPr>
        <p:spPr>
          <a:xfrm>
            <a:off x="4509238" y="6262715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èche : haut 15">
            <a:extLst>
              <a:ext uri="{FF2B5EF4-FFF2-40B4-BE49-F238E27FC236}">
                <a16:creationId xmlns:a16="http://schemas.microsoft.com/office/drawing/2014/main" id="{56C30E03-CAEA-4286-95CA-FB9702298A02}"/>
              </a:ext>
            </a:extLst>
          </p:cNvPr>
          <p:cNvSpPr/>
          <p:nvPr/>
        </p:nvSpPr>
        <p:spPr>
          <a:xfrm rot="10800000">
            <a:off x="7791645" y="4432611"/>
            <a:ext cx="484632" cy="475557"/>
          </a:xfrm>
          <a:prstGeom prst="up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CBEF9A0E-F5DE-4A8D-BB57-F0DAC685FA29}"/>
              </a:ext>
            </a:extLst>
          </p:cNvPr>
          <p:cNvSpPr/>
          <p:nvPr/>
        </p:nvSpPr>
        <p:spPr>
          <a:xfrm rot="10800000">
            <a:off x="7807283" y="5086502"/>
            <a:ext cx="484632" cy="475557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Flèche : haut 17">
            <a:extLst>
              <a:ext uri="{FF2B5EF4-FFF2-40B4-BE49-F238E27FC236}">
                <a16:creationId xmlns:a16="http://schemas.microsoft.com/office/drawing/2014/main" id="{8085818E-D33E-41F0-9700-1BC7401C3192}"/>
              </a:ext>
            </a:extLst>
          </p:cNvPr>
          <p:cNvSpPr/>
          <p:nvPr/>
        </p:nvSpPr>
        <p:spPr>
          <a:xfrm>
            <a:off x="9918328" y="6275895"/>
            <a:ext cx="484632" cy="475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32876DE7-FF98-4647-8AA6-6F5A0AC8F5FB}"/>
              </a:ext>
            </a:extLst>
          </p:cNvPr>
          <p:cNvSpPr/>
          <p:nvPr/>
        </p:nvSpPr>
        <p:spPr>
          <a:xfrm>
            <a:off x="7116233" y="6298232"/>
            <a:ext cx="484632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E80566-0679-4DC2-820A-7ED16ED6742F}"/>
              </a:ext>
            </a:extLst>
          </p:cNvPr>
          <p:cNvSpPr txBox="1"/>
          <p:nvPr/>
        </p:nvSpPr>
        <p:spPr>
          <a:xfrm>
            <a:off x="8283298" y="4383030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[CO</a:t>
            </a:r>
            <a:r>
              <a:rPr lang="fr-CA" sz="3200" baseline="-25000" dirty="0">
                <a:solidFill>
                  <a:srgbClr val="92D050"/>
                </a:solidFill>
              </a:rPr>
              <a:t>2</a:t>
            </a:r>
            <a:r>
              <a:rPr lang="fr-CA" sz="32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6B575A4-37D9-46CE-BABF-52B6F7DE0921}"/>
              </a:ext>
            </a:extLst>
          </p:cNvPr>
          <p:cNvSpPr txBox="1"/>
          <p:nvPr/>
        </p:nvSpPr>
        <p:spPr>
          <a:xfrm>
            <a:off x="8276383" y="4990861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[CO</a:t>
            </a:r>
            <a:r>
              <a:rPr lang="fr-CA" sz="3200" baseline="-25000" dirty="0">
                <a:solidFill>
                  <a:srgbClr val="92D050"/>
                </a:solidFill>
              </a:rPr>
              <a:t>2</a:t>
            </a:r>
            <a:r>
              <a:rPr lang="fr-CA" sz="32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5F705DB-1EBB-40E7-8626-C412C4985895}"/>
              </a:ext>
            </a:extLst>
          </p:cNvPr>
          <p:cNvSpPr txBox="1"/>
          <p:nvPr/>
        </p:nvSpPr>
        <p:spPr>
          <a:xfrm>
            <a:off x="7600108" y="6286615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rgbClr val="92D050"/>
                </a:solidFill>
              </a:rPr>
              <a:t>[CO]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8264CE-C034-4EA0-9BED-DD96F6EE02EF}"/>
              </a:ext>
            </a:extLst>
          </p:cNvPr>
          <p:cNvSpPr txBox="1"/>
          <p:nvPr/>
        </p:nvSpPr>
        <p:spPr>
          <a:xfrm>
            <a:off x="10417179" y="6286873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rgbClr val="92D050"/>
                </a:solidFill>
              </a:rPr>
              <a:t>[CO</a:t>
            </a:r>
            <a:r>
              <a:rPr lang="fr-CA" sz="2400" baseline="-25000" dirty="0">
                <a:solidFill>
                  <a:srgbClr val="92D050"/>
                </a:solidFill>
              </a:rPr>
              <a:t>2 </a:t>
            </a:r>
            <a:r>
              <a:rPr lang="fr-CA" sz="2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3857C3-626E-4A82-93D6-F6FE40EC7AFD}"/>
              </a:ext>
            </a:extLst>
          </p:cNvPr>
          <p:cNvSpPr txBox="1"/>
          <p:nvPr/>
        </p:nvSpPr>
        <p:spPr>
          <a:xfrm>
            <a:off x="8626082" y="5700760"/>
            <a:ext cx="247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rgbClr val="92D050"/>
                </a:solidFill>
              </a:rPr>
              <a:t>Réaction directe</a:t>
            </a:r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2272F1F5-4BD6-46F4-A622-8AB81DE6DF30}"/>
              </a:ext>
            </a:extLst>
          </p:cNvPr>
          <p:cNvSpPr/>
          <p:nvPr/>
        </p:nvSpPr>
        <p:spPr>
          <a:xfrm>
            <a:off x="8326398" y="6292000"/>
            <a:ext cx="484632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5C5CAF4-4A42-467E-A8B7-1E92151A1710}"/>
              </a:ext>
            </a:extLst>
          </p:cNvPr>
          <p:cNvSpPr txBox="1"/>
          <p:nvPr/>
        </p:nvSpPr>
        <p:spPr>
          <a:xfrm>
            <a:off x="8810273" y="6280383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rgbClr val="92D050"/>
                </a:solidFill>
              </a:rPr>
              <a:t>[O</a:t>
            </a:r>
            <a:r>
              <a:rPr lang="fr-CA" sz="2400" baseline="-25000" dirty="0">
                <a:solidFill>
                  <a:srgbClr val="92D050"/>
                </a:solidFill>
              </a:rPr>
              <a:t>2</a:t>
            </a:r>
            <a:r>
              <a:rPr lang="fr-CA" sz="2400" dirty="0">
                <a:solidFill>
                  <a:srgbClr val="92D050"/>
                </a:solidFill>
              </a:rPr>
              <a:t>]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E42715B-376D-4D47-AAC6-463BDC162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282" y="5693918"/>
            <a:ext cx="612420" cy="53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94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Résolution d’un problème</a:t>
            </a:r>
            <a:br>
              <a:rPr lang="fr-CA" b="1" dirty="0"/>
            </a:br>
            <a:r>
              <a:rPr lang="fr-CA" b="1" dirty="0"/>
              <a:t>Principe de Le Chatelier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OS CH 7</a:t>
            </a:r>
          </a:p>
          <a:p>
            <a:pPr algn="ctr"/>
            <a:r>
              <a:rPr lang="fr-CA" sz="1400" b="1" dirty="0">
                <a:solidFill>
                  <a:schemeClr val="bg1"/>
                </a:solidFill>
              </a:rPr>
              <a:t>Exercices supplémentaires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9E6231-341D-4639-ABB2-A637650D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90722"/>
            <a:ext cx="10987804" cy="549202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Réponds aux questions suivantes en utilisant une démarche complète: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1B745734-65A4-4C14-9498-B70ACA2948CE}"/>
              </a:ext>
            </a:extLst>
          </p:cNvPr>
          <p:cNvSpPr txBox="1">
            <a:spLocks/>
          </p:cNvSpPr>
          <p:nvPr/>
        </p:nvSpPr>
        <p:spPr>
          <a:xfrm>
            <a:off x="680321" y="2539924"/>
            <a:ext cx="10987804" cy="605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3- Soit la réaction suivante à l’équilibre: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8990314-A88E-431C-A307-A149A0429750}"/>
                  </a:ext>
                </a:extLst>
              </p:cNvPr>
              <p:cNvSpPr txBox="1"/>
              <p:nvPr/>
            </p:nvSpPr>
            <p:spPr>
              <a:xfrm>
                <a:off x="3447838" y="3145786"/>
                <a:ext cx="6610561" cy="56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2800" b="0" i="1" smtClean="0">
                        <a:latin typeface="Cambria Math" panose="02040503050406030204" pitchFamily="18" charset="0"/>
                      </a:rPr>
                      <m:t>4 </m:t>
                    </m:r>
                    <m:sSub>
                      <m:sSubPr>
                        <m:ctrlPr>
                          <a:rPr lang="fr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i="1" smtClean="0">
                            <a:latin typeface="Cambria Math" panose="02040503050406030204" pitchFamily="18" charset="0"/>
                          </a:rPr>
                          <m:t>𝐻𝐶𝑙</m:t>
                        </m:r>
                      </m:e>
                      <m:sub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CA" sz="28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fr-CA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CA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⇌2 </m:t>
                    </m:r>
                    <m:sSub>
                      <m:sSubPr>
                        <m:ctrlP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fr-CA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CA" sz="2800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CA" sz="2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sz="2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CA" sz="28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8990314-A88E-431C-A307-A149A0429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838" y="3145786"/>
                <a:ext cx="6610561" cy="5647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64847C69-7B28-42A0-8249-988377F66016}"/>
              </a:ext>
            </a:extLst>
          </p:cNvPr>
          <p:cNvSpPr txBox="1">
            <a:spLocks/>
          </p:cNvSpPr>
          <p:nvPr/>
        </p:nvSpPr>
        <p:spPr>
          <a:xfrm>
            <a:off x="680321" y="3665750"/>
            <a:ext cx="10987804" cy="605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Si on injecte du dioxygène dans le système, comment varie la concentration de l’eau?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329D2D-0522-4009-AB08-CF24636CEDFF}"/>
              </a:ext>
            </a:extLst>
          </p:cNvPr>
          <p:cNvSpPr txBox="1"/>
          <p:nvPr/>
        </p:nvSpPr>
        <p:spPr>
          <a:xfrm>
            <a:off x="784963" y="4276101"/>
            <a:ext cx="7243758" cy="24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Perturbation?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Le système veut?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La réaction favorisée?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Variation?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7A6BB05-02F6-451F-83E8-010090D4D3CD}"/>
              </a:ext>
            </a:extLst>
          </p:cNvPr>
          <p:cNvCxnSpPr>
            <a:cxnSpLocks/>
          </p:cNvCxnSpPr>
          <p:nvPr/>
        </p:nvCxnSpPr>
        <p:spPr>
          <a:xfrm>
            <a:off x="784963" y="5023707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AEB5E69-9183-485C-9849-252C22150DBC}"/>
              </a:ext>
            </a:extLst>
          </p:cNvPr>
          <p:cNvCxnSpPr>
            <a:cxnSpLocks/>
          </p:cNvCxnSpPr>
          <p:nvPr/>
        </p:nvCxnSpPr>
        <p:spPr>
          <a:xfrm>
            <a:off x="784963" y="5648055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7C776E4-42EA-4669-B6E4-4503AD70B4D9}"/>
              </a:ext>
            </a:extLst>
          </p:cNvPr>
          <p:cNvCxnSpPr>
            <a:cxnSpLocks/>
          </p:cNvCxnSpPr>
          <p:nvPr/>
        </p:nvCxnSpPr>
        <p:spPr>
          <a:xfrm>
            <a:off x="784963" y="6262715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èche : haut 18">
            <a:extLst>
              <a:ext uri="{FF2B5EF4-FFF2-40B4-BE49-F238E27FC236}">
                <a16:creationId xmlns:a16="http://schemas.microsoft.com/office/drawing/2014/main" id="{8F696438-950B-483D-A63F-37900B0A81BD}"/>
              </a:ext>
            </a:extLst>
          </p:cNvPr>
          <p:cNvSpPr/>
          <p:nvPr/>
        </p:nvSpPr>
        <p:spPr>
          <a:xfrm>
            <a:off x="3922172" y="4428053"/>
            <a:ext cx="484632" cy="475557"/>
          </a:xfrm>
          <a:prstGeom prst="up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BFE197BC-916C-477B-A07A-33FDFC5A6B24}"/>
              </a:ext>
            </a:extLst>
          </p:cNvPr>
          <p:cNvSpPr/>
          <p:nvPr/>
        </p:nvSpPr>
        <p:spPr>
          <a:xfrm>
            <a:off x="3937810" y="5081944"/>
            <a:ext cx="484632" cy="475557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2CBE931-9CA7-4AAB-B13E-4F48DE8B6D05}"/>
              </a:ext>
            </a:extLst>
          </p:cNvPr>
          <p:cNvSpPr txBox="1"/>
          <p:nvPr/>
        </p:nvSpPr>
        <p:spPr>
          <a:xfrm>
            <a:off x="4413825" y="4378472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[O</a:t>
            </a:r>
            <a:r>
              <a:rPr lang="fr-CA" sz="3200" baseline="-25000" dirty="0">
                <a:solidFill>
                  <a:srgbClr val="92D050"/>
                </a:solidFill>
              </a:rPr>
              <a:t>2</a:t>
            </a:r>
            <a:r>
              <a:rPr lang="fr-CA" sz="32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C0CBF82-8BD7-4206-8B7D-430FEA93DB33}"/>
              </a:ext>
            </a:extLst>
          </p:cNvPr>
          <p:cNvSpPr txBox="1"/>
          <p:nvPr/>
        </p:nvSpPr>
        <p:spPr>
          <a:xfrm>
            <a:off x="4406910" y="4986303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[O</a:t>
            </a:r>
            <a:r>
              <a:rPr lang="fr-CA" sz="3200" baseline="-25000" dirty="0">
                <a:solidFill>
                  <a:srgbClr val="92D050"/>
                </a:solidFill>
              </a:rPr>
              <a:t>2</a:t>
            </a:r>
            <a:r>
              <a:rPr lang="fr-CA" sz="3200" dirty="0">
                <a:solidFill>
                  <a:srgbClr val="92D050"/>
                </a:solidFill>
              </a:rPr>
              <a:t>]</a:t>
            </a:r>
          </a:p>
        </p:txBody>
      </p:sp>
      <p:pic>
        <p:nvPicPr>
          <p:cNvPr id="23" name="Picture 2" descr="Résultat de recherche d'images pour &quot;sirène de police gif&quot;">
            <a:extLst>
              <a:ext uri="{FF2B5EF4-FFF2-40B4-BE49-F238E27FC236}">
                <a16:creationId xmlns:a16="http://schemas.microsoft.com/office/drawing/2014/main" id="{509F15F1-8511-407C-8231-F80B87B37A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597" y="4332564"/>
            <a:ext cx="1123169" cy="6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14AE00F0-B59A-44A1-80DB-2AEC924713A8}"/>
              </a:ext>
            </a:extLst>
          </p:cNvPr>
          <p:cNvGrpSpPr/>
          <p:nvPr/>
        </p:nvGrpSpPr>
        <p:grpSpPr>
          <a:xfrm>
            <a:off x="7460010" y="3284573"/>
            <a:ext cx="4538701" cy="3451112"/>
            <a:chOff x="7460010" y="3284573"/>
            <a:chExt cx="4538701" cy="3451112"/>
          </a:xfrm>
        </p:grpSpPr>
        <p:sp>
          <p:nvSpPr>
            <p:cNvPr id="5" name="Cercle : creux 4">
              <a:extLst>
                <a:ext uri="{FF2B5EF4-FFF2-40B4-BE49-F238E27FC236}">
                  <a16:creationId xmlns:a16="http://schemas.microsoft.com/office/drawing/2014/main" id="{BB66AAD5-0D8A-4E8E-AA98-17D2421863D0}"/>
                </a:ext>
              </a:extLst>
            </p:cNvPr>
            <p:cNvSpPr/>
            <p:nvPr/>
          </p:nvSpPr>
          <p:spPr>
            <a:xfrm>
              <a:off x="7460010" y="3284573"/>
              <a:ext cx="501805" cy="501805"/>
            </a:xfrm>
            <a:prstGeom prst="donut">
              <a:avLst>
                <a:gd name="adj" fmla="val 655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BC1DB5F4-C5DF-4FDB-96BD-F099371A61B3}"/>
                </a:ext>
              </a:extLst>
            </p:cNvPr>
            <p:cNvCxnSpPr>
              <a:cxnSpLocks/>
              <a:stCxn id="5" idx="5"/>
              <a:endCxn id="25" idx="1"/>
            </p:cNvCxnSpPr>
            <p:nvPr/>
          </p:nvCxnSpPr>
          <p:spPr>
            <a:xfrm>
              <a:off x="7888327" y="3712890"/>
              <a:ext cx="820775" cy="2195925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3944BE-DEA3-46B9-B1D1-27A0DE4DB81E}"/>
                </a:ext>
              </a:extLst>
            </p:cNvPr>
            <p:cNvSpPr/>
            <p:nvPr/>
          </p:nvSpPr>
          <p:spPr>
            <a:xfrm>
              <a:off x="8709102" y="5081944"/>
              <a:ext cx="3289609" cy="16537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800" dirty="0"/>
                <a:t>Un liquide ne peut pas avoir une concentration!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802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9" grpId="0" animBg="1"/>
      <p:bldP spid="20" grpId="0" animBg="1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Berlin">
  <a:themeElements>
    <a:clrScheme name="Personnalisé 19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92D050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1072</Words>
  <Application>Microsoft Office PowerPoint</Application>
  <PresentationFormat>Grand écran</PresentationFormat>
  <Paragraphs>188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Cambria Math</vt:lpstr>
      <vt:lpstr>Trebuchet MS</vt:lpstr>
      <vt:lpstr>Berlin</vt:lpstr>
      <vt:lpstr>Principe de Le Chatelier partie 3</vt:lpstr>
      <vt:lpstr>Rappel</vt:lpstr>
      <vt:lpstr>Principe de Le Chatelier</vt:lpstr>
      <vt:lpstr>Principe de Le Chatelier</vt:lpstr>
      <vt:lpstr>Résolution d’un problème Principe de Le Chatelier</vt:lpstr>
      <vt:lpstr>Exemples d’exercices</vt:lpstr>
      <vt:lpstr>Résolution d’un problème Principe de Le Chatelier</vt:lpstr>
      <vt:lpstr>Résolution d’un problème Principe de Le Chatelier</vt:lpstr>
      <vt:lpstr>Résolution d’un problème Principe de Le Chatelier</vt:lpstr>
      <vt:lpstr>Informations supplémentaires</vt:lpstr>
      <vt:lpstr>Informations supplémentaires</vt:lpstr>
      <vt:lpstr>Système hétérogène à l’équilibre</vt:lpstr>
      <vt:lpstr>Système hétérogène à l’équilibre</vt:lpstr>
      <vt:lpstr>Système hétérogène à l’équilibre</vt:lpstr>
      <vt:lpstr>Système hétérogène à l’équilibre</vt:lpstr>
      <vt:lpstr>Rappel: Pression</vt:lpstr>
      <vt:lpstr>L’effet d’un catalyseur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Équilibre chimique</dc:title>
  <dc:creator>Bacchi Jonathan</dc:creator>
  <cp:lastModifiedBy>Bacchi Jonathan</cp:lastModifiedBy>
  <cp:revision>160</cp:revision>
  <dcterms:created xsi:type="dcterms:W3CDTF">2021-02-05T16:06:13Z</dcterms:created>
  <dcterms:modified xsi:type="dcterms:W3CDTF">2021-02-18T18:49:03Z</dcterms:modified>
</cp:coreProperties>
</file>