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256" r:id="rId2"/>
    <p:sldId id="585" r:id="rId3"/>
    <p:sldId id="574" r:id="rId4"/>
    <p:sldId id="583" r:id="rId5"/>
    <p:sldId id="589" r:id="rId6"/>
    <p:sldId id="590" r:id="rId7"/>
    <p:sldId id="592" r:id="rId8"/>
    <p:sldId id="598" r:id="rId9"/>
    <p:sldId id="593" r:id="rId10"/>
    <p:sldId id="594" r:id="rId11"/>
    <p:sldId id="595" r:id="rId12"/>
    <p:sldId id="596" r:id="rId13"/>
    <p:sldId id="597" r:id="rId14"/>
    <p:sldId id="573" r:id="rId15"/>
    <p:sldId id="484" r:id="rId16"/>
    <p:sldId id="48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6501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2412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2516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83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8720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8782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7758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3614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459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1158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321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9765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3585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8913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0302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5519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4856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1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731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png"/><Relationship Id="rId18" Type="http://schemas.openxmlformats.org/officeDocument/2006/relationships/image" Target="../media/image29.png"/><Relationship Id="rId12" Type="http://schemas.openxmlformats.org/officeDocument/2006/relationships/image" Target="../media/image96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png"/><Relationship Id="rId1" Type="http://schemas.openxmlformats.org/officeDocument/2006/relationships/tags" Target="../tags/tag12.xml"/><Relationship Id="rId6" Type="http://schemas.openxmlformats.org/officeDocument/2006/relationships/image" Target="../media/image25.png"/><Relationship Id="rId11" Type="http://schemas.openxmlformats.org/officeDocument/2006/relationships/image" Target="../media/image95.png"/><Relationship Id="rId5" Type="http://schemas.openxmlformats.org/officeDocument/2006/relationships/image" Target="../media/image240.png"/><Relationship Id="rId15" Type="http://schemas.openxmlformats.org/officeDocument/2006/relationships/image" Target="../media/image26.png"/><Relationship Id="rId4" Type="http://schemas.openxmlformats.org/officeDocument/2006/relationships/image" Target="../media/image2700.png"/><Relationship Id="rId14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2.png"/><Relationship Id="rId4" Type="http://schemas.openxmlformats.org/officeDocument/2006/relationships/image" Target="../media/image2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7.png"/><Relationship Id="rId7" Type="http://schemas.openxmlformats.org/officeDocument/2006/relationships/image" Target="../media/image3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1.png"/><Relationship Id="rId5" Type="http://schemas.openxmlformats.org/officeDocument/2006/relationships/image" Target="../media/image8.png"/><Relationship Id="rId4" Type="http://schemas.openxmlformats.org/officeDocument/2006/relationships/image" Target="../media/image270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2700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10.png"/><Relationship Id="rId10" Type="http://schemas.openxmlformats.org/officeDocument/2006/relationships/image" Target="../media/image94.png"/><Relationship Id="rId4" Type="http://schemas.openxmlformats.org/officeDocument/2006/relationships/image" Target="../media/image2700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04BCEEB-5D68-47CD-AD0D-F14632C49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93458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Loi de la vitesse de réaction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  <a:p>
            <a:pPr algn="ctr">
              <a:spcAft>
                <a:spcPts val="600"/>
              </a:spcAft>
            </a:pPr>
            <a:r>
              <a:rPr lang="fr-CA" sz="3600" b="1" dirty="0"/>
              <a:t>p. 278 à 281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</a:t>
            </a:r>
          </a:p>
          <a:p>
            <a:pPr algn="ctr"/>
            <a:r>
              <a:rPr lang="fr-CA" sz="1400" b="1" dirty="0"/>
              <a:t>p. 280-281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B9C0B24-8874-4D25-B685-D6BCAC0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00583"/>
            <a:ext cx="6452299" cy="85984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400" dirty="0"/>
              <a:t>Si nous avons la réaction suivante:</a:t>
            </a:r>
          </a:p>
          <a:p>
            <a:pPr marL="0" indent="0" algn="ctr">
              <a:buNone/>
            </a:pPr>
            <a:r>
              <a:rPr lang="fr-CA" sz="1400" dirty="0"/>
              <a:t>3 A</a:t>
            </a:r>
            <a:r>
              <a:rPr lang="fr-CA" sz="1400" baseline="-25000" dirty="0"/>
              <a:t>(g)</a:t>
            </a:r>
            <a:r>
              <a:rPr lang="fr-CA" sz="1400" dirty="0"/>
              <a:t> + 2 B</a:t>
            </a:r>
            <a:r>
              <a:rPr lang="fr-CA" sz="1400" baseline="-25000" dirty="0"/>
              <a:t>(g)</a:t>
            </a:r>
            <a:r>
              <a:rPr lang="fr-CA" sz="1400" dirty="0"/>
              <a:t> </a:t>
            </a:r>
            <a:r>
              <a:rPr lang="fr-CA" sz="1400" dirty="0">
                <a:sym typeface="Wingdings" panose="05000000000000000000" pitchFamily="2" charset="2"/>
              </a:rPr>
              <a:t> 2 C</a:t>
            </a:r>
            <a:r>
              <a:rPr lang="fr-CA" sz="1400" baseline="-25000" dirty="0">
                <a:sym typeface="Wingdings" panose="05000000000000000000" pitchFamily="2" charset="2"/>
              </a:rPr>
              <a:t>(g)</a:t>
            </a:r>
          </a:p>
          <a:p>
            <a:pPr marL="0" indent="0">
              <a:buNone/>
            </a:pPr>
            <a:r>
              <a:rPr lang="fr-CA" sz="1400" dirty="0">
                <a:sym typeface="Wingdings" panose="05000000000000000000" pitchFamily="2" charset="2"/>
              </a:rPr>
              <a:t>Les résultats de trois expériences sont présentes dans le tableau suivant.</a:t>
            </a:r>
            <a:endParaRPr lang="fr-CA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4A6AD43-42E0-4F9A-8B1B-30BF1D0D75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4A6AD43-42E0-4F9A-8B1B-30BF1D0D7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5072216"/>
                  </p:ext>
                </p:extLst>
              </p:nvPr>
            </p:nvGraphicFramePr>
            <p:xfrm>
              <a:off x="6569264" y="2028216"/>
              <a:ext cx="5521626" cy="14619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[A]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[B]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2,5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5,0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1,0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5072216"/>
                  </p:ext>
                </p:extLst>
              </p:nvPr>
            </p:nvGraphicFramePr>
            <p:xfrm>
              <a:off x="6569264" y="2028216"/>
              <a:ext cx="5521626" cy="14619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740" t="-1111" r="-236992" b="-1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6054" t="-1111" r="-123372" b="-1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535" t="-1111" r="-1258" b="-17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178431" r="-1258" b="-2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284000" r="-1258" b="-11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384000" r="-1258" b="-1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Espace réservé du contenu 10">
            <a:extLst>
              <a:ext uri="{FF2B5EF4-FFF2-40B4-BE49-F238E27FC236}">
                <a16:creationId xmlns:a16="http://schemas.microsoft.com/office/drawing/2014/main" id="{A520667B-B0D9-4EBB-B061-53AAF8099F62}"/>
              </a:ext>
            </a:extLst>
          </p:cNvPr>
          <p:cNvSpPr txBox="1">
            <a:spLocks/>
          </p:cNvSpPr>
          <p:nvPr/>
        </p:nvSpPr>
        <p:spPr>
          <a:xfrm>
            <a:off x="-15" y="4072110"/>
            <a:ext cx="4703845" cy="921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600" dirty="0">
                <a:sym typeface="Wingdings" panose="05000000000000000000" pitchFamily="2" charset="2"/>
              </a:rPr>
              <a:t>Déterminer les expériences qui offrent un rapport simple entre deux concentration.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7AD3216-EE12-4857-9507-4AC38E036363}"/>
                  </a:ext>
                </a:extLst>
              </p:cNvPr>
              <p:cNvSpPr txBox="1"/>
              <p:nvPr/>
            </p:nvSpPr>
            <p:spPr>
              <a:xfrm>
                <a:off x="4703835" y="4095177"/>
                <a:ext cx="4029696" cy="817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  <m:f>
                            <m:fPr>
                              <m:ctrlPr>
                                <a:rPr lang="fr-CA" sz="1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14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fr-CA" sz="14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num>
                        <m:den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0,2</m:t>
                          </m:r>
                          <m:f>
                            <m:fPr>
                              <m:ctrlPr>
                                <a:rPr lang="fr-CA" sz="1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14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fr-CA" sz="14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den>
                      </m:f>
                      <m:r>
                        <a:rPr lang="fr-CA" sz="1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CA" sz="1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CA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7AD3216-EE12-4857-9507-4AC38E036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835" y="4095177"/>
                <a:ext cx="4029696" cy="817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e 32">
            <a:extLst>
              <a:ext uri="{FF2B5EF4-FFF2-40B4-BE49-F238E27FC236}">
                <a16:creationId xmlns:a16="http://schemas.microsoft.com/office/drawing/2014/main" id="{ED91B647-60C8-40F1-8E9A-04004515D4FF}"/>
              </a:ext>
            </a:extLst>
          </p:cNvPr>
          <p:cNvGrpSpPr/>
          <p:nvPr/>
        </p:nvGrpSpPr>
        <p:grpSpPr>
          <a:xfrm>
            <a:off x="0" y="3635920"/>
            <a:ext cx="12192000" cy="3222080"/>
            <a:chOff x="0" y="3635920"/>
            <a:chExt cx="12192000" cy="3222080"/>
          </a:xfrm>
        </p:grpSpPr>
        <p:sp>
          <p:nvSpPr>
            <p:cNvPr id="9" name="Espace réservé du contenu 10">
              <a:extLst>
                <a:ext uri="{FF2B5EF4-FFF2-40B4-BE49-F238E27FC236}">
                  <a16:creationId xmlns:a16="http://schemas.microsoft.com/office/drawing/2014/main" id="{032959C3-A632-4ECF-A441-8C9BFCC9A28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635920"/>
              <a:ext cx="4703833" cy="3755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fr-CA" sz="2000" b="1" dirty="0">
                  <a:sym typeface="Wingdings" panose="05000000000000000000" pitchFamily="2" charset="2"/>
                </a:rPr>
                <a:t>Description de la démarche</a:t>
              </a:r>
            </a:p>
          </p:txBody>
        </p:sp>
        <p:sp>
          <p:nvSpPr>
            <p:cNvPr id="23" name="Espace réservé du contenu 10">
              <a:extLst>
                <a:ext uri="{FF2B5EF4-FFF2-40B4-BE49-F238E27FC236}">
                  <a16:creationId xmlns:a16="http://schemas.microsoft.com/office/drawing/2014/main" id="{FECE41B9-DCE2-442E-969E-0F72C46468C1}"/>
                </a:ext>
              </a:extLst>
            </p:cNvPr>
            <p:cNvSpPr txBox="1">
              <a:spLocks/>
            </p:cNvSpPr>
            <p:nvPr/>
          </p:nvSpPr>
          <p:spPr>
            <a:xfrm>
              <a:off x="4703834" y="3635920"/>
              <a:ext cx="4029699" cy="3989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fr-CA" sz="2000" b="1" dirty="0">
                  <a:sym typeface="Wingdings" panose="05000000000000000000" pitchFamily="2" charset="2"/>
                </a:rPr>
                <a:t>A</a:t>
              </a:r>
            </a:p>
          </p:txBody>
        </p:sp>
        <p:sp>
          <p:nvSpPr>
            <p:cNvPr id="25" name="Espace réservé du contenu 10">
              <a:extLst>
                <a:ext uri="{FF2B5EF4-FFF2-40B4-BE49-F238E27FC236}">
                  <a16:creationId xmlns:a16="http://schemas.microsoft.com/office/drawing/2014/main" id="{ECE43D1D-B892-4088-8DBA-04DC0B3CD994}"/>
                </a:ext>
              </a:extLst>
            </p:cNvPr>
            <p:cNvSpPr txBox="1">
              <a:spLocks/>
            </p:cNvSpPr>
            <p:nvPr/>
          </p:nvSpPr>
          <p:spPr>
            <a:xfrm>
              <a:off x="8733534" y="3635920"/>
              <a:ext cx="3458466" cy="3989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fr-CA" sz="2000" b="1" dirty="0">
                  <a:sym typeface="Wingdings" panose="05000000000000000000" pitchFamily="2" charset="2"/>
                </a:rPr>
                <a:t>B</a:t>
              </a:r>
              <a:endParaRPr lang="fr-CA" sz="2000" b="1" baseline="-25000" dirty="0">
                <a:sym typeface="Wingdings" panose="05000000000000000000" pitchFamily="2" charset="2"/>
              </a:endParaRPr>
            </a:p>
          </p:txBody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A23DE15E-B7ED-4F96-8A89-8052CDA53EBB}"/>
                </a:ext>
              </a:extLst>
            </p:cNvPr>
            <p:cNvGrpSpPr/>
            <p:nvPr/>
          </p:nvGrpSpPr>
          <p:grpSpPr>
            <a:xfrm>
              <a:off x="0" y="3638349"/>
              <a:ext cx="12192000" cy="3219651"/>
              <a:chOff x="0" y="3638349"/>
              <a:chExt cx="12192000" cy="3219651"/>
            </a:xfrm>
          </p:grpSpPr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6EB919DF-B551-4C2F-82B0-26671FAAA7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3844" y="3638349"/>
                <a:ext cx="0" cy="32196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CAC9A0A8-0FFD-42E6-A018-7712EE6AD0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3546" y="3638349"/>
                <a:ext cx="0" cy="32196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52D91B07-D81E-4AD2-8D81-641C92F94B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4065047"/>
                <a:ext cx="12192000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F5344080-DB95-490F-9387-2295BE254D36}"/>
                  </a:ext>
                </a:extLst>
              </p:cNvPr>
              <p:cNvSpPr txBox="1"/>
              <p:nvPr/>
            </p:nvSpPr>
            <p:spPr>
              <a:xfrm>
                <a:off x="8733527" y="4072110"/>
                <a:ext cx="3458472" cy="817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0,2</m:t>
                          </m:r>
                          <m:f>
                            <m:fPr>
                              <m:ctrlPr>
                                <a:rPr lang="fr-CA" sz="1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14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fr-CA" sz="14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num>
                        <m:den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0,4</m:t>
                          </m:r>
                          <m:f>
                            <m:fPr>
                              <m:ctrlPr>
                                <a:rPr lang="fr-CA" sz="1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14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fr-CA" sz="14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den>
                      </m:f>
                      <m:r>
                        <a:rPr lang="fr-CA" sz="1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CA" sz="1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CA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F5344080-DB95-490F-9387-2295BE254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527" y="4072110"/>
                <a:ext cx="3458472" cy="817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>
            <a:extLst>
              <a:ext uri="{FF2B5EF4-FFF2-40B4-BE49-F238E27FC236}">
                <a16:creationId xmlns:a16="http://schemas.microsoft.com/office/drawing/2014/main" id="{8CA94AFC-5ADD-4874-8A1B-2D497401070C}"/>
              </a:ext>
            </a:extLst>
          </p:cNvPr>
          <p:cNvSpPr txBox="1"/>
          <p:nvPr/>
        </p:nvSpPr>
        <p:spPr>
          <a:xfrm>
            <a:off x="6452306" y="4204053"/>
            <a:ext cx="21529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/>
              <a:t>* Pour A, les expériences 1 et 2 offrent un rapport 1/2 , mais le B </a:t>
            </a:r>
            <a:r>
              <a:rPr lang="fr-CA" sz="1100" b="1" u="sng" dirty="0">
                <a:solidFill>
                  <a:srgbClr val="00B0F0"/>
                </a:solidFill>
              </a:rPr>
              <a:t>reste constant</a:t>
            </a:r>
            <a:r>
              <a:rPr lang="fr-CA" sz="1100" dirty="0"/>
              <a:t>.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5D2556B-EA58-4DB5-BA86-C65CD4D34DAA}"/>
              </a:ext>
            </a:extLst>
          </p:cNvPr>
          <p:cNvSpPr txBox="1"/>
          <p:nvPr/>
        </p:nvSpPr>
        <p:spPr>
          <a:xfrm>
            <a:off x="10167374" y="4180986"/>
            <a:ext cx="20246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/>
              <a:t>* Pour B, les expériences 1 et 3 offrent un rapport 1/2, mais le A </a:t>
            </a:r>
            <a:r>
              <a:rPr lang="fr-CA" sz="1100" b="1" u="sng" dirty="0">
                <a:solidFill>
                  <a:srgbClr val="00B0F0"/>
                </a:solidFill>
              </a:rPr>
              <a:t>reste constant</a:t>
            </a:r>
            <a:r>
              <a:rPr lang="fr-CA" sz="1100" dirty="0"/>
              <a:t>. 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B779207-B80C-414A-8DD0-A6C02F0A4145}"/>
              </a:ext>
            </a:extLst>
          </p:cNvPr>
          <p:cNvCxnSpPr>
            <a:cxnSpLocks/>
          </p:cNvCxnSpPr>
          <p:nvPr/>
        </p:nvCxnSpPr>
        <p:spPr>
          <a:xfrm flipH="1">
            <a:off x="0" y="4993622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contenu 10">
            <a:extLst>
              <a:ext uri="{FF2B5EF4-FFF2-40B4-BE49-F238E27FC236}">
                <a16:creationId xmlns:a16="http://schemas.microsoft.com/office/drawing/2014/main" id="{56113A85-C579-4A93-97BF-4FAF3A477E3E}"/>
              </a:ext>
            </a:extLst>
          </p:cNvPr>
          <p:cNvSpPr txBox="1">
            <a:spLocks/>
          </p:cNvSpPr>
          <p:nvPr/>
        </p:nvSpPr>
        <p:spPr>
          <a:xfrm>
            <a:off x="-16" y="5004298"/>
            <a:ext cx="4703845" cy="82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600" dirty="0">
                <a:sym typeface="Wingdings" panose="05000000000000000000" pitchFamily="2" charset="2"/>
              </a:rPr>
              <a:t>Déterminer le rapport entre les vitesses correspondantes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45DBA47A-7FC2-459D-A8FF-E77FF0D966D9}"/>
                  </a:ext>
                </a:extLst>
              </p:cNvPr>
              <p:cNvSpPr txBox="1"/>
              <p:nvPr/>
            </p:nvSpPr>
            <p:spPr>
              <a:xfrm>
                <a:off x="4703835" y="5128995"/>
                <a:ext cx="4029696" cy="547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1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1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sz="1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r-CA" sz="1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  <m:r>
                            <a:rPr lang="fr-CA" sz="1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1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1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sz="1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1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fr-CA" sz="1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CA" sz="1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CA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45DBA47A-7FC2-459D-A8FF-E77FF0D96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835" y="5128995"/>
                <a:ext cx="4029696" cy="5473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0E755EE5-96CA-4E1E-B667-721209CB0F79}"/>
                  </a:ext>
                </a:extLst>
              </p:cNvPr>
              <p:cNvSpPr txBox="1"/>
              <p:nvPr/>
            </p:nvSpPr>
            <p:spPr>
              <a:xfrm>
                <a:off x="8733527" y="5128995"/>
                <a:ext cx="3458472" cy="547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r-CA" sz="1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1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1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sz="1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1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  <m:r>
                            <a:rPr lang="fr-CA" sz="1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1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1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sz="1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1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CA" sz="1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CA" sz="1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CA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0E755EE5-96CA-4E1E-B667-721209CB0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527" y="5128995"/>
                <a:ext cx="3458472" cy="5473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9919B05F-AEFB-4724-B8AC-C51CDDE92F0F}"/>
              </a:ext>
            </a:extLst>
          </p:cNvPr>
          <p:cNvCxnSpPr>
            <a:cxnSpLocks/>
          </p:cNvCxnSpPr>
          <p:nvPr/>
        </p:nvCxnSpPr>
        <p:spPr>
          <a:xfrm flipH="1">
            <a:off x="-16" y="5912691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space réservé du contenu 10">
            <a:extLst>
              <a:ext uri="{FF2B5EF4-FFF2-40B4-BE49-F238E27FC236}">
                <a16:creationId xmlns:a16="http://schemas.microsoft.com/office/drawing/2014/main" id="{1E42F1FA-0A6C-436B-8F5D-F903D87BFF2A}"/>
              </a:ext>
            </a:extLst>
          </p:cNvPr>
          <p:cNvSpPr txBox="1">
            <a:spLocks/>
          </p:cNvSpPr>
          <p:nvPr/>
        </p:nvSpPr>
        <p:spPr>
          <a:xfrm>
            <a:off x="-31" y="5986488"/>
            <a:ext cx="4703845" cy="850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600" dirty="0">
                <a:sym typeface="Wingdings" panose="05000000000000000000" pitchFamily="2" charset="2"/>
              </a:rPr>
              <a:t>Déterminer l’ordre de chacun des réactifs de la réaction.</a:t>
            </a:r>
          </a:p>
        </p:txBody>
      </p:sp>
      <p:sp>
        <p:nvSpPr>
          <p:cNvPr id="41" name="Espace réservé du contenu 10">
            <a:extLst>
              <a:ext uri="{FF2B5EF4-FFF2-40B4-BE49-F238E27FC236}">
                <a16:creationId xmlns:a16="http://schemas.microsoft.com/office/drawing/2014/main" id="{8DCE8371-CB1E-4079-9CFF-D5DC72D1B933}"/>
              </a:ext>
            </a:extLst>
          </p:cNvPr>
          <p:cNvSpPr txBox="1">
            <a:spLocks/>
          </p:cNvSpPr>
          <p:nvPr/>
        </p:nvSpPr>
        <p:spPr>
          <a:xfrm>
            <a:off x="4703815" y="5924126"/>
            <a:ext cx="4029700" cy="921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200" dirty="0">
                <a:solidFill>
                  <a:srgbClr val="FFFF00"/>
                </a:solidFill>
                <a:sym typeface="Wingdings" panose="05000000000000000000" pitchFamily="2" charset="2"/>
              </a:rPr>
              <a:t>Pour le A, lorsque nous doublons la concentration, la vitesse est doublée. L’ordre de la réaction en fonction de ce réactif est 1. </a:t>
            </a:r>
          </a:p>
        </p:txBody>
      </p:sp>
      <p:sp>
        <p:nvSpPr>
          <p:cNvPr id="42" name="Espace réservé du contenu 10">
            <a:extLst>
              <a:ext uri="{FF2B5EF4-FFF2-40B4-BE49-F238E27FC236}">
                <a16:creationId xmlns:a16="http://schemas.microsoft.com/office/drawing/2014/main" id="{DE313F55-3881-4107-B430-50BD5B4B1E0E}"/>
              </a:ext>
            </a:extLst>
          </p:cNvPr>
          <p:cNvSpPr txBox="1">
            <a:spLocks/>
          </p:cNvSpPr>
          <p:nvPr/>
        </p:nvSpPr>
        <p:spPr>
          <a:xfrm>
            <a:off x="8733500" y="5915716"/>
            <a:ext cx="3458500" cy="921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200" dirty="0">
                <a:solidFill>
                  <a:srgbClr val="FFFF00"/>
                </a:solidFill>
                <a:sym typeface="Wingdings" panose="05000000000000000000" pitchFamily="2" charset="2"/>
              </a:rPr>
              <a:t>Pour le B, lorsque nous doublons la concentration, la vitesse est quadruplée. L’ordre de la réaction en fonction de ce réactif est 2.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Espace réservé du contenu 2">
                <a:extLst>
                  <a:ext uri="{FF2B5EF4-FFF2-40B4-BE49-F238E27FC236}">
                    <a16:creationId xmlns:a16="http://schemas.microsoft.com/office/drawing/2014/main" id="{E1E55054-4FF4-4BCD-8924-16FD056776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84732" y="1053159"/>
                <a:ext cx="3440995" cy="553310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fr-CA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Espace réservé du contenu 2">
                <a:extLst>
                  <a:ext uri="{FF2B5EF4-FFF2-40B4-BE49-F238E27FC236}">
                    <a16:creationId xmlns:a16="http://schemas.microsoft.com/office/drawing/2014/main" id="{E1E55054-4FF4-4BCD-8924-16FD05677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32" y="1053159"/>
                <a:ext cx="3440995" cy="5533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Espace réservé du contenu 10">
            <a:extLst>
              <a:ext uri="{FF2B5EF4-FFF2-40B4-BE49-F238E27FC236}">
                <a16:creationId xmlns:a16="http://schemas.microsoft.com/office/drawing/2014/main" id="{7EB9498B-1C93-4ED6-B0D5-CB4AC0B49DFC}"/>
              </a:ext>
            </a:extLst>
          </p:cNvPr>
          <p:cNvSpPr txBox="1">
            <a:spLocks/>
          </p:cNvSpPr>
          <p:nvPr/>
        </p:nvSpPr>
        <p:spPr>
          <a:xfrm>
            <a:off x="-30" y="2890554"/>
            <a:ext cx="6452297" cy="68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dirty="0"/>
              <a:t>Étape 1: analyser les réactifs de manière indépendante pour trouver l’ordre de la réaction.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F88BE6-93D7-4C62-AECF-F41517BC0D10}"/>
              </a:ext>
            </a:extLst>
          </p:cNvPr>
          <p:cNvSpPr txBox="1"/>
          <p:nvPr/>
        </p:nvSpPr>
        <p:spPr>
          <a:xfrm>
            <a:off x="10902174" y="3665586"/>
            <a:ext cx="118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FF00"/>
                </a:solidFill>
              </a:rPr>
              <a:t>n = 2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0DB6F4E-5B37-4C38-91F6-7B2F1503A2AF}"/>
              </a:ext>
            </a:extLst>
          </p:cNvPr>
          <p:cNvSpPr txBox="1"/>
          <p:nvPr/>
        </p:nvSpPr>
        <p:spPr>
          <a:xfrm>
            <a:off x="7384967" y="3634078"/>
            <a:ext cx="118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FF00"/>
                </a:solidFill>
              </a:rPr>
              <a:t>m = 1</a:t>
            </a:r>
          </a:p>
        </p:txBody>
      </p:sp>
    </p:spTree>
    <p:extLst>
      <p:ext uri="{BB962C8B-B14F-4D97-AF65-F5344CB8AC3E}">
        <p14:creationId xmlns:p14="http://schemas.microsoft.com/office/powerpoint/2010/main" val="497683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8" grpId="0"/>
      <p:bldP spid="29" grpId="0"/>
      <p:bldP spid="30" grpId="0"/>
      <p:bldP spid="31" grpId="0"/>
      <p:bldP spid="35" grpId="0" uiExpand="1" build="p"/>
      <p:bldP spid="27" grpId="0"/>
      <p:bldP spid="28" grpId="0"/>
      <p:bldP spid="40" grpId="0" uiExpand="1" build="p"/>
      <p:bldP spid="41" grpId="0" uiExpand="1" build="p"/>
      <p:bldP spid="42" grpId="0" uiExpand="1" build="p"/>
      <p:bldP spid="43" grpId="0" animBg="1"/>
      <p:bldP spid="4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</a:t>
            </a:r>
          </a:p>
          <a:p>
            <a:pPr algn="ctr"/>
            <a:r>
              <a:rPr lang="fr-CA" sz="1400" b="1" dirty="0"/>
              <a:t>p. 280-281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B9C0B24-8874-4D25-B685-D6BCAC0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0" y="2028215"/>
            <a:ext cx="6351189" cy="14690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800" dirty="0"/>
              <a:t>Si nous avons la réaction suivante:</a:t>
            </a:r>
          </a:p>
          <a:p>
            <a:pPr marL="0" indent="0" algn="ctr">
              <a:buNone/>
            </a:pPr>
            <a:r>
              <a:rPr lang="fr-CA" sz="1800" dirty="0"/>
              <a:t>3 A</a:t>
            </a:r>
            <a:r>
              <a:rPr lang="fr-CA" sz="1800" baseline="-25000" dirty="0"/>
              <a:t>(g)</a:t>
            </a:r>
            <a:r>
              <a:rPr lang="fr-CA" sz="1800" dirty="0"/>
              <a:t> + 2 B</a:t>
            </a:r>
            <a:r>
              <a:rPr lang="fr-CA" sz="1800" baseline="-25000" dirty="0"/>
              <a:t>(g)</a:t>
            </a:r>
            <a:r>
              <a:rPr lang="fr-CA" sz="1800" dirty="0"/>
              <a:t> </a:t>
            </a:r>
            <a:r>
              <a:rPr lang="fr-CA" sz="1800" dirty="0">
                <a:sym typeface="Wingdings" panose="05000000000000000000" pitchFamily="2" charset="2"/>
              </a:rPr>
              <a:t> 2 C</a:t>
            </a:r>
            <a:r>
              <a:rPr lang="fr-CA" sz="1800" baseline="-25000" dirty="0">
                <a:sym typeface="Wingdings" panose="05000000000000000000" pitchFamily="2" charset="2"/>
              </a:rPr>
              <a:t>(g)</a:t>
            </a:r>
          </a:p>
          <a:p>
            <a:pPr marL="0" indent="0">
              <a:buNone/>
            </a:pPr>
            <a:r>
              <a:rPr lang="fr-CA" sz="1800" dirty="0">
                <a:sym typeface="Wingdings" panose="05000000000000000000" pitchFamily="2" charset="2"/>
              </a:rPr>
              <a:t>Les résultats de trois expériences sont présentes dans le tableau suivant.</a:t>
            </a:r>
            <a:endParaRPr lang="fr-CA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1401480"/>
                  </p:ext>
                </p:extLst>
              </p:nvPr>
            </p:nvGraphicFramePr>
            <p:xfrm>
              <a:off x="6559739" y="2028216"/>
              <a:ext cx="5521626" cy="14619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[A]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[B]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2,5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5,0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1,0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1401480"/>
                  </p:ext>
                </p:extLst>
              </p:nvPr>
            </p:nvGraphicFramePr>
            <p:xfrm>
              <a:off x="6559739" y="2028216"/>
              <a:ext cx="5521626" cy="14619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3740" t="-1111" r="-236992" b="-1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054" t="-1111" r="-123372" b="-1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6120" t="-1111" r="-1577" b="-17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86120" t="-178431" r="-1577" b="-2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86120" t="-284000" r="-1577" b="-11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86120" t="-384000" r="-1577" b="-1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Espace réservé du contenu 10">
            <a:extLst>
              <a:ext uri="{FF2B5EF4-FFF2-40B4-BE49-F238E27FC236}">
                <a16:creationId xmlns:a16="http://schemas.microsoft.com/office/drawing/2014/main" id="{7EB9498B-1C93-4ED6-B0D5-CB4AC0B49DFC}"/>
              </a:ext>
            </a:extLst>
          </p:cNvPr>
          <p:cNvSpPr txBox="1">
            <a:spLocks/>
          </p:cNvSpPr>
          <p:nvPr/>
        </p:nvSpPr>
        <p:spPr>
          <a:xfrm>
            <a:off x="101110" y="3691312"/>
            <a:ext cx="5994887" cy="52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Étape 2: trouver la valeur de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Espace réservé du contenu 2">
                <a:extLst>
                  <a:ext uri="{FF2B5EF4-FFF2-40B4-BE49-F238E27FC236}">
                    <a16:creationId xmlns:a16="http://schemas.microsoft.com/office/drawing/2014/main" id="{D1654872-CB40-4705-9E8B-3CADDDD52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110" y="4322667"/>
                <a:ext cx="5994885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fr-CA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Espace réservé du contenu 2">
                <a:extLst>
                  <a:ext uri="{FF2B5EF4-FFF2-40B4-BE49-F238E27FC236}">
                    <a16:creationId xmlns:a16="http://schemas.microsoft.com/office/drawing/2014/main" id="{D1654872-CB40-4705-9E8B-3CADDDD52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0" y="4322667"/>
                <a:ext cx="5994885" cy="5533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Espace réservé du contenu 2">
                <a:extLst>
                  <a:ext uri="{FF2B5EF4-FFF2-40B4-BE49-F238E27FC236}">
                    <a16:creationId xmlns:a16="http://schemas.microsoft.com/office/drawing/2014/main" id="{312BC073-D929-4802-A9F8-22A0CFA6D5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111" y="4875977"/>
                <a:ext cx="5994890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i="1" dirty="0" smtClean="0">
                          <a:latin typeface="Cambria Math" panose="02040503050406030204" pitchFamily="18" charset="0"/>
                        </a:rPr>
                        <m:t>2,</m:t>
                      </m:r>
                      <m:r>
                        <a:rPr lang="fr-CA" sz="2000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fr-CA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CA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CA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fr-CA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fr-CA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fr-CA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fr-CA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fr-CA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Espace réservé du contenu 2">
                <a:extLst>
                  <a:ext uri="{FF2B5EF4-FFF2-40B4-BE49-F238E27FC236}">
                    <a16:creationId xmlns:a16="http://schemas.microsoft.com/office/drawing/2014/main" id="{312BC073-D929-4802-A9F8-22A0CFA6D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1" y="4875977"/>
                <a:ext cx="5994890" cy="553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15C5E6E8-0FB7-4655-8762-DA3658781856}"/>
                  </a:ext>
                </a:extLst>
              </p:cNvPr>
              <p:cNvSpPr txBox="1"/>
              <p:nvPr/>
            </p:nvSpPr>
            <p:spPr>
              <a:xfrm>
                <a:off x="101110" y="5430038"/>
                <a:ext cx="5994888" cy="772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0" i="1" dirty="0" smtClean="0">
                              <a:latin typeface="Cambria Math" panose="02040503050406030204" pitchFamily="18" charset="0"/>
                            </a:rPr>
                            <m:t>2,5</m:t>
                          </m:r>
                          <m:r>
                            <a:rPr lang="fr-CA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2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20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fr-CA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fr-CA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0,2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CA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15C5E6E8-0FB7-4655-8762-DA3658781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0" y="5430038"/>
                <a:ext cx="5994888" cy="7720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F34B55B-33F3-4542-9DC3-ACB0E837B03B}"/>
                  </a:ext>
                </a:extLst>
              </p:cNvPr>
              <p:cNvSpPr txBox="1"/>
              <p:nvPr/>
            </p:nvSpPr>
            <p:spPr>
              <a:xfrm>
                <a:off x="101099" y="6274214"/>
                <a:ext cx="59948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CA" sz="2000" b="0" i="1" dirty="0" smtClean="0">
                          <a:latin typeface="Cambria Math" panose="02040503050406030204" pitchFamily="18" charset="0"/>
                        </a:rPr>
                        <m:t>,625</m:t>
                      </m:r>
                      <m:r>
                        <a:rPr lang="fr-CA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F34B55B-33F3-4542-9DC3-ACB0E837B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9" y="6274214"/>
                <a:ext cx="599489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id="{55DE806F-137A-42C9-983E-F876A51D99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id="{55DE806F-137A-42C9-983E-F876A51D9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572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</a:t>
            </a:r>
          </a:p>
          <a:p>
            <a:pPr algn="ctr"/>
            <a:r>
              <a:rPr lang="fr-CA" sz="1400" b="1" dirty="0"/>
              <a:t>p. 280-281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B9C0B24-8874-4D25-B685-D6BCAC0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0" y="2028215"/>
            <a:ext cx="6351189" cy="14690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800" dirty="0"/>
              <a:t>Si nous avons la réaction suivante:</a:t>
            </a:r>
          </a:p>
          <a:p>
            <a:pPr marL="0" indent="0" algn="ctr">
              <a:buNone/>
            </a:pPr>
            <a:r>
              <a:rPr lang="fr-CA" sz="1800" dirty="0"/>
              <a:t>3 A</a:t>
            </a:r>
            <a:r>
              <a:rPr lang="fr-CA" sz="1800" baseline="-25000" dirty="0"/>
              <a:t>(g)</a:t>
            </a:r>
            <a:r>
              <a:rPr lang="fr-CA" sz="1800" dirty="0"/>
              <a:t> + 2 B</a:t>
            </a:r>
            <a:r>
              <a:rPr lang="fr-CA" sz="1800" baseline="-25000" dirty="0"/>
              <a:t>(g)</a:t>
            </a:r>
            <a:r>
              <a:rPr lang="fr-CA" sz="1800" dirty="0"/>
              <a:t> </a:t>
            </a:r>
            <a:r>
              <a:rPr lang="fr-CA" sz="1800" dirty="0">
                <a:sym typeface="Wingdings" panose="05000000000000000000" pitchFamily="2" charset="2"/>
              </a:rPr>
              <a:t> 2 C</a:t>
            </a:r>
            <a:r>
              <a:rPr lang="fr-CA" sz="1800" baseline="-25000" dirty="0">
                <a:sym typeface="Wingdings" panose="05000000000000000000" pitchFamily="2" charset="2"/>
              </a:rPr>
              <a:t>(g)</a:t>
            </a:r>
          </a:p>
          <a:p>
            <a:pPr marL="0" indent="0">
              <a:buNone/>
            </a:pPr>
            <a:r>
              <a:rPr lang="fr-CA" sz="1800" dirty="0">
                <a:sym typeface="Wingdings" panose="05000000000000000000" pitchFamily="2" charset="2"/>
              </a:rPr>
              <a:t>Les résultats de trois expériences sont présentes dans le tableau suivant.</a:t>
            </a:r>
            <a:endParaRPr lang="fr-CA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69264" y="2028216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[NO]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[Cl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2,27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4,55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9,08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4466772"/>
                  </p:ext>
                </p:extLst>
              </p:nvPr>
            </p:nvGraphicFramePr>
            <p:xfrm>
              <a:off x="6569264" y="2028216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740" t="-1111" r="-23699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6054" t="-1111" r="-12337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535" t="-1111" r="-1258" b="-1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178431" r="-1258" b="-2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284000" r="-1258" b="-1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376471" r="-1258" b="-196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Espace réservé du contenu 10">
            <a:extLst>
              <a:ext uri="{FF2B5EF4-FFF2-40B4-BE49-F238E27FC236}">
                <a16:creationId xmlns:a16="http://schemas.microsoft.com/office/drawing/2014/main" id="{7EB9498B-1C93-4ED6-B0D5-CB4AC0B49DFC}"/>
              </a:ext>
            </a:extLst>
          </p:cNvPr>
          <p:cNvSpPr txBox="1">
            <a:spLocks/>
          </p:cNvSpPr>
          <p:nvPr/>
        </p:nvSpPr>
        <p:spPr>
          <a:xfrm>
            <a:off x="101111" y="3691312"/>
            <a:ext cx="3985612" cy="52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600" dirty="0"/>
              <a:t>Étape 2: trouver la valeur de k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5D3FCD5F-4B7F-49BA-AD33-C0265EBDD770}"/>
              </a:ext>
            </a:extLst>
          </p:cNvPr>
          <p:cNvCxnSpPr>
            <a:cxnSpLocks/>
          </p:cNvCxnSpPr>
          <p:nvPr/>
        </p:nvCxnSpPr>
        <p:spPr>
          <a:xfrm>
            <a:off x="4086727" y="3691312"/>
            <a:ext cx="0" cy="316668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10">
            <a:extLst>
              <a:ext uri="{FF2B5EF4-FFF2-40B4-BE49-F238E27FC236}">
                <a16:creationId xmlns:a16="http://schemas.microsoft.com/office/drawing/2014/main" id="{C1FC0C57-4590-4DF1-B328-C7133FE262F4}"/>
              </a:ext>
            </a:extLst>
          </p:cNvPr>
          <p:cNvSpPr txBox="1">
            <a:spLocks/>
          </p:cNvSpPr>
          <p:nvPr/>
        </p:nvSpPr>
        <p:spPr>
          <a:xfrm>
            <a:off x="4235104" y="3686318"/>
            <a:ext cx="7855779" cy="52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Étape 3: trouver l’unité de mesure de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84DF7CC9-50C9-45CF-B20B-B768B91B71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35100" y="4214668"/>
                <a:ext cx="3985630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fr-CA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84DF7CC9-50C9-45CF-B20B-B768B91B7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100" y="4214668"/>
                <a:ext cx="3985630" cy="553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ce réservé du contenu 2">
                <a:extLst>
                  <a:ext uri="{FF2B5EF4-FFF2-40B4-BE49-F238E27FC236}">
                    <a16:creationId xmlns:a16="http://schemas.microsoft.com/office/drawing/2014/main" id="{6C2BEC6C-9536-4884-AA69-FB394354C9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35099" y="4849103"/>
                <a:ext cx="3985630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i="1">
                                      <a:latin typeface="Cambria Math" panose="02040503050406030204" pitchFamily="18" charset="0"/>
                                    </a:rPr>
                                    <m:t>𝑚𝑜𝑙</m:t>
                                  </m:r>
                                </m:num>
                                <m:den>
                                  <m:r>
                                    <a:rPr lang="fr-CA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fr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𝑚𝑜𝑙</m:t>
                                  </m:r>
                                </m:num>
                                <m:den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Espace réservé du contenu 2">
                <a:extLst>
                  <a:ext uri="{FF2B5EF4-FFF2-40B4-BE49-F238E27FC236}">
                    <a16:creationId xmlns:a16="http://schemas.microsoft.com/office/drawing/2014/main" id="{6C2BEC6C-9536-4884-AA69-FB394354C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99" y="4849103"/>
                <a:ext cx="3985630" cy="5533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space réservé du contenu 2">
                <a:extLst>
                  <a:ext uri="{FF2B5EF4-FFF2-40B4-BE49-F238E27FC236}">
                    <a16:creationId xmlns:a16="http://schemas.microsoft.com/office/drawing/2014/main" id="{E45A0B64-6507-49B1-BCD3-5F73637238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35099" y="5485383"/>
                <a:ext cx="3985630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𝑚𝑜𝑙</m:t>
                                  </m:r>
                                </m:num>
                                <m:den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Espace réservé du contenu 2">
                <a:extLst>
                  <a:ext uri="{FF2B5EF4-FFF2-40B4-BE49-F238E27FC236}">
                    <a16:creationId xmlns:a16="http://schemas.microsoft.com/office/drawing/2014/main" id="{E45A0B64-6507-49B1-BCD3-5F7363723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99" y="5485383"/>
                <a:ext cx="3985630" cy="5533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space réservé du contenu 2">
                <a:extLst>
                  <a:ext uri="{FF2B5EF4-FFF2-40B4-BE49-F238E27FC236}">
                    <a16:creationId xmlns:a16="http://schemas.microsoft.com/office/drawing/2014/main" id="{F26D1C5C-05F5-4F8E-B521-38FAE1A3DB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35098" y="6104772"/>
                <a:ext cx="3985630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  <m:sup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Espace réservé du contenu 2">
                <a:extLst>
                  <a:ext uri="{FF2B5EF4-FFF2-40B4-BE49-F238E27FC236}">
                    <a16:creationId xmlns:a16="http://schemas.microsoft.com/office/drawing/2014/main" id="{F26D1C5C-05F5-4F8E-B521-38FAE1A3D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98" y="6104772"/>
                <a:ext cx="3985630" cy="553310"/>
              </a:xfrm>
              <a:prstGeom prst="rect">
                <a:avLst/>
              </a:prstGeom>
              <a:blipFill>
                <a:blip r:embed="rId12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21C527E-C93F-4259-814F-4551E01C6985}"/>
              </a:ext>
            </a:extLst>
          </p:cNvPr>
          <p:cNvCxnSpPr>
            <a:cxnSpLocks/>
          </p:cNvCxnSpPr>
          <p:nvPr/>
        </p:nvCxnSpPr>
        <p:spPr>
          <a:xfrm>
            <a:off x="8426115" y="4214668"/>
            <a:ext cx="0" cy="264333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Espace réservé du contenu 2">
                <a:extLst>
                  <a:ext uri="{FF2B5EF4-FFF2-40B4-BE49-F238E27FC236}">
                    <a16:creationId xmlns:a16="http://schemas.microsoft.com/office/drawing/2014/main" id="{309B79D5-C5ED-4395-A6F9-6F9427097E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4499" y="4572448"/>
                <a:ext cx="3572525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  <m:sup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Espace réservé du contenu 2">
                <a:extLst>
                  <a:ext uri="{FF2B5EF4-FFF2-40B4-BE49-F238E27FC236}">
                    <a16:creationId xmlns:a16="http://schemas.microsoft.com/office/drawing/2014/main" id="{309B79D5-C5ED-4395-A6F9-6F9427097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499" y="4572448"/>
                <a:ext cx="3572525" cy="553310"/>
              </a:xfrm>
              <a:prstGeom prst="rect">
                <a:avLst/>
              </a:prstGeom>
              <a:blipFill>
                <a:blip r:embed="rId13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DCB69CA-6429-4A69-8D66-9876BE497B6B}"/>
              </a:ext>
            </a:extLst>
          </p:cNvPr>
          <p:cNvCxnSpPr>
            <a:cxnSpLocks/>
          </p:cNvCxnSpPr>
          <p:nvPr/>
        </p:nvCxnSpPr>
        <p:spPr>
          <a:xfrm flipH="1">
            <a:off x="9574623" y="4734133"/>
            <a:ext cx="44061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58EF204-D7A5-4B16-A02E-5E21F31569A7}"/>
              </a:ext>
            </a:extLst>
          </p:cNvPr>
          <p:cNvCxnSpPr>
            <a:cxnSpLocks/>
          </p:cNvCxnSpPr>
          <p:nvPr/>
        </p:nvCxnSpPr>
        <p:spPr>
          <a:xfrm flipH="1">
            <a:off x="9574623" y="5006848"/>
            <a:ext cx="22030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Espace réservé du contenu 2">
                <a:extLst>
                  <a:ext uri="{FF2B5EF4-FFF2-40B4-BE49-F238E27FC236}">
                    <a16:creationId xmlns:a16="http://schemas.microsoft.com/office/drawing/2014/main" id="{7D0A70E1-A94B-4230-864C-A81CE8981E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64061" y="5385789"/>
                <a:ext cx="3572525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  <m:sup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Espace réservé du contenu 2">
                <a:extLst>
                  <a:ext uri="{FF2B5EF4-FFF2-40B4-BE49-F238E27FC236}">
                    <a16:creationId xmlns:a16="http://schemas.microsoft.com/office/drawing/2014/main" id="{7D0A70E1-A94B-4230-864C-A81CE8981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061" y="5385789"/>
                <a:ext cx="3572525" cy="553310"/>
              </a:xfrm>
              <a:prstGeom prst="rect">
                <a:avLst/>
              </a:prstGeom>
              <a:blipFill>
                <a:blip r:embed="rId14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Espace réservé du contenu 2">
                <a:extLst>
                  <a:ext uri="{FF2B5EF4-FFF2-40B4-BE49-F238E27FC236}">
                    <a16:creationId xmlns:a16="http://schemas.microsoft.com/office/drawing/2014/main" id="{A2C6E30A-2A38-4492-ADAF-7954F27E59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111" y="4322667"/>
                <a:ext cx="3928602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fr-CA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fr-CA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A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Espace réservé du contenu 2">
                <a:extLst>
                  <a:ext uri="{FF2B5EF4-FFF2-40B4-BE49-F238E27FC236}">
                    <a16:creationId xmlns:a16="http://schemas.microsoft.com/office/drawing/2014/main" id="{A2C6E30A-2A38-4492-ADAF-7954F27E5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1" y="4322667"/>
                <a:ext cx="3928602" cy="5533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Espace réservé du contenu 2">
                <a:extLst>
                  <a:ext uri="{FF2B5EF4-FFF2-40B4-BE49-F238E27FC236}">
                    <a16:creationId xmlns:a16="http://schemas.microsoft.com/office/drawing/2014/main" id="{1B577CB3-3113-46D1-9788-D55CC6EBCC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111" y="4875977"/>
                <a:ext cx="3928605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400" i="1" dirty="0" smtClean="0">
                          <a:latin typeface="Cambria Math" panose="02040503050406030204" pitchFamily="18" charset="0"/>
                        </a:rPr>
                        <m:t>2,</m:t>
                      </m:r>
                      <m:r>
                        <a:rPr lang="fr-CA" sz="1400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fr-CA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CA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CA" sz="1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fr-CA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fr-CA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fr-CA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fr-CA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fr-CA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A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Espace réservé du contenu 2">
                <a:extLst>
                  <a:ext uri="{FF2B5EF4-FFF2-40B4-BE49-F238E27FC236}">
                    <a16:creationId xmlns:a16="http://schemas.microsoft.com/office/drawing/2014/main" id="{1B577CB3-3113-46D1-9788-D55CC6EBC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1" y="4875977"/>
                <a:ext cx="3928605" cy="5533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1306E5AB-DEC9-491C-A35A-540953CF6FD7}"/>
                  </a:ext>
                </a:extLst>
              </p:cNvPr>
              <p:cNvSpPr txBox="1"/>
              <p:nvPr/>
            </p:nvSpPr>
            <p:spPr>
              <a:xfrm>
                <a:off x="101110" y="5430038"/>
                <a:ext cx="3928604" cy="555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400" b="0" i="1" dirty="0" smtClean="0">
                              <a:latin typeface="Cambria Math" panose="02040503050406030204" pitchFamily="18" charset="0"/>
                            </a:rPr>
                            <m:t>2,5</m:t>
                          </m:r>
                          <m:r>
                            <a:rPr lang="fr-CA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4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fr-CA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fr-CA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0,2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CA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14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1306E5AB-DEC9-491C-A35A-540953CF6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0" y="5430038"/>
                <a:ext cx="3928604" cy="55502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5DAC832D-1754-47E5-BE87-903622D23A7B}"/>
                  </a:ext>
                </a:extLst>
              </p:cNvPr>
              <p:cNvSpPr txBox="1"/>
              <p:nvPr/>
            </p:nvSpPr>
            <p:spPr>
              <a:xfrm>
                <a:off x="101099" y="6274214"/>
                <a:ext cx="39286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40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CA" sz="1400" b="0" i="1" dirty="0" smtClean="0">
                          <a:latin typeface="Cambria Math" panose="02040503050406030204" pitchFamily="18" charset="0"/>
                        </a:rPr>
                        <m:t>,625</m:t>
                      </m:r>
                      <m:r>
                        <a:rPr lang="fr-CA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1400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5DAC832D-1754-47E5-BE87-903622D23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9" y="6274214"/>
                <a:ext cx="3928605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Espace réservé du contenu 2">
                <a:extLst>
                  <a:ext uri="{FF2B5EF4-FFF2-40B4-BE49-F238E27FC236}">
                    <a16:creationId xmlns:a16="http://schemas.microsoft.com/office/drawing/2014/main" id="{C8268550-D1EE-442F-9944-C36FA5CB5E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Espace réservé du contenu 2">
                <a:extLst>
                  <a:ext uri="{FF2B5EF4-FFF2-40B4-BE49-F238E27FC236}">
                    <a16:creationId xmlns:a16="http://schemas.microsoft.com/office/drawing/2014/main" id="{C8268550-D1EE-442F-9944-C36FA5CB5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418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</a:t>
            </a:r>
          </a:p>
          <a:p>
            <a:pPr algn="ctr"/>
            <a:r>
              <a:rPr lang="fr-CA" sz="1400" b="1" dirty="0"/>
              <a:t>p. 280-281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B9C0B24-8874-4D25-B685-D6BCAC0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0" y="2374628"/>
            <a:ext cx="6351189" cy="149703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800" dirty="0"/>
              <a:t>Si nous avons la réaction suivante:</a:t>
            </a:r>
          </a:p>
          <a:p>
            <a:pPr marL="0" indent="0" algn="ctr">
              <a:buNone/>
            </a:pPr>
            <a:r>
              <a:rPr lang="fr-CA" sz="1800" dirty="0"/>
              <a:t>3 A</a:t>
            </a:r>
            <a:r>
              <a:rPr lang="fr-CA" sz="1800" baseline="-25000" dirty="0"/>
              <a:t>(g)</a:t>
            </a:r>
            <a:r>
              <a:rPr lang="fr-CA" sz="1800" dirty="0"/>
              <a:t> + 2 B</a:t>
            </a:r>
            <a:r>
              <a:rPr lang="fr-CA" sz="1800" baseline="-25000" dirty="0"/>
              <a:t>(g)</a:t>
            </a:r>
            <a:r>
              <a:rPr lang="fr-CA" sz="1800" dirty="0"/>
              <a:t> </a:t>
            </a:r>
            <a:r>
              <a:rPr lang="fr-CA" sz="1800" dirty="0">
                <a:sym typeface="Wingdings" panose="05000000000000000000" pitchFamily="2" charset="2"/>
              </a:rPr>
              <a:t> 2 C</a:t>
            </a:r>
            <a:r>
              <a:rPr lang="fr-CA" sz="1800" baseline="-25000" dirty="0">
                <a:sym typeface="Wingdings" panose="05000000000000000000" pitchFamily="2" charset="2"/>
              </a:rPr>
              <a:t>(g)</a:t>
            </a:r>
          </a:p>
          <a:p>
            <a:pPr marL="0" indent="0">
              <a:buNone/>
            </a:pPr>
            <a:r>
              <a:rPr lang="fr-CA" sz="1800" dirty="0">
                <a:sym typeface="Wingdings" panose="05000000000000000000" pitchFamily="2" charset="2"/>
              </a:rPr>
              <a:t>Les résultats de trois expériences sont présentes dans le tableau suivant.</a:t>
            </a:r>
            <a:endParaRPr lang="fr-CA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69264" y="2374629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[NO]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[Cl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2,27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4,55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9,08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8524473"/>
                  </p:ext>
                </p:extLst>
              </p:nvPr>
            </p:nvGraphicFramePr>
            <p:xfrm>
              <a:off x="6569264" y="2374629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3740" t="-1111" r="-23699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054" t="-1111" r="-12337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5535" t="-1111" r="-1258" b="-1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85535" t="-178431" r="-1258" b="-2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85535" t="-284000" r="-1258" b="-1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85535" t="-376471" r="-1258" b="-196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Espace réservé du contenu 2">
                <a:extLst>
                  <a:ext uri="{FF2B5EF4-FFF2-40B4-BE49-F238E27FC236}">
                    <a16:creationId xmlns:a16="http://schemas.microsoft.com/office/drawing/2014/main" id="{ABE334A2-59CD-4F83-80DC-0484744D03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3775" y="4030578"/>
                <a:ext cx="10036766" cy="176864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=0,625</m:t>
                      </m:r>
                      <m:f>
                        <m:fPr>
                          <m:ctrlPr>
                            <a:rPr lang="fr-CA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3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fr-CA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3600" i="1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  <m:sup>
                              <m:r>
                                <a:rPr lang="fr-CA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fr-CA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Espace réservé du contenu 2">
                <a:extLst>
                  <a:ext uri="{FF2B5EF4-FFF2-40B4-BE49-F238E27FC236}">
                    <a16:creationId xmlns:a16="http://schemas.microsoft.com/office/drawing/2014/main" id="{ABE334A2-59CD-4F83-80DC-0484744D0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775" y="4030578"/>
                <a:ext cx="10036766" cy="1768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047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280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B9C0B24-8874-4D25-B685-D6BCAC0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16" y="2104443"/>
            <a:ext cx="10568538" cy="55331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2000" dirty="0"/>
              <a:t>L’influence de l’ordre de réaction sur la variable 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4A6AD43-42E0-4F9A-8B1B-30BF1D0D75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4A6AD43-42E0-4F9A-8B1B-30BF1D0D7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au 13">
                <a:extLst>
                  <a:ext uri="{FF2B5EF4-FFF2-40B4-BE49-F238E27FC236}">
                    <a16:creationId xmlns:a16="http://schemas.microsoft.com/office/drawing/2014/main" id="{9B062752-5F68-4F56-8C99-18BFB96F62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2263046"/>
                  </p:ext>
                </p:extLst>
              </p:nvPr>
            </p:nvGraphicFramePr>
            <p:xfrm>
              <a:off x="173257" y="2771475"/>
              <a:ext cx="11810196" cy="3863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5939">
                      <a:extLst>
                        <a:ext uri="{9D8B030D-6E8A-4147-A177-3AD203B41FA5}">
                          <a16:colId xmlns:a16="http://schemas.microsoft.com/office/drawing/2014/main" val="749522800"/>
                        </a:ext>
                      </a:extLst>
                    </a:gridCol>
                    <a:gridCol w="1780673">
                      <a:extLst>
                        <a:ext uri="{9D8B030D-6E8A-4147-A177-3AD203B41FA5}">
                          <a16:colId xmlns:a16="http://schemas.microsoft.com/office/drawing/2014/main" val="1362431434"/>
                        </a:ext>
                      </a:extLst>
                    </a:gridCol>
                    <a:gridCol w="1665171">
                      <a:extLst>
                        <a:ext uri="{9D8B030D-6E8A-4147-A177-3AD203B41FA5}">
                          <a16:colId xmlns:a16="http://schemas.microsoft.com/office/drawing/2014/main" val="2181904063"/>
                        </a:ext>
                      </a:extLst>
                    </a:gridCol>
                    <a:gridCol w="3667225">
                      <a:extLst>
                        <a:ext uri="{9D8B030D-6E8A-4147-A177-3AD203B41FA5}">
                          <a16:colId xmlns:a16="http://schemas.microsoft.com/office/drawing/2014/main" val="2582447017"/>
                        </a:ext>
                      </a:extLst>
                    </a:gridCol>
                    <a:gridCol w="2281188">
                      <a:extLst>
                        <a:ext uri="{9D8B030D-6E8A-4147-A177-3AD203B41FA5}">
                          <a16:colId xmlns:a16="http://schemas.microsoft.com/office/drawing/2014/main" val="3429503699"/>
                        </a:ext>
                      </a:extLst>
                    </a:gridCol>
                  </a:tblGrid>
                  <a:tr h="622182">
                    <a:tc>
                      <a:txBody>
                        <a:bodyPr/>
                        <a:lstStyle/>
                        <a:p>
                          <a:r>
                            <a:rPr lang="fr-CA" sz="1600" dirty="0"/>
                            <a:t>Effet sur la vitesse de réaction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CA" sz="1600" dirty="0"/>
                            <a:t>Ordre par rapport à un réactif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CA" sz="1600" dirty="0"/>
                            <a:t>Exemple de loi de vitesse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CA" sz="1600" dirty="0"/>
                            <a:t>Calcul de la constante de vitesse (k)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dirty="0"/>
                            <a:t>Unité de la constante de vitesse (k)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11536781"/>
                      </a:ext>
                    </a:extLst>
                  </a:tr>
                  <a:tr h="492560">
                    <a:tc>
                      <a:txBody>
                        <a:bodyPr/>
                        <a:lstStyle/>
                        <a:p>
                          <a:r>
                            <a:rPr lang="fr-CA" sz="1600" b="0" dirty="0"/>
                            <a:t>Aucun effet sur la vitesse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600" b="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A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fr-CA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CA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A" sz="16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𝑚𝑜𝑙</m:t>
                                    </m:r>
                                  </m:num>
                                  <m:den>
                                    <m:r>
                                      <a:rPr lang="fr-CA" sz="16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fr-CA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fr-CA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CA"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3983942"/>
                      </a:ext>
                    </a:extLst>
                  </a:tr>
                  <a:tr h="556993">
                    <a:tc>
                      <a:txBody>
                        <a:bodyPr/>
                        <a:lstStyle/>
                        <a:p>
                          <a:r>
                            <a:rPr lang="fr-CA" sz="1600" b="0" dirty="0"/>
                            <a:t>La vitesse double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600" b="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CA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CA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r>
                            <a:rPr lang="fr-CA" sz="1600" b="0" dirty="0"/>
                            <a:t> , </a:t>
                          </a:r>
                          <a:r>
                            <a:rPr lang="fr-CA" sz="1600" b="0" dirty="0">
                              <a:solidFill>
                                <a:schemeClr val="bg1"/>
                              </a:solidFill>
                            </a:rPr>
                            <a:t>soit: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</m:t>
                                      </m:r>
                                    </m:num>
                                    <m:den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</m:t>
                                      </m:r>
                                    </m:num>
                                    <m:den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den>
                              </m:f>
                            </m:oMath>
                          </a14:m>
                          <a:r>
                            <a:rPr lang="fr-CA" sz="1600" b="0" dirty="0">
                              <a:solidFill>
                                <a:schemeClr val="bg1"/>
                              </a:solidFill>
                            </a:rPr>
                            <a:t> 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600" b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fr-CA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2400" b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fr-CA"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54570571"/>
                      </a:ext>
                    </a:extLst>
                  </a:tr>
                  <a:tr h="902595">
                    <a:tc>
                      <a:txBody>
                        <a:bodyPr/>
                        <a:lstStyle/>
                        <a:p>
                          <a:r>
                            <a:rPr lang="fr-CA" sz="1600" b="0" dirty="0"/>
                            <a:t>La vitesse quadruple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600" b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CA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CA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1600" b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b="0" dirty="0"/>
                            <a:t>ou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CA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fr-CA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fr-CA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CA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CA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fr-CA" sz="1600" b="0" dirty="0"/>
                            <a:t> , </a:t>
                          </a:r>
                          <a:r>
                            <a:rPr lang="fr-CA" sz="1600" b="0" dirty="0">
                              <a:solidFill>
                                <a:schemeClr val="bg1"/>
                              </a:solidFill>
                            </a:rPr>
                            <a:t>soit: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</m:t>
                                      </m:r>
                                    </m:num>
                                    <m:den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</m:t>
                                      </m:r>
                                    </m:num>
                                    <m:den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 </m:t>
                                  </m:r>
                                  <m:f>
                                    <m:fPr>
                                      <m:ctrlP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</m:t>
                                      </m:r>
                                    </m:num>
                                    <m:den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den>
                              </m:f>
                            </m:oMath>
                          </a14:m>
                          <a:r>
                            <a:rPr lang="fr-CA" sz="1600" b="0" dirty="0">
                              <a:solidFill>
                                <a:schemeClr val="bg1"/>
                              </a:solidFill>
                            </a:rPr>
                            <a:t> 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𝑚𝑜𝑙</m:t>
                                  </m:r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600" b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fr-CA" sz="1600" b="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fr-C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𝑚𝑜𝑙</m:t>
                                  </m:r>
                                  <m:r>
                                    <a:rPr lang="fr-C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2400" b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fr-CA"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34808686"/>
                      </a:ext>
                    </a:extLst>
                  </a:tr>
                  <a:tr h="902595">
                    <a:tc>
                      <a:txBody>
                        <a:bodyPr/>
                        <a:lstStyle/>
                        <a:p>
                          <a:r>
                            <a:rPr lang="fr-CA" sz="1600" b="0" dirty="0"/>
                            <a:t>La vitesse augmente de huit fois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600" b="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CA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CA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1600" b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b="0" dirty="0"/>
                            <a:t>ou</a:t>
                          </a:r>
                          <a:endParaRPr lang="fr-CA" sz="16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CA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CA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CA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fr-CA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fr-CA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CA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CA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fr-CA" sz="1600" b="0" dirty="0"/>
                            <a:t> , </a:t>
                          </a:r>
                          <a:r>
                            <a:rPr lang="fr-CA" sz="1600" b="0" dirty="0">
                              <a:solidFill>
                                <a:schemeClr val="bg1"/>
                              </a:solidFill>
                            </a:rPr>
                            <a:t>soit: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</m:t>
                                      </m:r>
                                    </m:num>
                                    <m:den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</m:t>
                                      </m:r>
                                    </m:num>
                                    <m:den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 </m:t>
                                  </m:r>
                                  <m:f>
                                    <m:fPr>
                                      <m:ctrlP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</m:t>
                                      </m:r>
                                    </m:num>
                                    <m:den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 </m:t>
                                  </m:r>
                                  <m:f>
                                    <m:fPr>
                                      <m:ctrlP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</m:t>
                                      </m:r>
                                    </m:num>
                                    <m:den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den>
                              </m:f>
                            </m:oMath>
                          </a14:m>
                          <a:r>
                            <a:rPr lang="fr-CA" sz="1600" b="0" dirty="0">
                              <a:solidFill>
                                <a:schemeClr val="bg1"/>
                              </a:solidFill>
                            </a:rPr>
                            <a:t> 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</m:t>
                                      </m:r>
                                    </m:e>
                                    <m:sup>
                                      <m: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600" b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fr-CA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CA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CA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fr-CA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fr-CA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CA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</m:t>
                                      </m:r>
                                    </m:e>
                                    <m:sup>
                                      <m:r>
                                        <a:rPr lang="fr-CA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C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2400" b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fr-CA"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2207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au 13">
                <a:extLst>
                  <a:ext uri="{FF2B5EF4-FFF2-40B4-BE49-F238E27FC236}">
                    <a16:creationId xmlns:a16="http://schemas.microsoft.com/office/drawing/2014/main" id="{9B062752-5F68-4F56-8C99-18BFB96F62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2263046"/>
                  </p:ext>
                </p:extLst>
              </p:nvPr>
            </p:nvGraphicFramePr>
            <p:xfrm>
              <a:off x="173257" y="2771475"/>
              <a:ext cx="11810196" cy="3863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5939">
                      <a:extLst>
                        <a:ext uri="{9D8B030D-6E8A-4147-A177-3AD203B41FA5}">
                          <a16:colId xmlns:a16="http://schemas.microsoft.com/office/drawing/2014/main" val="749522800"/>
                        </a:ext>
                      </a:extLst>
                    </a:gridCol>
                    <a:gridCol w="1780673">
                      <a:extLst>
                        <a:ext uri="{9D8B030D-6E8A-4147-A177-3AD203B41FA5}">
                          <a16:colId xmlns:a16="http://schemas.microsoft.com/office/drawing/2014/main" val="1362431434"/>
                        </a:ext>
                      </a:extLst>
                    </a:gridCol>
                    <a:gridCol w="1665171">
                      <a:extLst>
                        <a:ext uri="{9D8B030D-6E8A-4147-A177-3AD203B41FA5}">
                          <a16:colId xmlns:a16="http://schemas.microsoft.com/office/drawing/2014/main" val="2181904063"/>
                        </a:ext>
                      </a:extLst>
                    </a:gridCol>
                    <a:gridCol w="3667225">
                      <a:extLst>
                        <a:ext uri="{9D8B030D-6E8A-4147-A177-3AD203B41FA5}">
                          <a16:colId xmlns:a16="http://schemas.microsoft.com/office/drawing/2014/main" val="2582447017"/>
                        </a:ext>
                      </a:extLst>
                    </a:gridCol>
                    <a:gridCol w="2281188">
                      <a:extLst>
                        <a:ext uri="{9D8B030D-6E8A-4147-A177-3AD203B41FA5}">
                          <a16:colId xmlns:a16="http://schemas.microsoft.com/office/drawing/2014/main" val="3429503699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r>
                            <a:rPr lang="fr-CA" sz="1600" dirty="0"/>
                            <a:t>Effet sur la vitesse de réaction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CA" sz="1600" dirty="0"/>
                            <a:t>Ordre par rapport à un réactif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CA" sz="1600" dirty="0"/>
                            <a:t>Exemple de loi de vitesse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CA" sz="1600" dirty="0"/>
                            <a:t>Calcul de la constante de vitesse (k)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dirty="0"/>
                            <a:t>Unité de la constante de vitesse (k)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1153678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fr-CA" sz="1600" b="0" dirty="0"/>
                            <a:t>Aucun effet sur la vitesse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600" b="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52747" t="-145263" r="-358974" b="-42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9967" t="-145263" r="-62791" b="-42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18449" t="-145263" r="-1070" b="-42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3983942"/>
                      </a:ext>
                    </a:extLst>
                  </a:tr>
                  <a:tr h="656019">
                    <a:tc>
                      <a:txBody>
                        <a:bodyPr/>
                        <a:lstStyle/>
                        <a:p>
                          <a:r>
                            <a:rPr lang="fr-CA" sz="1600" b="0" dirty="0"/>
                            <a:t>La vitesse double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600" b="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52747" t="-215741" r="-358974" b="-276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9967" t="-215741" r="-62791" b="-276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18449" t="-215741" r="-1070" b="-276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4570571"/>
                      </a:ext>
                    </a:extLst>
                  </a:tr>
                  <a:tr h="902595">
                    <a:tc>
                      <a:txBody>
                        <a:bodyPr/>
                        <a:lstStyle/>
                        <a:p>
                          <a:r>
                            <a:rPr lang="fr-CA" sz="1600" b="0" dirty="0"/>
                            <a:t>La vitesse quadruple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600" b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52747" t="-228859" r="-358974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9967" t="-228859" r="-62791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18449" t="-228859" r="-1070" b="-100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4808686"/>
                      </a:ext>
                    </a:extLst>
                  </a:tr>
                  <a:tr h="902595">
                    <a:tc>
                      <a:txBody>
                        <a:bodyPr/>
                        <a:lstStyle/>
                        <a:p>
                          <a:r>
                            <a:rPr lang="fr-CA" sz="1600" b="0" dirty="0"/>
                            <a:t>La vitesse augmente de huit fois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600" b="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52747" t="-331081" r="-358974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9967" t="-331081" r="-62791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18449" t="-331081" r="-1070" b="-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207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36070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9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9" name="Picture 23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22FFD24-A8A1-41E7-9720-1DF32E8813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5" name="Rectangle 2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Devoir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</p:txBody>
      </p:sp>
    </p:spTree>
    <p:extLst>
      <p:ext uri="{BB962C8B-B14F-4D97-AF65-F5344CB8AC3E}">
        <p14:creationId xmlns:p14="http://schemas.microsoft.com/office/powerpoint/2010/main" val="1440848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79800-2270-4ED2-8E64-FA68191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9D37D5-1182-4801-8201-3A419D6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13" y="2591601"/>
            <a:ext cx="5867887" cy="3585699"/>
          </a:xfrm>
        </p:spPr>
        <p:txBody>
          <a:bodyPr anchor="ctr">
            <a:normAutofit/>
          </a:bodyPr>
          <a:lstStyle/>
          <a:p>
            <a:r>
              <a:rPr lang="fr-CA" dirty="0"/>
              <a:t>p. 253 # 1 à 12 (sauf #5)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p. 264 # 1 à 3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p. 274 à 277</a:t>
            </a:r>
          </a:p>
          <a:p>
            <a:r>
              <a:rPr lang="fr-FR" dirty="0"/>
              <a:t>p. 282 à 284 (sauf #3)</a:t>
            </a:r>
          </a:p>
          <a:p>
            <a:endParaRPr lang="fr-CA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789F19-64F0-428A-9D9E-F8EE4BF8C4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B7A2C5-F9F0-4505-94AC-755080E1BF39}"/>
              </a:ext>
            </a:extLst>
          </p:cNvPr>
          <p:cNvSpPr/>
          <p:nvPr/>
        </p:nvSpPr>
        <p:spPr>
          <a:xfrm>
            <a:off x="263315" y="3675612"/>
            <a:ext cx="5797482" cy="49497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F13E9B-C223-4202-8854-62C477CCB4E6}"/>
              </a:ext>
            </a:extLst>
          </p:cNvPr>
          <p:cNvSpPr/>
          <p:nvPr/>
        </p:nvSpPr>
        <p:spPr>
          <a:xfrm>
            <a:off x="228113" y="4657725"/>
            <a:ext cx="5797482" cy="786089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3C8662-8C0C-48E7-88DA-18682DB9A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202" y="2591602"/>
            <a:ext cx="5987004" cy="35405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666C36-832F-4C11-AD2C-9A32A5A2A25F}"/>
              </a:ext>
            </a:extLst>
          </p:cNvPr>
          <p:cNvSpPr/>
          <p:nvPr/>
        </p:nvSpPr>
        <p:spPr>
          <a:xfrm>
            <a:off x="263315" y="2756145"/>
            <a:ext cx="5797482" cy="49497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A32D64-1C00-4EC6-B348-76A3CAAFA163}"/>
              </a:ext>
            </a:extLst>
          </p:cNvPr>
          <p:cNvSpPr/>
          <p:nvPr/>
        </p:nvSpPr>
        <p:spPr>
          <a:xfrm>
            <a:off x="5188504" y="680699"/>
            <a:ext cx="5105678" cy="12389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dirty="0">
                <a:solidFill>
                  <a:schemeClr val="bg1"/>
                </a:solidFill>
              </a:rPr>
              <a:t>Pour aider à votre compréhension de la matière, je vous recommande de faire une carte mentale incorporant les notions des facteurs qui influencent la vitesse de réaction.</a:t>
            </a:r>
          </a:p>
        </p:txBody>
      </p:sp>
    </p:spTree>
    <p:extLst>
      <p:ext uri="{BB962C8B-B14F-4D97-AF65-F5344CB8AC3E}">
        <p14:creationId xmlns:p14="http://schemas.microsoft.com/office/powerpoint/2010/main" val="413278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04BCEEB-5D68-47CD-AD0D-F14632C49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93458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Loi de la vitesse de réaction</a:t>
            </a:r>
            <a:br>
              <a:rPr lang="fr-CA" sz="4800" b="1" dirty="0"/>
            </a:br>
            <a:r>
              <a:rPr lang="fr-CA" sz="4800" b="1" dirty="0"/>
              <a:t>2 réactifs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  <a:p>
            <a:pPr algn="ctr">
              <a:spcAft>
                <a:spcPts val="600"/>
              </a:spcAft>
            </a:pPr>
            <a:r>
              <a:rPr lang="fr-CA" sz="3600" b="1" dirty="0"/>
              <a:t>p. 278 à 281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964562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</a:t>
            </a:r>
          </a:p>
          <a:p>
            <a:pPr algn="ctr"/>
            <a:r>
              <a:rPr lang="fr-CA" sz="1400" b="1" dirty="0"/>
              <a:t>p. 280-281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B9C0B24-8874-4D25-B685-D6BCAC0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50" y="2042845"/>
            <a:ext cx="11525693" cy="138112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dirty="0"/>
              <a:t>Si nous avons la réaction suivante:</a:t>
            </a:r>
          </a:p>
          <a:p>
            <a:pPr marL="0" indent="0" algn="ctr">
              <a:buNone/>
            </a:pPr>
            <a:r>
              <a:rPr lang="fr-CA" dirty="0"/>
              <a:t>2 NO</a:t>
            </a:r>
            <a:r>
              <a:rPr lang="fr-CA" baseline="-25000" dirty="0"/>
              <a:t>(g)</a:t>
            </a:r>
            <a:r>
              <a:rPr lang="fr-CA" dirty="0"/>
              <a:t> + Cl</a:t>
            </a:r>
            <a:r>
              <a:rPr lang="fr-CA" baseline="-25000" dirty="0"/>
              <a:t>2(g)</a:t>
            </a:r>
            <a:r>
              <a:rPr lang="fr-CA" dirty="0"/>
              <a:t> </a:t>
            </a:r>
            <a:r>
              <a:rPr lang="fr-CA" dirty="0">
                <a:sym typeface="Wingdings" panose="05000000000000000000" pitchFamily="2" charset="2"/>
              </a:rPr>
              <a:t> 2 NOCl</a:t>
            </a:r>
            <a:r>
              <a:rPr lang="fr-CA" baseline="-25000" dirty="0">
                <a:sym typeface="Wingdings" panose="05000000000000000000" pitchFamily="2" charset="2"/>
              </a:rPr>
              <a:t>2(g)</a:t>
            </a:r>
          </a:p>
          <a:p>
            <a:pPr marL="0" indent="0">
              <a:buNone/>
            </a:pPr>
            <a:r>
              <a:rPr lang="fr-CA" dirty="0">
                <a:sym typeface="Wingdings" panose="05000000000000000000" pitchFamily="2" charset="2"/>
              </a:rPr>
              <a:t>Les résultats de trois expériences sont présentes dans le tableau suivant.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4A6AD43-42E0-4F9A-8B1B-30BF1D0D75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9503" y="5392051"/>
                <a:ext cx="3440995" cy="5533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fr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4A6AD43-42E0-4F9A-8B1B-30BF1D0D7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503" y="5392051"/>
                <a:ext cx="3440995" cy="5533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6183879"/>
                  </p:ext>
                </p:extLst>
              </p:nvPr>
            </p:nvGraphicFramePr>
            <p:xfrm>
              <a:off x="2747703" y="3476091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[NO]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[Cl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2,27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4,55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9,08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6183879"/>
                  </p:ext>
                </p:extLst>
              </p:nvPr>
            </p:nvGraphicFramePr>
            <p:xfrm>
              <a:off x="2747703" y="3476091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740" t="-1111" r="-236992" b="-17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6054" t="-1111" r="-123372" b="-17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535" t="-1111" r="-1258" b="-17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178431" r="-1258" b="-2156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284000" r="-1258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376471" r="-1258" b="-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4" name="Espace réservé du contenu 10">
            <a:extLst>
              <a:ext uri="{FF2B5EF4-FFF2-40B4-BE49-F238E27FC236}">
                <a16:creationId xmlns:a16="http://schemas.microsoft.com/office/drawing/2014/main" id="{C967FDD8-417B-4B1F-9958-3C03BB86153D}"/>
              </a:ext>
            </a:extLst>
          </p:cNvPr>
          <p:cNvSpPr txBox="1">
            <a:spLocks/>
          </p:cNvSpPr>
          <p:nvPr/>
        </p:nvSpPr>
        <p:spPr>
          <a:xfrm>
            <a:off x="212649" y="4997262"/>
            <a:ext cx="11525693" cy="54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Étape 1: analyser les réactifs de manière indépendante pour trouver l’ordre de la réaction.</a:t>
            </a:r>
          </a:p>
        </p:txBody>
      </p:sp>
      <p:sp>
        <p:nvSpPr>
          <p:cNvPr id="45" name="Espace réservé du contenu 10">
            <a:extLst>
              <a:ext uri="{FF2B5EF4-FFF2-40B4-BE49-F238E27FC236}">
                <a16:creationId xmlns:a16="http://schemas.microsoft.com/office/drawing/2014/main" id="{68883994-5FAD-49E6-AF31-D3EAAF3847D7}"/>
              </a:ext>
            </a:extLst>
          </p:cNvPr>
          <p:cNvSpPr txBox="1">
            <a:spLocks/>
          </p:cNvSpPr>
          <p:nvPr/>
        </p:nvSpPr>
        <p:spPr>
          <a:xfrm>
            <a:off x="212649" y="5834495"/>
            <a:ext cx="11525693" cy="54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Étape 2: substituer les valeurs pour trouver la constante de vitesse.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Espace réservé du contenu 2">
                <a:extLst>
                  <a:ext uri="{FF2B5EF4-FFF2-40B4-BE49-F238E27FC236}">
                    <a16:creationId xmlns:a16="http://schemas.microsoft.com/office/drawing/2014/main" id="{034E5F83-79A0-44B6-B806-3B52ED9AC9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9502" y="6228026"/>
                <a:ext cx="3440995" cy="5533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fr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Espace réservé du contenu 2">
                <a:extLst>
                  <a:ext uri="{FF2B5EF4-FFF2-40B4-BE49-F238E27FC236}">
                    <a16:creationId xmlns:a16="http://schemas.microsoft.com/office/drawing/2014/main" id="{034E5F83-79A0-44B6-B806-3B52ED9AC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502" y="6228026"/>
                <a:ext cx="3440995" cy="553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967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</a:t>
            </a:r>
          </a:p>
          <a:p>
            <a:pPr algn="ctr"/>
            <a:r>
              <a:rPr lang="fr-CA" sz="1400" b="1" dirty="0"/>
              <a:t>p. 280-281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B9C0B24-8874-4D25-B685-D6BCAC0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00583"/>
            <a:ext cx="6452299" cy="85984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400" dirty="0"/>
              <a:t>Si nous avons la réaction suivante:</a:t>
            </a:r>
          </a:p>
          <a:p>
            <a:pPr marL="0" indent="0" algn="ctr">
              <a:buNone/>
            </a:pPr>
            <a:r>
              <a:rPr lang="fr-CA" sz="1400" dirty="0"/>
              <a:t>2 NO</a:t>
            </a:r>
            <a:r>
              <a:rPr lang="fr-CA" sz="1400" baseline="-25000" dirty="0"/>
              <a:t>(g)</a:t>
            </a:r>
            <a:r>
              <a:rPr lang="fr-CA" sz="1400" dirty="0"/>
              <a:t> + Cl</a:t>
            </a:r>
            <a:r>
              <a:rPr lang="fr-CA" sz="1400" baseline="-25000" dirty="0"/>
              <a:t>2(g)</a:t>
            </a:r>
            <a:r>
              <a:rPr lang="fr-CA" sz="1400" dirty="0"/>
              <a:t> </a:t>
            </a:r>
            <a:r>
              <a:rPr lang="fr-CA" sz="1400" dirty="0">
                <a:sym typeface="Wingdings" panose="05000000000000000000" pitchFamily="2" charset="2"/>
              </a:rPr>
              <a:t> 2 NOCl</a:t>
            </a:r>
            <a:r>
              <a:rPr lang="fr-CA" sz="1400" baseline="-25000" dirty="0">
                <a:sym typeface="Wingdings" panose="05000000000000000000" pitchFamily="2" charset="2"/>
              </a:rPr>
              <a:t>2(g)</a:t>
            </a:r>
          </a:p>
          <a:p>
            <a:pPr marL="0" indent="0">
              <a:buNone/>
            </a:pPr>
            <a:r>
              <a:rPr lang="fr-CA" sz="1400" dirty="0">
                <a:sym typeface="Wingdings" panose="05000000000000000000" pitchFamily="2" charset="2"/>
              </a:rPr>
              <a:t>Les résultats de trois expériences sont présentes dans le tableau suivant.</a:t>
            </a:r>
            <a:endParaRPr lang="fr-CA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4A6AD43-42E0-4F9A-8B1B-30BF1D0D75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4A6AD43-42E0-4F9A-8B1B-30BF1D0D7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69264" y="2028216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[NO]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[Cl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2,27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4,55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9,08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4466772"/>
                  </p:ext>
                </p:extLst>
              </p:nvPr>
            </p:nvGraphicFramePr>
            <p:xfrm>
              <a:off x="6569264" y="2028216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740" t="-1111" r="-23699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6054" t="-1111" r="-12337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535" t="-1111" r="-1258" b="-1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178431" r="-1258" b="-2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284000" r="-1258" b="-1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376471" r="-1258" b="-196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Espace réservé du contenu 10">
            <a:extLst>
              <a:ext uri="{FF2B5EF4-FFF2-40B4-BE49-F238E27FC236}">
                <a16:creationId xmlns:a16="http://schemas.microsoft.com/office/drawing/2014/main" id="{A520667B-B0D9-4EBB-B061-53AAF8099F62}"/>
              </a:ext>
            </a:extLst>
          </p:cNvPr>
          <p:cNvSpPr txBox="1">
            <a:spLocks/>
          </p:cNvSpPr>
          <p:nvPr/>
        </p:nvSpPr>
        <p:spPr>
          <a:xfrm>
            <a:off x="-15" y="4072110"/>
            <a:ext cx="4703845" cy="921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600" dirty="0">
                <a:sym typeface="Wingdings" panose="05000000000000000000" pitchFamily="2" charset="2"/>
              </a:rPr>
              <a:t>Déterminer les expériences qui offrent un rapport simple entre deux concentration.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7AD3216-EE12-4857-9507-4AC38E036363}"/>
                  </a:ext>
                </a:extLst>
              </p:cNvPr>
              <p:cNvSpPr txBox="1"/>
              <p:nvPr/>
            </p:nvSpPr>
            <p:spPr>
              <a:xfrm>
                <a:off x="4703835" y="4095177"/>
                <a:ext cx="4029696" cy="817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0,0125</m:t>
                          </m:r>
                          <m:f>
                            <m:fPr>
                              <m:ctrlPr>
                                <a:rPr lang="fr-CA" sz="1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14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fr-CA" sz="14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num>
                        <m:den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0,0250</m:t>
                          </m:r>
                          <m:f>
                            <m:fPr>
                              <m:ctrlPr>
                                <a:rPr lang="fr-CA" sz="1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14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fr-CA" sz="14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den>
                      </m:f>
                      <m:r>
                        <a:rPr lang="fr-CA" sz="1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CA" sz="1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CA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7AD3216-EE12-4857-9507-4AC38E036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835" y="4095177"/>
                <a:ext cx="4029696" cy="817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e 32">
            <a:extLst>
              <a:ext uri="{FF2B5EF4-FFF2-40B4-BE49-F238E27FC236}">
                <a16:creationId xmlns:a16="http://schemas.microsoft.com/office/drawing/2014/main" id="{ED91B647-60C8-40F1-8E9A-04004515D4FF}"/>
              </a:ext>
            </a:extLst>
          </p:cNvPr>
          <p:cNvGrpSpPr/>
          <p:nvPr/>
        </p:nvGrpSpPr>
        <p:grpSpPr>
          <a:xfrm>
            <a:off x="0" y="3635920"/>
            <a:ext cx="12192000" cy="3222080"/>
            <a:chOff x="0" y="3635920"/>
            <a:chExt cx="12192000" cy="3222080"/>
          </a:xfrm>
        </p:grpSpPr>
        <p:sp>
          <p:nvSpPr>
            <p:cNvPr id="9" name="Espace réservé du contenu 10">
              <a:extLst>
                <a:ext uri="{FF2B5EF4-FFF2-40B4-BE49-F238E27FC236}">
                  <a16:creationId xmlns:a16="http://schemas.microsoft.com/office/drawing/2014/main" id="{032959C3-A632-4ECF-A441-8C9BFCC9A28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635920"/>
              <a:ext cx="4703833" cy="3755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fr-CA" sz="2000" b="1" dirty="0">
                  <a:sym typeface="Wingdings" panose="05000000000000000000" pitchFamily="2" charset="2"/>
                </a:rPr>
                <a:t>Description de la démarche</a:t>
              </a:r>
            </a:p>
          </p:txBody>
        </p:sp>
        <p:sp>
          <p:nvSpPr>
            <p:cNvPr id="23" name="Espace réservé du contenu 10">
              <a:extLst>
                <a:ext uri="{FF2B5EF4-FFF2-40B4-BE49-F238E27FC236}">
                  <a16:creationId xmlns:a16="http://schemas.microsoft.com/office/drawing/2014/main" id="{FECE41B9-DCE2-442E-969E-0F72C46468C1}"/>
                </a:ext>
              </a:extLst>
            </p:cNvPr>
            <p:cNvSpPr txBox="1">
              <a:spLocks/>
            </p:cNvSpPr>
            <p:nvPr/>
          </p:nvSpPr>
          <p:spPr>
            <a:xfrm>
              <a:off x="4703834" y="3635920"/>
              <a:ext cx="4029699" cy="3989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fr-CA" sz="2000" b="1" dirty="0">
                  <a:sym typeface="Wingdings" panose="05000000000000000000" pitchFamily="2" charset="2"/>
                </a:rPr>
                <a:t>NO</a:t>
              </a:r>
            </a:p>
          </p:txBody>
        </p:sp>
        <p:sp>
          <p:nvSpPr>
            <p:cNvPr id="25" name="Espace réservé du contenu 10">
              <a:extLst>
                <a:ext uri="{FF2B5EF4-FFF2-40B4-BE49-F238E27FC236}">
                  <a16:creationId xmlns:a16="http://schemas.microsoft.com/office/drawing/2014/main" id="{ECE43D1D-B892-4088-8DBA-04DC0B3CD994}"/>
                </a:ext>
              </a:extLst>
            </p:cNvPr>
            <p:cNvSpPr txBox="1">
              <a:spLocks/>
            </p:cNvSpPr>
            <p:nvPr/>
          </p:nvSpPr>
          <p:spPr>
            <a:xfrm>
              <a:off x="8733534" y="3635920"/>
              <a:ext cx="3458466" cy="3989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fr-CA" sz="2000" b="1" dirty="0">
                  <a:sym typeface="Wingdings" panose="05000000000000000000" pitchFamily="2" charset="2"/>
                </a:rPr>
                <a:t>Cl</a:t>
              </a:r>
              <a:r>
                <a:rPr lang="fr-CA" sz="2000" b="1" baseline="-25000" dirty="0">
                  <a:sym typeface="Wingdings" panose="05000000000000000000" pitchFamily="2" charset="2"/>
                </a:rPr>
                <a:t>2</a:t>
              </a:r>
            </a:p>
          </p:txBody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A23DE15E-B7ED-4F96-8A89-8052CDA53EBB}"/>
                </a:ext>
              </a:extLst>
            </p:cNvPr>
            <p:cNvGrpSpPr/>
            <p:nvPr/>
          </p:nvGrpSpPr>
          <p:grpSpPr>
            <a:xfrm>
              <a:off x="0" y="3638349"/>
              <a:ext cx="12192000" cy="3219651"/>
              <a:chOff x="0" y="3638349"/>
              <a:chExt cx="12192000" cy="3219651"/>
            </a:xfrm>
          </p:grpSpPr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6EB919DF-B551-4C2F-82B0-26671FAAA7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3844" y="3638349"/>
                <a:ext cx="0" cy="32196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CAC9A0A8-0FFD-42E6-A018-7712EE6AD0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3546" y="3638349"/>
                <a:ext cx="0" cy="32196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52D91B07-D81E-4AD2-8D81-641C92F94B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4065047"/>
                <a:ext cx="12192000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F5344080-DB95-490F-9387-2295BE254D36}"/>
                  </a:ext>
                </a:extLst>
              </p:cNvPr>
              <p:cNvSpPr txBox="1"/>
              <p:nvPr/>
            </p:nvSpPr>
            <p:spPr>
              <a:xfrm>
                <a:off x="8733527" y="4072110"/>
                <a:ext cx="3458472" cy="817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0,0255</m:t>
                          </m:r>
                          <m:f>
                            <m:fPr>
                              <m:ctrlPr>
                                <a:rPr lang="fr-CA" sz="1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14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fr-CA" sz="14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num>
                        <m:den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0,0510</m:t>
                          </m:r>
                          <m:f>
                            <m:fPr>
                              <m:ctrlPr>
                                <a:rPr lang="fr-CA" sz="1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14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fr-CA" sz="14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den>
                      </m:f>
                      <m:r>
                        <a:rPr lang="fr-CA" sz="1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CA" sz="1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CA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F5344080-DB95-490F-9387-2295BE254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527" y="4072110"/>
                <a:ext cx="3458472" cy="817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>
            <a:extLst>
              <a:ext uri="{FF2B5EF4-FFF2-40B4-BE49-F238E27FC236}">
                <a16:creationId xmlns:a16="http://schemas.microsoft.com/office/drawing/2014/main" id="{8CA94AFC-5ADD-4874-8A1B-2D497401070C}"/>
              </a:ext>
            </a:extLst>
          </p:cNvPr>
          <p:cNvSpPr txBox="1"/>
          <p:nvPr/>
        </p:nvSpPr>
        <p:spPr>
          <a:xfrm>
            <a:off x="6452306" y="4204053"/>
            <a:ext cx="21529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/>
              <a:t>* Pour NO, les expériences 1 et 3 offrent un rapport 1/2 , mais le Cl</a:t>
            </a:r>
            <a:r>
              <a:rPr lang="fr-CA" sz="1100" baseline="-25000" dirty="0"/>
              <a:t>2</a:t>
            </a:r>
            <a:r>
              <a:rPr lang="fr-CA" sz="1100" dirty="0"/>
              <a:t> </a:t>
            </a:r>
            <a:r>
              <a:rPr lang="fr-CA" sz="1100" b="1" u="sng" dirty="0">
                <a:solidFill>
                  <a:srgbClr val="00B0F0"/>
                </a:solidFill>
              </a:rPr>
              <a:t>reste constant</a:t>
            </a:r>
            <a:r>
              <a:rPr lang="fr-CA" sz="1100" dirty="0"/>
              <a:t>.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5D2556B-EA58-4DB5-BA86-C65CD4D34DAA}"/>
              </a:ext>
            </a:extLst>
          </p:cNvPr>
          <p:cNvSpPr txBox="1"/>
          <p:nvPr/>
        </p:nvSpPr>
        <p:spPr>
          <a:xfrm>
            <a:off x="10167374" y="4180986"/>
            <a:ext cx="20246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/>
              <a:t>* Pour Cl</a:t>
            </a:r>
            <a:r>
              <a:rPr lang="fr-CA" sz="1100" baseline="-25000" dirty="0"/>
              <a:t>2</a:t>
            </a:r>
            <a:r>
              <a:rPr lang="fr-CA" sz="1100" dirty="0"/>
              <a:t>, les expériences 1 et 2 offrent un rapport 1/2, mais le NO </a:t>
            </a:r>
            <a:r>
              <a:rPr lang="fr-CA" sz="1100" b="1" u="sng" dirty="0">
                <a:solidFill>
                  <a:srgbClr val="00B0F0"/>
                </a:solidFill>
              </a:rPr>
              <a:t>reste constant</a:t>
            </a:r>
            <a:r>
              <a:rPr lang="fr-CA" sz="1100" dirty="0"/>
              <a:t>. 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B779207-B80C-414A-8DD0-A6C02F0A4145}"/>
              </a:ext>
            </a:extLst>
          </p:cNvPr>
          <p:cNvCxnSpPr>
            <a:cxnSpLocks/>
          </p:cNvCxnSpPr>
          <p:nvPr/>
        </p:nvCxnSpPr>
        <p:spPr>
          <a:xfrm flipH="1">
            <a:off x="0" y="4993622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contenu 10">
            <a:extLst>
              <a:ext uri="{FF2B5EF4-FFF2-40B4-BE49-F238E27FC236}">
                <a16:creationId xmlns:a16="http://schemas.microsoft.com/office/drawing/2014/main" id="{56113A85-C579-4A93-97BF-4FAF3A477E3E}"/>
              </a:ext>
            </a:extLst>
          </p:cNvPr>
          <p:cNvSpPr txBox="1">
            <a:spLocks/>
          </p:cNvSpPr>
          <p:nvPr/>
        </p:nvSpPr>
        <p:spPr>
          <a:xfrm>
            <a:off x="-16" y="5004298"/>
            <a:ext cx="4703845" cy="85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600" dirty="0">
                <a:sym typeface="Wingdings" panose="05000000000000000000" pitchFamily="2" charset="2"/>
              </a:rPr>
              <a:t>Déterminer le rapport entre les vitesses correspondantes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45DBA47A-7FC2-459D-A8FF-E77FF0D966D9}"/>
                  </a:ext>
                </a:extLst>
              </p:cNvPr>
              <p:cNvSpPr txBox="1"/>
              <p:nvPr/>
            </p:nvSpPr>
            <p:spPr>
              <a:xfrm>
                <a:off x="4703835" y="5128995"/>
                <a:ext cx="4029696" cy="550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2,27</m:t>
                          </m:r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1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1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sz="1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num>
                        <m:den>
                          <m:r>
                            <a:rPr lang="fr-CA" sz="1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9,08</m:t>
                          </m:r>
                          <m:r>
                            <a:rPr lang="fr-CA" sz="1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1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1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sz="1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den>
                      </m:f>
                      <m:r>
                        <a:rPr lang="fr-CA" sz="1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CA" sz="1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CA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45DBA47A-7FC2-459D-A8FF-E77FF0D96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835" y="5128995"/>
                <a:ext cx="4029696" cy="5504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0E755EE5-96CA-4E1E-B667-721209CB0F79}"/>
                  </a:ext>
                </a:extLst>
              </p:cNvPr>
              <p:cNvSpPr txBox="1"/>
              <p:nvPr/>
            </p:nvSpPr>
            <p:spPr>
              <a:xfrm>
                <a:off x="8733527" y="5128995"/>
                <a:ext cx="3458472" cy="550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2,27</m:t>
                          </m:r>
                          <m:r>
                            <a:rPr lang="fr-CA" sz="1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1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1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sz="1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num>
                        <m:den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4,55</m:t>
                          </m:r>
                          <m:r>
                            <a:rPr lang="fr-CA" sz="1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1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1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sz="1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den>
                      </m:f>
                      <m:r>
                        <a:rPr lang="fr-CA" sz="1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CA" sz="1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sz="1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CA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0E755EE5-96CA-4E1E-B667-721209CB0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527" y="5128995"/>
                <a:ext cx="3458472" cy="5504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9919B05F-AEFB-4724-B8AC-C51CDDE92F0F}"/>
              </a:ext>
            </a:extLst>
          </p:cNvPr>
          <p:cNvCxnSpPr>
            <a:cxnSpLocks/>
          </p:cNvCxnSpPr>
          <p:nvPr/>
        </p:nvCxnSpPr>
        <p:spPr>
          <a:xfrm flipH="1">
            <a:off x="-16" y="5912691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space réservé du contenu 10">
            <a:extLst>
              <a:ext uri="{FF2B5EF4-FFF2-40B4-BE49-F238E27FC236}">
                <a16:creationId xmlns:a16="http://schemas.microsoft.com/office/drawing/2014/main" id="{1E42F1FA-0A6C-436B-8F5D-F903D87BFF2A}"/>
              </a:ext>
            </a:extLst>
          </p:cNvPr>
          <p:cNvSpPr txBox="1">
            <a:spLocks/>
          </p:cNvSpPr>
          <p:nvPr/>
        </p:nvSpPr>
        <p:spPr>
          <a:xfrm>
            <a:off x="-31" y="5994446"/>
            <a:ext cx="4703845" cy="842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600" dirty="0">
                <a:sym typeface="Wingdings" panose="05000000000000000000" pitchFamily="2" charset="2"/>
              </a:rPr>
              <a:t>Déterminer l’ordre de chacun des réactifs de la réaction.</a:t>
            </a:r>
          </a:p>
        </p:txBody>
      </p:sp>
      <p:sp>
        <p:nvSpPr>
          <p:cNvPr id="41" name="Espace réservé du contenu 10">
            <a:extLst>
              <a:ext uri="{FF2B5EF4-FFF2-40B4-BE49-F238E27FC236}">
                <a16:creationId xmlns:a16="http://schemas.microsoft.com/office/drawing/2014/main" id="{8DCE8371-CB1E-4079-9CFF-D5DC72D1B933}"/>
              </a:ext>
            </a:extLst>
          </p:cNvPr>
          <p:cNvSpPr txBox="1">
            <a:spLocks/>
          </p:cNvSpPr>
          <p:nvPr/>
        </p:nvSpPr>
        <p:spPr>
          <a:xfrm>
            <a:off x="4703815" y="5924126"/>
            <a:ext cx="4029700" cy="921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200" dirty="0">
                <a:solidFill>
                  <a:srgbClr val="FFFF00"/>
                </a:solidFill>
                <a:sym typeface="Wingdings" panose="05000000000000000000" pitchFamily="2" charset="2"/>
              </a:rPr>
              <a:t>Pour le NO, lorsque nous doublons la concentration, la vitesse est quadruplée. L’ordre de la réaction en fonction de ce réactif est 2. </a:t>
            </a:r>
          </a:p>
        </p:txBody>
      </p:sp>
      <p:sp>
        <p:nvSpPr>
          <p:cNvPr id="42" name="Espace réservé du contenu 10">
            <a:extLst>
              <a:ext uri="{FF2B5EF4-FFF2-40B4-BE49-F238E27FC236}">
                <a16:creationId xmlns:a16="http://schemas.microsoft.com/office/drawing/2014/main" id="{DE313F55-3881-4107-B430-50BD5B4B1E0E}"/>
              </a:ext>
            </a:extLst>
          </p:cNvPr>
          <p:cNvSpPr txBox="1">
            <a:spLocks/>
          </p:cNvSpPr>
          <p:nvPr/>
        </p:nvSpPr>
        <p:spPr>
          <a:xfrm>
            <a:off x="8733500" y="5915716"/>
            <a:ext cx="3458500" cy="921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200" dirty="0">
                <a:solidFill>
                  <a:srgbClr val="FFFF00"/>
                </a:solidFill>
                <a:sym typeface="Wingdings" panose="05000000000000000000" pitchFamily="2" charset="2"/>
              </a:rPr>
              <a:t>Pour le Cl</a:t>
            </a:r>
            <a:r>
              <a:rPr lang="fr-CA" sz="1200" baseline="-25000" dirty="0">
                <a:solidFill>
                  <a:srgbClr val="FFFF00"/>
                </a:solidFill>
                <a:sym typeface="Wingdings" panose="05000000000000000000" pitchFamily="2" charset="2"/>
              </a:rPr>
              <a:t>2</a:t>
            </a:r>
            <a:r>
              <a:rPr lang="fr-CA" sz="1200" dirty="0">
                <a:solidFill>
                  <a:srgbClr val="FFFF00"/>
                </a:solidFill>
                <a:sym typeface="Wingdings" panose="05000000000000000000" pitchFamily="2" charset="2"/>
              </a:rPr>
              <a:t>, lorsque nous doublons la concentration, la vitesse est doublée. L’ordre de la réaction en fonction de ce réactif est 1.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Espace réservé du contenu 2">
                <a:extLst>
                  <a:ext uri="{FF2B5EF4-FFF2-40B4-BE49-F238E27FC236}">
                    <a16:creationId xmlns:a16="http://schemas.microsoft.com/office/drawing/2014/main" id="{E1E55054-4FF4-4BCD-8924-16FD056776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185" y="1020481"/>
                <a:ext cx="3440995" cy="553310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Espace réservé du contenu 2">
                <a:extLst>
                  <a:ext uri="{FF2B5EF4-FFF2-40B4-BE49-F238E27FC236}">
                    <a16:creationId xmlns:a16="http://schemas.microsoft.com/office/drawing/2014/main" id="{E1E55054-4FF4-4BCD-8924-16FD05677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185" y="1020481"/>
                <a:ext cx="3440995" cy="5533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Espace réservé du contenu 10">
            <a:extLst>
              <a:ext uri="{FF2B5EF4-FFF2-40B4-BE49-F238E27FC236}">
                <a16:creationId xmlns:a16="http://schemas.microsoft.com/office/drawing/2014/main" id="{7EB9498B-1C93-4ED6-B0D5-CB4AC0B49DFC}"/>
              </a:ext>
            </a:extLst>
          </p:cNvPr>
          <p:cNvSpPr txBox="1">
            <a:spLocks/>
          </p:cNvSpPr>
          <p:nvPr/>
        </p:nvSpPr>
        <p:spPr>
          <a:xfrm>
            <a:off x="-30" y="2890554"/>
            <a:ext cx="6452297" cy="68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dirty="0"/>
              <a:t>Étape 1: analyser les réactifs de manière indépendante pour trouver l’ordre de la réaction.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F88BE6-93D7-4C62-AECF-F41517BC0D10}"/>
              </a:ext>
            </a:extLst>
          </p:cNvPr>
          <p:cNvSpPr txBox="1"/>
          <p:nvPr/>
        </p:nvSpPr>
        <p:spPr>
          <a:xfrm>
            <a:off x="10902174" y="3665586"/>
            <a:ext cx="118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FF00"/>
                </a:solidFill>
              </a:rPr>
              <a:t>n = 1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0DB6F4E-5B37-4C38-91F6-7B2F1503A2AF}"/>
              </a:ext>
            </a:extLst>
          </p:cNvPr>
          <p:cNvSpPr txBox="1"/>
          <p:nvPr/>
        </p:nvSpPr>
        <p:spPr>
          <a:xfrm>
            <a:off x="7384967" y="3634078"/>
            <a:ext cx="118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FF00"/>
                </a:solidFill>
              </a:rPr>
              <a:t>m = 2</a:t>
            </a:r>
          </a:p>
        </p:txBody>
      </p:sp>
    </p:spTree>
    <p:extLst>
      <p:ext uri="{BB962C8B-B14F-4D97-AF65-F5344CB8AC3E}">
        <p14:creationId xmlns:p14="http://schemas.microsoft.com/office/powerpoint/2010/main" val="31865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8" grpId="0"/>
      <p:bldP spid="29" grpId="0"/>
      <p:bldP spid="30" grpId="0"/>
      <p:bldP spid="31" grpId="0"/>
      <p:bldP spid="35" grpId="0" uiExpand="1" build="p"/>
      <p:bldP spid="27" grpId="0"/>
      <p:bldP spid="28" grpId="0"/>
      <p:bldP spid="40" grpId="0" uiExpand="1" build="p"/>
      <p:bldP spid="41" grpId="0" uiExpand="1" build="p"/>
      <p:bldP spid="42" grpId="0" uiExpand="1" build="p"/>
      <p:bldP spid="43" grpId="0" animBg="1"/>
      <p:bldP spid="4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</a:t>
            </a:r>
          </a:p>
          <a:p>
            <a:pPr algn="ctr"/>
            <a:r>
              <a:rPr lang="fr-CA" sz="1400" b="1" dirty="0"/>
              <a:t>p. 280-281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B9C0B24-8874-4D25-B685-D6BCAC0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0" y="2028215"/>
            <a:ext cx="6351189" cy="14690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800" dirty="0"/>
              <a:t>Si nous avons la réaction suivante:</a:t>
            </a:r>
          </a:p>
          <a:p>
            <a:pPr marL="0" indent="0" algn="ctr">
              <a:buNone/>
            </a:pPr>
            <a:r>
              <a:rPr lang="fr-CA" sz="1800" dirty="0"/>
              <a:t>2 NO</a:t>
            </a:r>
            <a:r>
              <a:rPr lang="fr-CA" sz="1800" baseline="-25000" dirty="0"/>
              <a:t>(g)</a:t>
            </a:r>
            <a:r>
              <a:rPr lang="fr-CA" sz="1800" dirty="0"/>
              <a:t> + Cl</a:t>
            </a:r>
            <a:r>
              <a:rPr lang="fr-CA" sz="1800" baseline="-25000" dirty="0"/>
              <a:t>2(g)</a:t>
            </a:r>
            <a:r>
              <a:rPr lang="fr-CA" sz="1800" dirty="0"/>
              <a:t> </a:t>
            </a:r>
            <a:r>
              <a:rPr lang="fr-CA" sz="1800" dirty="0">
                <a:sym typeface="Wingdings" panose="05000000000000000000" pitchFamily="2" charset="2"/>
              </a:rPr>
              <a:t> 2 NOCl</a:t>
            </a:r>
            <a:r>
              <a:rPr lang="fr-CA" sz="1800" baseline="-25000" dirty="0">
                <a:sym typeface="Wingdings" panose="05000000000000000000" pitchFamily="2" charset="2"/>
              </a:rPr>
              <a:t>2(g)</a:t>
            </a:r>
          </a:p>
          <a:p>
            <a:pPr marL="0" indent="0">
              <a:buNone/>
            </a:pPr>
            <a:r>
              <a:rPr lang="fr-CA" sz="1800" dirty="0">
                <a:sym typeface="Wingdings" panose="05000000000000000000" pitchFamily="2" charset="2"/>
              </a:rPr>
              <a:t>Les résultats de trois expériences sont présentes dans le tableau suivant.</a:t>
            </a:r>
            <a:endParaRPr lang="fr-CA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69264" y="2028216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[NO]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[Cl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2,27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4,55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9,08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4466772"/>
                  </p:ext>
                </p:extLst>
              </p:nvPr>
            </p:nvGraphicFramePr>
            <p:xfrm>
              <a:off x="6569264" y="2028216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740" t="-1111" r="-23699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6054" t="-1111" r="-12337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535" t="-1111" r="-1258" b="-1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178431" r="-1258" b="-2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284000" r="-1258" b="-1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376471" r="-1258" b="-196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Espace réservé du contenu 10">
            <a:extLst>
              <a:ext uri="{FF2B5EF4-FFF2-40B4-BE49-F238E27FC236}">
                <a16:creationId xmlns:a16="http://schemas.microsoft.com/office/drawing/2014/main" id="{7EB9498B-1C93-4ED6-B0D5-CB4AC0B49DFC}"/>
              </a:ext>
            </a:extLst>
          </p:cNvPr>
          <p:cNvSpPr txBox="1">
            <a:spLocks/>
          </p:cNvSpPr>
          <p:nvPr/>
        </p:nvSpPr>
        <p:spPr>
          <a:xfrm>
            <a:off x="101110" y="3691312"/>
            <a:ext cx="5994887" cy="52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Étape 2: trouver la valeur de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Espace réservé du contenu 2">
                <a:extLst>
                  <a:ext uri="{FF2B5EF4-FFF2-40B4-BE49-F238E27FC236}">
                    <a16:creationId xmlns:a16="http://schemas.microsoft.com/office/drawing/2014/main" id="{D1654872-CB40-4705-9E8B-3CADDDD52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110" y="4322667"/>
                <a:ext cx="5994885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fr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Espace réservé du contenu 2">
                <a:extLst>
                  <a:ext uri="{FF2B5EF4-FFF2-40B4-BE49-F238E27FC236}">
                    <a16:creationId xmlns:a16="http://schemas.microsoft.com/office/drawing/2014/main" id="{D1654872-CB40-4705-9E8B-3CADDDD52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0" y="4322667"/>
                <a:ext cx="5994885" cy="553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Espace réservé du contenu 2">
                <a:extLst>
                  <a:ext uri="{FF2B5EF4-FFF2-40B4-BE49-F238E27FC236}">
                    <a16:creationId xmlns:a16="http://schemas.microsoft.com/office/drawing/2014/main" id="{312BC073-D929-4802-A9F8-22A0CFA6D5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111" y="4875977"/>
                <a:ext cx="5994890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i="1" dirty="0" smtClean="0">
                          <a:latin typeface="Cambria Math" panose="02040503050406030204" pitchFamily="18" charset="0"/>
                        </a:rPr>
                        <m:t>2,27</m:t>
                      </m:r>
                      <m:r>
                        <a:rPr lang="fr-CA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fr-CA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0,0125</m:t>
                              </m:r>
                            </m:e>
                          </m:d>
                        </m:e>
                        <m:sup>
                          <m:r>
                            <a:rPr lang="fr-CA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0,0255</m:t>
                              </m:r>
                            </m:e>
                          </m:d>
                        </m:e>
                        <m:sup>
                          <m:r>
                            <a:rPr lang="fr-CA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Espace réservé du contenu 2">
                <a:extLst>
                  <a:ext uri="{FF2B5EF4-FFF2-40B4-BE49-F238E27FC236}">
                    <a16:creationId xmlns:a16="http://schemas.microsoft.com/office/drawing/2014/main" id="{312BC073-D929-4802-A9F8-22A0CFA6D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1" y="4875977"/>
                <a:ext cx="5994890" cy="5533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15C5E6E8-0FB7-4655-8762-DA3658781856}"/>
                  </a:ext>
                </a:extLst>
              </p:cNvPr>
              <p:cNvSpPr txBox="1"/>
              <p:nvPr/>
            </p:nvSpPr>
            <p:spPr>
              <a:xfrm>
                <a:off x="101110" y="5430038"/>
                <a:ext cx="5994888" cy="757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0" i="1" dirty="0" smtClean="0">
                              <a:latin typeface="Cambria Math" panose="02040503050406030204" pitchFamily="18" charset="0"/>
                            </a:rPr>
                            <m:t>2,27</m:t>
                          </m:r>
                          <m:r>
                            <a:rPr lang="fr-CA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2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20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0,0</m:t>
                                  </m:r>
                                  <m:r>
                                    <a:rPr lang="fr-CA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125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A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fr-CA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0255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fr-CA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15C5E6E8-0FB7-4655-8762-DA3658781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0" y="5430038"/>
                <a:ext cx="5994888" cy="7578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F34B55B-33F3-4542-9DC3-ACB0E837B03B}"/>
                  </a:ext>
                </a:extLst>
              </p:cNvPr>
              <p:cNvSpPr txBox="1"/>
              <p:nvPr/>
            </p:nvSpPr>
            <p:spPr>
              <a:xfrm>
                <a:off x="101099" y="6274214"/>
                <a:ext cx="59948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0" i="1" dirty="0" smtClean="0">
                          <a:latin typeface="Cambria Math" panose="02040503050406030204" pitchFamily="18" charset="0"/>
                        </a:rPr>
                        <m:t>5,69</m:t>
                      </m:r>
                      <m:r>
                        <a:rPr lang="fr-CA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F34B55B-33F3-4542-9DC3-ACB0E837B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9" y="6274214"/>
                <a:ext cx="599489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id="{BAD52D59-0EA8-43FF-BADC-A7E385403B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185" y="1020481"/>
                <a:ext cx="3440995" cy="553310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id="{BAD52D59-0EA8-43FF-BADC-A7E385403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185" y="1020481"/>
                <a:ext cx="3440995" cy="5533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551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</a:t>
            </a:r>
          </a:p>
          <a:p>
            <a:pPr algn="ctr"/>
            <a:r>
              <a:rPr lang="fr-CA" sz="1400" b="1" dirty="0"/>
              <a:t>p. 280-281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B9C0B24-8874-4D25-B685-D6BCAC0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0" y="2028215"/>
            <a:ext cx="6351189" cy="14690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800" dirty="0"/>
              <a:t>Si nous avons la réaction suivante:</a:t>
            </a:r>
          </a:p>
          <a:p>
            <a:pPr marL="0" indent="0" algn="ctr">
              <a:buNone/>
            </a:pPr>
            <a:r>
              <a:rPr lang="fr-CA" sz="1800" dirty="0"/>
              <a:t>2 NO</a:t>
            </a:r>
            <a:r>
              <a:rPr lang="fr-CA" sz="1800" baseline="-25000" dirty="0"/>
              <a:t>(g)</a:t>
            </a:r>
            <a:r>
              <a:rPr lang="fr-CA" sz="1800" dirty="0"/>
              <a:t> + Cl</a:t>
            </a:r>
            <a:r>
              <a:rPr lang="fr-CA" sz="1800" baseline="-25000" dirty="0"/>
              <a:t>2(g)</a:t>
            </a:r>
            <a:r>
              <a:rPr lang="fr-CA" sz="1800" dirty="0"/>
              <a:t> </a:t>
            </a:r>
            <a:r>
              <a:rPr lang="fr-CA" sz="1800" dirty="0">
                <a:sym typeface="Wingdings" panose="05000000000000000000" pitchFamily="2" charset="2"/>
              </a:rPr>
              <a:t> 2 NOCl</a:t>
            </a:r>
            <a:r>
              <a:rPr lang="fr-CA" sz="1800" baseline="-25000" dirty="0">
                <a:sym typeface="Wingdings" panose="05000000000000000000" pitchFamily="2" charset="2"/>
              </a:rPr>
              <a:t>2(g)</a:t>
            </a:r>
          </a:p>
          <a:p>
            <a:pPr marL="0" indent="0">
              <a:buNone/>
            </a:pPr>
            <a:r>
              <a:rPr lang="fr-CA" sz="1800" dirty="0">
                <a:sym typeface="Wingdings" panose="05000000000000000000" pitchFamily="2" charset="2"/>
              </a:rPr>
              <a:t>Les résultats de trois expériences sont présentes dans le tableau suivant.</a:t>
            </a:r>
            <a:endParaRPr lang="fr-CA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69264" y="2028216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[NO]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[Cl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2,27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4,55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9,08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4466772"/>
                  </p:ext>
                </p:extLst>
              </p:nvPr>
            </p:nvGraphicFramePr>
            <p:xfrm>
              <a:off x="6569264" y="2028216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740" t="-1111" r="-23699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6054" t="-1111" r="-12337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535" t="-1111" r="-1258" b="-1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178431" r="-1258" b="-2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284000" r="-1258" b="-1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376471" r="-1258" b="-196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Espace réservé du contenu 10">
            <a:extLst>
              <a:ext uri="{FF2B5EF4-FFF2-40B4-BE49-F238E27FC236}">
                <a16:creationId xmlns:a16="http://schemas.microsoft.com/office/drawing/2014/main" id="{7EB9498B-1C93-4ED6-B0D5-CB4AC0B49DFC}"/>
              </a:ext>
            </a:extLst>
          </p:cNvPr>
          <p:cNvSpPr txBox="1">
            <a:spLocks/>
          </p:cNvSpPr>
          <p:nvPr/>
        </p:nvSpPr>
        <p:spPr>
          <a:xfrm>
            <a:off x="101111" y="3691312"/>
            <a:ext cx="3985612" cy="52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600" dirty="0"/>
              <a:t>Étape 2: trouver la valeur de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Espace réservé du contenu 2">
                <a:extLst>
                  <a:ext uri="{FF2B5EF4-FFF2-40B4-BE49-F238E27FC236}">
                    <a16:creationId xmlns:a16="http://schemas.microsoft.com/office/drawing/2014/main" id="{D1654872-CB40-4705-9E8B-3CADDDD52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109" y="4219662"/>
                <a:ext cx="4134003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CA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fr-CA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Espace réservé du contenu 2">
                <a:extLst>
                  <a:ext uri="{FF2B5EF4-FFF2-40B4-BE49-F238E27FC236}">
                    <a16:creationId xmlns:a16="http://schemas.microsoft.com/office/drawing/2014/main" id="{D1654872-CB40-4705-9E8B-3CADDDD52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9" y="4219662"/>
                <a:ext cx="4134003" cy="553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5D3FCD5F-4B7F-49BA-AD33-C0265EBDD770}"/>
              </a:ext>
            </a:extLst>
          </p:cNvPr>
          <p:cNvCxnSpPr>
            <a:cxnSpLocks/>
          </p:cNvCxnSpPr>
          <p:nvPr/>
        </p:nvCxnSpPr>
        <p:spPr>
          <a:xfrm>
            <a:off x="4086727" y="3691312"/>
            <a:ext cx="0" cy="316668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Espace réservé du contenu 2">
                <a:extLst>
                  <a:ext uri="{FF2B5EF4-FFF2-40B4-BE49-F238E27FC236}">
                    <a16:creationId xmlns:a16="http://schemas.microsoft.com/office/drawing/2014/main" id="{312BC073-D929-4802-A9F8-22A0CFA6D5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106" y="4772972"/>
                <a:ext cx="4134007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400" i="1" dirty="0" smtClean="0">
                          <a:latin typeface="Cambria Math" panose="02040503050406030204" pitchFamily="18" charset="0"/>
                        </a:rPr>
                        <m:t>2,27</m:t>
                      </m:r>
                      <m:r>
                        <a:rPr lang="fr-CA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fr-CA" sz="1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0,0125</m:t>
                              </m:r>
                            </m:e>
                          </m:d>
                        </m:e>
                        <m:sup>
                          <m:r>
                            <a:rPr lang="fr-CA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0,0255</m:t>
                              </m:r>
                            </m:e>
                          </m:d>
                        </m:e>
                        <m:sup>
                          <m:r>
                            <a:rPr lang="fr-CA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Espace réservé du contenu 2">
                <a:extLst>
                  <a:ext uri="{FF2B5EF4-FFF2-40B4-BE49-F238E27FC236}">
                    <a16:creationId xmlns:a16="http://schemas.microsoft.com/office/drawing/2014/main" id="{312BC073-D929-4802-A9F8-22A0CFA6D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6" y="4772972"/>
                <a:ext cx="4134007" cy="5533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15C5E6E8-0FB7-4655-8762-DA3658781856}"/>
                  </a:ext>
                </a:extLst>
              </p:cNvPr>
              <p:cNvSpPr txBox="1"/>
              <p:nvPr/>
            </p:nvSpPr>
            <p:spPr>
              <a:xfrm>
                <a:off x="101107" y="5326282"/>
                <a:ext cx="4134005" cy="558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400" b="0" i="1" dirty="0" smtClean="0">
                              <a:latin typeface="Cambria Math" panose="02040503050406030204" pitchFamily="18" charset="0"/>
                            </a:rPr>
                            <m:t>2,27</m:t>
                          </m:r>
                          <m:r>
                            <a:rPr lang="fr-CA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4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0,0</m:t>
                                  </m:r>
                                  <m:r>
                                    <a:rPr lang="fr-CA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125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A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fr-CA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0255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fr-CA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1400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15C5E6E8-0FB7-4655-8762-DA3658781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7" y="5326282"/>
                <a:ext cx="4134005" cy="5581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F34B55B-33F3-4542-9DC3-ACB0E837B03B}"/>
                  </a:ext>
                </a:extLst>
              </p:cNvPr>
              <p:cNvSpPr txBox="1"/>
              <p:nvPr/>
            </p:nvSpPr>
            <p:spPr>
              <a:xfrm>
                <a:off x="101107" y="6073439"/>
                <a:ext cx="41339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400" b="0" i="1" dirty="0" smtClean="0">
                          <a:latin typeface="Cambria Math" panose="02040503050406030204" pitchFamily="18" charset="0"/>
                        </a:rPr>
                        <m:t>5,69</m:t>
                      </m:r>
                      <m:r>
                        <a:rPr lang="fr-CA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1400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F34B55B-33F3-4542-9DC3-ACB0E837B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7" y="6073439"/>
                <a:ext cx="413399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space réservé du contenu 10">
            <a:extLst>
              <a:ext uri="{FF2B5EF4-FFF2-40B4-BE49-F238E27FC236}">
                <a16:creationId xmlns:a16="http://schemas.microsoft.com/office/drawing/2014/main" id="{C1FC0C57-4590-4DF1-B328-C7133FE262F4}"/>
              </a:ext>
            </a:extLst>
          </p:cNvPr>
          <p:cNvSpPr txBox="1">
            <a:spLocks/>
          </p:cNvSpPr>
          <p:nvPr/>
        </p:nvSpPr>
        <p:spPr>
          <a:xfrm>
            <a:off x="4235104" y="3686318"/>
            <a:ext cx="7855779" cy="52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Étape 3: trouver l’unité de mesure de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84DF7CC9-50C9-45CF-B20B-B768B91B71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35100" y="4214668"/>
                <a:ext cx="3985630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fr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84DF7CC9-50C9-45CF-B20B-B768B91B7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100" y="4214668"/>
                <a:ext cx="3985630" cy="5533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ce réservé du contenu 2">
                <a:extLst>
                  <a:ext uri="{FF2B5EF4-FFF2-40B4-BE49-F238E27FC236}">
                    <a16:creationId xmlns:a16="http://schemas.microsoft.com/office/drawing/2014/main" id="{6C2BEC6C-9536-4884-AA69-FB394354C9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35099" y="4849103"/>
                <a:ext cx="3985630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𝑚𝑜𝑙</m:t>
                                  </m:r>
                                </m:num>
                                <m:den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2000" i="1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fr-CA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Espace réservé du contenu 2">
                <a:extLst>
                  <a:ext uri="{FF2B5EF4-FFF2-40B4-BE49-F238E27FC236}">
                    <a16:creationId xmlns:a16="http://schemas.microsoft.com/office/drawing/2014/main" id="{6C2BEC6C-9536-4884-AA69-FB394354C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99" y="4849103"/>
                <a:ext cx="3985630" cy="5533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space réservé du contenu 2">
                <a:extLst>
                  <a:ext uri="{FF2B5EF4-FFF2-40B4-BE49-F238E27FC236}">
                    <a16:creationId xmlns:a16="http://schemas.microsoft.com/office/drawing/2014/main" id="{E45A0B64-6507-49B1-BCD3-5F73637238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35099" y="5485383"/>
                <a:ext cx="3985630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𝑚𝑜𝑙</m:t>
                                  </m:r>
                                </m:num>
                                <m:den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Espace réservé du contenu 2">
                <a:extLst>
                  <a:ext uri="{FF2B5EF4-FFF2-40B4-BE49-F238E27FC236}">
                    <a16:creationId xmlns:a16="http://schemas.microsoft.com/office/drawing/2014/main" id="{E45A0B64-6507-49B1-BCD3-5F7363723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99" y="5485383"/>
                <a:ext cx="3985630" cy="5533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space réservé du contenu 2">
                <a:extLst>
                  <a:ext uri="{FF2B5EF4-FFF2-40B4-BE49-F238E27FC236}">
                    <a16:creationId xmlns:a16="http://schemas.microsoft.com/office/drawing/2014/main" id="{F26D1C5C-05F5-4F8E-B521-38FAE1A3DB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35098" y="6104772"/>
                <a:ext cx="3985630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  <m:sup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Espace réservé du contenu 2">
                <a:extLst>
                  <a:ext uri="{FF2B5EF4-FFF2-40B4-BE49-F238E27FC236}">
                    <a16:creationId xmlns:a16="http://schemas.microsoft.com/office/drawing/2014/main" id="{F26D1C5C-05F5-4F8E-B521-38FAE1A3D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98" y="6104772"/>
                <a:ext cx="3985630" cy="553310"/>
              </a:xfrm>
              <a:prstGeom prst="rect">
                <a:avLst/>
              </a:prstGeom>
              <a:blipFill>
                <a:blip r:embed="rId12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21C527E-C93F-4259-814F-4551E01C6985}"/>
              </a:ext>
            </a:extLst>
          </p:cNvPr>
          <p:cNvCxnSpPr>
            <a:cxnSpLocks/>
          </p:cNvCxnSpPr>
          <p:nvPr/>
        </p:nvCxnSpPr>
        <p:spPr>
          <a:xfrm>
            <a:off x="8426115" y="4214668"/>
            <a:ext cx="0" cy="264333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Espace réservé du contenu 2">
                <a:extLst>
                  <a:ext uri="{FF2B5EF4-FFF2-40B4-BE49-F238E27FC236}">
                    <a16:creationId xmlns:a16="http://schemas.microsoft.com/office/drawing/2014/main" id="{309B79D5-C5ED-4395-A6F9-6F9427097E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4499" y="4572448"/>
                <a:ext cx="3572525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  <m:sup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Espace réservé du contenu 2">
                <a:extLst>
                  <a:ext uri="{FF2B5EF4-FFF2-40B4-BE49-F238E27FC236}">
                    <a16:creationId xmlns:a16="http://schemas.microsoft.com/office/drawing/2014/main" id="{309B79D5-C5ED-4395-A6F9-6F9427097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499" y="4572448"/>
                <a:ext cx="3572525" cy="553310"/>
              </a:xfrm>
              <a:prstGeom prst="rect">
                <a:avLst/>
              </a:prstGeom>
              <a:blipFill>
                <a:blip r:embed="rId13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DCB69CA-6429-4A69-8D66-9876BE497B6B}"/>
              </a:ext>
            </a:extLst>
          </p:cNvPr>
          <p:cNvCxnSpPr>
            <a:cxnSpLocks/>
          </p:cNvCxnSpPr>
          <p:nvPr/>
        </p:nvCxnSpPr>
        <p:spPr>
          <a:xfrm flipH="1">
            <a:off x="9574623" y="4734133"/>
            <a:ext cx="44061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58EF204-D7A5-4B16-A02E-5E21F31569A7}"/>
              </a:ext>
            </a:extLst>
          </p:cNvPr>
          <p:cNvCxnSpPr>
            <a:cxnSpLocks/>
          </p:cNvCxnSpPr>
          <p:nvPr/>
        </p:nvCxnSpPr>
        <p:spPr>
          <a:xfrm flipH="1">
            <a:off x="9574623" y="5006848"/>
            <a:ext cx="22030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Espace réservé du contenu 2">
                <a:extLst>
                  <a:ext uri="{FF2B5EF4-FFF2-40B4-BE49-F238E27FC236}">
                    <a16:creationId xmlns:a16="http://schemas.microsoft.com/office/drawing/2014/main" id="{7D0A70E1-A94B-4230-864C-A81CE8981E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64061" y="5385789"/>
                <a:ext cx="3572525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  <m:sup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Espace réservé du contenu 2">
                <a:extLst>
                  <a:ext uri="{FF2B5EF4-FFF2-40B4-BE49-F238E27FC236}">
                    <a16:creationId xmlns:a16="http://schemas.microsoft.com/office/drawing/2014/main" id="{7D0A70E1-A94B-4230-864C-A81CE8981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061" y="5385789"/>
                <a:ext cx="3572525" cy="553310"/>
              </a:xfrm>
              <a:prstGeom prst="rect">
                <a:avLst/>
              </a:prstGeom>
              <a:blipFill>
                <a:blip r:embed="rId14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Espace réservé du contenu 2">
                <a:extLst>
                  <a:ext uri="{FF2B5EF4-FFF2-40B4-BE49-F238E27FC236}">
                    <a16:creationId xmlns:a16="http://schemas.microsoft.com/office/drawing/2014/main" id="{ACCD6745-8434-4B50-BEA6-A1F4134628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185" y="1020481"/>
                <a:ext cx="3440995" cy="553310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Espace réservé du contenu 2">
                <a:extLst>
                  <a:ext uri="{FF2B5EF4-FFF2-40B4-BE49-F238E27FC236}">
                    <a16:creationId xmlns:a16="http://schemas.microsoft.com/office/drawing/2014/main" id="{ACCD6745-8434-4B50-BEA6-A1F413462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185" y="1020481"/>
                <a:ext cx="3440995" cy="5533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362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</a:t>
            </a:r>
          </a:p>
          <a:p>
            <a:pPr algn="ctr"/>
            <a:r>
              <a:rPr lang="fr-CA" sz="1400" b="1" dirty="0"/>
              <a:t>p. 280-281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B9C0B24-8874-4D25-B685-D6BCAC0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0" y="2374628"/>
            <a:ext cx="6351189" cy="149703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800" dirty="0"/>
              <a:t>Si nous avons la réaction suivante:</a:t>
            </a:r>
          </a:p>
          <a:p>
            <a:pPr marL="0" indent="0" algn="ctr">
              <a:buNone/>
            </a:pPr>
            <a:r>
              <a:rPr lang="fr-CA" sz="1800" dirty="0"/>
              <a:t>2 NO</a:t>
            </a:r>
            <a:r>
              <a:rPr lang="fr-CA" sz="1800" baseline="-25000" dirty="0"/>
              <a:t>(g)</a:t>
            </a:r>
            <a:r>
              <a:rPr lang="fr-CA" sz="1800" dirty="0"/>
              <a:t> + Cl</a:t>
            </a:r>
            <a:r>
              <a:rPr lang="fr-CA" sz="1800" baseline="-25000" dirty="0"/>
              <a:t>2(g)</a:t>
            </a:r>
            <a:r>
              <a:rPr lang="fr-CA" sz="1800" dirty="0"/>
              <a:t> </a:t>
            </a:r>
            <a:r>
              <a:rPr lang="fr-CA" sz="1800" dirty="0">
                <a:sym typeface="Wingdings" panose="05000000000000000000" pitchFamily="2" charset="2"/>
              </a:rPr>
              <a:t> 2 NOCl</a:t>
            </a:r>
            <a:r>
              <a:rPr lang="fr-CA" sz="1800" baseline="-25000" dirty="0">
                <a:sym typeface="Wingdings" panose="05000000000000000000" pitchFamily="2" charset="2"/>
              </a:rPr>
              <a:t>2(g)</a:t>
            </a:r>
          </a:p>
          <a:p>
            <a:pPr marL="0" indent="0">
              <a:buNone/>
            </a:pPr>
            <a:r>
              <a:rPr lang="fr-CA" sz="1800" dirty="0">
                <a:sym typeface="Wingdings" panose="05000000000000000000" pitchFamily="2" charset="2"/>
              </a:rPr>
              <a:t>Les résultats de trois expériences sont présentes dans le tableau suivant.</a:t>
            </a:r>
            <a:endParaRPr lang="fr-CA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69264" y="2374629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[NO]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[Cl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2,27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4,55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9,08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8524473"/>
                  </p:ext>
                </p:extLst>
              </p:nvPr>
            </p:nvGraphicFramePr>
            <p:xfrm>
              <a:off x="6569264" y="2374629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3740" t="-1111" r="-23699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054" t="-1111" r="-12337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5535" t="-1111" r="-1258" b="-1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85535" t="-178431" r="-1258" b="-2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85535" t="-284000" r="-1258" b="-1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85535" t="-376471" r="-1258" b="-196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Espace réservé du contenu 2">
                <a:extLst>
                  <a:ext uri="{FF2B5EF4-FFF2-40B4-BE49-F238E27FC236}">
                    <a16:creationId xmlns:a16="http://schemas.microsoft.com/office/drawing/2014/main" id="{ABE334A2-59CD-4F83-80DC-0484744D03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3775" y="4030578"/>
                <a:ext cx="10036766" cy="176864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=5,69</m:t>
                      </m:r>
                      <m:f>
                        <m:fPr>
                          <m:ctrlPr>
                            <a:rPr lang="fr-CA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3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fr-CA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3600" i="1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  <m:sup>
                              <m:r>
                                <a:rPr lang="fr-CA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Espace réservé du contenu 2">
                <a:extLst>
                  <a:ext uri="{FF2B5EF4-FFF2-40B4-BE49-F238E27FC236}">
                    <a16:creationId xmlns:a16="http://schemas.microsoft.com/office/drawing/2014/main" id="{ABE334A2-59CD-4F83-80DC-0484744D0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775" y="4030578"/>
                <a:ext cx="10036766" cy="1768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861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04BCEEB-5D68-47CD-AD0D-F14632C49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93458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Loi de la vitesse de réaction</a:t>
            </a:r>
            <a:br>
              <a:rPr lang="fr-CA" sz="4800" b="1" dirty="0"/>
            </a:br>
            <a:r>
              <a:rPr lang="fr-CA" sz="4800" b="1" dirty="0"/>
              <a:t>2 réactifs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  <a:p>
            <a:pPr algn="ctr">
              <a:spcAft>
                <a:spcPts val="600"/>
              </a:spcAft>
            </a:pPr>
            <a:r>
              <a:rPr lang="fr-CA" sz="3600" b="1" dirty="0"/>
              <a:t>p. 278 à 281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310275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</a:t>
            </a:r>
          </a:p>
          <a:p>
            <a:pPr algn="ctr"/>
            <a:r>
              <a:rPr lang="fr-CA" sz="1400" b="1" dirty="0"/>
              <a:t>p. 280-281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B9C0B24-8874-4D25-B685-D6BCAC0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50" y="2042845"/>
            <a:ext cx="11525693" cy="138112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dirty="0"/>
              <a:t>Si nous avons la réaction suivante:</a:t>
            </a:r>
          </a:p>
          <a:p>
            <a:pPr marL="0" indent="0" algn="ctr">
              <a:buNone/>
            </a:pPr>
            <a:r>
              <a:rPr lang="fr-CA" dirty="0"/>
              <a:t>3 A</a:t>
            </a:r>
            <a:r>
              <a:rPr lang="fr-CA" baseline="-25000" dirty="0"/>
              <a:t>(g)</a:t>
            </a:r>
            <a:r>
              <a:rPr lang="fr-CA" dirty="0"/>
              <a:t> + 2 B</a:t>
            </a:r>
            <a:r>
              <a:rPr lang="fr-CA" baseline="-25000" dirty="0"/>
              <a:t>(g)</a:t>
            </a:r>
            <a:r>
              <a:rPr lang="fr-CA" dirty="0"/>
              <a:t> </a:t>
            </a:r>
            <a:r>
              <a:rPr lang="fr-CA" dirty="0">
                <a:sym typeface="Wingdings" panose="05000000000000000000" pitchFamily="2" charset="2"/>
              </a:rPr>
              <a:t> 2 C</a:t>
            </a:r>
            <a:r>
              <a:rPr lang="fr-CA" baseline="-25000" dirty="0">
                <a:sym typeface="Wingdings" panose="05000000000000000000" pitchFamily="2" charset="2"/>
              </a:rPr>
              <a:t>(g)</a:t>
            </a:r>
          </a:p>
          <a:p>
            <a:pPr marL="0" indent="0">
              <a:buNone/>
            </a:pPr>
            <a:r>
              <a:rPr lang="fr-CA" dirty="0">
                <a:sym typeface="Wingdings" panose="05000000000000000000" pitchFamily="2" charset="2"/>
              </a:rPr>
              <a:t>Les résultats de trois expériences sont présentes dans le tableau suivant.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4A6AD43-42E0-4F9A-8B1B-30BF1D0D75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9503" y="5392051"/>
                <a:ext cx="3440995" cy="5533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4A6AD43-42E0-4F9A-8B1B-30BF1D0D7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503" y="5392051"/>
                <a:ext cx="3440995" cy="5533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6341801"/>
                  </p:ext>
                </p:extLst>
              </p:nvPr>
            </p:nvGraphicFramePr>
            <p:xfrm>
              <a:off x="2747703" y="3476091"/>
              <a:ext cx="5521626" cy="14619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[A]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[B]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2,5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5,0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1,0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6341801"/>
                  </p:ext>
                </p:extLst>
              </p:nvPr>
            </p:nvGraphicFramePr>
            <p:xfrm>
              <a:off x="2747703" y="3476091"/>
              <a:ext cx="5521626" cy="14619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740" t="-1111" r="-236992" b="-1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6054" t="-1111" r="-123372" b="-1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535" t="-1111" r="-1258" b="-17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178431" r="-1258" b="-2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284000" r="-1258" b="-11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384000" r="-1258" b="-1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4" name="Espace réservé du contenu 10">
            <a:extLst>
              <a:ext uri="{FF2B5EF4-FFF2-40B4-BE49-F238E27FC236}">
                <a16:creationId xmlns:a16="http://schemas.microsoft.com/office/drawing/2014/main" id="{C967FDD8-417B-4B1F-9958-3C03BB86153D}"/>
              </a:ext>
            </a:extLst>
          </p:cNvPr>
          <p:cNvSpPr txBox="1">
            <a:spLocks/>
          </p:cNvSpPr>
          <p:nvPr/>
        </p:nvSpPr>
        <p:spPr>
          <a:xfrm>
            <a:off x="212649" y="4997262"/>
            <a:ext cx="11525693" cy="54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Étape 1: analyser les réactifs de manière indépendante pour trouver l’ordre de la réaction.</a:t>
            </a:r>
          </a:p>
        </p:txBody>
      </p:sp>
      <p:sp>
        <p:nvSpPr>
          <p:cNvPr id="45" name="Espace réservé du contenu 10">
            <a:extLst>
              <a:ext uri="{FF2B5EF4-FFF2-40B4-BE49-F238E27FC236}">
                <a16:creationId xmlns:a16="http://schemas.microsoft.com/office/drawing/2014/main" id="{68883994-5FAD-49E6-AF31-D3EAAF3847D7}"/>
              </a:ext>
            </a:extLst>
          </p:cNvPr>
          <p:cNvSpPr txBox="1">
            <a:spLocks/>
          </p:cNvSpPr>
          <p:nvPr/>
        </p:nvSpPr>
        <p:spPr>
          <a:xfrm>
            <a:off x="212649" y="5834495"/>
            <a:ext cx="11525693" cy="54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Étape 2: substituer les valeurs pour trouver la constante de vitesse.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Espace réservé du contenu 2">
                <a:extLst>
                  <a:ext uri="{FF2B5EF4-FFF2-40B4-BE49-F238E27FC236}">
                    <a16:creationId xmlns:a16="http://schemas.microsoft.com/office/drawing/2014/main" id="{034E5F83-79A0-44B6-B806-3B52ED9AC9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9502" y="6228026"/>
                <a:ext cx="3440995" cy="5533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Espace réservé du contenu 2">
                <a:extLst>
                  <a:ext uri="{FF2B5EF4-FFF2-40B4-BE49-F238E27FC236}">
                    <a16:creationId xmlns:a16="http://schemas.microsoft.com/office/drawing/2014/main" id="{034E5F83-79A0-44B6-B806-3B52ED9AC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502" y="6228026"/>
                <a:ext cx="3440995" cy="553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072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4" grpId="0"/>
      <p:bldP spid="45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Berlin">
  <a:themeElements>
    <a:clrScheme name="Personnalisé 18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C00000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</TotalTime>
  <Words>1789</Words>
  <Application>Microsoft Office PowerPoint</Application>
  <PresentationFormat>Grand écran</PresentationFormat>
  <Paragraphs>370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Cambria Math</vt:lpstr>
      <vt:lpstr>Trebuchet MS</vt:lpstr>
      <vt:lpstr>Berlin</vt:lpstr>
      <vt:lpstr>Loi de la vitesse de réaction</vt:lpstr>
      <vt:lpstr>Loi de la vitesse de réaction 2 réactifs</vt:lpstr>
      <vt:lpstr>Résolution de problème:  Loi de la vitesse de réaction</vt:lpstr>
      <vt:lpstr>Résolution de problème:  Loi de la vitesse de réaction</vt:lpstr>
      <vt:lpstr>Résolution de problème:  Loi de la vitesse de réaction</vt:lpstr>
      <vt:lpstr>Résolution de problème:  Loi de la vitesse de réaction</vt:lpstr>
      <vt:lpstr>Résolution de problème:  Loi de la vitesse de réaction</vt:lpstr>
      <vt:lpstr>Loi de la vitesse de réaction 2 réactifs</vt:lpstr>
      <vt:lpstr>Résolution de problème:  Loi de la vitesse de réaction</vt:lpstr>
      <vt:lpstr>Résolution de problème:  Loi de la vitesse de réaction</vt:lpstr>
      <vt:lpstr>Résolution de problème:  Loi de la vitesse de réaction</vt:lpstr>
      <vt:lpstr>Résolution de problème:  Loi de la vitesse de réaction</vt:lpstr>
      <vt:lpstr>Résolution de problème:  Loi de la vitesse de réaction</vt:lpstr>
      <vt:lpstr>Résolution de problème:  Loi de la vitesse de réaction</vt:lpstr>
      <vt:lpstr>Devoir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Vitesse de réaction</dc:title>
  <dc:creator>Bacchi Jonathan</dc:creator>
  <cp:lastModifiedBy>Bacchi Jonathan</cp:lastModifiedBy>
  <cp:revision>312</cp:revision>
  <dcterms:created xsi:type="dcterms:W3CDTF">2020-12-23T18:01:29Z</dcterms:created>
  <dcterms:modified xsi:type="dcterms:W3CDTF">2021-02-04T17:01:19Z</dcterms:modified>
</cp:coreProperties>
</file>