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sldIdLst>
    <p:sldId id="256" r:id="rId2"/>
    <p:sldId id="276" r:id="rId3"/>
    <p:sldId id="277" r:id="rId4"/>
    <p:sldId id="278" r:id="rId5"/>
    <p:sldId id="279" r:id="rId6"/>
    <p:sldId id="261" r:id="rId7"/>
    <p:sldId id="267" r:id="rId8"/>
    <p:sldId id="280" r:id="rId9"/>
    <p:sldId id="282" r:id="rId10"/>
    <p:sldId id="281" r:id="rId11"/>
    <p:sldId id="283" r:id="rId12"/>
    <p:sldId id="284" r:id="rId13"/>
    <p:sldId id="264" r:id="rId14"/>
    <p:sldId id="285" r:id="rId15"/>
    <p:sldId id="287" r:id="rId16"/>
    <p:sldId id="288" r:id="rId17"/>
    <p:sldId id="290" r:id="rId18"/>
    <p:sldId id="289" r:id="rId19"/>
    <p:sldId id="286" r:id="rId20"/>
    <p:sldId id="275" r:id="rId21"/>
    <p:sldId id="29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704" autoAdjust="0"/>
  </p:normalViewPr>
  <p:slideViewPr>
    <p:cSldViewPr>
      <p:cViewPr varScale="1">
        <p:scale>
          <a:sx n="60" d="100"/>
          <a:sy n="60" d="100"/>
        </p:scale>
        <p:origin x="84" y="11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54" y="165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3C714-3B88-4F04-B0CA-5F0E40CF0C12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99D2E-728F-4D49-9CBE-264A0B04270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6450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85C6B61A-05DA-442F-9C23-9CDF02E0E810}" type="datetime1">
              <a:rPr lang="en-US" smtClean="0"/>
              <a:t>11/10/2020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3759-087A-4FFB-B708-53A9162CE225}" type="datetime1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72B3-0613-4541-82CC-5EE13DE55698}" type="datetime1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6920-3A90-4F4C-8D1E-748A213C5AE8}" type="datetime1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FA9D18A1-7E8F-47FB-A2C8-909F172D85DC}" type="datetime1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1431-73B4-44F0-B063-35C24EAC09DC}" type="datetime1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4841-5527-4DF5-8281-74A9FBF5FE2A}" type="datetime1">
              <a:rPr lang="en-US" smtClean="0"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4203-37CB-427D-8123-10CA5DE366F5}" type="datetime1">
              <a:rPr lang="en-US" smtClean="0"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844D-C576-4D21-A642-E0071039FD8E}" type="datetime1">
              <a:rPr lang="en-US" smtClean="0"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4D13-ABF0-4B50-AA7C-28204975178D}" type="datetime1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7F60-30A0-40A6-B513-DA6D2CBE7A98}" type="datetime1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FB5E548-5B0F-4337-B54A-BC8B25D016D6}" type="datetime1">
              <a:rPr lang="en-US" smtClean="0"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.iha.com/5541900002234/Gite-Lablachere-Le-Vignal_2.jpe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Équation thermique, chaleur molaire </a:t>
            </a:r>
            <a:r>
              <a:rPr lang="fr-CA"/>
              <a:t>et enthalpie</a:t>
            </a: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4.2</a:t>
            </a:r>
          </a:p>
        </p:txBody>
      </p:sp>
    </p:spTree>
    <p:extLst>
      <p:ext uri="{BB962C8B-B14F-4D97-AF65-F5344CB8AC3E}">
        <p14:creationId xmlns:p14="http://schemas.microsoft.com/office/powerpoint/2010/main" val="1909827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Exemples (OS ex. </a:t>
            </a:r>
            <a:r>
              <a:rPr lang="fr-CA" dirty="0" err="1"/>
              <a:t>supp</a:t>
            </a:r>
            <a:r>
              <a:rPr lang="fr-CA" dirty="0"/>
              <a:t> ch. 4)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>
                <a:sym typeface="Wingdings" pitchFamily="2" charset="2"/>
              </a:rPr>
              <a:t>2. </a:t>
            </a:r>
            <a:r>
              <a:rPr lang="fr-FR" dirty="0"/>
              <a:t>La chaleur molaire de formation de l’ammoniac est de –46,1 kJ/mol de NH</a:t>
            </a:r>
            <a:r>
              <a:rPr lang="fr-FR" baseline="-25000" dirty="0"/>
              <a:t>3</a:t>
            </a:r>
            <a:r>
              <a:rPr lang="fr-FR" dirty="0"/>
              <a:t>. Quelle est sa chaleur</a:t>
            </a:r>
            <a:br>
              <a:rPr lang="fr-FR" dirty="0"/>
            </a:br>
            <a:r>
              <a:rPr lang="fr-FR" dirty="0"/>
              <a:t>massique ?</a:t>
            </a:r>
            <a:br>
              <a:rPr lang="fr-FR" dirty="0"/>
            </a:br>
            <a:endParaRPr lang="fr-CA" dirty="0">
              <a:sym typeface="Wingdings" pitchFamily="2" charset="2"/>
            </a:endParaRP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99300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Corrigé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981200" y="2971800"/>
                <a:ext cx="8229600" cy="3185160"/>
              </a:xfrm>
            </p:spPr>
            <p:txBody>
              <a:bodyPr/>
              <a:lstStyle/>
              <a:p>
                <a:r>
                  <a:rPr lang="fr-FR" dirty="0"/>
                  <a:t>1 g eau = 0,056 mol eau (</a:t>
                </a:r>
                <a:r>
                  <a:rPr lang="fr-FR" dirty="0" err="1"/>
                  <a:t>M</a:t>
                </a:r>
                <a:r>
                  <a:rPr lang="fr-FR" baseline="-25000" dirty="0" err="1"/>
                  <a:t>eau</a:t>
                </a:r>
                <a:r>
                  <a:rPr lang="fr-FR" dirty="0"/>
                  <a:t> = 18,01528 g/mol)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0" i="1" smtClean="0">
                            <a:latin typeface="Cambria Math"/>
                          </a:rPr>
                          <m:t>2 </m:t>
                        </m:r>
                        <m:r>
                          <a:rPr lang="fr-CA" b="0" i="1" smtClean="0">
                            <a:latin typeface="Cambria Math"/>
                          </a:rPr>
                          <m:t>𝑚𝑜𝑙</m:t>
                        </m:r>
                        <m:r>
                          <a:rPr lang="fr-CA" b="0" i="1" smtClean="0">
                            <a:latin typeface="Cambria Math"/>
                          </a:rPr>
                          <m:t> </m:t>
                        </m:r>
                        <m:r>
                          <a:rPr lang="fr-CA" b="0" i="1" smtClean="0">
                            <a:latin typeface="Cambria Math"/>
                          </a:rPr>
                          <m:t>𝑒𝑎𝑢</m:t>
                        </m:r>
                      </m:num>
                      <m:den>
                        <m:r>
                          <a:rPr lang="fr-CA" b="0" i="1" smtClean="0">
                            <a:latin typeface="Cambria Math"/>
                          </a:rPr>
                          <m:t>285,8 </m:t>
                        </m:r>
                        <m:r>
                          <a:rPr lang="fr-CA" b="0" i="1" smtClean="0">
                            <a:latin typeface="Cambria Math"/>
                          </a:rPr>
                          <m:t>𝑘𝐽</m:t>
                        </m:r>
                      </m:den>
                    </m:f>
                  </m:oMath>
                </a14:m>
                <a:r>
                  <a:rPr lang="fr-FR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0" i="1" smtClean="0">
                            <a:latin typeface="Cambria Math"/>
                          </a:rPr>
                          <m:t>0,056</m:t>
                        </m:r>
                        <m:r>
                          <a:rPr lang="fr-CA" i="1">
                            <a:latin typeface="Cambria Math"/>
                          </a:rPr>
                          <m:t> </m:t>
                        </m:r>
                        <m:r>
                          <a:rPr lang="fr-CA" i="1">
                            <a:latin typeface="Cambria Math"/>
                          </a:rPr>
                          <m:t>𝑚𝑜𝑙</m:t>
                        </m:r>
                        <m:r>
                          <a:rPr lang="fr-CA" i="1">
                            <a:latin typeface="Cambria Math"/>
                          </a:rPr>
                          <m:t> </m:t>
                        </m:r>
                        <m:r>
                          <a:rPr lang="fr-CA" i="1">
                            <a:latin typeface="Cambria Math"/>
                          </a:rPr>
                          <m:t>𝑒𝑎𝑢</m:t>
                        </m:r>
                      </m:num>
                      <m:den>
                        <m:r>
                          <a:rPr lang="fr-CA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br>
                  <a:rPr lang="fr-FR" dirty="0"/>
                </a:br>
                <a:endParaRPr lang="fr-FR" dirty="0"/>
              </a:p>
              <a:p>
                <a:r>
                  <a:rPr lang="fr-FR" dirty="0">
                    <a:sym typeface="Wingdings" pitchFamily="2" charset="2"/>
                  </a:rPr>
                  <a:t>x = 8,00 kJ</a:t>
                </a:r>
                <a:endParaRPr lang="fr-CA" dirty="0">
                  <a:sym typeface="Wingdings" pitchFamily="2" charset="2"/>
                </a:endParaRPr>
              </a:p>
              <a:p>
                <a:endParaRPr lang="fr-CA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981200" y="2971800"/>
                <a:ext cx="8229600" cy="3185160"/>
              </a:xfrm>
              <a:blipFill>
                <a:blip r:embed="rId2"/>
                <a:stretch>
                  <a:fillRect l="-667" t="-191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6934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150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Corrigé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AD348E0-41A3-4EC9-A76A-7CB801C8B039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2" y="1143000"/>
            <a:ext cx="921067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60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Variation d’enthalpie (∆H) (p.167)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A82BA30-151E-48D6-8A18-BF03E8DF5AD5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21" y="1371600"/>
            <a:ext cx="10515600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402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Variation d’enthalpie (∆H) (p.167)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En d’autre mots, l’enthalpie est une description mathématique de plusieurs facteurs qui se produisent à l’intérieur d’un système pendant une réaction</a:t>
            </a:r>
          </a:p>
          <a:p>
            <a:r>
              <a:rPr lang="fr-CA" dirty="0"/>
              <a:t>Déf.: l’enthalpie (</a:t>
            </a:r>
            <a:r>
              <a:rPr lang="fr-CA" b="1" dirty="0"/>
              <a:t>H</a:t>
            </a:r>
            <a:r>
              <a:rPr lang="fr-CA" dirty="0"/>
              <a:t>)d’une particule est la quantité d’énergie liée à son énergie interne</a:t>
            </a:r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971800"/>
            <a:ext cx="84201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163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Variation d’enthalpie (∆H) (p.169)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CA" dirty="0"/>
          </a:p>
          <a:p>
            <a:pPr marL="0" indent="0">
              <a:buNone/>
            </a:pPr>
            <a:endParaRPr lang="fr-CA" dirty="0"/>
          </a:p>
          <a:p>
            <a:endParaRPr lang="fr-CA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1" y="1193488"/>
            <a:ext cx="4284363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35387"/>
            <a:ext cx="4227046" cy="259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210955"/>
              </p:ext>
            </p:extLst>
          </p:nvPr>
        </p:nvGraphicFramePr>
        <p:xfrm>
          <a:off x="2438400" y="4114801"/>
          <a:ext cx="7239000" cy="1648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8113">
                <a:tc>
                  <a:txBody>
                    <a:bodyPr/>
                    <a:lstStyle/>
                    <a:p>
                      <a:r>
                        <a:rPr lang="fr-CA" dirty="0"/>
                        <a:t>Réaction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∆H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Énergie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err="1"/>
                        <a:t>Éqn</a:t>
                      </a:r>
                      <a:r>
                        <a:rPr lang="fr-CA" dirty="0"/>
                        <a:t> thermique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374">
                <a:tc>
                  <a:txBody>
                    <a:bodyPr/>
                    <a:lstStyle/>
                    <a:p>
                      <a:r>
                        <a:rPr lang="fr-CA" dirty="0"/>
                        <a:t>Endothermique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&gt; 0 (positif)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Absorbée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E</a:t>
                      </a:r>
                      <a:r>
                        <a:rPr lang="fr-CA" baseline="0" dirty="0"/>
                        <a:t> à gauche (réactifs)</a:t>
                      </a:r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113">
                <a:tc>
                  <a:txBody>
                    <a:bodyPr/>
                    <a:lstStyle/>
                    <a:p>
                      <a:r>
                        <a:rPr lang="fr-CA" dirty="0"/>
                        <a:t>Exothermique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&lt; 0 (négatif)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Dégagée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E à droite (produits)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5690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Représentation graphique de l’enthalpie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Prochain cours…</a:t>
            </a:r>
          </a:p>
        </p:txBody>
      </p:sp>
    </p:spTree>
    <p:extLst>
      <p:ext uri="{BB962C8B-B14F-4D97-AF65-F5344CB8AC3E}">
        <p14:creationId xmlns:p14="http://schemas.microsoft.com/office/powerpoint/2010/main" val="421476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Enthalpie – une valeur mesuré en labo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Enthalpie normalisé ∆H°: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L’enthalpie est une propriété déterminé de façon expérimentale</a:t>
            </a:r>
          </a:p>
          <a:p>
            <a:r>
              <a:rPr lang="fr-CA" dirty="0"/>
              <a:t>La chaleur dégagée est mise en relation avec l’enthalpie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8475046" cy="199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381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Enrichissement (pas évalué) (contenu CÉGEP/université)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D’où vient l’enthalpie?</a:t>
            </a:r>
          </a:p>
          <a:p>
            <a:r>
              <a:rPr lang="fr-CA" dirty="0"/>
              <a:t>C’est une fonction d’état d’un système thermodynamique</a:t>
            </a:r>
          </a:p>
          <a:p>
            <a:pPr lvl="1"/>
            <a:r>
              <a:rPr lang="fr-CA" dirty="0"/>
              <a:t>Ça décrit ce qui se produit dans un système selon certaines variables</a:t>
            </a:r>
          </a:p>
          <a:p>
            <a:r>
              <a:rPr lang="fr-CA" dirty="0"/>
              <a:t>Dépendant des variables de l’état de la matière (T, p et V) on peut parler d’autres mesures d’énergies comme:</a:t>
            </a:r>
          </a:p>
          <a:p>
            <a:r>
              <a:rPr lang="fr-CA" dirty="0"/>
              <a:t>∆S : variation d’entropie</a:t>
            </a:r>
          </a:p>
          <a:p>
            <a:r>
              <a:rPr lang="fr-CA" dirty="0"/>
              <a:t>∆G : variation d’énergie Gibbs </a:t>
            </a:r>
          </a:p>
          <a:p>
            <a:r>
              <a:rPr lang="fr-CA" dirty="0"/>
              <a:t>Et ces types d’énergies sont reliées mathématiquement par:</a:t>
            </a:r>
          </a:p>
          <a:p>
            <a:r>
              <a:rPr lang="fr-CA" dirty="0"/>
              <a:t>∆G = ∆H - T∆S</a:t>
            </a:r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48215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Digestion – carte mentale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 numCol="3">
            <a:normAutofit fontScale="92500"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CA" sz="2400" dirty="0"/>
              <a:t>Énergie thermique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fr-CA" sz="2400" dirty="0"/>
              <a:t>Chaleur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fr-CA" sz="2400" b="1" dirty="0">
                <a:solidFill>
                  <a:srgbClr val="FF0000"/>
                </a:solidFill>
              </a:rPr>
              <a:t>Réaction endothermique</a:t>
            </a:r>
            <a:endParaRPr lang="en-US" sz="2400" b="1" dirty="0">
              <a:solidFill>
                <a:srgbClr val="FF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CA" sz="2400" b="1" dirty="0">
                <a:solidFill>
                  <a:srgbClr val="FF0000"/>
                </a:solidFill>
              </a:rPr>
              <a:t>Réaction exothermique</a:t>
            </a:r>
            <a:endParaRPr lang="en-US" sz="2400" b="1" dirty="0">
              <a:solidFill>
                <a:srgbClr val="FF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CA" sz="2400" b="1" dirty="0">
                <a:solidFill>
                  <a:srgbClr val="FF0000"/>
                </a:solidFill>
              </a:rPr>
              <a:t>Énergie dégagée</a:t>
            </a:r>
            <a:endParaRPr lang="en-US" sz="2400" b="1" dirty="0">
              <a:solidFill>
                <a:srgbClr val="FF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CA" sz="2400" b="1" dirty="0">
                <a:solidFill>
                  <a:srgbClr val="FF0000"/>
                </a:solidFill>
              </a:rPr>
              <a:t>Énergie absorbée</a:t>
            </a:r>
            <a:endParaRPr lang="en-US" sz="2400" b="1" dirty="0">
              <a:solidFill>
                <a:srgbClr val="FF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CA" sz="2400" dirty="0"/>
              <a:t>Système isolé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fr-CA" sz="2400" dirty="0"/>
              <a:t>Milieu environnant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fr-CA" sz="2400" dirty="0"/>
              <a:t>Système ouvert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fr-CA" sz="2400" dirty="0"/>
              <a:t>Système fermé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fr-CA" sz="2400" dirty="0"/>
              <a:t>Variation de température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fr-CA" sz="2400" dirty="0"/>
              <a:t>Température finale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fr-CA" sz="2400" dirty="0"/>
              <a:t>Température initiale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fr-CA" sz="2400" dirty="0"/>
              <a:t>Degré Celsius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fr-CA" sz="2400" dirty="0"/>
              <a:t>J / g °C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fr-CA" sz="2400" dirty="0"/>
              <a:t>Joules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fr-CA" sz="2400" dirty="0"/>
              <a:t>Réchauffe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fr-CA" sz="2400" dirty="0"/>
              <a:t>Refroidi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fr-CA" sz="2400" b="1" dirty="0">
                <a:solidFill>
                  <a:srgbClr val="FF0000"/>
                </a:solidFill>
              </a:rPr>
              <a:t>Chaleur dégagée </a:t>
            </a:r>
            <a:endParaRPr lang="en-US" sz="2400" b="1" dirty="0">
              <a:solidFill>
                <a:srgbClr val="FF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CA" sz="2400" b="1" dirty="0">
                <a:solidFill>
                  <a:srgbClr val="FF0000"/>
                </a:solidFill>
              </a:rPr>
              <a:t>Chaleur absorbée</a:t>
            </a:r>
            <a:endParaRPr lang="en-US" sz="2400" b="1" dirty="0">
              <a:solidFill>
                <a:srgbClr val="FF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CA" sz="2400" dirty="0" err="1"/>
              <a:t>Q</a:t>
            </a:r>
            <a:r>
              <a:rPr lang="fr-CA" sz="2400" baseline="-25000" dirty="0" err="1"/>
              <a:t>réaction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fr-CA" sz="2400" dirty="0" err="1"/>
              <a:t>Q</a:t>
            </a:r>
            <a:r>
              <a:rPr lang="fr-CA" sz="2400" baseline="-25000" dirty="0" err="1"/>
              <a:t>milieu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fr-CA" sz="2400" dirty="0" err="1"/>
              <a:t>Q</a:t>
            </a:r>
            <a:r>
              <a:rPr lang="fr-CA" sz="2400" baseline="-25000" dirty="0" err="1"/>
              <a:t>calorimètre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fr-CA" sz="2400" dirty="0"/>
              <a:t>Calorimètre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fr-CA" sz="2400" dirty="0"/>
              <a:t>Eau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fr-CA" sz="2400" dirty="0"/>
              <a:t>Capacité thermique massique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fr-CA" sz="2400" dirty="0" err="1"/>
              <a:t>Q</a:t>
            </a:r>
            <a:r>
              <a:rPr lang="fr-CA" sz="2400" baseline="-25000" dirty="0" err="1"/>
              <a:t>réaction</a:t>
            </a:r>
            <a:r>
              <a:rPr lang="fr-CA" sz="2400" dirty="0"/>
              <a:t> positif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fr-CA" sz="2400" dirty="0" err="1"/>
              <a:t>Q</a:t>
            </a:r>
            <a:r>
              <a:rPr lang="fr-CA" sz="2400" baseline="-25000" dirty="0" err="1"/>
              <a:t>réaction</a:t>
            </a:r>
            <a:r>
              <a:rPr lang="fr-CA" sz="2400" dirty="0"/>
              <a:t> négatif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fr-CA" sz="2400" dirty="0" err="1"/>
              <a:t>Q</a:t>
            </a:r>
            <a:r>
              <a:rPr lang="fr-CA" sz="2400" baseline="-25000" dirty="0" err="1"/>
              <a:t>calorimètre</a:t>
            </a:r>
            <a:r>
              <a:rPr lang="fr-CA" sz="2400" dirty="0"/>
              <a:t> négatif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fr-CA" sz="2400" dirty="0" err="1"/>
              <a:t>Q</a:t>
            </a:r>
            <a:r>
              <a:rPr lang="fr-CA" sz="2400" baseline="-25000" dirty="0" err="1"/>
              <a:t>calorimètre</a:t>
            </a:r>
            <a:r>
              <a:rPr lang="fr-CA" sz="2400" dirty="0"/>
              <a:t> positif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fr-CA" sz="2400" dirty="0"/>
              <a:t>ΔT négatif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fr-CA" sz="2400" dirty="0"/>
              <a:t>ΔT positif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fr-CA" sz="2400" dirty="0"/>
              <a:t>Q=</a:t>
            </a:r>
            <a:r>
              <a:rPr lang="fr-CA" sz="2400" dirty="0" err="1"/>
              <a:t>mcΔT</a:t>
            </a:r>
            <a:br>
              <a:rPr lang="fr-CA" sz="1800" dirty="0"/>
            </a:br>
            <a:endParaRPr lang="fr-CA" sz="1800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31323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Pendant l’été, pourquoi lorsqu’on sort de la piscine et qu’on est tout mouillé, on a froid? (ou on a des frissons)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438400"/>
            <a:ext cx="4876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24325" y="6400800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>
                <a:hlinkClick r:id="rId3"/>
              </a:rPr>
              <a:t>https://s.iha.com/5541900002234/Gite-Lablachere-Le-Vignal_2.jpeg</a:t>
            </a:r>
            <a:r>
              <a:rPr lang="fr-CA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04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Fourni à l’examen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𝑄</m:t>
                    </m:r>
                    <m:r>
                      <a:rPr lang="fr-CA" i="1">
                        <a:latin typeface="Cambria Math"/>
                      </a:rPr>
                      <m:t>=</m:t>
                    </m:r>
                    <m:r>
                      <a:rPr lang="fr-CA" i="1">
                        <a:latin typeface="Cambria Math"/>
                      </a:rPr>
                      <m:t>𝑚𝑐</m:t>
                    </m:r>
                    <m:r>
                      <a:rPr lang="fr-CA" i="1">
                        <a:latin typeface="Cambria Math"/>
                      </a:rPr>
                      <m:t>∆</m:t>
                    </m:r>
                    <m:r>
                      <a:rPr lang="fr-CA" i="1">
                        <a:latin typeface="Cambria Math"/>
                      </a:rPr>
                      <m:t>𝑇</m:t>
                    </m:r>
                  </m:oMath>
                </a14:m>
                <a:endParaRPr lang="fr-CA" i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fr-CA" i="1">
                            <a:latin typeface="Cambria Math"/>
                          </a:rPr>
                          <m:t>𝑒𝑎𝑢</m:t>
                        </m:r>
                      </m:sub>
                    </m:sSub>
                    <m:r>
                      <a:rPr lang="fr-CA" i="1">
                        <a:latin typeface="Cambria Math"/>
                      </a:rPr>
                      <m:t>=4,19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i="1">
                            <a:latin typeface="Cambria Math"/>
                          </a:rPr>
                          <m:t>𝐽</m:t>
                        </m:r>
                      </m:num>
                      <m:den>
                        <m:r>
                          <a:rPr lang="fr-CA" i="1">
                            <a:latin typeface="Cambria Math"/>
                          </a:rPr>
                          <m:t>𝑔</m:t>
                        </m:r>
                        <m:r>
                          <a:rPr lang="fr-CA" i="1" smtClean="0">
                            <a:latin typeface="Cambria Math"/>
                          </a:rPr>
                          <m:t>∙</m:t>
                        </m:r>
                        <m:r>
                          <a:rPr lang="fr-CA" i="1">
                            <a:latin typeface="Cambria Math"/>
                          </a:rPr>
                          <m:t>°</m:t>
                        </m:r>
                        <m:r>
                          <a:rPr lang="fr-CA" i="1">
                            <a:latin typeface="Cambria Math"/>
                          </a:rPr>
                          <m:t>𝐶</m:t>
                        </m:r>
                      </m:den>
                    </m:f>
                  </m:oMath>
                </a14:m>
                <a:endParaRPr lang="en-US" i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fr-CA" i="1">
                            <a:latin typeface="Cambria Math"/>
                          </a:rPr>
                          <m:t>𝑒𝑎𝑢</m:t>
                        </m:r>
                      </m:sub>
                    </m:sSub>
                    <m:r>
                      <a:rPr lang="fr-CA" i="1">
                        <a:latin typeface="Cambria Math"/>
                      </a:rPr>
                      <m:t>=1,0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i="1">
                            <a:latin typeface="Cambria Math"/>
                          </a:rPr>
                          <m:t>𝑔</m:t>
                        </m:r>
                      </m:num>
                      <m:den>
                        <m:r>
                          <a:rPr lang="fr-CA" i="1">
                            <a:latin typeface="Cambria Math"/>
                          </a:rPr>
                          <m:t>𝑚𝑙</m:t>
                        </m:r>
                      </m:den>
                    </m:f>
                  </m:oMath>
                </a14:m>
                <a:endParaRPr lang="en-US" i="1" dirty="0"/>
              </a:p>
              <a:p>
                <a:endParaRPr lang="fr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t="-111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15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84D24-9015-4340-918C-31F13AF70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Exercices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4D723-AA5F-4B3B-A8AD-DB55F170379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199"/>
            <a:ext cx="10972800" cy="1990386"/>
          </a:xfrm>
        </p:spPr>
        <p:txBody>
          <a:bodyPr numCol="1">
            <a:normAutofit/>
          </a:bodyPr>
          <a:lstStyle/>
          <a:p>
            <a:r>
              <a:rPr lang="fr-CA" b="1" dirty="0">
                <a:highlight>
                  <a:srgbClr val="FF0000"/>
                </a:highlight>
              </a:rPr>
              <a:t>Retard grave: </a:t>
            </a:r>
            <a:r>
              <a:rPr lang="fr-CA" dirty="0"/>
              <a:t>p. 157 #1, 3 à 10</a:t>
            </a:r>
          </a:p>
          <a:p>
            <a:r>
              <a:rPr lang="fr-CA" dirty="0">
                <a:highlight>
                  <a:srgbClr val="FFFF00"/>
                </a:highlight>
              </a:rPr>
              <a:t>Dernier cours: </a:t>
            </a:r>
            <a:r>
              <a:rPr lang="fr-CA" dirty="0"/>
              <a:t>p.211 #1, 3 à 10</a:t>
            </a:r>
          </a:p>
          <a:p>
            <a:r>
              <a:rPr lang="fr-CA" dirty="0">
                <a:highlight>
                  <a:srgbClr val="00FF00"/>
                </a:highlight>
              </a:rPr>
              <a:t>Aujourd’hui</a:t>
            </a:r>
            <a:r>
              <a:rPr lang="fr-CA" dirty="0"/>
              <a:t>: p. 171 #5, 7 à 13</a:t>
            </a:r>
          </a:p>
          <a:p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6D3C4A-66C2-47D3-A1FA-ADF3CDBC1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76" y="4500191"/>
            <a:ext cx="6223616" cy="142532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800DC7-43D3-4018-87B7-2B5E5F0A401A}"/>
              </a:ext>
            </a:extLst>
          </p:cNvPr>
          <p:cNvSpPr txBox="1">
            <a:spLocks/>
          </p:cNvSpPr>
          <p:nvPr/>
        </p:nvSpPr>
        <p:spPr>
          <a:xfrm>
            <a:off x="6096000" y="1212572"/>
            <a:ext cx="5486400" cy="1990386"/>
          </a:xfrm>
          <a:prstGeom prst="rect">
            <a:avLst/>
          </a:prstGeom>
        </p:spPr>
        <p:txBody>
          <a:bodyPr vert="horz" numCol="1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ATC07, ATC08, ATC09</a:t>
            </a:r>
          </a:p>
          <a:p>
            <a:r>
              <a:rPr lang="fr-CA" dirty="0"/>
              <a:t>Prochain cours: p. 171 #15 à 22, 25</a:t>
            </a:r>
          </a:p>
          <a:p>
            <a:r>
              <a:rPr lang="fr-CA" dirty="0"/>
              <a:t>À venir:</a:t>
            </a:r>
          </a:p>
          <a:p>
            <a:pPr lvl="1"/>
            <a:r>
              <a:rPr lang="fr-CA" dirty="0"/>
              <a:t>Quiz Moodle – limite 27 </a:t>
            </a:r>
            <a:r>
              <a:rPr lang="fr-CA" dirty="0" err="1"/>
              <a:t>nov</a:t>
            </a:r>
            <a:r>
              <a:rPr lang="fr-CA" dirty="0"/>
              <a:t> 23h59</a:t>
            </a:r>
          </a:p>
          <a:p>
            <a:pPr lvl="1"/>
            <a:r>
              <a:rPr lang="fr-CA" dirty="0"/>
              <a:t>Exercices préparation test</a:t>
            </a:r>
          </a:p>
          <a:p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75501C-0DA3-4773-B2C0-D18EDFB89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85" y="2797709"/>
            <a:ext cx="6223616" cy="1582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922C97-BC0C-43B9-8278-90DC2BD1C6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307" y="3398642"/>
            <a:ext cx="6796317" cy="15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96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Indice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Réaction endothermique?</a:t>
            </a:r>
          </a:p>
          <a:p>
            <a:endParaRPr lang="fr-CA" dirty="0"/>
          </a:p>
          <a:p>
            <a:r>
              <a:rPr lang="fr-CA" dirty="0"/>
              <a:t>Réaction exothermique?</a:t>
            </a:r>
          </a:p>
        </p:txBody>
      </p:sp>
    </p:spTree>
    <p:extLst>
      <p:ext uri="{BB962C8B-B14F-4D97-AF65-F5344CB8AC3E}">
        <p14:creationId xmlns:p14="http://schemas.microsoft.com/office/powerpoint/2010/main" val="1514454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Réponse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L’évaporation est une réaction chimique (transformation physique) qui est endothermique</a:t>
            </a:r>
          </a:p>
          <a:p>
            <a:endParaRPr lang="fr-CA" dirty="0"/>
          </a:p>
          <a:p>
            <a:r>
              <a:rPr lang="fr-CA" dirty="0"/>
              <a:t>H</a:t>
            </a:r>
            <a:r>
              <a:rPr lang="fr-CA" baseline="-25000" dirty="0"/>
              <a:t>2</a:t>
            </a:r>
            <a:r>
              <a:rPr lang="fr-CA" dirty="0"/>
              <a:t>O</a:t>
            </a:r>
            <a:r>
              <a:rPr lang="fr-CA" baseline="-25000" dirty="0"/>
              <a:t>(l)</a:t>
            </a:r>
            <a:r>
              <a:rPr lang="fr-CA" dirty="0"/>
              <a:t> + 40,65 kJ </a:t>
            </a:r>
            <a:r>
              <a:rPr lang="fr-CA" dirty="0">
                <a:sym typeface="Wingdings" pitchFamily="2" charset="2"/>
              </a:rPr>
              <a:t> H</a:t>
            </a:r>
            <a:r>
              <a:rPr lang="fr-CA" baseline="-25000" dirty="0">
                <a:sym typeface="Wingdings" pitchFamily="2" charset="2"/>
              </a:rPr>
              <a:t>2</a:t>
            </a:r>
            <a:r>
              <a:rPr lang="fr-CA" dirty="0">
                <a:sym typeface="Wingdings" pitchFamily="2" charset="2"/>
              </a:rPr>
              <a:t>O</a:t>
            </a:r>
            <a:r>
              <a:rPr lang="fr-CA" baseline="-25000" dirty="0">
                <a:sym typeface="Wingdings" pitchFamily="2" charset="2"/>
              </a:rPr>
              <a:t> (g)</a:t>
            </a:r>
          </a:p>
          <a:p>
            <a:endParaRPr lang="fr-CA" baseline="-25000" dirty="0">
              <a:sym typeface="Wingdings" pitchFamily="2" charset="2"/>
            </a:endParaRPr>
          </a:p>
          <a:p>
            <a:r>
              <a:rPr lang="fr-CA" dirty="0">
                <a:sym typeface="Wingdings" pitchFamily="2" charset="2"/>
              </a:rPr>
              <a:t>L’énergie nécessaire pour vaporiser 1 mol de H</a:t>
            </a:r>
            <a:r>
              <a:rPr lang="fr-CA" baseline="-25000" dirty="0">
                <a:sym typeface="Wingdings" pitchFamily="2" charset="2"/>
              </a:rPr>
              <a:t>2</a:t>
            </a:r>
            <a:r>
              <a:rPr lang="fr-CA" dirty="0">
                <a:sym typeface="Wingdings" pitchFamily="2" charset="2"/>
              </a:rPr>
              <a:t>O</a:t>
            </a:r>
            <a:r>
              <a:rPr lang="fr-CA" baseline="-25000" dirty="0">
                <a:sym typeface="Wingdings" pitchFamily="2" charset="2"/>
              </a:rPr>
              <a:t>(l)</a:t>
            </a:r>
            <a:r>
              <a:rPr lang="fr-CA" dirty="0">
                <a:sym typeface="Wingdings" pitchFamily="2" charset="2"/>
              </a:rPr>
              <a:t> est de 40,65 kJ</a:t>
            </a:r>
          </a:p>
          <a:p>
            <a:endParaRPr lang="fr-CA" dirty="0">
              <a:sym typeface="Wingdings" pitchFamily="2" charset="2"/>
            </a:endParaRPr>
          </a:p>
          <a:p>
            <a:r>
              <a:rPr lang="fr-CA" dirty="0">
                <a:sym typeface="Wingdings" pitchFamily="2" charset="2"/>
              </a:rPr>
              <a:t>ATTN: en secondaire 5, nous allons élargir notre définition de </a:t>
            </a:r>
            <a:r>
              <a:rPr lang="fr-CA" b="1" u="sng" dirty="0">
                <a:sym typeface="Wingdings" pitchFamily="2" charset="2"/>
              </a:rPr>
              <a:t>réaction chimique</a:t>
            </a:r>
            <a:r>
              <a:rPr lang="fr-CA" dirty="0">
                <a:sym typeface="Wingdings" pitchFamily="2" charset="2"/>
              </a:rPr>
              <a:t>. Ici, c’est une changement de phase oui (transformation physique en secondaire 4), mais on peut le représenter comme une </a:t>
            </a:r>
            <a:r>
              <a:rPr lang="fr-CA" b="1" u="sng" dirty="0">
                <a:sym typeface="Wingdings" pitchFamily="2" charset="2"/>
              </a:rPr>
              <a:t>réaction chimique (représenté par une équation chimique).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39469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Équation thermique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L’équation précise la quantité d’énergie nécessaire pour que la réaction ait lieu</a:t>
            </a:r>
          </a:p>
          <a:p>
            <a:r>
              <a:rPr lang="fr-CA" dirty="0"/>
              <a:t>Réaction endothermique: </a:t>
            </a:r>
          </a:p>
          <a:p>
            <a:pPr lvl="1"/>
            <a:r>
              <a:rPr lang="fr-CA" dirty="0"/>
              <a:t>Énergie écrit à gauche (réactifs)</a:t>
            </a:r>
          </a:p>
          <a:p>
            <a:pPr lvl="1"/>
            <a:r>
              <a:rPr lang="fr-CA" dirty="0"/>
              <a:t>Signe de l’énergie : positive</a:t>
            </a:r>
          </a:p>
          <a:p>
            <a:endParaRPr lang="fr-CA" dirty="0"/>
          </a:p>
          <a:p>
            <a:r>
              <a:rPr lang="fr-CA" dirty="0"/>
              <a:t>Réaction exothermique: </a:t>
            </a:r>
          </a:p>
          <a:p>
            <a:pPr lvl="1"/>
            <a:r>
              <a:rPr lang="fr-CA" dirty="0"/>
              <a:t>Énergie écrit à droite (produits)</a:t>
            </a:r>
          </a:p>
          <a:p>
            <a:pPr lvl="1"/>
            <a:r>
              <a:rPr lang="fr-CA" dirty="0"/>
              <a:t>Signe de l’énergie : négative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504" y="1958341"/>
            <a:ext cx="26860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504" y="4052681"/>
            <a:ext cx="52387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943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Chaleur molaire de réaction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L’équation thermique permet de mettre en relation l’énergie de la réaction avec les réactifs et produits: stœchiométrie</a:t>
            </a:r>
          </a:p>
          <a:p>
            <a:r>
              <a:rPr lang="fr-CA" dirty="0"/>
              <a:t>Énergie de liquéfaction de l’eau: 6 kJ/mol H</a:t>
            </a:r>
            <a:r>
              <a:rPr lang="fr-CA" baseline="-25000" dirty="0"/>
              <a:t>2</a:t>
            </a:r>
            <a:r>
              <a:rPr lang="fr-CA" dirty="0"/>
              <a:t>O</a:t>
            </a:r>
            <a:r>
              <a:rPr lang="fr-CA" baseline="-25000" dirty="0"/>
              <a:t>(l)</a:t>
            </a:r>
            <a:endParaRPr lang="fr-CA" dirty="0"/>
          </a:p>
          <a:p>
            <a:endParaRPr lang="fr-CA" dirty="0"/>
          </a:p>
          <a:p>
            <a:r>
              <a:rPr lang="fr-CA" dirty="0"/>
              <a:t>Énergie dégagé par la combustion d’un mole de méthane: 890 kJ/mol CH</a:t>
            </a:r>
            <a:r>
              <a:rPr lang="fr-CA" baseline="-25000" dirty="0"/>
              <a:t>4</a:t>
            </a:r>
            <a:endParaRPr lang="fr-CA" dirty="0"/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Quelle serait la quantité d’énergie dégagée si 0,5 mol CO</a:t>
            </a:r>
            <a:r>
              <a:rPr lang="fr-CA" baseline="-25000" dirty="0"/>
              <a:t>2(g)</a:t>
            </a:r>
            <a:r>
              <a:rPr lang="fr-CA" dirty="0"/>
              <a:t> est produit?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133600"/>
            <a:ext cx="26860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3488055"/>
            <a:ext cx="52387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504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Chaleur massique de réaction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Le même principe que chaleur molaire, cependant on compare la quantité d’énergie par gramme</a:t>
            </a:r>
          </a:p>
          <a:p>
            <a:endParaRPr lang="fr-CA" dirty="0"/>
          </a:p>
          <a:p>
            <a:r>
              <a:rPr lang="fr-CA" dirty="0"/>
              <a:t>Pour convertir de chaleur molaire à chaleur massique, on se sert de la masse molaire</a:t>
            </a:r>
          </a:p>
          <a:p>
            <a:r>
              <a:rPr lang="fr-CA" dirty="0"/>
              <a:t>Ces formules ne sont pas fournies au tests. Juste à l’examen sommatif de fin d’étape/d’année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8E4100-66A6-45C2-8996-F5D496A8F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800" y="4343401"/>
            <a:ext cx="830580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59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Exemples (OS ex. </a:t>
            </a:r>
            <a:r>
              <a:rPr lang="fr-CA" dirty="0" err="1"/>
              <a:t>supp</a:t>
            </a:r>
            <a:r>
              <a:rPr lang="fr-CA" dirty="0"/>
              <a:t> ch. 4)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1. Soit l’équation non-équilibré de la décomposition de l’eau:</a:t>
            </a:r>
          </a:p>
          <a:p>
            <a:pPr lvl="1"/>
            <a:r>
              <a:rPr lang="fr-CA" dirty="0"/>
              <a:t>H</a:t>
            </a:r>
            <a:r>
              <a:rPr lang="fr-CA" baseline="-25000" dirty="0"/>
              <a:t>2</a:t>
            </a:r>
            <a:r>
              <a:rPr lang="fr-CA" dirty="0"/>
              <a:t>O</a:t>
            </a:r>
            <a:r>
              <a:rPr lang="fr-CA" baseline="-25000" dirty="0"/>
              <a:t>(l)</a:t>
            </a:r>
            <a:r>
              <a:rPr lang="fr-CA" dirty="0"/>
              <a:t> + 285,8 kJ </a:t>
            </a:r>
            <a:r>
              <a:rPr lang="fr-CA" dirty="0">
                <a:sym typeface="Wingdings" pitchFamily="2" charset="2"/>
              </a:rPr>
              <a:t> H</a:t>
            </a:r>
            <a:r>
              <a:rPr lang="fr-CA" baseline="-25000" dirty="0">
                <a:sym typeface="Wingdings" pitchFamily="2" charset="2"/>
              </a:rPr>
              <a:t>2(g)</a:t>
            </a:r>
            <a:r>
              <a:rPr lang="fr-CA" dirty="0">
                <a:sym typeface="Wingdings" pitchFamily="2" charset="2"/>
              </a:rPr>
              <a:t>+ O</a:t>
            </a:r>
            <a:r>
              <a:rPr lang="fr-CA" baseline="-25000" dirty="0">
                <a:sym typeface="Wingdings" pitchFamily="2" charset="2"/>
              </a:rPr>
              <a:t>2(g)</a:t>
            </a:r>
            <a:endParaRPr lang="fr-CA" dirty="0">
              <a:sym typeface="Wingdings" pitchFamily="2" charset="2"/>
            </a:endParaRPr>
          </a:p>
          <a:p>
            <a:r>
              <a:rPr lang="fr-CA" dirty="0">
                <a:sym typeface="Wingdings" pitchFamily="2" charset="2"/>
              </a:rPr>
              <a:t>Quelle quantité d’énergie est nécessaire pour décomposer 1,00 g d’eau?</a:t>
            </a:r>
          </a:p>
          <a:p>
            <a:endParaRPr lang="fr-CA" dirty="0">
              <a:sym typeface="Wingdings" pitchFamily="2" charset="2"/>
            </a:endParaRPr>
          </a:p>
          <a:p>
            <a:r>
              <a:rPr lang="fr-CA" dirty="0">
                <a:sym typeface="Wingdings" pitchFamily="2" charset="2"/>
              </a:rPr>
              <a:t>2. </a:t>
            </a:r>
            <a:r>
              <a:rPr lang="fr-FR" dirty="0"/>
              <a:t>La chaleur molaire de formation de l’ammoniac est de –46,1 kJ/mol de NH</a:t>
            </a:r>
            <a:r>
              <a:rPr lang="fr-FR" baseline="-25000" dirty="0"/>
              <a:t>3</a:t>
            </a:r>
            <a:r>
              <a:rPr lang="fr-FR" dirty="0"/>
              <a:t>. Quelle est sa chaleur</a:t>
            </a:r>
            <a:br>
              <a:rPr lang="fr-FR" dirty="0"/>
            </a:br>
            <a:r>
              <a:rPr lang="fr-FR" dirty="0"/>
              <a:t>massique ?</a:t>
            </a:r>
            <a:br>
              <a:rPr lang="fr-FR" dirty="0"/>
            </a:br>
            <a:endParaRPr lang="fr-CA" dirty="0">
              <a:sym typeface="Wingdings" pitchFamily="2" charset="2"/>
            </a:endParaRP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81739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Exemples (OS ex. </a:t>
            </a:r>
            <a:r>
              <a:rPr lang="fr-CA" dirty="0" err="1"/>
              <a:t>supp</a:t>
            </a:r>
            <a:r>
              <a:rPr lang="fr-CA" dirty="0"/>
              <a:t> ch. 4)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CA" sz="1800" dirty="0"/>
              <a:t>1. Soit l’équation non-équilibré de la décomposition de l’eau:</a:t>
            </a:r>
          </a:p>
          <a:p>
            <a:pPr lvl="1"/>
            <a:r>
              <a:rPr lang="fr-CA" sz="1800" dirty="0"/>
              <a:t>H</a:t>
            </a:r>
            <a:r>
              <a:rPr lang="fr-CA" sz="1800" baseline="-25000" dirty="0"/>
              <a:t>2</a:t>
            </a:r>
            <a:r>
              <a:rPr lang="fr-CA" sz="1800" dirty="0"/>
              <a:t>O</a:t>
            </a:r>
            <a:r>
              <a:rPr lang="fr-CA" sz="1800" baseline="-25000" dirty="0"/>
              <a:t>(l)</a:t>
            </a:r>
            <a:r>
              <a:rPr lang="fr-CA" sz="1800" dirty="0"/>
              <a:t> + 285,8 kJ </a:t>
            </a:r>
            <a:r>
              <a:rPr lang="fr-CA" sz="1800" dirty="0">
                <a:sym typeface="Wingdings" pitchFamily="2" charset="2"/>
              </a:rPr>
              <a:t> H</a:t>
            </a:r>
            <a:r>
              <a:rPr lang="fr-CA" sz="1800" baseline="-25000" dirty="0">
                <a:sym typeface="Wingdings" pitchFamily="2" charset="2"/>
              </a:rPr>
              <a:t>2(g)</a:t>
            </a:r>
            <a:r>
              <a:rPr lang="fr-CA" sz="1800" dirty="0">
                <a:sym typeface="Wingdings" pitchFamily="2" charset="2"/>
              </a:rPr>
              <a:t>+ O</a:t>
            </a:r>
            <a:r>
              <a:rPr lang="fr-CA" sz="1800" baseline="-25000" dirty="0">
                <a:sym typeface="Wingdings" pitchFamily="2" charset="2"/>
              </a:rPr>
              <a:t>2(g)</a:t>
            </a:r>
            <a:endParaRPr lang="fr-CA" sz="1800" dirty="0">
              <a:sym typeface="Wingdings" pitchFamily="2" charset="2"/>
            </a:endParaRPr>
          </a:p>
          <a:p>
            <a:r>
              <a:rPr lang="fr-CA" sz="1800" dirty="0">
                <a:sym typeface="Wingdings" pitchFamily="2" charset="2"/>
              </a:rPr>
              <a:t>Quelle quantité d’énergie est nécessaire pour décomposer 1,00 g d’eau?</a:t>
            </a:r>
            <a:endParaRPr lang="fr-CA" sz="1800" dirty="0"/>
          </a:p>
        </p:txBody>
      </p:sp>
    </p:spTree>
    <p:extLst>
      <p:ext uri="{BB962C8B-B14F-4D97-AF65-F5344CB8AC3E}">
        <p14:creationId xmlns:p14="http://schemas.microsoft.com/office/powerpoint/2010/main" val="15911289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273</TotalTime>
  <Words>887</Words>
  <Application>Microsoft Office PowerPoint</Application>
  <PresentationFormat>Widescreen</PresentationFormat>
  <Paragraphs>162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Bookman Old Style</vt:lpstr>
      <vt:lpstr>Calibri</vt:lpstr>
      <vt:lpstr>Cambria Math</vt:lpstr>
      <vt:lpstr>Gill Sans MT</vt:lpstr>
      <vt:lpstr>Wingdings</vt:lpstr>
      <vt:lpstr>Wingdings 3</vt:lpstr>
      <vt:lpstr>Origin</vt:lpstr>
      <vt:lpstr>Équation thermique, chaleur molaire et enthalpie</vt:lpstr>
      <vt:lpstr>Question</vt:lpstr>
      <vt:lpstr>Indice</vt:lpstr>
      <vt:lpstr>Réponse</vt:lpstr>
      <vt:lpstr>Équation thermique</vt:lpstr>
      <vt:lpstr>Chaleur molaire de réaction</vt:lpstr>
      <vt:lpstr>Chaleur massique de réaction</vt:lpstr>
      <vt:lpstr>Exemples (OS ex. supp ch. 4)</vt:lpstr>
      <vt:lpstr>Exemples (OS ex. supp ch. 4)</vt:lpstr>
      <vt:lpstr>Exemples (OS ex. supp ch. 4)</vt:lpstr>
      <vt:lpstr>Corrigé</vt:lpstr>
      <vt:lpstr>Corrigé</vt:lpstr>
      <vt:lpstr>Variation d’enthalpie (∆H) (p.167)</vt:lpstr>
      <vt:lpstr>Variation d’enthalpie (∆H) (p.167)</vt:lpstr>
      <vt:lpstr>Variation d’enthalpie (∆H) (p.169)</vt:lpstr>
      <vt:lpstr>Représentation graphique de l’enthalpie</vt:lpstr>
      <vt:lpstr>Enthalpie – une valeur mesuré en labo</vt:lpstr>
      <vt:lpstr>Enrichissement (pas évalué) (contenu CÉGEP/université)</vt:lpstr>
      <vt:lpstr>Digestion – carte mentale</vt:lpstr>
      <vt:lpstr>Fourni à l’examen</vt:lpstr>
      <vt:lpstr>Exercices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chaleur + calorimétrie</dc:title>
  <dc:creator/>
  <cp:lastModifiedBy>Levan David</cp:lastModifiedBy>
  <cp:revision>41</cp:revision>
  <dcterms:created xsi:type="dcterms:W3CDTF">2006-08-16T00:00:00Z</dcterms:created>
  <dcterms:modified xsi:type="dcterms:W3CDTF">2020-11-10T17:35:54Z</dcterms:modified>
</cp:coreProperties>
</file>