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</p:sldMasterIdLst>
  <p:sldIdLst>
    <p:sldId id="256" r:id="rId2"/>
    <p:sldId id="491" r:id="rId3"/>
    <p:sldId id="540" r:id="rId4"/>
    <p:sldId id="541" r:id="rId5"/>
    <p:sldId id="542" r:id="rId6"/>
    <p:sldId id="543" r:id="rId7"/>
    <p:sldId id="544" r:id="rId8"/>
    <p:sldId id="545" r:id="rId9"/>
    <p:sldId id="546" r:id="rId10"/>
    <p:sldId id="547" r:id="rId11"/>
    <p:sldId id="548" r:id="rId12"/>
    <p:sldId id="549" r:id="rId13"/>
    <p:sldId id="550" r:id="rId14"/>
    <p:sldId id="553" r:id="rId15"/>
    <p:sldId id="559" r:id="rId16"/>
    <p:sldId id="551" r:id="rId17"/>
    <p:sldId id="484" r:id="rId18"/>
    <p:sldId id="55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 varScale="1">
        <p:scale>
          <a:sx n="58" d="100"/>
          <a:sy n="58" d="100"/>
        </p:scale>
        <p:origin x="72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53022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1987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6991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5557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27084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9558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6589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9832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9A2640C-BE8C-4C25-8F57-602CDE1311D8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94638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429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7057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59567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0755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21068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467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47151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37055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0000">
              <a:schemeClr val="bg1"/>
            </a:gs>
            <a:gs pos="100000">
              <a:schemeClr val="bg1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2640C-BE8C-4C25-8F57-602CDE1311D8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93495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  <p:sldLayoutId id="2147483981" r:id="rId15"/>
    <p:sldLayoutId id="2147483982" r:id="rId16"/>
    <p:sldLayoutId id="2147483983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, intérieur, assis, alimentation&#10;&#10;Description générée automatiquement">
            <a:extLst>
              <a:ext uri="{FF2B5EF4-FFF2-40B4-BE49-F238E27FC236}">
                <a16:creationId xmlns:a16="http://schemas.microsoft.com/office/drawing/2014/main" id="{2E8BA64F-EF21-4100-9C1F-9BE174B83E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82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10E786A-DD02-44AC-9218-565211732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fr-CA" sz="4800" b="1" dirty="0"/>
              <a:t>Loi de Hess partie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ABB181-BF29-4726-A569-41FB54271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A9E3A6-35E7-4115-89D6-D709B45B5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D62601-9D93-4783-B635-F799A354B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5</a:t>
            </a:r>
          </a:p>
          <a:p>
            <a:pPr algn="ctr">
              <a:spcAft>
                <a:spcPts val="600"/>
              </a:spcAft>
            </a:pPr>
            <a:r>
              <a:rPr lang="fr-CA" sz="3600" b="1" dirty="0">
                <a:solidFill>
                  <a:schemeClr val="bg1"/>
                </a:solidFill>
              </a:rPr>
              <a:t>p. 217 à 221</a:t>
            </a:r>
            <a:endParaRPr lang="fr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75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E30C0-7142-486C-AA46-D06A92E8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Résolution de problème: loi de Hess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C262753-4D2A-4B36-B2A0-2D7699AF144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p.220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2654F16-BAAE-4724-A49C-3BD692379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2194561"/>
            <a:ext cx="10829375" cy="429286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dirty="0"/>
              <a:t>Étapes à suivre pour calculer la chaleur d’une réaction à l’aide de la loi de Hess: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/>
              <a:t>Écrire l’équation globale balancée.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/>
              <a:t>Choisir les équations intermédiaires pertinentes permettant d’arriver à l’équation globale (Annexe p.422 à 425)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/>
              <a:t>Réorganiser les équations: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CA" dirty="0"/>
              <a:t>Soit en les multipliant;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CA" dirty="0"/>
              <a:t>Soit en les inversant (attention, vous devez inverser le signe de l’enthalpie)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/>
              <a:t>Additionner les équations ainsi que les chaleurs associées.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/>
              <a:t>Convertir la valeur obtenue selon les exigences du problème à résoudre.</a:t>
            </a:r>
          </a:p>
        </p:txBody>
      </p:sp>
      <p:sp>
        <p:nvSpPr>
          <p:cNvPr id="18" name="Espace réservé du contenu 6">
            <a:extLst>
              <a:ext uri="{FF2B5EF4-FFF2-40B4-BE49-F238E27FC236}">
                <a16:creationId xmlns:a16="http://schemas.microsoft.com/office/drawing/2014/main" id="{4A7A8376-864F-4527-837B-E2C81D8EC7D0}"/>
              </a:ext>
            </a:extLst>
          </p:cNvPr>
          <p:cNvSpPr txBox="1">
            <a:spLocks/>
          </p:cNvSpPr>
          <p:nvPr/>
        </p:nvSpPr>
        <p:spPr>
          <a:xfrm>
            <a:off x="680320" y="5428649"/>
            <a:ext cx="10829375" cy="529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4"/>
            </a:pPr>
            <a:r>
              <a:rPr lang="fr-CA"/>
              <a:t>Additionner les équations ainsi que les chaleurs associées.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95814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E30C0-7142-486C-AA46-D06A92E8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Addition algébrique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C262753-4D2A-4B36-B2A0-2D7699AF144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2654F16-BAAE-4724-A49C-3BD692379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34891"/>
            <a:ext cx="10829375" cy="529388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fr-CA" dirty="0"/>
              <a:t>Additionner les équations ainsi que les chaleurs associées.</a:t>
            </a:r>
          </a:p>
        </p:txBody>
      </p:sp>
      <p:sp>
        <p:nvSpPr>
          <p:cNvPr id="5" name="Espace réservé du contenu 6">
            <a:extLst>
              <a:ext uri="{FF2B5EF4-FFF2-40B4-BE49-F238E27FC236}">
                <a16:creationId xmlns:a16="http://schemas.microsoft.com/office/drawing/2014/main" id="{615CCD03-CE83-4A56-A6C0-B521484199F1}"/>
              </a:ext>
            </a:extLst>
          </p:cNvPr>
          <p:cNvSpPr txBox="1">
            <a:spLocks/>
          </p:cNvSpPr>
          <p:nvPr/>
        </p:nvSpPr>
        <p:spPr>
          <a:xfrm>
            <a:off x="680320" y="2736363"/>
            <a:ext cx="10829375" cy="529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b="1" dirty="0"/>
              <a:t>La base de la Loi de Hess – somme algébrique</a:t>
            </a:r>
          </a:p>
        </p:txBody>
      </p:sp>
      <p:sp>
        <p:nvSpPr>
          <p:cNvPr id="6" name="Espace réservé du contenu 6">
            <a:extLst>
              <a:ext uri="{FF2B5EF4-FFF2-40B4-BE49-F238E27FC236}">
                <a16:creationId xmlns:a16="http://schemas.microsoft.com/office/drawing/2014/main" id="{ED6D068B-629F-4F2F-B16B-9CB01D3892BD}"/>
              </a:ext>
            </a:extLst>
          </p:cNvPr>
          <p:cNvSpPr txBox="1">
            <a:spLocks/>
          </p:cNvSpPr>
          <p:nvPr/>
        </p:nvSpPr>
        <p:spPr>
          <a:xfrm>
            <a:off x="680319" y="3337835"/>
            <a:ext cx="10829375" cy="527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Simplifie le système d’équation suivant:</a:t>
            </a:r>
          </a:p>
        </p:txBody>
      </p:sp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8EFA9066-2484-439E-A2B4-AB78E9F55622}"/>
              </a:ext>
            </a:extLst>
          </p:cNvPr>
          <p:cNvSpPr txBox="1">
            <a:spLocks/>
          </p:cNvSpPr>
          <p:nvPr/>
        </p:nvSpPr>
        <p:spPr>
          <a:xfrm>
            <a:off x="694496" y="3994970"/>
            <a:ext cx="10829375" cy="1704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800" b="1" dirty="0"/>
              <a:t>x + 3 = y</a:t>
            </a:r>
          </a:p>
          <a:p>
            <a:pPr marL="0" indent="0">
              <a:buNone/>
            </a:pPr>
            <a:r>
              <a:rPr lang="fr-CA" sz="4800" b="1" dirty="0"/>
              <a:t>	y = z</a:t>
            </a:r>
          </a:p>
        </p:txBody>
      </p:sp>
      <p:sp>
        <p:nvSpPr>
          <p:cNvPr id="10" name="Espace réservé du contenu 6">
            <a:extLst>
              <a:ext uri="{FF2B5EF4-FFF2-40B4-BE49-F238E27FC236}">
                <a16:creationId xmlns:a16="http://schemas.microsoft.com/office/drawing/2014/main" id="{682261B3-CC84-481E-BDEC-F48A2A912F5C}"/>
              </a:ext>
            </a:extLst>
          </p:cNvPr>
          <p:cNvSpPr txBox="1">
            <a:spLocks/>
          </p:cNvSpPr>
          <p:nvPr/>
        </p:nvSpPr>
        <p:spPr>
          <a:xfrm>
            <a:off x="694496" y="5811750"/>
            <a:ext cx="10829375" cy="8150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800" b="1" dirty="0"/>
              <a:t>x + 3 = z</a:t>
            </a:r>
          </a:p>
          <a:p>
            <a:pPr marL="0" indent="0">
              <a:buNone/>
            </a:pPr>
            <a:endParaRPr lang="fr-CA" sz="4800" b="1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FE8D22E-13FD-461F-850B-6D4D844204BC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245385" y="5699051"/>
            <a:ext cx="5863799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0CF36C7-669D-4045-A02D-12E501868211}"/>
              </a:ext>
            </a:extLst>
          </p:cNvPr>
          <p:cNvCxnSpPr>
            <a:cxnSpLocks/>
          </p:cNvCxnSpPr>
          <p:nvPr/>
        </p:nvCxnSpPr>
        <p:spPr>
          <a:xfrm>
            <a:off x="2788445" y="4463327"/>
            <a:ext cx="7479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13EF50C-3FCA-4608-B8CC-2AAFA6DFACA3}"/>
              </a:ext>
            </a:extLst>
          </p:cNvPr>
          <p:cNvCxnSpPr>
            <a:cxnSpLocks/>
          </p:cNvCxnSpPr>
          <p:nvPr/>
        </p:nvCxnSpPr>
        <p:spPr>
          <a:xfrm>
            <a:off x="1409501" y="5254706"/>
            <a:ext cx="7479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429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E30C0-7142-486C-AA46-D06A92E8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Exemple p.222 #1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C262753-4D2A-4B36-B2A0-2D7699AF144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2654F16-BAAE-4724-A49C-3BD692379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34891"/>
            <a:ext cx="10829375" cy="529388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fr-CA" dirty="0"/>
              <a:t>Additionner les équations ainsi que les chaleurs associées.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C5090A4E-3DE2-419A-92D7-A3DD77CDA6B4}"/>
              </a:ext>
            </a:extLst>
          </p:cNvPr>
          <p:cNvCxnSpPr>
            <a:cxnSpLocks/>
          </p:cNvCxnSpPr>
          <p:nvPr/>
        </p:nvCxnSpPr>
        <p:spPr>
          <a:xfrm>
            <a:off x="574158" y="5265761"/>
            <a:ext cx="11068493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AD349767-F2CB-4F5E-8C33-32ECE2BFD7E8}"/>
                  </a:ext>
                </a:extLst>
              </p:cNvPr>
              <p:cNvSpPr txBox="1"/>
              <p:nvPr/>
            </p:nvSpPr>
            <p:spPr>
              <a:xfrm>
                <a:off x="545244" y="5265761"/>
                <a:ext cx="8281122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800" dirty="0">
                    <a:sym typeface="Wingdings" panose="05000000000000000000" pitchFamily="2" charset="2"/>
                  </a:rPr>
                  <a:t>                         H</a:t>
                </a:r>
                <a:r>
                  <a:rPr lang="fr-CA" sz="2800" baseline="-25000" dirty="0">
                    <a:sym typeface="Wingdings" panose="05000000000000000000" pitchFamily="2" charset="2"/>
                  </a:rPr>
                  <a:t>2</a:t>
                </a:r>
                <a:r>
                  <a:rPr lang="fr-CA" sz="2800" dirty="0">
                    <a:sym typeface="Wingdings" panose="05000000000000000000" pitchFamily="2" charset="2"/>
                  </a:rPr>
                  <a:t>SO</a:t>
                </a:r>
                <a:r>
                  <a:rPr lang="fr-CA" sz="2800" baseline="-25000" dirty="0">
                    <a:sym typeface="Wingdings" panose="05000000000000000000" pitchFamily="2" charset="2"/>
                  </a:rPr>
                  <a:t>4(l) </a:t>
                </a:r>
                <a:r>
                  <a:rPr lang="fr-CA" sz="2800" dirty="0"/>
                  <a:t> </a:t>
                </a:r>
                <a:r>
                  <a:rPr lang="fr-CA" sz="28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CA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fr-CA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fr-CA" sz="2800" dirty="0">
                    <a:sym typeface="Wingdings" panose="05000000000000000000" pitchFamily="2" charset="2"/>
                  </a:rPr>
                  <a:t>O</a:t>
                </a:r>
                <a:r>
                  <a:rPr lang="fr-CA" sz="2800" baseline="-25000" dirty="0">
                    <a:sym typeface="Wingdings" panose="05000000000000000000" pitchFamily="2" charset="2"/>
                  </a:rPr>
                  <a:t>2(g)</a:t>
                </a:r>
                <a:r>
                  <a:rPr lang="fr-CA" sz="2800" dirty="0">
                    <a:sym typeface="Wingdings" panose="05000000000000000000" pitchFamily="2" charset="2"/>
                  </a:rPr>
                  <a:t> + H</a:t>
                </a:r>
                <a:r>
                  <a:rPr lang="fr-CA" sz="2800" baseline="-25000" dirty="0">
                    <a:sym typeface="Wingdings" panose="05000000000000000000" pitchFamily="2" charset="2"/>
                  </a:rPr>
                  <a:t>2</a:t>
                </a:r>
                <a:r>
                  <a:rPr lang="fr-CA" sz="2800" dirty="0">
                    <a:sym typeface="Wingdings" panose="05000000000000000000" pitchFamily="2" charset="2"/>
                  </a:rPr>
                  <a:t>O</a:t>
                </a:r>
                <a:r>
                  <a:rPr lang="fr-CA" sz="2800" baseline="-25000" dirty="0">
                    <a:sym typeface="Wingdings" panose="05000000000000000000" pitchFamily="2" charset="2"/>
                  </a:rPr>
                  <a:t>(g)</a:t>
                </a:r>
                <a:r>
                  <a:rPr lang="fr-CA" sz="2800" dirty="0">
                    <a:sym typeface="Wingdings" panose="05000000000000000000" pitchFamily="2" charset="2"/>
                  </a:rPr>
                  <a:t> + SO</a:t>
                </a:r>
                <a:r>
                  <a:rPr lang="fr-CA" sz="2800" baseline="-25000" dirty="0">
                    <a:sym typeface="Wingdings" panose="05000000000000000000" pitchFamily="2" charset="2"/>
                  </a:rPr>
                  <a:t>2(g) </a:t>
                </a:r>
                <a:endParaRPr lang="fr-CA" sz="2800" baseline="-25000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AD349767-F2CB-4F5E-8C33-32ECE2BFD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44" y="5265761"/>
                <a:ext cx="8281122" cy="700705"/>
              </a:xfrm>
              <a:prstGeom prst="rect">
                <a:avLst/>
              </a:prstGeom>
              <a:blipFill>
                <a:blip r:embed="rId3"/>
                <a:stretch>
                  <a:fillRect b="-1043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id="{489069F8-A12D-491B-9815-DA5032951341}"/>
              </a:ext>
            </a:extLst>
          </p:cNvPr>
          <p:cNvSpPr txBox="1"/>
          <p:nvPr/>
        </p:nvSpPr>
        <p:spPr>
          <a:xfrm>
            <a:off x="545244" y="3018323"/>
            <a:ext cx="7836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>
                <a:sym typeface="Wingdings" panose="05000000000000000000" pitchFamily="2" charset="2"/>
              </a:rPr>
              <a:t>                        H</a:t>
            </a:r>
            <a:r>
              <a:rPr lang="fr-CA" sz="2800" baseline="-25000" dirty="0">
                <a:sym typeface="Wingdings" panose="05000000000000000000" pitchFamily="2" charset="2"/>
              </a:rPr>
              <a:t>2</a:t>
            </a:r>
            <a:r>
              <a:rPr lang="fr-CA" sz="2800" dirty="0">
                <a:sym typeface="Wingdings" panose="05000000000000000000" pitchFamily="2" charset="2"/>
              </a:rPr>
              <a:t>SO</a:t>
            </a:r>
            <a:r>
              <a:rPr lang="fr-CA" sz="2800" baseline="-25000" dirty="0">
                <a:sym typeface="Wingdings" panose="05000000000000000000" pitchFamily="2" charset="2"/>
              </a:rPr>
              <a:t>4(l) </a:t>
            </a:r>
            <a:r>
              <a:rPr lang="fr-CA" sz="2800" dirty="0"/>
              <a:t> </a:t>
            </a:r>
            <a:r>
              <a:rPr lang="fr-CA" sz="2800" dirty="0">
                <a:sym typeface="Wingdings" panose="05000000000000000000" pitchFamily="2" charset="2"/>
              </a:rPr>
              <a:t>  H</a:t>
            </a:r>
            <a:r>
              <a:rPr lang="fr-CA" sz="2800" baseline="-25000" dirty="0">
                <a:sym typeface="Wingdings" panose="05000000000000000000" pitchFamily="2" charset="2"/>
              </a:rPr>
              <a:t>2(g)</a:t>
            </a:r>
            <a:r>
              <a:rPr lang="fr-CA" sz="2800" dirty="0">
                <a:sym typeface="Wingdings" panose="05000000000000000000" pitchFamily="2" charset="2"/>
              </a:rPr>
              <a:t> + S</a:t>
            </a:r>
            <a:r>
              <a:rPr lang="fr-CA" sz="2800" baseline="-25000" dirty="0">
                <a:sym typeface="Wingdings" panose="05000000000000000000" pitchFamily="2" charset="2"/>
              </a:rPr>
              <a:t>(s)</a:t>
            </a:r>
            <a:r>
              <a:rPr lang="fr-CA" sz="2800" dirty="0">
                <a:sym typeface="Wingdings" panose="05000000000000000000" pitchFamily="2" charset="2"/>
              </a:rPr>
              <a:t> + 2O</a:t>
            </a:r>
            <a:r>
              <a:rPr lang="fr-CA" sz="2800" baseline="-25000" dirty="0">
                <a:sym typeface="Wingdings" panose="05000000000000000000" pitchFamily="2" charset="2"/>
              </a:rPr>
              <a:t>2(g)</a:t>
            </a:r>
            <a:endParaRPr lang="fr-CA" sz="2800" baseline="-25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17FD0E-6BC6-4861-BCBC-74F76AEF3F29}"/>
              </a:ext>
            </a:extLst>
          </p:cNvPr>
          <p:cNvSpPr/>
          <p:nvPr/>
        </p:nvSpPr>
        <p:spPr>
          <a:xfrm>
            <a:off x="8744473" y="3094152"/>
            <a:ext cx="3072906" cy="543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b="1" dirty="0"/>
              <a:t>Δ</a:t>
            </a:r>
            <a:r>
              <a:rPr lang="fr-CA" sz="2800" b="1" dirty="0"/>
              <a:t>H = +811,3 kJ</a:t>
            </a:r>
            <a:endParaRPr lang="fr-CA" sz="2800" b="1" baseline="-25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067600-76F9-4F6C-8EF5-A44E8021DD73}"/>
              </a:ext>
            </a:extLst>
          </p:cNvPr>
          <p:cNvSpPr/>
          <p:nvPr/>
        </p:nvSpPr>
        <p:spPr>
          <a:xfrm>
            <a:off x="8744473" y="3762092"/>
            <a:ext cx="3072906" cy="572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b="1" dirty="0"/>
              <a:t>Δ</a:t>
            </a:r>
            <a:r>
              <a:rPr lang="fr-CA" sz="2800" b="1" dirty="0"/>
              <a:t>H = -241,8 kJ</a:t>
            </a:r>
            <a:endParaRPr lang="fr-CA" sz="2800" b="1" baseline="-25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7736A9-1226-4B94-8970-62DC920976D5}"/>
              </a:ext>
            </a:extLst>
          </p:cNvPr>
          <p:cNvSpPr/>
          <p:nvPr/>
        </p:nvSpPr>
        <p:spPr>
          <a:xfrm>
            <a:off x="8744473" y="5336802"/>
            <a:ext cx="3287106" cy="556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b="1" dirty="0"/>
              <a:t>Δ</a:t>
            </a:r>
            <a:r>
              <a:rPr lang="fr-CA" sz="2800" b="1" dirty="0" err="1"/>
              <a:t>H</a:t>
            </a:r>
            <a:r>
              <a:rPr lang="fr-CA" sz="2800" b="1" baseline="-25000" dirty="0" err="1"/>
              <a:t>total</a:t>
            </a:r>
            <a:r>
              <a:rPr lang="fr-CA" sz="2800" b="1" dirty="0"/>
              <a:t> = +273,4 kJ </a:t>
            </a:r>
            <a:endParaRPr lang="fr-CA" sz="2800" b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E053AF40-B71D-4C0F-A3F4-EE2EF4711FC3}"/>
                  </a:ext>
                </a:extLst>
              </p:cNvPr>
              <p:cNvSpPr txBox="1"/>
              <p:nvPr/>
            </p:nvSpPr>
            <p:spPr>
              <a:xfrm>
                <a:off x="545243" y="3633446"/>
                <a:ext cx="7836195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800" dirty="0">
                    <a:sym typeface="Wingdings" panose="05000000000000000000" pitchFamily="2" charset="2"/>
                  </a:rPr>
                  <a:t>H</a:t>
                </a:r>
                <a:r>
                  <a:rPr lang="fr-CA" sz="2800" baseline="-25000" dirty="0">
                    <a:sym typeface="Wingdings" panose="05000000000000000000" pitchFamily="2" charset="2"/>
                  </a:rPr>
                  <a:t>2(g)</a:t>
                </a:r>
                <a:r>
                  <a:rPr lang="fr-CA" sz="2800" dirty="0">
                    <a:sym typeface="Wingdings" panose="05000000000000000000" pitchFamily="2" charset="2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28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CA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fr-CA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fr-CA" sz="2800" dirty="0">
                    <a:sym typeface="Wingdings" panose="05000000000000000000" pitchFamily="2" charset="2"/>
                  </a:rPr>
                  <a:t>O</a:t>
                </a:r>
                <a:r>
                  <a:rPr lang="fr-CA" sz="2800" baseline="-25000" dirty="0">
                    <a:sym typeface="Wingdings" panose="05000000000000000000" pitchFamily="2" charset="2"/>
                  </a:rPr>
                  <a:t>2(g) </a:t>
                </a:r>
                <a:r>
                  <a:rPr lang="fr-CA" sz="2800" dirty="0">
                    <a:sym typeface="Wingdings" panose="05000000000000000000" pitchFamily="2" charset="2"/>
                  </a:rPr>
                  <a:t> H</a:t>
                </a:r>
                <a:r>
                  <a:rPr lang="fr-CA" sz="2800" baseline="-25000" dirty="0">
                    <a:sym typeface="Wingdings" panose="05000000000000000000" pitchFamily="2" charset="2"/>
                  </a:rPr>
                  <a:t>2</a:t>
                </a:r>
                <a:r>
                  <a:rPr lang="fr-CA" sz="2800" dirty="0">
                    <a:sym typeface="Wingdings" panose="05000000000000000000" pitchFamily="2" charset="2"/>
                  </a:rPr>
                  <a:t>O</a:t>
                </a:r>
                <a:r>
                  <a:rPr lang="fr-CA" sz="2800" baseline="-25000" dirty="0">
                    <a:sym typeface="Wingdings" panose="05000000000000000000" pitchFamily="2" charset="2"/>
                  </a:rPr>
                  <a:t>(g)</a:t>
                </a:r>
                <a:endParaRPr lang="fr-CA" sz="2800" baseline="-25000" dirty="0"/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E053AF40-B71D-4C0F-A3F4-EE2EF4711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43" y="3633446"/>
                <a:ext cx="7836195" cy="700705"/>
              </a:xfrm>
              <a:prstGeom prst="rect">
                <a:avLst/>
              </a:prstGeom>
              <a:blipFill>
                <a:blip r:embed="rId4"/>
                <a:stretch>
                  <a:fillRect b="-1043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>
            <a:extLst>
              <a:ext uri="{FF2B5EF4-FFF2-40B4-BE49-F238E27FC236}">
                <a16:creationId xmlns:a16="http://schemas.microsoft.com/office/drawing/2014/main" id="{FC313D8B-D66E-4B53-9D2D-F070D27F1B4B}"/>
              </a:ext>
            </a:extLst>
          </p:cNvPr>
          <p:cNvSpPr txBox="1"/>
          <p:nvPr/>
        </p:nvSpPr>
        <p:spPr>
          <a:xfrm>
            <a:off x="545243" y="4429123"/>
            <a:ext cx="7836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>
                <a:sym typeface="Wingdings" panose="05000000000000000000" pitchFamily="2" charset="2"/>
              </a:rPr>
              <a:t>   S</a:t>
            </a:r>
            <a:r>
              <a:rPr lang="fr-CA" sz="2800" baseline="-25000" dirty="0">
                <a:sym typeface="Wingdings" panose="05000000000000000000" pitchFamily="2" charset="2"/>
              </a:rPr>
              <a:t>(s)</a:t>
            </a:r>
            <a:r>
              <a:rPr lang="fr-CA" sz="2800" dirty="0">
                <a:sym typeface="Wingdings" panose="05000000000000000000" pitchFamily="2" charset="2"/>
              </a:rPr>
              <a:t> + O</a:t>
            </a:r>
            <a:r>
              <a:rPr lang="fr-CA" sz="2800" baseline="-25000" dirty="0">
                <a:sym typeface="Wingdings" panose="05000000000000000000" pitchFamily="2" charset="2"/>
              </a:rPr>
              <a:t>2(g)</a:t>
            </a:r>
            <a:r>
              <a:rPr lang="fr-CA" sz="2800" dirty="0">
                <a:sym typeface="Wingdings" panose="05000000000000000000" pitchFamily="2" charset="2"/>
              </a:rPr>
              <a:t>  SO</a:t>
            </a:r>
            <a:r>
              <a:rPr lang="fr-CA" sz="2800" baseline="-25000" dirty="0">
                <a:sym typeface="Wingdings" panose="05000000000000000000" pitchFamily="2" charset="2"/>
              </a:rPr>
              <a:t>2(g)</a:t>
            </a:r>
            <a:endParaRPr lang="fr-CA" sz="2800" baseline="-25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566A88-0FC1-4601-845E-8A4D4CA5AB3B}"/>
              </a:ext>
            </a:extLst>
          </p:cNvPr>
          <p:cNvSpPr/>
          <p:nvPr/>
        </p:nvSpPr>
        <p:spPr>
          <a:xfrm>
            <a:off x="8744473" y="4429128"/>
            <a:ext cx="2765220" cy="523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b="1" dirty="0"/>
              <a:t>Δ</a:t>
            </a:r>
            <a:r>
              <a:rPr lang="fr-CA" sz="2800" b="1" dirty="0"/>
              <a:t>H = -296,1 kJ</a:t>
            </a:r>
            <a:endParaRPr lang="fr-CA" sz="2800" b="1" baseline="-25000" dirty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C1F63486-1421-4EA4-A5D1-97D2C9B12D7B}"/>
              </a:ext>
            </a:extLst>
          </p:cNvPr>
          <p:cNvCxnSpPr>
            <a:cxnSpLocks/>
          </p:cNvCxnSpPr>
          <p:nvPr/>
        </p:nvCxnSpPr>
        <p:spPr>
          <a:xfrm>
            <a:off x="3692995" y="3774644"/>
            <a:ext cx="1052261" cy="4604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72D07CFE-B413-4161-9AF9-13578143350E}"/>
              </a:ext>
            </a:extLst>
          </p:cNvPr>
          <p:cNvCxnSpPr>
            <a:cxnSpLocks/>
          </p:cNvCxnSpPr>
          <p:nvPr/>
        </p:nvCxnSpPr>
        <p:spPr>
          <a:xfrm>
            <a:off x="3816519" y="4508473"/>
            <a:ext cx="1052261" cy="4604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26E852AC-5F14-46D6-9932-D7118C45E20C}"/>
              </a:ext>
            </a:extLst>
          </p:cNvPr>
          <p:cNvCxnSpPr>
            <a:cxnSpLocks/>
          </p:cNvCxnSpPr>
          <p:nvPr/>
        </p:nvCxnSpPr>
        <p:spPr>
          <a:xfrm>
            <a:off x="5072192" y="3101567"/>
            <a:ext cx="1052261" cy="4604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6A0FE61B-1690-4875-867F-F4CEB1134CAF}"/>
              </a:ext>
            </a:extLst>
          </p:cNvPr>
          <p:cNvCxnSpPr>
            <a:cxnSpLocks/>
          </p:cNvCxnSpPr>
          <p:nvPr/>
        </p:nvCxnSpPr>
        <p:spPr>
          <a:xfrm>
            <a:off x="2640734" y="3783442"/>
            <a:ext cx="1052261" cy="4604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7DA9B3CA-0B24-4894-A4D4-C247A8374022}"/>
              </a:ext>
            </a:extLst>
          </p:cNvPr>
          <p:cNvCxnSpPr>
            <a:cxnSpLocks/>
          </p:cNvCxnSpPr>
          <p:nvPr/>
        </p:nvCxnSpPr>
        <p:spPr>
          <a:xfrm>
            <a:off x="5993623" y="3088499"/>
            <a:ext cx="1052261" cy="4604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92D1A12F-5E64-4C7A-8B67-E483E88D6B0F}"/>
              </a:ext>
            </a:extLst>
          </p:cNvPr>
          <p:cNvCxnSpPr>
            <a:cxnSpLocks/>
          </p:cNvCxnSpPr>
          <p:nvPr/>
        </p:nvCxnSpPr>
        <p:spPr>
          <a:xfrm>
            <a:off x="2845086" y="4484147"/>
            <a:ext cx="1052261" cy="4604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204599ED-3217-43B6-B0D8-F2A2AA85130C}"/>
                  </a:ext>
                </a:extLst>
              </p:cNvPr>
              <p:cNvSpPr txBox="1"/>
              <p:nvPr/>
            </p:nvSpPr>
            <p:spPr>
              <a:xfrm>
                <a:off x="7178756" y="2998656"/>
                <a:ext cx="201525" cy="634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CA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CA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204599ED-3217-43B6-B0D8-F2A2AA851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756" y="2998656"/>
                <a:ext cx="201525" cy="634789"/>
              </a:xfrm>
              <a:prstGeom prst="rect">
                <a:avLst/>
              </a:prstGeom>
              <a:blipFill>
                <a:blip r:embed="rId5"/>
                <a:stretch>
                  <a:fillRect r="-909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3651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8" grpId="0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96E978C-535B-4887-AF14-099C2090A5EC}"/>
              </a:ext>
            </a:extLst>
          </p:cNvPr>
          <p:cNvSpPr/>
          <p:nvPr/>
        </p:nvSpPr>
        <p:spPr>
          <a:xfrm>
            <a:off x="0" y="1977795"/>
            <a:ext cx="12192000" cy="4880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7FE30C0-7142-486C-AA46-D06A92E8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Exemple p. 223 #3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C262753-4D2A-4B36-B2A0-2D7699AF144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</p:txBody>
      </p:sp>
      <p:sp>
        <p:nvSpPr>
          <p:cNvPr id="6" name="Espace réservé du contenu 6">
            <a:extLst>
              <a:ext uri="{FF2B5EF4-FFF2-40B4-BE49-F238E27FC236}">
                <a16:creationId xmlns:a16="http://schemas.microsoft.com/office/drawing/2014/main" id="{ED6D068B-629F-4F2F-B16B-9CB01D3892BD}"/>
              </a:ext>
            </a:extLst>
          </p:cNvPr>
          <p:cNvSpPr txBox="1">
            <a:spLocks/>
          </p:cNvSpPr>
          <p:nvPr/>
        </p:nvSpPr>
        <p:spPr>
          <a:xfrm>
            <a:off x="681312" y="2025625"/>
            <a:ext cx="10829375" cy="1986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Le carbonate de calcium (CaCO</a:t>
            </a:r>
            <a:r>
              <a:rPr lang="fr-CA" baseline="-25000" dirty="0"/>
              <a:t>3</a:t>
            </a:r>
            <a:r>
              <a:rPr lang="fr-CA" dirty="0"/>
              <a:t>) peut se décomposer selon l’équation suivante:</a:t>
            </a:r>
          </a:p>
          <a:p>
            <a:pPr marL="0" indent="0">
              <a:buNone/>
            </a:pPr>
            <a:r>
              <a:rPr lang="fr-CA" dirty="0"/>
              <a:t>CaCO</a:t>
            </a:r>
            <a:r>
              <a:rPr lang="fr-CA" baseline="-25000" dirty="0"/>
              <a:t>3(s)</a:t>
            </a:r>
            <a:r>
              <a:rPr lang="fr-CA" dirty="0"/>
              <a:t> </a:t>
            </a:r>
            <a:r>
              <a:rPr lang="fr-CA" dirty="0">
                <a:sym typeface="Wingdings" panose="05000000000000000000" pitchFamily="2" charset="2"/>
              </a:rPr>
              <a:t> </a:t>
            </a:r>
            <a:r>
              <a:rPr lang="fr-CA" dirty="0" err="1">
                <a:sym typeface="Wingdings" panose="05000000000000000000" pitchFamily="2" charset="2"/>
              </a:rPr>
              <a:t>CaO</a:t>
            </a:r>
            <a:r>
              <a:rPr lang="fr-CA" baseline="-25000" dirty="0">
                <a:sym typeface="Wingdings" panose="05000000000000000000" pitchFamily="2" charset="2"/>
              </a:rPr>
              <a:t>(s)</a:t>
            </a:r>
            <a:r>
              <a:rPr lang="fr-CA" dirty="0">
                <a:sym typeface="Wingdings" panose="05000000000000000000" pitchFamily="2" charset="2"/>
              </a:rPr>
              <a:t> + CO</a:t>
            </a:r>
            <a:r>
              <a:rPr lang="fr-CA" baseline="-25000" dirty="0">
                <a:sym typeface="Wingdings" panose="05000000000000000000" pitchFamily="2" charset="2"/>
              </a:rPr>
              <a:t>2(g)</a:t>
            </a:r>
            <a:endParaRPr lang="fr-CA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CA" dirty="0">
                <a:sym typeface="Wingdings" panose="05000000000000000000" pitchFamily="2" charset="2"/>
              </a:rPr>
              <a:t>À l’aide des réactions ci-dessous, déterminez la chaleur de la décomposition du carbonate de calcium.</a:t>
            </a:r>
            <a:endParaRPr lang="fr-CA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C5090A4E-3DE2-419A-92D7-A3DD77CDA6B4}"/>
              </a:ext>
            </a:extLst>
          </p:cNvPr>
          <p:cNvCxnSpPr>
            <a:cxnSpLocks/>
          </p:cNvCxnSpPr>
          <p:nvPr/>
        </p:nvCxnSpPr>
        <p:spPr>
          <a:xfrm>
            <a:off x="363357" y="6035781"/>
            <a:ext cx="11068493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AD349767-F2CB-4F5E-8C33-32ECE2BFD7E8}"/>
              </a:ext>
            </a:extLst>
          </p:cNvPr>
          <p:cNvSpPr txBox="1"/>
          <p:nvPr/>
        </p:nvSpPr>
        <p:spPr>
          <a:xfrm>
            <a:off x="2049137" y="6104201"/>
            <a:ext cx="603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/>
              <a:t>CaCO</a:t>
            </a:r>
            <a:r>
              <a:rPr lang="fr-CA" sz="2800" baseline="-25000" dirty="0"/>
              <a:t>3(s)</a:t>
            </a:r>
            <a:r>
              <a:rPr lang="fr-CA" sz="2800" dirty="0"/>
              <a:t> </a:t>
            </a:r>
            <a:r>
              <a:rPr lang="fr-CA" sz="2800" dirty="0">
                <a:sym typeface="Wingdings" panose="05000000000000000000" pitchFamily="2" charset="2"/>
              </a:rPr>
              <a:t> </a:t>
            </a:r>
            <a:r>
              <a:rPr lang="fr-CA" sz="2800" dirty="0" err="1">
                <a:sym typeface="Wingdings" panose="05000000000000000000" pitchFamily="2" charset="2"/>
              </a:rPr>
              <a:t>CaO</a:t>
            </a:r>
            <a:r>
              <a:rPr lang="fr-CA" sz="2800" baseline="-25000" dirty="0">
                <a:sym typeface="Wingdings" panose="05000000000000000000" pitchFamily="2" charset="2"/>
              </a:rPr>
              <a:t>(s)</a:t>
            </a:r>
            <a:r>
              <a:rPr lang="fr-CA" sz="2800" dirty="0">
                <a:sym typeface="Wingdings" panose="05000000000000000000" pitchFamily="2" charset="2"/>
              </a:rPr>
              <a:t> + CO</a:t>
            </a:r>
            <a:r>
              <a:rPr lang="fr-CA" sz="2800" baseline="-25000" dirty="0">
                <a:sym typeface="Wingdings" panose="05000000000000000000" pitchFamily="2" charset="2"/>
              </a:rPr>
              <a:t>2(g)</a:t>
            </a:r>
            <a:endParaRPr lang="fr-CA" sz="2800" dirty="0">
              <a:sym typeface="Wingdings" panose="05000000000000000000" pitchFamily="2" charset="2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89069F8-A12D-491B-9815-DA5032951341}"/>
              </a:ext>
            </a:extLst>
          </p:cNvPr>
          <p:cNvSpPr txBox="1"/>
          <p:nvPr/>
        </p:nvSpPr>
        <p:spPr>
          <a:xfrm>
            <a:off x="363358" y="4198027"/>
            <a:ext cx="7836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/>
              <a:t>2 Ca</a:t>
            </a:r>
            <a:r>
              <a:rPr lang="fr-CA" sz="2800" baseline="-25000" dirty="0"/>
              <a:t>(s)</a:t>
            </a:r>
            <a:r>
              <a:rPr lang="fr-CA" sz="2800" dirty="0"/>
              <a:t> + O</a:t>
            </a:r>
            <a:r>
              <a:rPr lang="fr-CA" sz="2800" baseline="-25000" dirty="0"/>
              <a:t>2(g)</a:t>
            </a:r>
            <a:r>
              <a:rPr lang="fr-CA" sz="2800" dirty="0"/>
              <a:t> </a:t>
            </a:r>
            <a:r>
              <a:rPr lang="fr-CA" sz="2800" dirty="0">
                <a:sym typeface="Wingdings" panose="05000000000000000000" pitchFamily="2" charset="2"/>
              </a:rPr>
              <a:t> 2 </a:t>
            </a:r>
            <a:r>
              <a:rPr lang="fr-CA" sz="2800" dirty="0" err="1">
                <a:sym typeface="Wingdings" panose="05000000000000000000" pitchFamily="2" charset="2"/>
              </a:rPr>
              <a:t>CaO</a:t>
            </a:r>
            <a:r>
              <a:rPr lang="fr-CA" sz="2800" baseline="-25000" dirty="0">
                <a:sym typeface="Wingdings" panose="05000000000000000000" pitchFamily="2" charset="2"/>
              </a:rPr>
              <a:t>(s)</a:t>
            </a:r>
            <a:endParaRPr lang="fr-CA" sz="2800" baseline="-25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17FD0E-6BC6-4861-BCBC-74F76AEF3F29}"/>
              </a:ext>
            </a:extLst>
          </p:cNvPr>
          <p:cNvSpPr/>
          <p:nvPr/>
        </p:nvSpPr>
        <p:spPr>
          <a:xfrm>
            <a:off x="8562589" y="4198027"/>
            <a:ext cx="3072906" cy="544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b="1" dirty="0"/>
              <a:t>Δ</a:t>
            </a:r>
            <a:r>
              <a:rPr lang="fr-CA" sz="2800" b="1" dirty="0"/>
              <a:t>H = -1270  kJ</a:t>
            </a:r>
            <a:endParaRPr lang="fr-CA" sz="2800" b="1" baseline="-25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067600-76F9-4F6C-8EF5-A44E8021DD73}"/>
              </a:ext>
            </a:extLst>
          </p:cNvPr>
          <p:cNvSpPr/>
          <p:nvPr/>
        </p:nvSpPr>
        <p:spPr>
          <a:xfrm>
            <a:off x="8562589" y="4747062"/>
            <a:ext cx="3072906" cy="519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b="1" dirty="0"/>
              <a:t>Δ</a:t>
            </a:r>
            <a:r>
              <a:rPr lang="fr-CA" sz="2800" b="1" dirty="0"/>
              <a:t>H = -394 kJ</a:t>
            </a:r>
            <a:endParaRPr lang="fr-CA" sz="2800" b="1" baseline="-25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7736A9-1226-4B94-8970-62DC920976D5}"/>
              </a:ext>
            </a:extLst>
          </p:cNvPr>
          <p:cNvSpPr/>
          <p:nvPr/>
        </p:nvSpPr>
        <p:spPr>
          <a:xfrm>
            <a:off x="8562586" y="6077989"/>
            <a:ext cx="3257237" cy="556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b="1" dirty="0"/>
              <a:t>Δ</a:t>
            </a:r>
            <a:r>
              <a:rPr lang="fr-CA" sz="2800" b="1" dirty="0" err="1"/>
              <a:t>H</a:t>
            </a:r>
            <a:r>
              <a:rPr lang="fr-CA" sz="2800" b="1" baseline="-25000" dirty="0" err="1"/>
              <a:t>total</a:t>
            </a:r>
            <a:r>
              <a:rPr lang="fr-CA" sz="2800" b="1" dirty="0"/>
              <a:t> = +178 kJ </a:t>
            </a:r>
            <a:endParaRPr lang="fr-CA" sz="2800" b="1" baseline="-250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053AF40-B71D-4C0F-A3F4-EE2EF4711FC3}"/>
              </a:ext>
            </a:extLst>
          </p:cNvPr>
          <p:cNvSpPr txBox="1"/>
          <p:nvPr/>
        </p:nvSpPr>
        <p:spPr>
          <a:xfrm>
            <a:off x="363359" y="4742999"/>
            <a:ext cx="7836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>
                <a:sym typeface="Wingdings" panose="05000000000000000000" pitchFamily="2" charset="2"/>
              </a:rPr>
              <a:t> C</a:t>
            </a:r>
            <a:r>
              <a:rPr lang="fr-CA" sz="2800" baseline="-25000" dirty="0">
                <a:sym typeface="Wingdings" panose="05000000000000000000" pitchFamily="2" charset="2"/>
              </a:rPr>
              <a:t>(s)</a:t>
            </a:r>
            <a:r>
              <a:rPr lang="fr-CA" sz="2800" dirty="0">
                <a:sym typeface="Wingdings" panose="05000000000000000000" pitchFamily="2" charset="2"/>
              </a:rPr>
              <a:t> + </a:t>
            </a:r>
            <a:r>
              <a:rPr lang="fr-CA" sz="2800" dirty="0"/>
              <a:t>O</a:t>
            </a:r>
            <a:r>
              <a:rPr lang="fr-CA" sz="2800" baseline="-25000" dirty="0"/>
              <a:t>2(g)</a:t>
            </a:r>
            <a:r>
              <a:rPr lang="fr-CA" sz="2800" dirty="0"/>
              <a:t> </a:t>
            </a:r>
            <a:r>
              <a:rPr lang="fr-CA" sz="2800" dirty="0">
                <a:sym typeface="Wingdings" panose="05000000000000000000" pitchFamily="2" charset="2"/>
              </a:rPr>
              <a:t> CO</a:t>
            </a:r>
            <a:r>
              <a:rPr lang="fr-CA" sz="2800" baseline="-25000" dirty="0">
                <a:sym typeface="Wingdings" panose="05000000000000000000" pitchFamily="2" charset="2"/>
              </a:rPr>
              <a:t>2(g)</a:t>
            </a:r>
            <a:r>
              <a:rPr lang="fr-CA" sz="2800" dirty="0">
                <a:sym typeface="Wingdings" panose="05000000000000000000" pitchFamily="2" charset="2"/>
              </a:rPr>
              <a:t> </a:t>
            </a:r>
            <a:endParaRPr lang="fr-CA" sz="2800" baseline="-250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C313D8B-D66E-4B53-9D2D-F070D27F1B4B}"/>
              </a:ext>
            </a:extLst>
          </p:cNvPr>
          <p:cNvSpPr txBox="1"/>
          <p:nvPr/>
        </p:nvSpPr>
        <p:spPr>
          <a:xfrm>
            <a:off x="363357" y="5287971"/>
            <a:ext cx="7836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     2 Ca</a:t>
            </a:r>
            <a:r>
              <a:rPr lang="fr-CA" sz="2800" baseline="-25000" dirty="0"/>
              <a:t>(s)</a:t>
            </a:r>
            <a:r>
              <a:rPr lang="fr-CA" sz="2800" dirty="0"/>
              <a:t>+ 2 </a:t>
            </a:r>
            <a:r>
              <a:rPr lang="fr-CA" sz="2800" dirty="0">
                <a:sym typeface="Wingdings" panose="05000000000000000000" pitchFamily="2" charset="2"/>
              </a:rPr>
              <a:t>C</a:t>
            </a:r>
            <a:r>
              <a:rPr lang="fr-CA" sz="2800" baseline="-25000" dirty="0">
                <a:sym typeface="Wingdings" panose="05000000000000000000" pitchFamily="2" charset="2"/>
              </a:rPr>
              <a:t>(s)</a:t>
            </a:r>
            <a:r>
              <a:rPr lang="fr-CA" sz="2800" dirty="0">
                <a:sym typeface="Wingdings" panose="05000000000000000000" pitchFamily="2" charset="2"/>
              </a:rPr>
              <a:t> </a:t>
            </a:r>
            <a:r>
              <a:rPr lang="fr-CA" sz="2800" dirty="0"/>
              <a:t>+ 3 O</a:t>
            </a:r>
            <a:r>
              <a:rPr lang="fr-CA" sz="2800" baseline="-25000" dirty="0"/>
              <a:t>2(g)</a:t>
            </a:r>
            <a:r>
              <a:rPr lang="fr-CA" sz="2800" dirty="0"/>
              <a:t> </a:t>
            </a:r>
            <a:r>
              <a:rPr lang="fr-CA" sz="2800" dirty="0">
                <a:sym typeface="Wingdings" panose="05000000000000000000" pitchFamily="2" charset="2"/>
              </a:rPr>
              <a:t> 2 CaCO</a:t>
            </a:r>
            <a:r>
              <a:rPr lang="fr-CA" sz="2800" baseline="-25000" dirty="0">
                <a:sym typeface="Wingdings" panose="05000000000000000000" pitchFamily="2" charset="2"/>
              </a:rPr>
              <a:t>3(s)</a:t>
            </a:r>
            <a:endParaRPr lang="fr-CA" sz="2800" baseline="-25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566A88-0FC1-4601-845E-8A4D4CA5AB3B}"/>
              </a:ext>
            </a:extLst>
          </p:cNvPr>
          <p:cNvSpPr/>
          <p:nvPr/>
        </p:nvSpPr>
        <p:spPr>
          <a:xfrm>
            <a:off x="8562588" y="5287971"/>
            <a:ext cx="2948101" cy="523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b="1" dirty="0"/>
              <a:t>Δ</a:t>
            </a:r>
            <a:r>
              <a:rPr lang="fr-CA" sz="2800" b="1" dirty="0"/>
              <a:t>H = -2414 kJ</a:t>
            </a:r>
            <a:endParaRPr lang="fr-CA" sz="2800" b="1" baseline="-25000" dirty="0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E5ACC270-3D74-4DD6-AE86-E6BA4135DDCA}"/>
              </a:ext>
            </a:extLst>
          </p:cNvPr>
          <p:cNvGrpSpPr/>
          <p:nvPr/>
        </p:nvGrpSpPr>
        <p:grpSpPr>
          <a:xfrm>
            <a:off x="804231" y="5360494"/>
            <a:ext cx="10706456" cy="523220"/>
            <a:chOff x="1241660" y="5286080"/>
            <a:chExt cx="10269028" cy="523220"/>
          </a:xfrm>
        </p:grpSpPr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12BD4E38-F7F0-4CF8-8009-373DD3D29FCD}"/>
                </a:ext>
              </a:extLst>
            </p:cNvPr>
            <p:cNvSpPr txBox="1"/>
            <p:nvPr/>
          </p:nvSpPr>
          <p:spPr>
            <a:xfrm>
              <a:off x="1241660" y="5286080"/>
              <a:ext cx="731881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CA" sz="2800" dirty="0">
                  <a:sym typeface="Wingdings" panose="05000000000000000000" pitchFamily="2" charset="2"/>
                </a:rPr>
                <a:t>    2 CaCO</a:t>
              </a:r>
              <a:r>
                <a:rPr lang="fr-CA" sz="2800" baseline="-25000" dirty="0">
                  <a:sym typeface="Wingdings" panose="05000000000000000000" pitchFamily="2" charset="2"/>
                </a:rPr>
                <a:t>3(s) </a:t>
              </a:r>
              <a:r>
                <a:rPr lang="fr-CA" sz="2800" dirty="0">
                  <a:sym typeface="Wingdings" panose="05000000000000000000" pitchFamily="2" charset="2"/>
                </a:rPr>
                <a:t> </a:t>
              </a:r>
              <a:r>
                <a:rPr lang="fr-CA" sz="2800" dirty="0"/>
                <a:t>2 Ca</a:t>
              </a:r>
              <a:r>
                <a:rPr lang="fr-CA" sz="2800" baseline="-25000" dirty="0"/>
                <a:t>(s)</a:t>
              </a:r>
              <a:r>
                <a:rPr lang="fr-CA" sz="2800" dirty="0"/>
                <a:t>+ 2 </a:t>
              </a:r>
              <a:r>
                <a:rPr lang="fr-CA" sz="2800" dirty="0">
                  <a:sym typeface="Wingdings" panose="05000000000000000000" pitchFamily="2" charset="2"/>
                </a:rPr>
                <a:t>C</a:t>
              </a:r>
              <a:r>
                <a:rPr lang="fr-CA" sz="2800" baseline="-25000" dirty="0">
                  <a:sym typeface="Wingdings" panose="05000000000000000000" pitchFamily="2" charset="2"/>
                </a:rPr>
                <a:t>(s)</a:t>
              </a:r>
              <a:r>
                <a:rPr lang="fr-CA" sz="2800" dirty="0">
                  <a:sym typeface="Wingdings" panose="05000000000000000000" pitchFamily="2" charset="2"/>
                </a:rPr>
                <a:t> </a:t>
              </a:r>
              <a:r>
                <a:rPr lang="fr-CA" sz="2800" dirty="0"/>
                <a:t>+ 3 O</a:t>
              </a:r>
              <a:r>
                <a:rPr lang="fr-CA" sz="2800" baseline="-25000" dirty="0"/>
                <a:t>2(g)</a:t>
              </a:r>
              <a:r>
                <a:rPr lang="fr-CA" sz="2800" dirty="0"/>
                <a:t> </a:t>
              </a:r>
              <a:endParaRPr lang="fr-CA" sz="2800" baseline="-250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4B7B6EF-B13E-4D19-BB5D-C358402C79DB}"/>
                </a:ext>
              </a:extLst>
            </p:cNvPr>
            <p:cNvSpPr/>
            <p:nvPr/>
          </p:nvSpPr>
          <p:spPr>
            <a:xfrm>
              <a:off x="8562587" y="5286080"/>
              <a:ext cx="2948101" cy="523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2800" b="1" dirty="0"/>
                <a:t>Δ</a:t>
              </a:r>
              <a:r>
                <a:rPr lang="fr-CA" sz="2800" b="1" dirty="0"/>
                <a:t>H = +2414 kJ</a:t>
              </a:r>
              <a:endParaRPr lang="fr-CA" sz="2800" b="1" baseline="-25000" dirty="0"/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F0DAEC10-44D7-4753-A6AD-13763E91E684}"/>
              </a:ext>
            </a:extLst>
          </p:cNvPr>
          <p:cNvGrpSpPr/>
          <p:nvPr/>
        </p:nvGrpSpPr>
        <p:grpSpPr>
          <a:xfrm>
            <a:off x="1241659" y="5307523"/>
            <a:ext cx="10206237" cy="701602"/>
            <a:chOff x="1241659" y="5305363"/>
            <a:chExt cx="10206237" cy="7016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ZoneTexte 28">
                  <a:extLst>
                    <a:ext uri="{FF2B5EF4-FFF2-40B4-BE49-F238E27FC236}">
                      <a16:creationId xmlns:a16="http://schemas.microsoft.com/office/drawing/2014/main" id="{75926F73-373F-490C-BDA6-539C9FCCCAD3}"/>
                    </a:ext>
                  </a:extLst>
                </p:cNvPr>
                <p:cNvSpPr txBox="1"/>
                <p:nvPr/>
              </p:nvSpPr>
              <p:spPr>
                <a:xfrm>
                  <a:off x="1241659" y="5305363"/>
                  <a:ext cx="7098374" cy="70160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CA" sz="2800" dirty="0">
                      <a:sym typeface="Wingdings" panose="05000000000000000000" pitchFamily="2" charset="2"/>
                    </a:rPr>
                    <a:t>             CaCO</a:t>
                  </a:r>
                  <a:r>
                    <a:rPr lang="fr-CA" sz="2800" baseline="-25000" dirty="0">
                      <a:sym typeface="Wingdings" panose="05000000000000000000" pitchFamily="2" charset="2"/>
                    </a:rPr>
                    <a:t>3(s) </a:t>
                  </a:r>
                  <a:r>
                    <a:rPr lang="fr-CA" sz="2800" dirty="0">
                      <a:sym typeface="Wingdings" panose="05000000000000000000" pitchFamily="2" charset="2"/>
                    </a:rPr>
                    <a:t> </a:t>
                  </a:r>
                  <a:r>
                    <a:rPr lang="fr-CA" sz="2800" dirty="0"/>
                    <a:t> Ca</a:t>
                  </a:r>
                  <a:r>
                    <a:rPr lang="fr-CA" sz="2800" baseline="-25000" dirty="0"/>
                    <a:t>(s)</a:t>
                  </a:r>
                  <a:r>
                    <a:rPr lang="fr-CA" sz="2800" dirty="0"/>
                    <a:t>+ </a:t>
                  </a:r>
                  <a:r>
                    <a:rPr lang="fr-CA" sz="2800" dirty="0">
                      <a:sym typeface="Wingdings" panose="05000000000000000000" pitchFamily="2" charset="2"/>
                    </a:rPr>
                    <a:t>C</a:t>
                  </a:r>
                  <a:r>
                    <a:rPr lang="fr-CA" sz="2800" baseline="-25000" dirty="0">
                      <a:sym typeface="Wingdings" panose="05000000000000000000" pitchFamily="2" charset="2"/>
                    </a:rPr>
                    <a:t>(s)</a:t>
                  </a:r>
                  <a:r>
                    <a:rPr lang="fr-CA" sz="2800" dirty="0">
                      <a:sym typeface="Wingdings" panose="05000000000000000000" pitchFamily="2" charset="2"/>
                    </a:rPr>
                    <a:t> </a:t>
                  </a:r>
                  <a:r>
                    <a:rPr lang="fr-CA" sz="2800" dirty="0"/>
                    <a:t>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CA" sz="2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fr-CA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fr-CA" sz="2800" dirty="0"/>
                    <a:t> O</a:t>
                  </a:r>
                  <a:r>
                    <a:rPr lang="fr-CA" sz="2800" baseline="-25000" dirty="0"/>
                    <a:t>2(g)</a:t>
                  </a:r>
                  <a:r>
                    <a:rPr lang="fr-CA" sz="2800" dirty="0"/>
                    <a:t> </a:t>
                  </a:r>
                  <a:endParaRPr lang="fr-CA" sz="2800" baseline="-25000" dirty="0"/>
                </a:p>
              </p:txBody>
            </p:sp>
          </mc:Choice>
          <mc:Fallback xmlns="">
            <p:sp>
              <p:nvSpPr>
                <p:cNvPr id="29" name="ZoneTexte 28">
                  <a:extLst>
                    <a:ext uri="{FF2B5EF4-FFF2-40B4-BE49-F238E27FC236}">
                      <a16:creationId xmlns:a16="http://schemas.microsoft.com/office/drawing/2014/main" id="{75926F73-373F-490C-BDA6-539C9FCCCA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1659" y="5305363"/>
                  <a:ext cx="7098374" cy="701602"/>
                </a:xfrm>
                <a:prstGeom prst="rect">
                  <a:avLst/>
                </a:prstGeom>
                <a:blipFill>
                  <a:blip r:embed="rId3"/>
                  <a:stretch>
                    <a:fillRect b="-10435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FC45FEA-DACF-476F-9F67-82BD54E6C9B0}"/>
                </a:ext>
              </a:extLst>
            </p:cNvPr>
            <p:cNvSpPr/>
            <p:nvPr/>
          </p:nvSpPr>
          <p:spPr>
            <a:xfrm>
              <a:off x="8499795" y="5394556"/>
              <a:ext cx="2948101" cy="523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2800" b="1" dirty="0"/>
                <a:t>Δ</a:t>
              </a:r>
              <a:r>
                <a:rPr lang="fr-CA" sz="2800" b="1" dirty="0"/>
                <a:t>H = +1207 kJ</a:t>
              </a:r>
              <a:endParaRPr lang="fr-CA" sz="2800" b="1" baseline="-25000" dirty="0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8C1A4707-51AB-48D0-B3AA-7A5DA4374E4B}"/>
              </a:ext>
            </a:extLst>
          </p:cNvPr>
          <p:cNvGrpSpPr/>
          <p:nvPr/>
        </p:nvGrpSpPr>
        <p:grpSpPr>
          <a:xfrm>
            <a:off x="598605" y="4044096"/>
            <a:ext cx="11036890" cy="700705"/>
            <a:chOff x="515758" y="4350427"/>
            <a:chExt cx="11036890" cy="700705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ZoneTexte 30">
                  <a:extLst>
                    <a:ext uri="{FF2B5EF4-FFF2-40B4-BE49-F238E27FC236}">
                      <a16:creationId xmlns:a16="http://schemas.microsoft.com/office/drawing/2014/main" id="{05B830C8-0604-42CE-9B42-E3FAA6EF8CAE}"/>
                    </a:ext>
                  </a:extLst>
                </p:cNvPr>
                <p:cNvSpPr txBox="1"/>
                <p:nvPr/>
              </p:nvSpPr>
              <p:spPr>
                <a:xfrm>
                  <a:off x="515758" y="4350427"/>
                  <a:ext cx="7836195" cy="70070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CA" sz="2800" dirty="0"/>
                    <a:t>                Ca</a:t>
                  </a:r>
                  <a:r>
                    <a:rPr lang="fr-CA" sz="2800" baseline="-25000" dirty="0"/>
                    <a:t>(s)</a:t>
                  </a:r>
                  <a:r>
                    <a:rPr lang="fr-CA" sz="2800" dirty="0"/>
                    <a:t>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CA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CA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fr-CA" sz="2800" dirty="0"/>
                    <a:t> O</a:t>
                  </a:r>
                  <a:r>
                    <a:rPr lang="fr-CA" sz="2800" baseline="-25000" dirty="0"/>
                    <a:t>2(g)</a:t>
                  </a:r>
                  <a:r>
                    <a:rPr lang="fr-CA" sz="2800" dirty="0"/>
                    <a:t> </a:t>
                  </a:r>
                  <a:r>
                    <a:rPr lang="fr-CA" sz="2800" dirty="0">
                      <a:sym typeface="Wingdings" panose="05000000000000000000" pitchFamily="2" charset="2"/>
                    </a:rPr>
                    <a:t> </a:t>
                  </a:r>
                  <a:r>
                    <a:rPr lang="fr-CA" sz="2800" dirty="0" err="1">
                      <a:sym typeface="Wingdings" panose="05000000000000000000" pitchFamily="2" charset="2"/>
                    </a:rPr>
                    <a:t>CaO</a:t>
                  </a:r>
                  <a:r>
                    <a:rPr lang="fr-CA" sz="2800" baseline="-25000" dirty="0">
                      <a:sym typeface="Wingdings" panose="05000000000000000000" pitchFamily="2" charset="2"/>
                    </a:rPr>
                    <a:t>(s)</a:t>
                  </a:r>
                  <a:endParaRPr lang="fr-CA" sz="2800" baseline="-25000" dirty="0"/>
                </a:p>
              </p:txBody>
            </p:sp>
          </mc:Choice>
          <mc:Fallback xmlns="">
            <p:sp>
              <p:nvSpPr>
                <p:cNvPr id="31" name="ZoneTexte 30">
                  <a:extLst>
                    <a:ext uri="{FF2B5EF4-FFF2-40B4-BE49-F238E27FC236}">
                      <a16:creationId xmlns:a16="http://schemas.microsoft.com/office/drawing/2014/main" id="{05B830C8-0604-42CE-9B42-E3FAA6EF8C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758" y="4350427"/>
                  <a:ext cx="7836195" cy="700705"/>
                </a:xfrm>
                <a:prstGeom prst="rect">
                  <a:avLst/>
                </a:prstGeom>
                <a:blipFill>
                  <a:blip r:embed="rId4"/>
                  <a:stretch>
                    <a:fillRect b="-10435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AD19C5B-2D71-4B2C-ACB7-A233B2FA3F60}"/>
                </a:ext>
              </a:extLst>
            </p:cNvPr>
            <p:cNvSpPr/>
            <p:nvPr/>
          </p:nvSpPr>
          <p:spPr>
            <a:xfrm>
              <a:off x="8479742" y="4446549"/>
              <a:ext cx="3072906" cy="5449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2800" b="1" dirty="0"/>
                <a:t>Δ</a:t>
              </a:r>
              <a:r>
                <a:rPr lang="fr-CA" sz="2800" b="1" dirty="0"/>
                <a:t>H = -635  kJ</a:t>
              </a:r>
              <a:endParaRPr lang="fr-CA" sz="2800" b="1" baseline="-25000" dirty="0"/>
            </a:p>
          </p:txBody>
        </p:sp>
      </p:grp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26E852AC-5F14-46D6-9932-D7118C45E20C}"/>
              </a:ext>
            </a:extLst>
          </p:cNvPr>
          <p:cNvCxnSpPr>
            <a:cxnSpLocks/>
          </p:cNvCxnSpPr>
          <p:nvPr/>
        </p:nvCxnSpPr>
        <p:spPr>
          <a:xfrm>
            <a:off x="4790846" y="5435464"/>
            <a:ext cx="1052261" cy="4604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DD142ECB-65F5-45E4-8338-EF2894E4FF0D}"/>
              </a:ext>
            </a:extLst>
          </p:cNvPr>
          <p:cNvCxnSpPr>
            <a:cxnSpLocks/>
          </p:cNvCxnSpPr>
          <p:nvPr/>
        </p:nvCxnSpPr>
        <p:spPr>
          <a:xfrm>
            <a:off x="2169295" y="4218902"/>
            <a:ext cx="1052261" cy="4604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85DAB690-3258-4C94-8718-14346177D3D8}"/>
              </a:ext>
            </a:extLst>
          </p:cNvPr>
          <p:cNvCxnSpPr>
            <a:cxnSpLocks/>
          </p:cNvCxnSpPr>
          <p:nvPr/>
        </p:nvCxnSpPr>
        <p:spPr>
          <a:xfrm>
            <a:off x="3464441" y="4827500"/>
            <a:ext cx="1052261" cy="4604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D9648306-1109-44F6-8AC3-7D7A7032D4C0}"/>
              </a:ext>
            </a:extLst>
          </p:cNvPr>
          <p:cNvCxnSpPr>
            <a:cxnSpLocks/>
          </p:cNvCxnSpPr>
          <p:nvPr/>
        </p:nvCxnSpPr>
        <p:spPr>
          <a:xfrm>
            <a:off x="3291945" y="4236528"/>
            <a:ext cx="1052261" cy="4604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2F2BF60D-E00D-496F-8DAC-26FE63EB38D8}"/>
              </a:ext>
            </a:extLst>
          </p:cNvPr>
          <p:cNvCxnSpPr>
            <a:cxnSpLocks/>
          </p:cNvCxnSpPr>
          <p:nvPr/>
        </p:nvCxnSpPr>
        <p:spPr>
          <a:xfrm>
            <a:off x="6683564" y="5396302"/>
            <a:ext cx="1052261" cy="4604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AB90A39A-B8E5-4FA7-B683-966AD6C5FA6B}"/>
              </a:ext>
            </a:extLst>
          </p:cNvPr>
          <p:cNvCxnSpPr>
            <a:cxnSpLocks/>
          </p:cNvCxnSpPr>
          <p:nvPr/>
        </p:nvCxnSpPr>
        <p:spPr>
          <a:xfrm>
            <a:off x="5693706" y="5415883"/>
            <a:ext cx="1052261" cy="4604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D30DC984-6A37-4257-BAA3-FB7330DD282D}"/>
              </a:ext>
            </a:extLst>
          </p:cNvPr>
          <p:cNvCxnSpPr>
            <a:cxnSpLocks/>
          </p:cNvCxnSpPr>
          <p:nvPr/>
        </p:nvCxnSpPr>
        <p:spPr>
          <a:xfrm>
            <a:off x="2529449" y="4805744"/>
            <a:ext cx="1052261" cy="4604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771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E30C0-7142-486C-AA46-D06A92E8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Annexe 10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C262753-4D2A-4B36-B2A0-2D7699AF144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Annexe 10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 422 à 425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46E6CD9-0157-4C62-8B5B-77B5C55C9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BC60385-2E9C-49A3-A66A-1D048FB9C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45" y="2336873"/>
            <a:ext cx="8870212" cy="415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69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E30C0-7142-486C-AA46-D06A92E8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Enthalpie standard de formation (∆</a:t>
            </a:r>
            <a:r>
              <a:rPr lang="fr-CA" b="1" dirty="0" err="1"/>
              <a:t>H°</a:t>
            </a:r>
            <a:r>
              <a:rPr lang="fr-CA" b="1" baseline="-25000" dirty="0" err="1"/>
              <a:t>f</a:t>
            </a:r>
            <a:r>
              <a:rPr lang="fr-CA" b="1" dirty="0"/>
              <a:t>)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C262753-4D2A-4B36-B2A0-2D7699AF144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Annexe 10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 422 à 425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46E6CD9-0157-4C62-8B5B-77B5C55C9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60565"/>
            <a:ext cx="10760312" cy="2536870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fr-CA" i="1" dirty="0"/>
              <a:t>L'enthalpie standard de formation à la température T d'un composé chimique (∆</a:t>
            </a:r>
            <a:r>
              <a:rPr lang="fr-CA" i="1" dirty="0" err="1"/>
              <a:t>H°</a:t>
            </a:r>
            <a:r>
              <a:rPr lang="fr-CA" i="1" baseline="-25000" dirty="0" err="1"/>
              <a:t>f</a:t>
            </a:r>
            <a:r>
              <a:rPr lang="fr-CA" i="1" dirty="0"/>
              <a:t>) est la différence d'enthalpie mise en jeu lors de la formation d'une mole de ce composé à partir des corps simples, purs, pris dans l'état standard et stables à la température considérée T.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/>
              <a:t>Bref, l’enthalpie de formation (à TAPN), est l’énergie nécessaire pour former une substance à partir de réactifs simples stables (un seul élément)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BC60385-2E9C-49A3-A66A-1D048FB9C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038" y="603135"/>
            <a:ext cx="2944962" cy="1381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ce réservé du contenu 6">
            <a:extLst>
              <a:ext uri="{FF2B5EF4-FFF2-40B4-BE49-F238E27FC236}">
                <a16:creationId xmlns:a16="http://schemas.microsoft.com/office/drawing/2014/main" id="{D3C2333A-98F7-4841-881E-158BF058DE12}"/>
              </a:ext>
            </a:extLst>
          </p:cNvPr>
          <p:cNvSpPr txBox="1">
            <a:spLocks/>
          </p:cNvSpPr>
          <p:nvPr/>
        </p:nvSpPr>
        <p:spPr>
          <a:xfrm>
            <a:off x="680321" y="4833225"/>
            <a:ext cx="10829375" cy="1550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Exemple:</a:t>
            </a:r>
          </a:p>
          <a:p>
            <a:pPr marL="0" indent="0">
              <a:buNone/>
            </a:pPr>
            <a:r>
              <a:rPr lang="fr-CA" dirty="0" err="1"/>
              <a:t>C</a:t>
            </a:r>
            <a:r>
              <a:rPr lang="fr-CA" baseline="-25000" dirty="0" err="1"/>
              <a:t>graphite</a:t>
            </a:r>
            <a:r>
              <a:rPr lang="fr-CA" dirty="0"/>
              <a:t> + O</a:t>
            </a:r>
            <a:r>
              <a:rPr lang="fr-CA" baseline="-25000" dirty="0"/>
              <a:t>2(g)</a:t>
            </a:r>
            <a:r>
              <a:rPr lang="fr-CA" dirty="0"/>
              <a:t> </a:t>
            </a:r>
            <a:r>
              <a:rPr lang="fr-CA" dirty="0">
                <a:sym typeface="Wingdings" panose="05000000000000000000" pitchFamily="2" charset="2"/>
              </a:rPr>
              <a:t> CO</a:t>
            </a:r>
            <a:r>
              <a:rPr lang="fr-CA" baseline="-25000" dirty="0">
                <a:sym typeface="Wingdings" panose="05000000000000000000" pitchFamily="2" charset="2"/>
              </a:rPr>
              <a:t>2(g)</a:t>
            </a:r>
            <a:endParaRPr lang="fr-CA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CA" dirty="0">
                <a:sym typeface="Wingdings" panose="05000000000000000000" pitchFamily="2" charset="2"/>
              </a:rPr>
              <a:t>Donc, </a:t>
            </a:r>
            <a:r>
              <a:rPr lang="fr-CA" dirty="0"/>
              <a:t>∆</a:t>
            </a:r>
            <a:r>
              <a:rPr lang="fr-CA" dirty="0" err="1"/>
              <a:t>H°</a:t>
            </a:r>
            <a:r>
              <a:rPr lang="fr-CA" baseline="-25000" dirty="0" err="1"/>
              <a:t>f</a:t>
            </a:r>
            <a:r>
              <a:rPr lang="fr-CA" dirty="0"/>
              <a:t> de CO</a:t>
            </a:r>
            <a:r>
              <a:rPr lang="fr-CA" baseline="-25000" dirty="0"/>
              <a:t>2</a:t>
            </a:r>
            <a:r>
              <a:rPr lang="fr-CA" dirty="0"/>
              <a:t> = -393,53 kJ/mol de CO</a:t>
            </a:r>
            <a:r>
              <a:rPr lang="fr-CA" baseline="-25000" dirty="0"/>
              <a:t>2(g)</a:t>
            </a:r>
          </a:p>
        </p:txBody>
      </p:sp>
    </p:spTree>
    <p:extLst>
      <p:ext uri="{BB962C8B-B14F-4D97-AF65-F5344CB8AC3E}">
        <p14:creationId xmlns:p14="http://schemas.microsoft.com/office/powerpoint/2010/main" val="2230890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E30C0-7142-486C-AA46-D06A92E8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Prenez le temps de vous pratiquer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5C7EC4-5391-45DE-A640-9FA9E366B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r>
              <a:rPr lang="fr-CA" b="1" u="sng" dirty="0"/>
              <a:t>Loi de Hess simple:</a:t>
            </a:r>
          </a:p>
          <a:p>
            <a:pPr lvl="1"/>
            <a:r>
              <a:rPr lang="fr-CA" dirty="0"/>
              <a:t>Tu as les équations intermédiaires</a:t>
            </a:r>
          </a:p>
          <a:p>
            <a:endParaRPr lang="fr-CA" dirty="0"/>
          </a:p>
          <a:p>
            <a:r>
              <a:rPr lang="fr-CA" b="1" u="sng" dirty="0"/>
              <a:t>Loi de Hess avancé (prochain cours):</a:t>
            </a:r>
          </a:p>
          <a:p>
            <a:pPr lvl="1"/>
            <a:r>
              <a:rPr lang="fr-CA" dirty="0"/>
              <a:t>Tu dois trouver les équations intermédiaires</a:t>
            </a:r>
          </a:p>
          <a:p>
            <a:endParaRPr lang="fr-CA" dirty="0"/>
          </a:p>
          <a:p>
            <a:r>
              <a:rPr lang="fr-CA" b="1" u="sng" dirty="0"/>
              <a:t>Loi de Hess mixte</a:t>
            </a:r>
          </a:p>
          <a:p>
            <a:pPr lvl="1"/>
            <a:r>
              <a:rPr lang="fr-CA" dirty="0"/>
              <a:t>Certains équations intermédiaires sont fournis</a:t>
            </a:r>
          </a:p>
          <a:p>
            <a:pPr lvl="1"/>
            <a:r>
              <a:rPr lang="fr-CA" dirty="0"/>
              <a:t>Tu dois choisir les bonnes</a:t>
            </a:r>
          </a:p>
          <a:p>
            <a:pPr lvl="1"/>
            <a:r>
              <a:rPr lang="fr-CA" dirty="0"/>
              <a:t>Tu dois en ajouter au besoin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C262753-4D2A-4B36-B2A0-2D7699AF144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42833F-9805-428A-828E-F3A81FBA47D0}"/>
              </a:ext>
            </a:extLst>
          </p:cNvPr>
          <p:cNvSpPr/>
          <p:nvPr/>
        </p:nvSpPr>
        <p:spPr>
          <a:xfrm>
            <a:off x="680321" y="2141492"/>
            <a:ext cx="5730004" cy="1202013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1016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84956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09C3D3C-5E00-40BE-B0F8-64783FF1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17EFAC-8EE6-49FB-ABD6-B079F6FEE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0ECCF49-019C-491E-8A0B-828E9FA65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A42845B-CC95-4485-9D3A-D96B6EE04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637838-C48E-4126-9469-4A003CAAF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Image 13" descr="Une image contenant table, intérieur, assis, alimentation&#10;&#10;Description générée automatiquement">
            <a:extLst>
              <a:ext uri="{FF2B5EF4-FFF2-40B4-BE49-F238E27FC236}">
                <a16:creationId xmlns:a16="http://schemas.microsoft.com/office/drawing/2014/main" id="{1D710B5E-1FC1-458A-9F8E-632D56D60FA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8182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10E786A-DD02-44AC-9218-565211732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/>
              <a:t>Devoir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EABB181-BF29-4726-A569-41FB54271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A9E3A6-35E7-4115-89D6-D709B45B5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AD62601-9D93-4783-B635-F799A354B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5</a:t>
            </a:r>
          </a:p>
        </p:txBody>
      </p:sp>
    </p:spTree>
    <p:extLst>
      <p:ext uri="{BB962C8B-B14F-4D97-AF65-F5344CB8AC3E}">
        <p14:creationId xmlns:p14="http://schemas.microsoft.com/office/powerpoint/2010/main" val="1440848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5A79800-2270-4ED2-8E64-FA681917E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Devoir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B9D37D5-1182-4801-8201-3A419D6BF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4353692" cy="1453074"/>
          </a:xfrm>
        </p:spPr>
        <p:txBody>
          <a:bodyPr anchor="ctr"/>
          <a:lstStyle/>
          <a:p>
            <a:r>
              <a:rPr lang="fr-CA" dirty="0"/>
              <a:t>p.185 à 187 – finir en devoir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p. 188 à 190 – sauf #6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A789F19-64F0-428A-9D9E-F8EE4BF8C41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</p:txBody>
      </p:sp>
      <p:pic>
        <p:nvPicPr>
          <p:cNvPr id="8" name="Picture 2" descr="C:\Users\Dave\Dropbox\CSA\Classification exercices V-B-N-NN\M5 - bilan.PNG">
            <a:extLst>
              <a:ext uri="{FF2B5EF4-FFF2-40B4-BE49-F238E27FC236}">
                <a16:creationId xmlns:a16="http://schemas.microsoft.com/office/drawing/2014/main" id="{B05568B9-6200-4EA4-9132-CDAB97EB7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43" y="2121158"/>
            <a:ext cx="6720565" cy="193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519341-04A3-4795-9822-9C62AE33F9C1}"/>
              </a:ext>
            </a:extLst>
          </p:cNvPr>
          <p:cNvSpPr/>
          <p:nvPr/>
        </p:nvSpPr>
        <p:spPr>
          <a:xfrm>
            <a:off x="680320" y="2205738"/>
            <a:ext cx="4440320" cy="70310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C938EE-2BC3-48D8-BFA3-447FCFE2871D}"/>
              </a:ext>
            </a:extLst>
          </p:cNvPr>
          <p:cNvSpPr/>
          <p:nvPr/>
        </p:nvSpPr>
        <p:spPr>
          <a:xfrm>
            <a:off x="657624" y="3217277"/>
            <a:ext cx="4463016" cy="703106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Espace réservé du contenu 4">
            <a:extLst>
              <a:ext uri="{FF2B5EF4-FFF2-40B4-BE49-F238E27FC236}">
                <a16:creationId xmlns:a16="http://schemas.microsoft.com/office/drawing/2014/main" id="{CF7B4E65-5453-4D6E-B437-EAE57D7F0438}"/>
              </a:ext>
            </a:extLst>
          </p:cNvPr>
          <p:cNvSpPr txBox="1">
            <a:spLocks/>
          </p:cNvSpPr>
          <p:nvPr/>
        </p:nvSpPr>
        <p:spPr>
          <a:xfrm>
            <a:off x="680320" y="4466037"/>
            <a:ext cx="4376390" cy="1275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Loi de Hess simple:</a:t>
            </a:r>
          </a:p>
          <a:p>
            <a:r>
              <a:rPr lang="fr-CA" dirty="0"/>
              <a:t>p. 222 #1 à 7, 9 à 11, 13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6FCFD-00FC-4A80-8C8B-582701380D77}"/>
              </a:ext>
            </a:extLst>
          </p:cNvPr>
          <p:cNvSpPr/>
          <p:nvPr/>
        </p:nvSpPr>
        <p:spPr>
          <a:xfrm>
            <a:off x="657624" y="4236505"/>
            <a:ext cx="4463016" cy="1742637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1016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Picture 3" descr="C:\Users\Dave\Dropbox\CSA\Classification exercices V-B-N-NN\M5 hess.PNG">
            <a:extLst>
              <a:ext uri="{FF2B5EF4-FFF2-40B4-BE49-F238E27FC236}">
                <a16:creationId xmlns:a16="http://schemas.microsoft.com/office/drawing/2014/main" id="{AF79F368-FE30-4E25-98E2-FB4F46E82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43" y="4228816"/>
            <a:ext cx="6720565" cy="175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5079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E30C0-7142-486C-AA46-D06A92E8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Loi de Hess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3CC94D05-26A4-412D-8300-2CEE1262AB0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p.217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3347FA7-50DF-4DBD-8FAE-850A18CF9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949161"/>
            <a:ext cx="9525621" cy="256968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sz="2800" i="1" dirty="0"/>
              <a:t>L’énoncé de la loi de Hess stipule que lorsqu’une réaction est la somme algébrique de deux ou plusieurs réactions, la chaleur de cette réaction est équivalente à la somme algébrique des chaleurs des réactions qui ont servi à établir cette somme.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E4250A4-BBB9-45F9-8A40-65B4D25CE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5942" y="2949161"/>
            <a:ext cx="1615231" cy="20746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FA01082-B1C5-47AE-81EE-68EF3A8C7C56}"/>
              </a:ext>
            </a:extLst>
          </p:cNvPr>
          <p:cNvSpPr/>
          <p:nvPr/>
        </p:nvSpPr>
        <p:spPr>
          <a:xfrm>
            <a:off x="9835116" y="4867279"/>
            <a:ext cx="2356884" cy="651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/>
              <a:t>Germain Henri Hess</a:t>
            </a:r>
          </a:p>
          <a:p>
            <a:pPr algn="ctr"/>
            <a:r>
              <a:rPr lang="fr-CA" b="1" dirty="0"/>
              <a:t>(1802 – 1850)</a:t>
            </a:r>
          </a:p>
        </p:txBody>
      </p:sp>
    </p:spTree>
    <p:extLst>
      <p:ext uri="{BB962C8B-B14F-4D97-AF65-F5344CB8AC3E}">
        <p14:creationId xmlns:p14="http://schemas.microsoft.com/office/powerpoint/2010/main" val="3192374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E30C0-7142-486C-AA46-D06A92E8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Loi de Hess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3CC94D05-26A4-412D-8300-2CEE1262AB0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p.217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3347FA7-50DF-4DBD-8FAE-850A18CF9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5931" y="753228"/>
            <a:ext cx="6910011" cy="10809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sz="1400" i="1" dirty="0"/>
              <a:t>L’énoncé de la loi de Hess stipule que lorsqu’une réaction est la somme algébrique de deux ou plusieurs réactions, la chaleur de cette réaction est équivalente à la somme algébrique des chaleurs des réactions qui ont servi à établir cette somme.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70BCB-1289-4030-A751-FA1977CE1596}"/>
              </a:ext>
            </a:extLst>
          </p:cNvPr>
          <p:cNvSpPr/>
          <p:nvPr/>
        </p:nvSpPr>
        <p:spPr>
          <a:xfrm>
            <a:off x="2397184" y="3429000"/>
            <a:ext cx="8705536" cy="1265274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1D0D02-39D8-4F29-8C53-A8F594B26C09}"/>
              </a:ext>
            </a:extLst>
          </p:cNvPr>
          <p:cNvSpPr/>
          <p:nvPr/>
        </p:nvSpPr>
        <p:spPr>
          <a:xfrm>
            <a:off x="150821" y="3429000"/>
            <a:ext cx="2246363" cy="126527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800" b="1" dirty="0"/>
              <a:t>Équation globale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AD47881-4250-4C18-BF83-0C21DF90313B}"/>
              </a:ext>
            </a:extLst>
          </p:cNvPr>
          <p:cNvSpPr txBox="1"/>
          <p:nvPr/>
        </p:nvSpPr>
        <p:spPr>
          <a:xfrm>
            <a:off x="2848703" y="3646138"/>
            <a:ext cx="7836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b="1" dirty="0"/>
              <a:t>2 NO</a:t>
            </a:r>
            <a:r>
              <a:rPr lang="fr-CA" sz="4800" b="1" baseline="-25000" dirty="0"/>
              <a:t>(g)</a:t>
            </a:r>
            <a:r>
              <a:rPr lang="fr-CA" sz="4800" b="1" dirty="0"/>
              <a:t>  +  O</a:t>
            </a:r>
            <a:r>
              <a:rPr lang="fr-CA" sz="4800" b="1" baseline="-25000" dirty="0"/>
              <a:t>2(g)</a:t>
            </a:r>
            <a:r>
              <a:rPr lang="fr-CA" sz="4800" b="1" dirty="0"/>
              <a:t>  </a:t>
            </a:r>
            <a:r>
              <a:rPr lang="fr-CA" sz="4800" b="1" dirty="0">
                <a:sym typeface="Wingdings" panose="05000000000000000000" pitchFamily="2" charset="2"/>
              </a:rPr>
              <a:t>  2 NO</a:t>
            </a:r>
            <a:r>
              <a:rPr lang="fr-CA" sz="4800" b="1" baseline="-25000" dirty="0">
                <a:sym typeface="Wingdings" panose="05000000000000000000" pitchFamily="2" charset="2"/>
              </a:rPr>
              <a:t>2(g)</a:t>
            </a:r>
            <a:endParaRPr lang="fr-CA" sz="4800" b="1" baseline="-25000" dirty="0"/>
          </a:p>
        </p:txBody>
      </p:sp>
    </p:spTree>
    <p:extLst>
      <p:ext uri="{BB962C8B-B14F-4D97-AF65-F5344CB8AC3E}">
        <p14:creationId xmlns:p14="http://schemas.microsoft.com/office/powerpoint/2010/main" val="2898949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E30C0-7142-486C-AA46-D06A92E8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Loi de Hess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3CC94D05-26A4-412D-8300-2CEE1262AB0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p.217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3347FA7-50DF-4DBD-8FAE-850A18CF9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5931" y="753228"/>
            <a:ext cx="6910011" cy="10809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sz="1400" i="1" dirty="0"/>
              <a:t>L’énoncé de la loi de Hess stipule que lorsqu’une réaction est la somme algébrique de deux ou plusieurs réactions, la chaleur de cette réaction est équivalente à la somme algébrique des chaleurs des réactions qui ont servi à établir cette somme.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65E36D-98CF-4030-9A5E-F1E9D643E0AA}"/>
              </a:ext>
            </a:extLst>
          </p:cNvPr>
          <p:cNvSpPr/>
          <p:nvPr/>
        </p:nvSpPr>
        <p:spPr>
          <a:xfrm>
            <a:off x="2418449" y="5114260"/>
            <a:ext cx="8705536" cy="1265274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15C6C3-A093-4EC2-9EF9-8A3A6BFA53E7}"/>
              </a:ext>
            </a:extLst>
          </p:cNvPr>
          <p:cNvSpPr/>
          <p:nvPr/>
        </p:nvSpPr>
        <p:spPr>
          <a:xfrm>
            <a:off x="172086" y="5114260"/>
            <a:ext cx="2246363" cy="126527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800" b="1" dirty="0"/>
              <a:t>Équation globale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B6349B66-4E62-43B1-B525-05749A341944}"/>
              </a:ext>
            </a:extLst>
          </p:cNvPr>
          <p:cNvCxnSpPr/>
          <p:nvPr/>
        </p:nvCxnSpPr>
        <p:spPr>
          <a:xfrm>
            <a:off x="531628" y="4720856"/>
            <a:ext cx="11206716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6DF2C84E-487B-4D56-8865-A728272AC790}"/>
              </a:ext>
            </a:extLst>
          </p:cNvPr>
          <p:cNvSpPr txBox="1"/>
          <p:nvPr/>
        </p:nvSpPr>
        <p:spPr>
          <a:xfrm>
            <a:off x="2869968" y="5331398"/>
            <a:ext cx="7836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b="1" dirty="0"/>
              <a:t>2 NO</a:t>
            </a:r>
            <a:r>
              <a:rPr lang="fr-CA" sz="4800" b="1" baseline="-25000" dirty="0"/>
              <a:t>(g)</a:t>
            </a:r>
            <a:r>
              <a:rPr lang="fr-CA" sz="4800" b="1" dirty="0"/>
              <a:t>  +  O</a:t>
            </a:r>
            <a:r>
              <a:rPr lang="fr-CA" sz="4800" b="1" baseline="-25000" dirty="0"/>
              <a:t>2(g)</a:t>
            </a:r>
            <a:r>
              <a:rPr lang="fr-CA" sz="4800" b="1" dirty="0"/>
              <a:t>  </a:t>
            </a:r>
            <a:r>
              <a:rPr lang="fr-CA" sz="4800" b="1" dirty="0">
                <a:sym typeface="Wingdings" panose="05000000000000000000" pitchFamily="2" charset="2"/>
              </a:rPr>
              <a:t>  2 NO</a:t>
            </a:r>
            <a:r>
              <a:rPr lang="fr-CA" sz="4800" b="1" baseline="-25000" dirty="0">
                <a:sym typeface="Wingdings" panose="05000000000000000000" pitchFamily="2" charset="2"/>
              </a:rPr>
              <a:t>2(g)</a:t>
            </a:r>
            <a:endParaRPr lang="fr-CA" sz="4800" b="1" baseline="-250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BEFCEC2-AA6D-4562-A1AD-4AA2A34F15A5}"/>
              </a:ext>
            </a:extLst>
          </p:cNvPr>
          <p:cNvSpPr txBox="1"/>
          <p:nvPr/>
        </p:nvSpPr>
        <p:spPr>
          <a:xfrm>
            <a:off x="4511847" y="2173554"/>
            <a:ext cx="6612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b="1" dirty="0"/>
              <a:t>2 NO</a:t>
            </a:r>
            <a:r>
              <a:rPr lang="fr-CA" sz="4800" b="1" baseline="-25000" dirty="0"/>
              <a:t>(g)</a:t>
            </a:r>
            <a:r>
              <a:rPr lang="fr-CA" sz="4800" b="1" dirty="0"/>
              <a:t> </a:t>
            </a:r>
            <a:r>
              <a:rPr lang="fr-CA" sz="4800" b="1" dirty="0">
                <a:sym typeface="Wingdings" panose="05000000000000000000" pitchFamily="2" charset="2"/>
              </a:rPr>
              <a:t>  N</a:t>
            </a:r>
            <a:r>
              <a:rPr lang="fr-CA" sz="4800" b="1" baseline="-25000" dirty="0">
                <a:sym typeface="Wingdings" panose="05000000000000000000" pitchFamily="2" charset="2"/>
              </a:rPr>
              <a:t>2</a:t>
            </a:r>
            <a:r>
              <a:rPr lang="fr-CA" sz="4800" b="1" dirty="0">
                <a:sym typeface="Wingdings" panose="05000000000000000000" pitchFamily="2" charset="2"/>
              </a:rPr>
              <a:t>O</a:t>
            </a:r>
            <a:r>
              <a:rPr lang="fr-CA" sz="4800" b="1" baseline="-25000" dirty="0">
                <a:sym typeface="Wingdings" panose="05000000000000000000" pitchFamily="2" charset="2"/>
              </a:rPr>
              <a:t>2(g)</a:t>
            </a:r>
            <a:endParaRPr lang="fr-CA" sz="4800" b="1" baseline="-25000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B4F284E-FCE0-4B13-85FA-5C8D1912644C}"/>
              </a:ext>
            </a:extLst>
          </p:cNvPr>
          <p:cNvSpPr txBox="1"/>
          <p:nvPr/>
        </p:nvSpPr>
        <p:spPr>
          <a:xfrm>
            <a:off x="2869968" y="3429000"/>
            <a:ext cx="7836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b="1" dirty="0">
                <a:sym typeface="Wingdings" panose="05000000000000000000" pitchFamily="2" charset="2"/>
              </a:rPr>
              <a:t>N</a:t>
            </a:r>
            <a:r>
              <a:rPr lang="fr-CA" sz="4800" b="1" baseline="-25000" dirty="0">
                <a:sym typeface="Wingdings" panose="05000000000000000000" pitchFamily="2" charset="2"/>
              </a:rPr>
              <a:t>2</a:t>
            </a:r>
            <a:r>
              <a:rPr lang="fr-CA" sz="4800" b="1" dirty="0">
                <a:sym typeface="Wingdings" panose="05000000000000000000" pitchFamily="2" charset="2"/>
              </a:rPr>
              <a:t>O</a:t>
            </a:r>
            <a:r>
              <a:rPr lang="fr-CA" sz="4800" b="1" baseline="-25000" dirty="0">
                <a:sym typeface="Wingdings" panose="05000000000000000000" pitchFamily="2" charset="2"/>
              </a:rPr>
              <a:t>2(g) </a:t>
            </a:r>
            <a:r>
              <a:rPr lang="fr-CA" sz="4800" b="1" dirty="0"/>
              <a:t> +  O</a:t>
            </a:r>
            <a:r>
              <a:rPr lang="fr-CA" sz="4800" b="1" baseline="-25000" dirty="0"/>
              <a:t>2(g)</a:t>
            </a:r>
            <a:r>
              <a:rPr lang="fr-CA" sz="4800" b="1" dirty="0"/>
              <a:t>  </a:t>
            </a:r>
            <a:r>
              <a:rPr lang="fr-CA" sz="4800" b="1" dirty="0">
                <a:sym typeface="Wingdings" panose="05000000000000000000" pitchFamily="2" charset="2"/>
              </a:rPr>
              <a:t>  2 NO</a:t>
            </a:r>
            <a:r>
              <a:rPr lang="fr-CA" sz="4800" b="1" baseline="-25000" dirty="0">
                <a:sym typeface="Wingdings" panose="05000000000000000000" pitchFamily="2" charset="2"/>
              </a:rPr>
              <a:t>2(g)</a:t>
            </a:r>
            <a:endParaRPr lang="fr-CA" sz="4800" b="1" baseline="-25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D46E6F-F2D9-4486-956E-4F7D2E705159}"/>
              </a:ext>
            </a:extLst>
          </p:cNvPr>
          <p:cNvSpPr/>
          <p:nvPr/>
        </p:nvSpPr>
        <p:spPr>
          <a:xfrm>
            <a:off x="2354653" y="2173554"/>
            <a:ext cx="8705536" cy="2398446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76EC2EC-0B61-49D9-8910-DA965B169C7F}"/>
              </a:ext>
            </a:extLst>
          </p:cNvPr>
          <p:cNvSpPr/>
          <p:nvPr/>
        </p:nvSpPr>
        <p:spPr>
          <a:xfrm>
            <a:off x="99524" y="2723152"/>
            <a:ext cx="2246363" cy="126527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800" b="1" dirty="0"/>
              <a:t>Mécanisme de réaction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07E57554-D8EF-4176-AE21-D144BE6F9775}"/>
              </a:ext>
            </a:extLst>
          </p:cNvPr>
          <p:cNvCxnSpPr>
            <a:cxnSpLocks/>
          </p:cNvCxnSpPr>
          <p:nvPr/>
        </p:nvCxnSpPr>
        <p:spPr>
          <a:xfrm>
            <a:off x="8198682" y="2619093"/>
            <a:ext cx="2095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7FADD937-FB68-40CE-A3DB-0C1BA186A5EE}"/>
              </a:ext>
            </a:extLst>
          </p:cNvPr>
          <p:cNvCxnSpPr>
            <a:cxnSpLocks/>
          </p:cNvCxnSpPr>
          <p:nvPr/>
        </p:nvCxnSpPr>
        <p:spPr>
          <a:xfrm>
            <a:off x="2788482" y="3844498"/>
            <a:ext cx="2095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860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E30C0-7142-486C-AA46-D06A92E8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Loi de Hess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3CC94D05-26A4-412D-8300-2CEE1262AB0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p.217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3347FA7-50DF-4DBD-8FAE-850A18CF9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4545" y="2189489"/>
            <a:ext cx="7189637" cy="123951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dirty="0"/>
              <a:t>La suite chronologique des étapes qui conduisent les réactifs à former les produits. Il se résume par une </a:t>
            </a:r>
            <a:r>
              <a:rPr lang="fr-CA" dirty="0">
                <a:solidFill>
                  <a:srgbClr val="00B0F0"/>
                </a:solidFill>
              </a:rPr>
              <a:t>équation globale</a:t>
            </a:r>
            <a:r>
              <a:rPr lang="fr-CA" dirty="0"/>
              <a:t>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76EC2EC-0B61-49D9-8910-DA965B169C7F}"/>
              </a:ext>
            </a:extLst>
          </p:cNvPr>
          <p:cNvSpPr/>
          <p:nvPr/>
        </p:nvSpPr>
        <p:spPr>
          <a:xfrm>
            <a:off x="680321" y="2189489"/>
            <a:ext cx="2424224" cy="123951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/>
              <a:t>Mécanisme de réaction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707D72-408F-4E41-AD3E-B67C0513ECF1}"/>
              </a:ext>
            </a:extLst>
          </p:cNvPr>
          <p:cNvSpPr/>
          <p:nvPr/>
        </p:nvSpPr>
        <p:spPr>
          <a:xfrm>
            <a:off x="3221664" y="4980781"/>
            <a:ext cx="7072518" cy="685872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DDD7EB-D8F4-4DB9-902F-0AADE421EA01}"/>
              </a:ext>
            </a:extLst>
          </p:cNvPr>
          <p:cNvSpPr/>
          <p:nvPr/>
        </p:nvSpPr>
        <p:spPr>
          <a:xfrm>
            <a:off x="2330395" y="4974739"/>
            <a:ext cx="891269" cy="68586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1200" b="1" dirty="0"/>
              <a:t>Équation globale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2E860E44-B7AA-4428-8086-C24A56D76DED}"/>
              </a:ext>
            </a:extLst>
          </p:cNvPr>
          <p:cNvCxnSpPr>
            <a:cxnSpLocks/>
          </p:cNvCxnSpPr>
          <p:nvPr/>
        </p:nvCxnSpPr>
        <p:spPr>
          <a:xfrm>
            <a:off x="2870791" y="4824225"/>
            <a:ext cx="7701918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079F3A86-38E3-4DD3-9526-7ED31027B425}"/>
              </a:ext>
            </a:extLst>
          </p:cNvPr>
          <p:cNvSpPr txBox="1"/>
          <p:nvPr/>
        </p:nvSpPr>
        <p:spPr>
          <a:xfrm>
            <a:off x="3221664" y="5056062"/>
            <a:ext cx="6903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/>
              <a:t>2 NO</a:t>
            </a:r>
            <a:r>
              <a:rPr lang="fr-CA" sz="2800" b="1" baseline="-25000" dirty="0"/>
              <a:t>(g)</a:t>
            </a:r>
            <a:r>
              <a:rPr lang="fr-CA" sz="2800" b="1" dirty="0"/>
              <a:t>  +  O</a:t>
            </a:r>
            <a:r>
              <a:rPr lang="fr-CA" sz="2800" b="1" baseline="-25000" dirty="0"/>
              <a:t>2(g)</a:t>
            </a:r>
            <a:r>
              <a:rPr lang="fr-CA" sz="2800" b="1" dirty="0"/>
              <a:t>  </a:t>
            </a:r>
            <a:r>
              <a:rPr lang="fr-CA" sz="2800" b="1" dirty="0">
                <a:sym typeface="Wingdings" panose="05000000000000000000" pitchFamily="2" charset="2"/>
              </a:rPr>
              <a:t>  2 NO</a:t>
            </a:r>
            <a:r>
              <a:rPr lang="fr-CA" sz="2800" b="1" baseline="-25000" dirty="0">
                <a:sym typeface="Wingdings" panose="05000000000000000000" pitchFamily="2" charset="2"/>
              </a:rPr>
              <a:t>2(g)</a:t>
            </a:r>
            <a:endParaRPr lang="fr-CA" sz="2800" b="1" baseline="-250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E377AA0-A175-4E6E-87EE-AFEAE26DBAD8}"/>
              </a:ext>
            </a:extLst>
          </p:cNvPr>
          <p:cNvSpPr txBox="1"/>
          <p:nvPr/>
        </p:nvSpPr>
        <p:spPr>
          <a:xfrm>
            <a:off x="5160071" y="3468698"/>
            <a:ext cx="4245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/>
              <a:t>2 NO</a:t>
            </a:r>
            <a:r>
              <a:rPr lang="fr-CA" sz="2800" b="1" baseline="-25000" dirty="0"/>
              <a:t>(g)</a:t>
            </a:r>
            <a:r>
              <a:rPr lang="fr-CA" sz="2800" b="1" dirty="0"/>
              <a:t> </a:t>
            </a:r>
            <a:r>
              <a:rPr lang="fr-CA" sz="2800" b="1" dirty="0">
                <a:sym typeface="Wingdings" panose="05000000000000000000" pitchFamily="2" charset="2"/>
              </a:rPr>
              <a:t>  N</a:t>
            </a:r>
            <a:r>
              <a:rPr lang="fr-CA" sz="2800" b="1" baseline="-25000" dirty="0">
                <a:sym typeface="Wingdings" panose="05000000000000000000" pitchFamily="2" charset="2"/>
              </a:rPr>
              <a:t>2</a:t>
            </a:r>
            <a:r>
              <a:rPr lang="fr-CA" sz="2800" b="1" dirty="0">
                <a:sym typeface="Wingdings" panose="05000000000000000000" pitchFamily="2" charset="2"/>
              </a:rPr>
              <a:t>O</a:t>
            </a:r>
            <a:r>
              <a:rPr lang="fr-CA" sz="2800" b="1" baseline="-25000" dirty="0">
                <a:sym typeface="Wingdings" panose="05000000000000000000" pitchFamily="2" charset="2"/>
              </a:rPr>
              <a:t>2(g)</a:t>
            </a:r>
            <a:endParaRPr lang="fr-CA" sz="2800" b="1" baseline="-250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4D034AB-2524-49C4-B6BA-CE8AB0DE0FC5}"/>
              </a:ext>
            </a:extLst>
          </p:cNvPr>
          <p:cNvSpPr txBox="1"/>
          <p:nvPr/>
        </p:nvSpPr>
        <p:spPr>
          <a:xfrm>
            <a:off x="3341903" y="3999040"/>
            <a:ext cx="6783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ym typeface="Wingdings" panose="05000000000000000000" pitchFamily="2" charset="2"/>
              </a:rPr>
              <a:t>N</a:t>
            </a:r>
            <a:r>
              <a:rPr lang="fr-CA" sz="2800" b="1" baseline="-25000" dirty="0">
                <a:sym typeface="Wingdings" panose="05000000000000000000" pitchFamily="2" charset="2"/>
              </a:rPr>
              <a:t>2</a:t>
            </a:r>
            <a:r>
              <a:rPr lang="fr-CA" sz="2800" b="1" dirty="0">
                <a:sym typeface="Wingdings" panose="05000000000000000000" pitchFamily="2" charset="2"/>
              </a:rPr>
              <a:t>O</a:t>
            </a:r>
            <a:r>
              <a:rPr lang="fr-CA" sz="2800" b="1" baseline="-25000" dirty="0">
                <a:sym typeface="Wingdings" panose="05000000000000000000" pitchFamily="2" charset="2"/>
              </a:rPr>
              <a:t>2(g) </a:t>
            </a:r>
            <a:r>
              <a:rPr lang="fr-CA" sz="2800" b="1" dirty="0"/>
              <a:t> +  O</a:t>
            </a:r>
            <a:r>
              <a:rPr lang="fr-CA" sz="2800" b="1" baseline="-25000" dirty="0"/>
              <a:t>2(g)</a:t>
            </a:r>
            <a:r>
              <a:rPr lang="fr-CA" sz="2800" b="1" dirty="0"/>
              <a:t>  </a:t>
            </a:r>
            <a:r>
              <a:rPr lang="fr-CA" sz="2800" b="1" dirty="0">
                <a:sym typeface="Wingdings" panose="05000000000000000000" pitchFamily="2" charset="2"/>
              </a:rPr>
              <a:t>  2 NO</a:t>
            </a:r>
            <a:r>
              <a:rPr lang="fr-CA" sz="2800" b="1" baseline="-25000" dirty="0">
                <a:sym typeface="Wingdings" panose="05000000000000000000" pitchFamily="2" charset="2"/>
              </a:rPr>
              <a:t>2(g)</a:t>
            </a:r>
            <a:endParaRPr lang="fr-CA" sz="2800" b="1" baseline="-250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DAF21C-329D-49DA-B20B-4EF47376B207}"/>
              </a:ext>
            </a:extLst>
          </p:cNvPr>
          <p:cNvSpPr/>
          <p:nvPr/>
        </p:nvSpPr>
        <p:spPr>
          <a:xfrm>
            <a:off x="3221664" y="3468698"/>
            <a:ext cx="7072518" cy="1187472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7" name="Espace réservé du contenu 4">
            <a:extLst>
              <a:ext uri="{FF2B5EF4-FFF2-40B4-BE49-F238E27FC236}">
                <a16:creationId xmlns:a16="http://schemas.microsoft.com/office/drawing/2014/main" id="{B8DFDD32-BFC3-4929-8790-0334CFBBB39F}"/>
              </a:ext>
            </a:extLst>
          </p:cNvPr>
          <p:cNvSpPr txBox="1">
            <a:spLocks/>
          </p:cNvSpPr>
          <p:nvPr/>
        </p:nvSpPr>
        <p:spPr>
          <a:xfrm>
            <a:off x="3221664" y="5823201"/>
            <a:ext cx="7072518" cy="685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1400" dirty="0"/>
              <a:t>*la réalité est plus compliqué, mais le mécanisme de réaction et la loi de Hess va permettre une estimation de l’enthalpie de réaction.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4438F773-9548-4151-BE72-D817F655CF9C}"/>
              </a:ext>
            </a:extLst>
          </p:cNvPr>
          <p:cNvCxnSpPr>
            <a:cxnSpLocks/>
          </p:cNvCxnSpPr>
          <p:nvPr/>
        </p:nvCxnSpPr>
        <p:spPr>
          <a:xfrm>
            <a:off x="7598471" y="3752568"/>
            <a:ext cx="8692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6CE0DE6D-2123-4B50-9CE6-470E5DFDAABF}"/>
              </a:ext>
            </a:extLst>
          </p:cNvPr>
          <p:cNvCxnSpPr>
            <a:cxnSpLocks/>
          </p:cNvCxnSpPr>
          <p:nvPr/>
        </p:nvCxnSpPr>
        <p:spPr>
          <a:xfrm>
            <a:off x="4474271" y="4266918"/>
            <a:ext cx="8692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836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E30C0-7142-486C-AA46-D06A92E8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Chimie organique (enrichissement)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EB085BFD-6FD7-41F6-BAA4-E844632EA225}"/>
              </a:ext>
            </a:extLst>
          </p:cNvPr>
          <p:cNvGrpSpPr/>
          <p:nvPr/>
        </p:nvGrpSpPr>
        <p:grpSpPr>
          <a:xfrm>
            <a:off x="123864" y="5023835"/>
            <a:ext cx="3181350" cy="866172"/>
            <a:chOff x="1209675" y="4552950"/>
            <a:chExt cx="3181350" cy="866172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9ACB8B3B-F62A-4090-BC82-5EDA3DB7FD53}"/>
                </a:ext>
              </a:extLst>
            </p:cNvPr>
            <p:cNvGrpSpPr/>
            <p:nvPr/>
          </p:nvGrpSpPr>
          <p:grpSpPr>
            <a:xfrm>
              <a:off x="1209675" y="4609497"/>
              <a:ext cx="3181350" cy="809625"/>
              <a:chOff x="866775" y="5686425"/>
              <a:chExt cx="3181350" cy="809625"/>
            </a:xfrm>
          </p:grpSpPr>
          <p:cxnSp>
            <p:nvCxnSpPr>
              <p:cNvPr id="4" name="Connecteur droit 3">
                <a:extLst>
                  <a:ext uri="{FF2B5EF4-FFF2-40B4-BE49-F238E27FC236}">
                    <a16:creationId xmlns:a16="http://schemas.microsoft.com/office/drawing/2014/main" id="{0F2B96C7-5F86-4185-BEAC-92A7B9148D5F}"/>
                  </a:ext>
                </a:extLst>
              </p:cNvPr>
              <p:cNvCxnSpPr/>
              <p:nvPr/>
            </p:nvCxnSpPr>
            <p:spPr>
              <a:xfrm flipV="1">
                <a:off x="866775" y="5686425"/>
                <a:ext cx="923925" cy="79057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necteur droit 6">
                <a:extLst>
                  <a:ext uri="{FF2B5EF4-FFF2-40B4-BE49-F238E27FC236}">
                    <a16:creationId xmlns:a16="http://schemas.microsoft.com/office/drawing/2014/main" id="{E4E7E731-114C-4053-BD2E-6A6EC6C965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1175" y="5695950"/>
                <a:ext cx="685800" cy="79057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4EF6C9E0-D15A-4437-9182-53AAEC3E561F}"/>
                  </a:ext>
                </a:extLst>
              </p:cNvPr>
              <p:cNvCxnSpPr/>
              <p:nvPr/>
            </p:nvCxnSpPr>
            <p:spPr>
              <a:xfrm flipV="1">
                <a:off x="2457450" y="5705475"/>
                <a:ext cx="923925" cy="79057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>
                <a:extLst>
                  <a:ext uri="{FF2B5EF4-FFF2-40B4-BE49-F238E27FC236}">
                    <a16:creationId xmlns:a16="http://schemas.microsoft.com/office/drawing/2014/main" id="{1CCFD9D5-420A-47C1-A51E-C0A9D39A69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62325" y="5686425"/>
                <a:ext cx="685800" cy="79057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29D9C868-2BD0-44DB-BD31-9E0D599054C3}"/>
                </a:ext>
              </a:extLst>
            </p:cNvPr>
            <p:cNvCxnSpPr>
              <a:cxnSpLocks/>
            </p:cNvCxnSpPr>
            <p:nvPr/>
          </p:nvCxnSpPr>
          <p:spPr>
            <a:xfrm>
              <a:off x="2238375" y="4552950"/>
              <a:ext cx="676275" cy="76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4B57A3BA-670D-418D-9757-0DC32A1DD0F0}"/>
              </a:ext>
            </a:extLst>
          </p:cNvPr>
          <p:cNvGrpSpPr/>
          <p:nvPr/>
        </p:nvGrpSpPr>
        <p:grpSpPr>
          <a:xfrm>
            <a:off x="619282" y="2873569"/>
            <a:ext cx="2188204" cy="851545"/>
            <a:chOff x="2702294" y="2791681"/>
            <a:chExt cx="2188204" cy="851545"/>
          </a:xfrm>
        </p:grpSpPr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50E535F4-A0FD-4581-A602-BE6AF87AAC6C}"/>
                </a:ext>
              </a:extLst>
            </p:cNvPr>
            <p:cNvSpPr txBox="1"/>
            <p:nvPr/>
          </p:nvSpPr>
          <p:spPr>
            <a:xfrm>
              <a:off x="4045107" y="2799119"/>
              <a:ext cx="7705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4800" b="1" dirty="0"/>
                <a:t>Cl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E0023CCD-B4F0-4197-A1D2-140872B686B5}"/>
                </a:ext>
              </a:extLst>
            </p:cNvPr>
            <p:cNvSpPr txBox="1"/>
            <p:nvPr/>
          </p:nvSpPr>
          <p:spPr>
            <a:xfrm>
              <a:off x="2760195" y="2799119"/>
              <a:ext cx="7705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4800" b="1" dirty="0"/>
                <a:t>Cl</a:t>
              </a:r>
            </a:p>
          </p:txBody>
        </p: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497C5B49-241B-442E-BCE3-1ADADF3100AE}"/>
                </a:ext>
              </a:extLst>
            </p:cNvPr>
            <p:cNvCxnSpPr>
              <a:stCxn id="27" idx="3"/>
              <a:endCxn id="25" idx="1"/>
            </p:cNvCxnSpPr>
            <p:nvPr/>
          </p:nvCxnSpPr>
          <p:spPr>
            <a:xfrm>
              <a:off x="3530757" y="3214618"/>
              <a:ext cx="51435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36C4917D-BF31-4287-A962-6861873679F8}"/>
                </a:ext>
              </a:extLst>
            </p:cNvPr>
            <p:cNvCxnSpPr/>
            <p:nvPr/>
          </p:nvCxnSpPr>
          <p:spPr>
            <a:xfrm>
              <a:off x="2888301" y="2799119"/>
              <a:ext cx="51435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D308526C-A4B7-43CC-8C71-708C45AD740F}"/>
                </a:ext>
              </a:extLst>
            </p:cNvPr>
            <p:cNvCxnSpPr/>
            <p:nvPr/>
          </p:nvCxnSpPr>
          <p:spPr>
            <a:xfrm>
              <a:off x="4173213" y="2791681"/>
              <a:ext cx="51435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76A4E562-83C1-4BE5-924C-F0093BBC6BAD}"/>
                </a:ext>
              </a:extLst>
            </p:cNvPr>
            <p:cNvCxnSpPr>
              <a:cxnSpLocks/>
            </p:cNvCxnSpPr>
            <p:nvPr/>
          </p:nvCxnSpPr>
          <p:spPr>
            <a:xfrm>
              <a:off x="4890498" y="2952626"/>
              <a:ext cx="0" cy="52398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14EBEE4B-BE01-47CB-940A-E85EC2DD189B}"/>
                </a:ext>
              </a:extLst>
            </p:cNvPr>
            <p:cNvCxnSpPr>
              <a:cxnSpLocks/>
            </p:cNvCxnSpPr>
            <p:nvPr/>
          </p:nvCxnSpPr>
          <p:spPr>
            <a:xfrm>
              <a:off x="2702294" y="2952626"/>
              <a:ext cx="0" cy="52398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5905047E-B2D7-4E51-A294-BC39B32948DD}"/>
                </a:ext>
              </a:extLst>
            </p:cNvPr>
            <p:cNvCxnSpPr/>
            <p:nvPr/>
          </p:nvCxnSpPr>
          <p:spPr>
            <a:xfrm>
              <a:off x="2888301" y="3643226"/>
              <a:ext cx="51435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D8DC0B76-3A93-4DAC-9F2F-A3F9984629F7}"/>
                </a:ext>
              </a:extLst>
            </p:cNvPr>
            <p:cNvCxnSpPr/>
            <p:nvPr/>
          </p:nvCxnSpPr>
          <p:spPr>
            <a:xfrm>
              <a:off x="4173213" y="3635788"/>
              <a:ext cx="51435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ZoneTexte 37">
            <a:extLst>
              <a:ext uri="{FF2B5EF4-FFF2-40B4-BE49-F238E27FC236}">
                <a16:creationId xmlns:a16="http://schemas.microsoft.com/office/drawing/2014/main" id="{87C5A88A-E0DD-445E-A8B0-7D480B439689}"/>
              </a:ext>
            </a:extLst>
          </p:cNvPr>
          <p:cNvSpPr txBox="1"/>
          <p:nvPr/>
        </p:nvSpPr>
        <p:spPr>
          <a:xfrm>
            <a:off x="35755" y="2491824"/>
            <a:ext cx="880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δ</a:t>
            </a:r>
            <a:r>
              <a:rPr lang="fr-CA" sz="2800" dirty="0"/>
              <a:t>-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24354F91-AD6E-443A-AAB7-DEE25CDB4F26}"/>
              </a:ext>
            </a:extLst>
          </p:cNvPr>
          <p:cNvSpPr txBox="1"/>
          <p:nvPr/>
        </p:nvSpPr>
        <p:spPr>
          <a:xfrm>
            <a:off x="2523009" y="2491824"/>
            <a:ext cx="880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δ</a:t>
            </a:r>
            <a:r>
              <a:rPr lang="fr-CA" sz="2800" dirty="0"/>
              <a:t>+</a:t>
            </a:r>
          </a:p>
        </p:txBody>
      </p:sp>
      <p:sp>
        <p:nvSpPr>
          <p:cNvPr id="41" name="Flèche : courbe vers le bas 40">
            <a:extLst>
              <a:ext uri="{FF2B5EF4-FFF2-40B4-BE49-F238E27FC236}">
                <a16:creationId xmlns:a16="http://schemas.microsoft.com/office/drawing/2014/main" id="{73FF9319-0ED9-4BBA-A034-CB5B977AC7AA}"/>
              </a:ext>
            </a:extLst>
          </p:cNvPr>
          <p:cNvSpPr/>
          <p:nvPr/>
        </p:nvSpPr>
        <p:spPr>
          <a:xfrm rot="20763602">
            <a:off x="1591923" y="4980507"/>
            <a:ext cx="666750" cy="393672"/>
          </a:xfrm>
          <a:prstGeom prst="curved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43" name="Flèche : courbe vers le bas 42">
            <a:extLst>
              <a:ext uri="{FF2B5EF4-FFF2-40B4-BE49-F238E27FC236}">
                <a16:creationId xmlns:a16="http://schemas.microsoft.com/office/drawing/2014/main" id="{86670609-57F1-476D-95B1-DE826ECC98AE}"/>
              </a:ext>
            </a:extLst>
          </p:cNvPr>
          <p:cNvSpPr/>
          <p:nvPr/>
        </p:nvSpPr>
        <p:spPr>
          <a:xfrm rot="836398" flipH="1">
            <a:off x="905413" y="4660379"/>
            <a:ext cx="666750" cy="393672"/>
          </a:xfrm>
          <a:prstGeom prst="curved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42" name="Flèche : droite 41">
            <a:extLst>
              <a:ext uri="{FF2B5EF4-FFF2-40B4-BE49-F238E27FC236}">
                <a16:creationId xmlns:a16="http://schemas.microsoft.com/office/drawing/2014/main" id="{C012437E-EDCE-4A04-97F9-41E5EE0C8C81}"/>
              </a:ext>
            </a:extLst>
          </p:cNvPr>
          <p:cNvSpPr/>
          <p:nvPr/>
        </p:nvSpPr>
        <p:spPr>
          <a:xfrm>
            <a:off x="3403875" y="4021181"/>
            <a:ext cx="741952" cy="698643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46BF4733-10FC-4504-9697-624B89E2E683}"/>
              </a:ext>
            </a:extLst>
          </p:cNvPr>
          <p:cNvGrpSpPr/>
          <p:nvPr/>
        </p:nvGrpSpPr>
        <p:grpSpPr>
          <a:xfrm>
            <a:off x="3909635" y="2496772"/>
            <a:ext cx="3649393" cy="2780989"/>
            <a:chOff x="4555507" y="2529815"/>
            <a:chExt cx="3649393" cy="2780989"/>
          </a:xfrm>
        </p:grpSpPr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2F06C5C5-B191-4E74-83A8-CCC0B4C97C90}"/>
                </a:ext>
              </a:extLst>
            </p:cNvPr>
            <p:cNvGrpSpPr/>
            <p:nvPr/>
          </p:nvGrpSpPr>
          <p:grpSpPr>
            <a:xfrm>
              <a:off x="5023550" y="4501179"/>
              <a:ext cx="3181350" cy="809625"/>
              <a:chOff x="866775" y="5686425"/>
              <a:chExt cx="3181350" cy="809625"/>
            </a:xfrm>
          </p:grpSpPr>
          <p:cxnSp>
            <p:nvCxnSpPr>
              <p:cNvPr id="48" name="Connecteur droit 47">
                <a:extLst>
                  <a:ext uri="{FF2B5EF4-FFF2-40B4-BE49-F238E27FC236}">
                    <a16:creationId xmlns:a16="http://schemas.microsoft.com/office/drawing/2014/main" id="{49D4FC7D-885F-4E89-A336-0333A55F39B6}"/>
                  </a:ext>
                </a:extLst>
              </p:cNvPr>
              <p:cNvCxnSpPr/>
              <p:nvPr/>
            </p:nvCxnSpPr>
            <p:spPr>
              <a:xfrm flipV="1">
                <a:off x="866775" y="5686425"/>
                <a:ext cx="923925" cy="79057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>
                <a:extLst>
                  <a:ext uri="{FF2B5EF4-FFF2-40B4-BE49-F238E27FC236}">
                    <a16:creationId xmlns:a16="http://schemas.microsoft.com/office/drawing/2014/main" id="{23AC27A4-A793-4FB3-BDD9-51E39FAA50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1175" y="5695950"/>
                <a:ext cx="685800" cy="79057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>
                <a:extLst>
                  <a:ext uri="{FF2B5EF4-FFF2-40B4-BE49-F238E27FC236}">
                    <a16:creationId xmlns:a16="http://schemas.microsoft.com/office/drawing/2014/main" id="{38E3BAD8-02D8-43F0-9A99-D79FD8E8FC3E}"/>
                  </a:ext>
                </a:extLst>
              </p:cNvPr>
              <p:cNvCxnSpPr/>
              <p:nvPr/>
            </p:nvCxnSpPr>
            <p:spPr>
              <a:xfrm flipV="1">
                <a:off x="2457450" y="5705475"/>
                <a:ext cx="923925" cy="79057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>
                <a:extLst>
                  <a:ext uri="{FF2B5EF4-FFF2-40B4-BE49-F238E27FC236}">
                    <a16:creationId xmlns:a16="http://schemas.microsoft.com/office/drawing/2014/main" id="{99767167-696E-4940-8AFC-D731BDA8E5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62325" y="5686425"/>
                <a:ext cx="685800" cy="79057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C82F0071-CB52-4A52-994E-4C15104735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52250" y="4382184"/>
              <a:ext cx="571500" cy="624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6A492FD8-AB44-485C-8AC1-FAFA75DB0B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71375" y="4534584"/>
              <a:ext cx="104775" cy="48510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e 75">
              <a:extLst>
                <a:ext uri="{FF2B5EF4-FFF2-40B4-BE49-F238E27FC236}">
                  <a16:creationId xmlns:a16="http://schemas.microsoft.com/office/drawing/2014/main" id="{EC83EFF2-2529-4D10-9C32-46611ADEC361}"/>
                </a:ext>
              </a:extLst>
            </p:cNvPr>
            <p:cNvGrpSpPr/>
            <p:nvPr/>
          </p:nvGrpSpPr>
          <p:grpSpPr>
            <a:xfrm rot="19047303">
              <a:off x="6566626" y="3750197"/>
              <a:ext cx="845391" cy="838435"/>
              <a:chOff x="7190760" y="4053240"/>
              <a:chExt cx="845391" cy="838435"/>
            </a:xfrm>
          </p:grpSpPr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FB1FA1E0-0389-45EB-8BEB-139B7F34C14D}"/>
                  </a:ext>
                </a:extLst>
              </p:cNvPr>
              <p:cNvSpPr txBox="1"/>
              <p:nvPr/>
            </p:nvSpPr>
            <p:spPr>
              <a:xfrm>
                <a:off x="7190760" y="4060678"/>
                <a:ext cx="77056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4800" b="1" dirty="0"/>
                  <a:t>Cl</a:t>
                </a:r>
              </a:p>
            </p:txBody>
          </p:sp>
          <p:cxnSp>
            <p:nvCxnSpPr>
              <p:cNvPr id="60" name="Connecteur droit 59">
                <a:extLst>
                  <a:ext uri="{FF2B5EF4-FFF2-40B4-BE49-F238E27FC236}">
                    <a16:creationId xmlns:a16="http://schemas.microsoft.com/office/drawing/2014/main" id="{D3CF478D-1FF3-4C08-9D00-C6D05FDD3D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8866" y="4053240"/>
                <a:ext cx="51435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60">
                <a:extLst>
                  <a:ext uri="{FF2B5EF4-FFF2-40B4-BE49-F238E27FC236}">
                    <a16:creationId xmlns:a16="http://schemas.microsoft.com/office/drawing/2014/main" id="{66AB3DD0-62AE-4C29-847E-36B544901A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36151" y="4214185"/>
                <a:ext cx="0" cy="523982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0CEEF94D-16F8-4E3B-B6DE-A35B098C0096}"/>
                </a:ext>
              </a:extLst>
            </p:cNvPr>
            <p:cNvSpPr txBox="1"/>
            <p:nvPr/>
          </p:nvSpPr>
          <p:spPr>
            <a:xfrm>
              <a:off x="6851265" y="3186640"/>
              <a:ext cx="3544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800" dirty="0"/>
                <a:t>+</a:t>
              </a:r>
            </a:p>
          </p:txBody>
        </p:sp>
        <p:grpSp>
          <p:nvGrpSpPr>
            <p:cNvPr id="77" name="Groupe 76">
              <a:extLst>
                <a:ext uri="{FF2B5EF4-FFF2-40B4-BE49-F238E27FC236}">
                  <a16:creationId xmlns:a16="http://schemas.microsoft.com/office/drawing/2014/main" id="{947318C6-5B51-4A7A-81DE-5FFD84AC6910}"/>
                </a:ext>
              </a:extLst>
            </p:cNvPr>
            <p:cNvGrpSpPr/>
            <p:nvPr/>
          </p:nvGrpSpPr>
          <p:grpSpPr>
            <a:xfrm>
              <a:off x="4555507" y="2529815"/>
              <a:ext cx="1219010" cy="1313650"/>
              <a:chOff x="5232777" y="2566366"/>
              <a:chExt cx="1219010" cy="1313650"/>
            </a:xfrm>
          </p:grpSpPr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D3CBFDBF-EEEA-4D01-B3B3-F681D2F1D703}"/>
                  </a:ext>
                </a:extLst>
              </p:cNvPr>
              <p:cNvSpPr txBox="1"/>
              <p:nvPr/>
            </p:nvSpPr>
            <p:spPr>
              <a:xfrm>
                <a:off x="5290678" y="3035909"/>
                <a:ext cx="77056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4800" b="1" dirty="0"/>
                  <a:t>Cl</a:t>
                </a:r>
              </a:p>
            </p:txBody>
          </p:sp>
          <p:cxnSp>
            <p:nvCxnSpPr>
              <p:cNvPr id="59" name="Connecteur droit 58">
                <a:extLst>
                  <a:ext uri="{FF2B5EF4-FFF2-40B4-BE49-F238E27FC236}">
                    <a16:creationId xmlns:a16="http://schemas.microsoft.com/office/drawing/2014/main" id="{E1C136DD-2685-4A63-A314-57058D4CBE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18784" y="3035909"/>
                <a:ext cx="51435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cteur droit 61">
                <a:extLst>
                  <a:ext uri="{FF2B5EF4-FFF2-40B4-BE49-F238E27FC236}">
                    <a16:creationId xmlns:a16="http://schemas.microsoft.com/office/drawing/2014/main" id="{D68CB605-FCC3-408E-B94C-088919974A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2777" y="3189416"/>
                <a:ext cx="0" cy="523982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62">
                <a:extLst>
                  <a:ext uri="{FF2B5EF4-FFF2-40B4-BE49-F238E27FC236}">
                    <a16:creationId xmlns:a16="http://schemas.microsoft.com/office/drawing/2014/main" id="{C72C3670-7B88-4971-A5AA-1843CB6B9A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18784" y="3880016"/>
                <a:ext cx="51435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0D11176F-7D12-4E4E-A4D4-4F12B76B4031}"/>
                  </a:ext>
                </a:extLst>
              </p:cNvPr>
              <p:cNvSpPr txBox="1"/>
              <p:nvPr/>
            </p:nvSpPr>
            <p:spPr>
              <a:xfrm>
                <a:off x="5937437" y="2566366"/>
                <a:ext cx="5143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800" dirty="0"/>
                  <a:t>-</a:t>
                </a:r>
              </a:p>
            </p:txBody>
          </p:sp>
          <p:cxnSp>
            <p:nvCxnSpPr>
              <p:cNvPr id="78" name="Connecteur droit 77">
                <a:extLst>
                  <a:ext uri="{FF2B5EF4-FFF2-40B4-BE49-F238E27FC236}">
                    <a16:creationId xmlns:a16="http://schemas.microsoft.com/office/drawing/2014/main" id="{48DFD8EE-1C1B-49B7-8147-22CD4B264A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3205683"/>
                <a:ext cx="0" cy="523982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1" name="Connecteur droit avec flèche 80">
              <a:extLst>
                <a:ext uri="{FF2B5EF4-FFF2-40B4-BE49-F238E27FC236}">
                  <a16:creationId xmlns:a16="http://schemas.microsoft.com/office/drawing/2014/main" id="{08057254-B526-4B0B-81FB-D07801B387EF}"/>
                </a:ext>
              </a:extLst>
            </p:cNvPr>
            <p:cNvCxnSpPr>
              <a:stCxn id="57" idx="2"/>
            </p:cNvCxnSpPr>
            <p:nvPr/>
          </p:nvCxnSpPr>
          <p:spPr>
            <a:xfrm>
              <a:off x="4998689" y="3830355"/>
              <a:ext cx="939261" cy="600606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Flèche : droite 83">
            <a:extLst>
              <a:ext uri="{FF2B5EF4-FFF2-40B4-BE49-F238E27FC236}">
                <a16:creationId xmlns:a16="http://schemas.microsoft.com/office/drawing/2014/main" id="{BCDE248C-625F-4278-842F-53BB42E34D17}"/>
              </a:ext>
            </a:extLst>
          </p:cNvPr>
          <p:cNvSpPr/>
          <p:nvPr/>
        </p:nvSpPr>
        <p:spPr>
          <a:xfrm>
            <a:off x="7602221" y="4031058"/>
            <a:ext cx="741952" cy="698643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E97C4D31-2ED3-49E1-B940-4FDE98190872}"/>
              </a:ext>
            </a:extLst>
          </p:cNvPr>
          <p:cNvGrpSpPr/>
          <p:nvPr/>
        </p:nvGrpSpPr>
        <p:grpSpPr>
          <a:xfrm>
            <a:off x="8511124" y="2440413"/>
            <a:ext cx="3181350" cy="3811943"/>
            <a:chOff x="8614272" y="2882273"/>
            <a:chExt cx="3181350" cy="3811943"/>
          </a:xfrm>
        </p:grpSpPr>
        <p:grpSp>
          <p:nvGrpSpPr>
            <p:cNvPr id="86" name="Groupe 85">
              <a:extLst>
                <a:ext uri="{FF2B5EF4-FFF2-40B4-BE49-F238E27FC236}">
                  <a16:creationId xmlns:a16="http://schemas.microsoft.com/office/drawing/2014/main" id="{D3E0BA38-D24B-4E5B-9891-7F29ECF37F88}"/>
                </a:ext>
              </a:extLst>
            </p:cNvPr>
            <p:cNvGrpSpPr/>
            <p:nvPr/>
          </p:nvGrpSpPr>
          <p:grpSpPr>
            <a:xfrm>
              <a:off x="8614272" y="4280282"/>
              <a:ext cx="3181350" cy="809625"/>
              <a:chOff x="866775" y="5686425"/>
              <a:chExt cx="3181350" cy="809625"/>
            </a:xfrm>
          </p:grpSpPr>
          <p:cxnSp>
            <p:nvCxnSpPr>
              <p:cNvPr id="102" name="Connecteur droit 101">
                <a:extLst>
                  <a:ext uri="{FF2B5EF4-FFF2-40B4-BE49-F238E27FC236}">
                    <a16:creationId xmlns:a16="http://schemas.microsoft.com/office/drawing/2014/main" id="{E6645959-0019-448F-88CF-F749677B320F}"/>
                  </a:ext>
                </a:extLst>
              </p:cNvPr>
              <p:cNvCxnSpPr/>
              <p:nvPr/>
            </p:nvCxnSpPr>
            <p:spPr>
              <a:xfrm flipV="1">
                <a:off x="866775" y="5686425"/>
                <a:ext cx="923925" cy="79057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necteur droit 102">
                <a:extLst>
                  <a:ext uri="{FF2B5EF4-FFF2-40B4-BE49-F238E27FC236}">
                    <a16:creationId xmlns:a16="http://schemas.microsoft.com/office/drawing/2014/main" id="{B606A3E3-2E3C-4722-9B20-51C187F596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1175" y="5695950"/>
                <a:ext cx="685800" cy="79057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necteur droit 103">
                <a:extLst>
                  <a:ext uri="{FF2B5EF4-FFF2-40B4-BE49-F238E27FC236}">
                    <a16:creationId xmlns:a16="http://schemas.microsoft.com/office/drawing/2014/main" id="{74AA2499-91A4-47F8-9EC1-A4493BA3E511}"/>
                  </a:ext>
                </a:extLst>
              </p:cNvPr>
              <p:cNvCxnSpPr/>
              <p:nvPr/>
            </p:nvCxnSpPr>
            <p:spPr>
              <a:xfrm flipV="1">
                <a:off x="2457450" y="5705475"/>
                <a:ext cx="923925" cy="79057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necteur droit 104">
                <a:extLst>
                  <a:ext uri="{FF2B5EF4-FFF2-40B4-BE49-F238E27FC236}">
                    <a16:creationId xmlns:a16="http://schemas.microsoft.com/office/drawing/2014/main" id="{06215423-03B6-4B6A-8B20-FD9DD078ED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62325" y="5686425"/>
                <a:ext cx="685800" cy="79057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7" name="Connecteur droit 86">
              <a:extLst>
                <a:ext uri="{FF2B5EF4-FFF2-40B4-BE49-F238E27FC236}">
                  <a16:creationId xmlns:a16="http://schemas.microsoft.com/office/drawing/2014/main" id="{AB499068-0C39-4BBE-BAB4-5594578B429D}"/>
                </a:ext>
              </a:extLst>
            </p:cNvPr>
            <p:cNvCxnSpPr>
              <a:cxnSpLocks/>
              <a:endCxn id="93" idx="3"/>
            </p:cNvCxnSpPr>
            <p:nvPr/>
          </p:nvCxnSpPr>
          <p:spPr>
            <a:xfrm flipH="1" flipV="1">
              <a:off x="9259998" y="3703096"/>
              <a:ext cx="268674" cy="57718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id="{2C0E3460-BF5F-4A09-A6BF-610F8CBBD831}"/>
                </a:ext>
              </a:extLst>
            </p:cNvPr>
            <p:cNvCxnSpPr>
              <a:cxnSpLocks/>
              <a:endCxn id="99" idx="1"/>
            </p:cNvCxnSpPr>
            <p:nvPr/>
          </p:nvCxnSpPr>
          <p:spPr>
            <a:xfrm>
              <a:off x="10214472" y="5070857"/>
              <a:ext cx="50203" cy="78605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Groupe 88">
              <a:extLst>
                <a:ext uri="{FF2B5EF4-FFF2-40B4-BE49-F238E27FC236}">
                  <a16:creationId xmlns:a16="http://schemas.microsoft.com/office/drawing/2014/main" id="{625A8EC3-FB6A-404D-8E87-C75E160FBB83}"/>
                </a:ext>
              </a:extLst>
            </p:cNvPr>
            <p:cNvGrpSpPr/>
            <p:nvPr/>
          </p:nvGrpSpPr>
          <p:grpSpPr>
            <a:xfrm rot="4899658">
              <a:off x="9924965" y="5852303"/>
              <a:ext cx="845391" cy="838435"/>
              <a:chOff x="7190760" y="4053240"/>
              <a:chExt cx="845391" cy="838435"/>
            </a:xfrm>
          </p:grpSpPr>
          <p:sp>
            <p:nvSpPr>
              <p:cNvPr id="99" name="ZoneTexte 98">
                <a:extLst>
                  <a:ext uri="{FF2B5EF4-FFF2-40B4-BE49-F238E27FC236}">
                    <a16:creationId xmlns:a16="http://schemas.microsoft.com/office/drawing/2014/main" id="{AF5938F6-D2FB-456D-B127-9ABE16EE6C8E}"/>
                  </a:ext>
                </a:extLst>
              </p:cNvPr>
              <p:cNvSpPr txBox="1"/>
              <p:nvPr/>
            </p:nvSpPr>
            <p:spPr>
              <a:xfrm rot="21437029">
                <a:off x="7190760" y="4060678"/>
                <a:ext cx="77056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4800" b="1" dirty="0"/>
                  <a:t>Cl</a:t>
                </a:r>
              </a:p>
            </p:txBody>
          </p:sp>
          <p:cxnSp>
            <p:nvCxnSpPr>
              <p:cNvPr id="100" name="Connecteur droit 99">
                <a:extLst>
                  <a:ext uri="{FF2B5EF4-FFF2-40B4-BE49-F238E27FC236}">
                    <a16:creationId xmlns:a16="http://schemas.microsoft.com/office/drawing/2014/main" id="{A93C0A61-FBC9-4692-A381-0FD4EA00E6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8866" y="4053240"/>
                <a:ext cx="51435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onnecteur droit 100">
                <a:extLst>
                  <a:ext uri="{FF2B5EF4-FFF2-40B4-BE49-F238E27FC236}">
                    <a16:creationId xmlns:a16="http://schemas.microsoft.com/office/drawing/2014/main" id="{D4020B40-83C9-47B9-A50A-6F46854600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36151" y="4214185"/>
                <a:ext cx="0" cy="523982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e 90">
              <a:extLst>
                <a:ext uri="{FF2B5EF4-FFF2-40B4-BE49-F238E27FC236}">
                  <a16:creationId xmlns:a16="http://schemas.microsoft.com/office/drawing/2014/main" id="{47B79AFF-2F6F-44F3-95BC-3BFB154D9A6D}"/>
                </a:ext>
              </a:extLst>
            </p:cNvPr>
            <p:cNvGrpSpPr/>
            <p:nvPr/>
          </p:nvGrpSpPr>
          <p:grpSpPr>
            <a:xfrm rot="4790892">
              <a:off x="8766303" y="2874451"/>
              <a:ext cx="828463" cy="844107"/>
              <a:chOff x="5232777" y="3035909"/>
              <a:chExt cx="828463" cy="844107"/>
            </a:xfrm>
          </p:grpSpPr>
          <p:sp>
            <p:nvSpPr>
              <p:cNvPr id="93" name="ZoneTexte 92">
                <a:extLst>
                  <a:ext uri="{FF2B5EF4-FFF2-40B4-BE49-F238E27FC236}">
                    <a16:creationId xmlns:a16="http://schemas.microsoft.com/office/drawing/2014/main" id="{8FE3AB50-240C-4D2F-A48D-AB92FA9270F9}"/>
                  </a:ext>
                </a:extLst>
              </p:cNvPr>
              <p:cNvSpPr txBox="1"/>
              <p:nvPr/>
            </p:nvSpPr>
            <p:spPr>
              <a:xfrm>
                <a:off x="5290678" y="3035909"/>
                <a:ext cx="77056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4800" b="1" dirty="0"/>
                  <a:t>Cl</a:t>
                </a:r>
              </a:p>
            </p:txBody>
          </p:sp>
          <p:cxnSp>
            <p:nvCxnSpPr>
              <p:cNvPr id="94" name="Connecteur droit 93">
                <a:extLst>
                  <a:ext uri="{FF2B5EF4-FFF2-40B4-BE49-F238E27FC236}">
                    <a16:creationId xmlns:a16="http://schemas.microsoft.com/office/drawing/2014/main" id="{B2EC32CF-C86C-4A4E-9B7E-C22E725435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18784" y="3035909"/>
                <a:ext cx="51435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Connecteur droit 94">
                <a:extLst>
                  <a:ext uri="{FF2B5EF4-FFF2-40B4-BE49-F238E27FC236}">
                    <a16:creationId xmlns:a16="http://schemas.microsoft.com/office/drawing/2014/main" id="{BA0EF1C9-F741-4376-BA8B-F237CE01EA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2777" y="3189416"/>
                <a:ext cx="0" cy="523982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necteur droit 95">
                <a:extLst>
                  <a:ext uri="{FF2B5EF4-FFF2-40B4-BE49-F238E27FC236}">
                    <a16:creationId xmlns:a16="http://schemas.microsoft.com/office/drawing/2014/main" id="{693C6461-60F9-4986-AB12-D51418C5C1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18784" y="3880016"/>
                <a:ext cx="51435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3" name="Connecteur droit 112">
              <a:extLst>
                <a:ext uri="{FF2B5EF4-FFF2-40B4-BE49-F238E27FC236}">
                  <a16:creationId xmlns:a16="http://schemas.microsoft.com/office/drawing/2014/main" id="{534991BF-04B7-4222-AA38-87D238674751}"/>
                </a:ext>
              </a:extLst>
            </p:cNvPr>
            <p:cNvCxnSpPr>
              <a:cxnSpLocks/>
            </p:cNvCxnSpPr>
            <p:nvPr/>
          </p:nvCxnSpPr>
          <p:spPr>
            <a:xfrm rot="4899658">
              <a:off x="9651695" y="6306483"/>
              <a:ext cx="51435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90744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 animBg="1"/>
      <p:bldP spid="43" grpId="0" animBg="1"/>
      <p:bldP spid="42" grpId="0" animBg="1"/>
      <p:bldP spid="8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E30C0-7142-486C-AA46-D06A92E8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Résumé: loi de Hess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D6257C2-8A03-4063-B32F-45E303C18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45487"/>
            <a:ext cx="10962330" cy="1416420"/>
          </a:xfrm>
        </p:spPr>
        <p:txBody>
          <a:bodyPr/>
          <a:lstStyle/>
          <a:p>
            <a:pPr marL="0" indent="0">
              <a:buNone/>
            </a:pPr>
            <a:r>
              <a:rPr lang="fr-CA" i="1" dirty="0"/>
              <a:t>L’énoncé de la loi de Hess stipule que lorsqu’une réaction est la somme algébrique de deux ou plusieurs réactions, la chaleur de cette réaction est équivalente à la somme algébrique des chaleurs des réactions qui ont servi à établir cette somme.</a:t>
            </a:r>
          </a:p>
          <a:p>
            <a:endParaRPr lang="fr-CA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C262753-4D2A-4B36-B2A0-2D7699AF144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p.217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C14E431-A4FD-40FE-8E5D-C9FDCE151AB1}"/>
              </a:ext>
            </a:extLst>
          </p:cNvPr>
          <p:cNvCxnSpPr>
            <a:cxnSpLocks/>
          </p:cNvCxnSpPr>
          <p:nvPr/>
        </p:nvCxnSpPr>
        <p:spPr>
          <a:xfrm>
            <a:off x="574158" y="5689273"/>
            <a:ext cx="11068493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75EACECE-B0A1-43C5-9626-6ABD98D68439}"/>
              </a:ext>
            </a:extLst>
          </p:cNvPr>
          <p:cNvSpPr txBox="1"/>
          <p:nvPr/>
        </p:nvSpPr>
        <p:spPr>
          <a:xfrm>
            <a:off x="988005" y="5689273"/>
            <a:ext cx="7836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dirty="0"/>
              <a:t>2 NO</a:t>
            </a:r>
            <a:r>
              <a:rPr lang="fr-CA" sz="4800" baseline="-25000" dirty="0"/>
              <a:t>(g)</a:t>
            </a:r>
            <a:r>
              <a:rPr lang="fr-CA" sz="4800" dirty="0"/>
              <a:t>  +  O</a:t>
            </a:r>
            <a:r>
              <a:rPr lang="fr-CA" sz="4800" baseline="-25000" dirty="0"/>
              <a:t>2(g)</a:t>
            </a:r>
            <a:r>
              <a:rPr lang="fr-CA" sz="4800" dirty="0"/>
              <a:t>  </a:t>
            </a:r>
            <a:r>
              <a:rPr lang="fr-CA" sz="4800" dirty="0">
                <a:sym typeface="Wingdings" panose="05000000000000000000" pitchFamily="2" charset="2"/>
              </a:rPr>
              <a:t>  2 NO</a:t>
            </a:r>
            <a:r>
              <a:rPr lang="fr-CA" sz="4800" baseline="-25000" dirty="0">
                <a:sym typeface="Wingdings" panose="05000000000000000000" pitchFamily="2" charset="2"/>
              </a:rPr>
              <a:t>2(g)</a:t>
            </a:r>
            <a:endParaRPr lang="fr-CA" sz="4800" baseline="-250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7F0A2D8-1052-457B-8FF5-0280A4C695CC}"/>
              </a:ext>
            </a:extLst>
          </p:cNvPr>
          <p:cNvSpPr txBox="1"/>
          <p:nvPr/>
        </p:nvSpPr>
        <p:spPr>
          <a:xfrm>
            <a:off x="2955850" y="3804142"/>
            <a:ext cx="5868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dirty="0"/>
              <a:t>2 NO</a:t>
            </a:r>
            <a:r>
              <a:rPr lang="fr-CA" sz="4800" baseline="-25000" dirty="0"/>
              <a:t>(g)</a:t>
            </a:r>
            <a:r>
              <a:rPr lang="fr-CA" sz="4800" dirty="0"/>
              <a:t> </a:t>
            </a:r>
            <a:r>
              <a:rPr lang="fr-CA" sz="4800" dirty="0">
                <a:sym typeface="Wingdings" panose="05000000000000000000" pitchFamily="2" charset="2"/>
              </a:rPr>
              <a:t>  N</a:t>
            </a:r>
            <a:r>
              <a:rPr lang="fr-CA" sz="4800" baseline="-25000" dirty="0">
                <a:sym typeface="Wingdings" panose="05000000000000000000" pitchFamily="2" charset="2"/>
              </a:rPr>
              <a:t>2</a:t>
            </a:r>
            <a:r>
              <a:rPr lang="fr-CA" sz="4800" dirty="0">
                <a:sym typeface="Wingdings" panose="05000000000000000000" pitchFamily="2" charset="2"/>
              </a:rPr>
              <a:t>O</a:t>
            </a:r>
            <a:r>
              <a:rPr lang="fr-CA" sz="4800" baseline="-25000" dirty="0">
                <a:sym typeface="Wingdings" panose="05000000000000000000" pitchFamily="2" charset="2"/>
              </a:rPr>
              <a:t>2(g)</a:t>
            </a:r>
            <a:endParaRPr lang="fr-CA" sz="4800" baseline="-25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A900A86-6EBA-426D-95C9-03BD1FB158FD}"/>
              </a:ext>
            </a:extLst>
          </p:cNvPr>
          <p:cNvSpPr txBox="1"/>
          <p:nvPr/>
        </p:nvSpPr>
        <p:spPr>
          <a:xfrm>
            <a:off x="988005" y="4741144"/>
            <a:ext cx="7836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dirty="0">
                <a:sym typeface="Wingdings" panose="05000000000000000000" pitchFamily="2" charset="2"/>
              </a:rPr>
              <a:t>N</a:t>
            </a:r>
            <a:r>
              <a:rPr lang="fr-CA" sz="4800" baseline="-25000" dirty="0">
                <a:sym typeface="Wingdings" panose="05000000000000000000" pitchFamily="2" charset="2"/>
              </a:rPr>
              <a:t>2</a:t>
            </a:r>
            <a:r>
              <a:rPr lang="fr-CA" sz="4800" dirty="0">
                <a:sym typeface="Wingdings" panose="05000000000000000000" pitchFamily="2" charset="2"/>
              </a:rPr>
              <a:t>O</a:t>
            </a:r>
            <a:r>
              <a:rPr lang="fr-CA" sz="4800" baseline="-25000" dirty="0">
                <a:sym typeface="Wingdings" panose="05000000000000000000" pitchFamily="2" charset="2"/>
              </a:rPr>
              <a:t>2(g) </a:t>
            </a:r>
            <a:r>
              <a:rPr lang="fr-CA" sz="4800" dirty="0"/>
              <a:t> +  O</a:t>
            </a:r>
            <a:r>
              <a:rPr lang="fr-CA" sz="4800" baseline="-25000" dirty="0"/>
              <a:t>2(g)</a:t>
            </a:r>
            <a:r>
              <a:rPr lang="fr-CA" sz="4800" dirty="0"/>
              <a:t>  </a:t>
            </a:r>
            <a:r>
              <a:rPr lang="fr-CA" sz="4800" dirty="0">
                <a:sym typeface="Wingdings" panose="05000000000000000000" pitchFamily="2" charset="2"/>
              </a:rPr>
              <a:t>  2 NO</a:t>
            </a:r>
            <a:r>
              <a:rPr lang="fr-CA" sz="4800" baseline="-25000" dirty="0">
                <a:sym typeface="Wingdings" panose="05000000000000000000" pitchFamily="2" charset="2"/>
              </a:rPr>
              <a:t>2(g)</a:t>
            </a:r>
            <a:endParaRPr lang="fr-CA" sz="4800" baseline="-25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6F7195-3AF0-49CD-9211-50965875C119}"/>
              </a:ext>
            </a:extLst>
          </p:cNvPr>
          <p:cNvSpPr/>
          <p:nvPr/>
        </p:nvSpPr>
        <p:spPr>
          <a:xfrm>
            <a:off x="9649247" y="3804142"/>
            <a:ext cx="1993404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/>
              <a:t>Δ</a:t>
            </a:r>
            <a:r>
              <a:rPr lang="fr-CA" sz="4800" b="1" dirty="0"/>
              <a:t>H</a:t>
            </a:r>
            <a:r>
              <a:rPr lang="fr-CA" sz="4800" b="1" baseline="-25000" dirty="0"/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6404FD-BE1E-4E92-9E74-45932D80D0B8}"/>
              </a:ext>
            </a:extLst>
          </p:cNvPr>
          <p:cNvSpPr/>
          <p:nvPr/>
        </p:nvSpPr>
        <p:spPr>
          <a:xfrm>
            <a:off x="9649247" y="4741145"/>
            <a:ext cx="1993404" cy="830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/>
              <a:t>Δ</a:t>
            </a:r>
            <a:r>
              <a:rPr lang="fr-CA" sz="4800" b="1" dirty="0"/>
              <a:t>H</a:t>
            </a:r>
            <a:r>
              <a:rPr lang="fr-CA" sz="4800" b="1" baseline="-25000" dirty="0"/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119B45-9EAA-4569-91E5-9528C86480D3}"/>
              </a:ext>
            </a:extLst>
          </p:cNvPr>
          <p:cNvSpPr/>
          <p:nvPr/>
        </p:nvSpPr>
        <p:spPr>
          <a:xfrm>
            <a:off x="9649247" y="5689274"/>
            <a:ext cx="1993404" cy="915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/>
              <a:t>Δ</a:t>
            </a:r>
            <a:r>
              <a:rPr lang="fr-CA" sz="4800" b="1" dirty="0" err="1"/>
              <a:t>H</a:t>
            </a:r>
            <a:r>
              <a:rPr lang="fr-CA" sz="4800" b="1" baseline="-25000" dirty="0" err="1"/>
              <a:t>total</a:t>
            </a:r>
            <a:endParaRPr lang="fr-CA" sz="4800" b="1" baseline="-25000" dirty="0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3B39F9C5-9188-4C99-9165-A7DDD328F0D7}"/>
              </a:ext>
            </a:extLst>
          </p:cNvPr>
          <p:cNvCxnSpPr>
            <a:cxnSpLocks/>
          </p:cNvCxnSpPr>
          <p:nvPr/>
        </p:nvCxnSpPr>
        <p:spPr>
          <a:xfrm>
            <a:off x="6265107" y="4266918"/>
            <a:ext cx="2095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0956884-F3EB-4639-BA9F-3EBDB274022E}"/>
              </a:ext>
            </a:extLst>
          </p:cNvPr>
          <p:cNvCxnSpPr>
            <a:cxnSpLocks/>
          </p:cNvCxnSpPr>
          <p:nvPr/>
        </p:nvCxnSpPr>
        <p:spPr>
          <a:xfrm>
            <a:off x="988005" y="5187523"/>
            <a:ext cx="2095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046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E30C0-7142-486C-AA46-D06A92E8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Résumé: loi de Hess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D6257C2-8A03-4063-B32F-45E303C18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45487"/>
            <a:ext cx="10962330" cy="1416420"/>
          </a:xfrm>
        </p:spPr>
        <p:txBody>
          <a:bodyPr/>
          <a:lstStyle/>
          <a:p>
            <a:pPr marL="0" indent="0">
              <a:buNone/>
            </a:pPr>
            <a:r>
              <a:rPr lang="fr-CA" i="1" dirty="0"/>
              <a:t>L’énoncé de la loi de Hess stipule que lorsqu’une réaction est la somme algébrique de deux ou plusieurs réactions, la chaleur de cette réaction est équivalente à la somme algébrique des chaleurs des réactions qui ont servi à établir cette somme.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C262753-4D2A-4B36-B2A0-2D7699AF144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p.217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6F7195-3AF0-49CD-9211-50965875C119}"/>
              </a:ext>
            </a:extLst>
          </p:cNvPr>
          <p:cNvSpPr/>
          <p:nvPr/>
        </p:nvSpPr>
        <p:spPr>
          <a:xfrm>
            <a:off x="4878773" y="3873228"/>
            <a:ext cx="1993404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/>
              <a:t>Δ</a:t>
            </a:r>
            <a:r>
              <a:rPr lang="fr-CA" sz="4800" b="1" dirty="0"/>
              <a:t>H</a:t>
            </a:r>
            <a:r>
              <a:rPr lang="fr-CA" sz="4800" b="1" baseline="-25000" dirty="0"/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6404FD-BE1E-4E92-9E74-45932D80D0B8}"/>
              </a:ext>
            </a:extLst>
          </p:cNvPr>
          <p:cNvSpPr/>
          <p:nvPr/>
        </p:nvSpPr>
        <p:spPr>
          <a:xfrm>
            <a:off x="7161229" y="3873228"/>
            <a:ext cx="1993404" cy="830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/>
              <a:t>Δ</a:t>
            </a:r>
            <a:r>
              <a:rPr lang="fr-CA" sz="4800" b="1" dirty="0"/>
              <a:t>H</a:t>
            </a:r>
            <a:r>
              <a:rPr lang="fr-CA" sz="4800" b="1" baseline="-25000" dirty="0"/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119B45-9EAA-4569-91E5-9528C86480D3}"/>
              </a:ext>
            </a:extLst>
          </p:cNvPr>
          <p:cNvSpPr/>
          <p:nvPr/>
        </p:nvSpPr>
        <p:spPr>
          <a:xfrm>
            <a:off x="2157239" y="3817686"/>
            <a:ext cx="1993404" cy="915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/>
              <a:t>Δ</a:t>
            </a:r>
            <a:r>
              <a:rPr lang="fr-CA" sz="4800" b="1" dirty="0" err="1"/>
              <a:t>H</a:t>
            </a:r>
            <a:r>
              <a:rPr lang="fr-CA" sz="4800" b="1" baseline="-25000" dirty="0" err="1"/>
              <a:t>total</a:t>
            </a:r>
            <a:endParaRPr lang="fr-CA" sz="4800" b="1" baseline="-25000" dirty="0"/>
          </a:p>
        </p:txBody>
      </p:sp>
      <p:sp>
        <p:nvSpPr>
          <p:cNvPr id="3" name="Est égal à 2">
            <a:extLst>
              <a:ext uri="{FF2B5EF4-FFF2-40B4-BE49-F238E27FC236}">
                <a16:creationId xmlns:a16="http://schemas.microsoft.com/office/drawing/2014/main" id="{7AF50A3E-154C-41BD-B034-0B39E95010DB}"/>
              </a:ext>
            </a:extLst>
          </p:cNvPr>
          <p:cNvSpPr/>
          <p:nvPr/>
        </p:nvSpPr>
        <p:spPr>
          <a:xfrm>
            <a:off x="4212466" y="4100168"/>
            <a:ext cx="604484" cy="350875"/>
          </a:xfrm>
          <a:prstGeom prst="mathEqual">
            <a:avLst>
              <a:gd name="adj1" fmla="val 23520"/>
              <a:gd name="adj2" fmla="val 2994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0" name="Signe Plus 9">
            <a:extLst>
              <a:ext uri="{FF2B5EF4-FFF2-40B4-BE49-F238E27FC236}">
                <a16:creationId xmlns:a16="http://schemas.microsoft.com/office/drawing/2014/main" id="{3F5356BC-BF53-4CF5-B8C9-4DFEF5920AA1}"/>
              </a:ext>
            </a:extLst>
          </p:cNvPr>
          <p:cNvSpPr/>
          <p:nvPr/>
        </p:nvSpPr>
        <p:spPr>
          <a:xfrm>
            <a:off x="6793319" y="4052221"/>
            <a:ext cx="446768" cy="446768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Signe Plus 14">
            <a:extLst>
              <a:ext uri="{FF2B5EF4-FFF2-40B4-BE49-F238E27FC236}">
                <a16:creationId xmlns:a16="http://schemas.microsoft.com/office/drawing/2014/main" id="{53244CD6-B6F6-4C34-96BD-6C5DC5D30B98}"/>
              </a:ext>
            </a:extLst>
          </p:cNvPr>
          <p:cNvSpPr/>
          <p:nvPr/>
        </p:nvSpPr>
        <p:spPr>
          <a:xfrm>
            <a:off x="8931249" y="4065342"/>
            <a:ext cx="446768" cy="446768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62D60A-8EEB-4B81-A35D-C12EEEFCFADB}"/>
              </a:ext>
            </a:extLst>
          </p:cNvPr>
          <p:cNvSpPr/>
          <p:nvPr/>
        </p:nvSpPr>
        <p:spPr>
          <a:xfrm>
            <a:off x="9378017" y="3860107"/>
            <a:ext cx="797341" cy="830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800" b="1" dirty="0"/>
              <a:t>…</a:t>
            </a:r>
            <a:endParaRPr lang="fr-CA" sz="4800" b="1" baseline="-25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950345-15F1-4ECF-B26D-CEBB0D0DC2B2}"/>
              </a:ext>
            </a:extLst>
          </p:cNvPr>
          <p:cNvSpPr/>
          <p:nvPr/>
        </p:nvSpPr>
        <p:spPr>
          <a:xfrm>
            <a:off x="2157238" y="4989303"/>
            <a:ext cx="6444501" cy="915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4800" b="1" dirty="0"/>
              <a:t>Δ</a:t>
            </a:r>
            <a:r>
              <a:rPr lang="fr-CA" sz="4800" b="1" dirty="0" err="1"/>
              <a:t>H</a:t>
            </a:r>
            <a:r>
              <a:rPr lang="fr-CA" sz="4800" b="1" baseline="-25000" dirty="0" err="1"/>
              <a:t>total</a:t>
            </a:r>
            <a:r>
              <a:rPr lang="fr-CA" sz="4800" b="1" dirty="0"/>
              <a:t> = </a:t>
            </a:r>
            <a:r>
              <a:rPr lang="el-GR" sz="4800" b="1" dirty="0"/>
              <a:t>ΣΔ</a:t>
            </a:r>
            <a:r>
              <a:rPr lang="fr-CA" sz="4800" b="1" dirty="0"/>
              <a:t>H</a:t>
            </a:r>
            <a:endParaRPr lang="fr-CA" sz="4800" b="1" baseline="-25000" dirty="0"/>
          </a:p>
        </p:txBody>
      </p:sp>
    </p:spTree>
    <p:extLst>
      <p:ext uri="{BB962C8B-B14F-4D97-AF65-F5344CB8AC3E}">
        <p14:creationId xmlns:p14="http://schemas.microsoft.com/office/powerpoint/2010/main" val="688716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BC7B07F7-9964-4738-95D6-EE9B43330AF4}"/>
              </a:ext>
            </a:extLst>
          </p:cNvPr>
          <p:cNvSpPr/>
          <p:nvPr/>
        </p:nvSpPr>
        <p:spPr>
          <a:xfrm>
            <a:off x="1405792" y="2732743"/>
            <a:ext cx="2499378" cy="396799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A" b="1" u="sng" dirty="0"/>
              <a:t>Étape 1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8397C43-4337-4F60-9AB8-92E51FD7024E}"/>
              </a:ext>
            </a:extLst>
          </p:cNvPr>
          <p:cNvSpPr/>
          <p:nvPr/>
        </p:nvSpPr>
        <p:spPr>
          <a:xfrm>
            <a:off x="3918974" y="2732743"/>
            <a:ext cx="1424551" cy="3967990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A" b="1" u="sng" dirty="0"/>
              <a:t>Étape 2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7C75765-5E43-4507-B672-F795B91A0E29}"/>
              </a:ext>
            </a:extLst>
          </p:cNvPr>
          <p:cNvSpPr/>
          <p:nvPr/>
        </p:nvSpPr>
        <p:spPr>
          <a:xfrm>
            <a:off x="5357386" y="2732743"/>
            <a:ext cx="2978454" cy="3967990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A" b="1" u="sng" dirty="0"/>
              <a:t>Étape 3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7FE30C0-7142-486C-AA46-D06A92E8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Graphique: Loi de Hess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C262753-4D2A-4B36-B2A0-2D7699AF144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p.218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A2312855-49E6-4492-901D-F4412BD14542}"/>
              </a:ext>
            </a:extLst>
          </p:cNvPr>
          <p:cNvGrpSpPr/>
          <p:nvPr/>
        </p:nvGrpSpPr>
        <p:grpSpPr>
          <a:xfrm>
            <a:off x="338611" y="2033193"/>
            <a:ext cx="11601747" cy="4817837"/>
            <a:chOff x="1529686" y="1658014"/>
            <a:chExt cx="13582608" cy="5640426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4CE50256-4DD1-45C5-87AA-B7E7BC55362B}"/>
                </a:ext>
              </a:extLst>
            </p:cNvPr>
            <p:cNvGrpSpPr/>
            <p:nvPr/>
          </p:nvGrpSpPr>
          <p:grpSpPr>
            <a:xfrm>
              <a:off x="2733388" y="2295071"/>
              <a:ext cx="9195536" cy="4827410"/>
              <a:chOff x="2468845" y="513562"/>
              <a:chExt cx="9077635" cy="6941413"/>
            </a:xfrm>
          </p:grpSpPr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7BF9F1B3-E2FC-4202-AADA-9529ED25E7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83879" y="513562"/>
                <a:ext cx="0" cy="694141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avec flèche 34">
                <a:extLst>
                  <a:ext uri="{FF2B5EF4-FFF2-40B4-BE49-F238E27FC236}">
                    <a16:creationId xmlns:a16="http://schemas.microsoft.com/office/drawing/2014/main" id="{9419E749-D960-4202-9AB6-2607EBBFC0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68845" y="7454975"/>
                <a:ext cx="907763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5CB43C20-B9CC-42DB-8433-8464FFE6C21E}"/>
                </a:ext>
              </a:extLst>
            </p:cNvPr>
            <p:cNvSpPr txBox="1"/>
            <p:nvPr/>
          </p:nvSpPr>
          <p:spPr>
            <a:xfrm>
              <a:off x="1529686" y="1856582"/>
              <a:ext cx="12341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000" b="1" dirty="0"/>
                <a:t>H (kJ)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4BE72A46-C060-4722-A6E3-5A55E2691C8D}"/>
                </a:ext>
              </a:extLst>
            </p:cNvPr>
            <p:cNvSpPr txBox="1"/>
            <p:nvPr/>
          </p:nvSpPr>
          <p:spPr>
            <a:xfrm>
              <a:off x="11928926" y="6902082"/>
              <a:ext cx="3183368" cy="39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600" b="1" dirty="0"/>
                <a:t>Progression de la réaction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5F965EE1-CC5B-4EE6-9716-676FE902C980}"/>
                </a:ext>
              </a:extLst>
            </p:cNvPr>
            <p:cNvSpPr txBox="1"/>
            <p:nvPr/>
          </p:nvSpPr>
          <p:spPr>
            <a:xfrm>
              <a:off x="2733387" y="1658014"/>
              <a:ext cx="8158960" cy="468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1" dirty="0"/>
                <a:t>Le diagramme énergétique de la formation du butane</a:t>
              </a:r>
              <a:endParaRPr lang="fr-CA" sz="2000" b="1" baseline="-25000" dirty="0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2CC62DA0-C8D3-4713-89AB-66680D0AC00D}"/>
              </a:ext>
            </a:extLst>
          </p:cNvPr>
          <p:cNvGrpSpPr/>
          <p:nvPr/>
        </p:nvGrpSpPr>
        <p:grpSpPr>
          <a:xfrm>
            <a:off x="1392784" y="3299855"/>
            <a:ext cx="6943056" cy="3250582"/>
            <a:chOff x="2789812" y="2821564"/>
            <a:chExt cx="6169353" cy="3250582"/>
          </a:xfrm>
        </p:grpSpPr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14A8E02D-1061-4D7D-B559-1A4BC2CE31BB}"/>
                </a:ext>
              </a:extLst>
            </p:cNvPr>
            <p:cNvCxnSpPr>
              <a:cxnSpLocks/>
            </p:cNvCxnSpPr>
            <p:nvPr/>
          </p:nvCxnSpPr>
          <p:spPr>
            <a:xfrm>
              <a:off x="2789812" y="3646967"/>
              <a:ext cx="118676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E5C085FF-AEB6-4D69-95C9-EB825D6F731A}"/>
                </a:ext>
              </a:extLst>
            </p:cNvPr>
            <p:cNvSpPr/>
            <p:nvPr/>
          </p:nvSpPr>
          <p:spPr>
            <a:xfrm>
              <a:off x="3976577" y="2821564"/>
              <a:ext cx="3795823" cy="3250582"/>
            </a:xfrm>
            <a:custGeom>
              <a:avLst/>
              <a:gdLst>
                <a:gd name="connsiteX0" fmla="*/ 0 w 3912781"/>
                <a:gd name="connsiteY0" fmla="*/ 823483 h 3250582"/>
                <a:gd name="connsiteX1" fmla="*/ 372139 w 3912781"/>
                <a:gd name="connsiteY1" fmla="*/ 57939 h 3250582"/>
                <a:gd name="connsiteX2" fmla="*/ 1063256 w 3912781"/>
                <a:gd name="connsiteY2" fmla="*/ 2205716 h 3250582"/>
                <a:gd name="connsiteX3" fmla="*/ 1594884 w 3912781"/>
                <a:gd name="connsiteY3" fmla="*/ 1014869 h 3250582"/>
                <a:gd name="connsiteX4" fmla="*/ 2371060 w 3912781"/>
                <a:gd name="connsiteY4" fmla="*/ 3247706 h 3250582"/>
                <a:gd name="connsiteX5" fmla="*/ 3349256 w 3912781"/>
                <a:gd name="connsiteY5" fmla="*/ 461976 h 3250582"/>
                <a:gd name="connsiteX6" fmla="*/ 3912781 w 3912781"/>
                <a:gd name="connsiteY6" fmla="*/ 919176 h 325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2781" h="3250582">
                  <a:moveTo>
                    <a:pt x="0" y="823483"/>
                  </a:moveTo>
                  <a:cubicBezTo>
                    <a:pt x="97465" y="325525"/>
                    <a:pt x="194930" y="-172433"/>
                    <a:pt x="372139" y="57939"/>
                  </a:cubicBezTo>
                  <a:cubicBezTo>
                    <a:pt x="549348" y="288311"/>
                    <a:pt x="859465" y="2046228"/>
                    <a:pt x="1063256" y="2205716"/>
                  </a:cubicBezTo>
                  <a:cubicBezTo>
                    <a:pt x="1267047" y="2365204"/>
                    <a:pt x="1376917" y="841204"/>
                    <a:pt x="1594884" y="1014869"/>
                  </a:cubicBezTo>
                  <a:cubicBezTo>
                    <a:pt x="1812851" y="1188534"/>
                    <a:pt x="2078665" y="3339855"/>
                    <a:pt x="2371060" y="3247706"/>
                  </a:cubicBezTo>
                  <a:cubicBezTo>
                    <a:pt x="2663455" y="3155557"/>
                    <a:pt x="3092303" y="850064"/>
                    <a:pt x="3349256" y="461976"/>
                  </a:cubicBezTo>
                  <a:cubicBezTo>
                    <a:pt x="3606209" y="73888"/>
                    <a:pt x="3759495" y="496532"/>
                    <a:pt x="3912781" y="91917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ED418761-B0EC-4E23-9250-59DC5A3A0F68}"/>
                </a:ext>
              </a:extLst>
            </p:cNvPr>
            <p:cNvCxnSpPr>
              <a:cxnSpLocks/>
            </p:cNvCxnSpPr>
            <p:nvPr/>
          </p:nvCxnSpPr>
          <p:spPr>
            <a:xfrm>
              <a:off x="7772400" y="3746204"/>
              <a:ext cx="118676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ZoneTexte 49">
            <a:extLst>
              <a:ext uri="{FF2B5EF4-FFF2-40B4-BE49-F238E27FC236}">
                <a16:creationId xmlns:a16="http://schemas.microsoft.com/office/drawing/2014/main" id="{7DA64529-7E86-4684-AA64-24B062274C5A}"/>
              </a:ext>
            </a:extLst>
          </p:cNvPr>
          <p:cNvSpPr txBox="1"/>
          <p:nvPr/>
        </p:nvSpPr>
        <p:spPr>
          <a:xfrm>
            <a:off x="1392784" y="3794323"/>
            <a:ext cx="1335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/>
              <a:t>4 C</a:t>
            </a:r>
            <a:r>
              <a:rPr lang="fr-CA" sz="1200" b="1" baseline="-25000" dirty="0"/>
              <a:t>(s)</a:t>
            </a:r>
            <a:r>
              <a:rPr lang="fr-CA" sz="1200" b="1" dirty="0"/>
              <a:t> + 5 H</a:t>
            </a:r>
            <a:r>
              <a:rPr lang="fr-CA" sz="1200" b="1" baseline="-25000" dirty="0"/>
              <a:t>2(g)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4DD29A7C-20D9-4CC7-A5D5-05DCFE67A7FF}"/>
              </a:ext>
            </a:extLst>
          </p:cNvPr>
          <p:cNvSpPr txBox="1"/>
          <p:nvPr/>
        </p:nvSpPr>
        <p:spPr>
          <a:xfrm>
            <a:off x="7013250" y="3919762"/>
            <a:ext cx="1322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/>
              <a:t>C</a:t>
            </a:r>
            <a:r>
              <a:rPr lang="fr-CA" sz="1200" b="1" baseline="-25000" dirty="0"/>
              <a:t>4</a:t>
            </a:r>
            <a:r>
              <a:rPr lang="fr-CA" sz="1200" b="1" dirty="0"/>
              <a:t>H</a:t>
            </a:r>
            <a:r>
              <a:rPr lang="fr-CA" sz="1200" b="1" baseline="-25000" dirty="0"/>
              <a:t>10(g)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4D0BC75F-41B4-456A-917C-5325E7D56FC2}"/>
              </a:ext>
            </a:extLst>
          </p:cNvPr>
          <p:cNvSpPr txBox="1"/>
          <p:nvPr/>
        </p:nvSpPr>
        <p:spPr>
          <a:xfrm>
            <a:off x="1405792" y="4134140"/>
            <a:ext cx="13355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dirty="0"/>
              <a:t>Réactifs</a:t>
            </a:r>
            <a:endParaRPr lang="fr-CA" sz="1050" baseline="-25000" dirty="0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A53CA89C-8EC3-4A39-B1F3-663E756AA348}"/>
              </a:ext>
            </a:extLst>
          </p:cNvPr>
          <p:cNvSpPr txBox="1"/>
          <p:nvPr/>
        </p:nvSpPr>
        <p:spPr>
          <a:xfrm>
            <a:off x="7026258" y="4259579"/>
            <a:ext cx="1322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dirty="0"/>
              <a:t>Produits</a:t>
            </a:r>
            <a:endParaRPr lang="fr-CA" sz="1050" baseline="-25000" dirty="0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6840BEAC-C208-4604-8858-162FAC7F269B}"/>
              </a:ext>
            </a:extLst>
          </p:cNvPr>
          <p:cNvSpPr txBox="1"/>
          <p:nvPr/>
        </p:nvSpPr>
        <p:spPr>
          <a:xfrm>
            <a:off x="1142997" y="3951802"/>
            <a:ext cx="190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/>
              <a:t>0</a:t>
            </a:r>
          </a:p>
        </p:txBody>
      </p: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E336A6C4-F295-4A16-B84E-7E23A49F3CFA}"/>
              </a:ext>
            </a:extLst>
          </p:cNvPr>
          <p:cNvGrpSpPr/>
          <p:nvPr/>
        </p:nvGrpSpPr>
        <p:grpSpPr>
          <a:xfrm>
            <a:off x="680321" y="3137927"/>
            <a:ext cx="2339105" cy="307777"/>
            <a:chOff x="680321" y="3137927"/>
            <a:chExt cx="2339105" cy="307777"/>
          </a:xfrm>
        </p:grpSpPr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E40EA40B-BFD8-49D7-807B-FFDC581347A7}"/>
                </a:ext>
              </a:extLst>
            </p:cNvPr>
            <p:cNvCxnSpPr>
              <a:cxnSpLocks/>
              <a:endCxn id="64" idx="3"/>
            </p:cNvCxnSpPr>
            <p:nvPr/>
          </p:nvCxnSpPr>
          <p:spPr>
            <a:xfrm flipH="1" flipV="1">
              <a:off x="1190396" y="3291816"/>
              <a:ext cx="1829030" cy="8040"/>
            </a:xfrm>
            <a:prstGeom prst="line">
              <a:avLst/>
            </a:prstGeom>
            <a:ln w="28575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E32EBCB6-53AB-441F-ACEA-230A6136AB45}"/>
                </a:ext>
              </a:extLst>
            </p:cNvPr>
            <p:cNvSpPr txBox="1"/>
            <p:nvPr/>
          </p:nvSpPr>
          <p:spPr>
            <a:xfrm>
              <a:off x="680321" y="3137927"/>
              <a:ext cx="5100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CA" sz="1400" dirty="0">
                  <a:solidFill>
                    <a:srgbClr val="FFFF00"/>
                  </a:solidFill>
                </a:rPr>
                <a:t>700</a:t>
              </a: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48EFBB7C-842F-4C37-876A-763F8FD54A15}"/>
              </a:ext>
            </a:extLst>
          </p:cNvPr>
          <p:cNvGrpSpPr/>
          <p:nvPr/>
        </p:nvGrpSpPr>
        <p:grpSpPr>
          <a:xfrm>
            <a:off x="2948513" y="3291816"/>
            <a:ext cx="447668" cy="842324"/>
            <a:chOff x="2948513" y="3291816"/>
            <a:chExt cx="447668" cy="842324"/>
          </a:xfrm>
        </p:grpSpPr>
        <p:cxnSp>
          <p:nvCxnSpPr>
            <p:cNvPr id="59" name="Connecteur droit avec flèche 58">
              <a:extLst>
                <a:ext uri="{FF2B5EF4-FFF2-40B4-BE49-F238E27FC236}">
                  <a16:creationId xmlns:a16="http://schemas.microsoft.com/office/drawing/2014/main" id="{C8D6F418-2653-4630-8B7C-E84B53A9E6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9425" y="3291816"/>
              <a:ext cx="0" cy="842324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7DBCFA3A-D099-49CF-9F20-EADE74831920}"/>
                </a:ext>
              </a:extLst>
            </p:cNvPr>
            <p:cNvSpPr txBox="1"/>
            <p:nvPr/>
          </p:nvSpPr>
          <p:spPr>
            <a:xfrm>
              <a:off x="2948513" y="3644842"/>
              <a:ext cx="447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 b="1" dirty="0">
                  <a:solidFill>
                    <a:srgbClr val="FFFF00"/>
                  </a:solidFill>
                </a:rPr>
                <a:t>E</a:t>
              </a:r>
              <a:r>
                <a:rPr lang="fr-CA" sz="1200" b="1" baseline="-25000" dirty="0">
                  <a:solidFill>
                    <a:srgbClr val="FFFF00"/>
                  </a:solidFill>
                </a:rPr>
                <a:t>a1</a:t>
              </a:r>
            </a:p>
          </p:txBody>
        </p:sp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587AFC83-6E31-4D9A-8925-52C57F5465C9}"/>
              </a:ext>
            </a:extLst>
          </p:cNvPr>
          <p:cNvGrpSpPr/>
          <p:nvPr/>
        </p:nvGrpSpPr>
        <p:grpSpPr>
          <a:xfrm>
            <a:off x="2702366" y="4134138"/>
            <a:ext cx="447668" cy="1345262"/>
            <a:chOff x="2995398" y="3290039"/>
            <a:chExt cx="447668" cy="1148437"/>
          </a:xfrm>
        </p:grpSpPr>
        <p:cxnSp>
          <p:nvCxnSpPr>
            <p:cNvPr id="73" name="Connecteur droit avec flèche 72">
              <a:extLst>
                <a:ext uri="{FF2B5EF4-FFF2-40B4-BE49-F238E27FC236}">
                  <a16:creationId xmlns:a16="http://schemas.microsoft.com/office/drawing/2014/main" id="{1B31B00C-DA4F-40C6-9AD4-3B7DD17D69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95398" y="3290039"/>
              <a:ext cx="19086" cy="1148437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292CCAEA-1E62-40EF-BD8D-8849ADD3A245}"/>
                </a:ext>
              </a:extLst>
            </p:cNvPr>
            <p:cNvSpPr txBox="1"/>
            <p:nvPr/>
          </p:nvSpPr>
          <p:spPr>
            <a:xfrm>
              <a:off x="2995398" y="3679988"/>
              <a:ext cx="447668" cy="236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b="1" dirty="0">
                  <a:solidFill>
                    <a:srgbClr val="FFFF00"/>
                  </a:solidFill>
                </a:rPr>
                <a:t>Δ</a:t>
              </a:r>
              <a:r>
                <a:rPr lang="fr-CA" sz="1200" b="1" dirty="0">
                  <a:solidFill>
                    <a:srgbClr val="FFFF00"/>
                  </a:solidFill>
                </a:rPr>
                <a:t>H</a:t>
              </a:r>
              <a:r>
                <a:rPr lang="fr-CA" sz="1200" b="1" baseline="-25000" dirty="0">
                  <a:solidFill>
                    <a:srgbClr val="FFFF00"/>
                  </a:solidFill>
                </a:rPr>
                <a:t>1</a:t>
              </a:r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43298A6B-66AC-4BAF-9285-3BADF14D0CC3}"/>
              </a:ext>
            </a:extLst>
          </p:cNvPr>
          <p:cNvGrpSpPr/>
          <p:nvPr/>
        </p:nvGrpSpPr>
        <p:grpSpPr>
          <a:xfrm>
            <a:off x="520386" y="5325511"/>
            <a:ext cx="3368828" cy="307777"/>
            <a:chOff x="520387" y="3201006"/>
            <a:chExt cx="3368828" cy="307777"/>
          </a:xfrm>
        </p:grpSpPr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AD8DBCCA-B99C-4812-8D6D-5E4B8D4743FA}"/>
                </a:ext>
              </a:extLst>
            </p:cNvPr>
            <p:cNvCxnSpPr>
              <a:cxnSpLocks/>
              <a:stCxn id="47" idx="2"/>
              <a:endCxn id="79" idx="3"/>
            </p:cNvCxnSpPr>
            <p:nvPr/>
          </p:nvCxnSpPr>
          <p:spPr>
            <a:xfrm flipH="1" flipV="1">
              <a:off x="1190396" y="3354895"/>
              <a:ext cx="2698819" cy="26171"/>
            </a:xfrm>
            <a:prstGeom prst="line">
              <a:avLst/>
            </a:prstGeom>
            <a:ln w="28575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EB43A7DB-C826-43E2-9F77-2E484BFF6747}"/>
                </a:ext>
              </a:extLst>
            </p:cNvPr>
            <p:cNvSpPr txBox="1"/>
            <p:nvPr/>
          </p:nvSpPr>
          <p:spPr>
            <a:xfrm>
              <a:off x="520387" y="3201006"/>
              <a:ext cx="6700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CA" sz="1400" dirty="0">
                  <a:solidFill>
                    <a:srgbClr val="FFFF00"/>
                  </a:solidFill>
                </a:rPr>
                <a:t>-1541</a:t>
              </a:r>
            </a:p>
          </p:txBody>
        </p:sp>
      </p:grp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065FDE39-17BA-4453-BA40-E54C00758AB7}"/>
              </a:ext>
            </a:extLst>
          </p:cNvPr>
          <p:cNvGrpSpPr/>
          <p:nvPr/>
        </p:nvGrpSpPr>
        <p:grpSpPr>
          <a:xfrm>
            <a:off x="585509" y="4128199"/>
            <a:ext cx="3884121" cy="307777"/>
            <a:chOff x="-823362" y="3137927"/>
            <a:chExt cx="3884121" cy="307777"/>
          </a:xfrm>
        </p:grpSpPr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id="{7672D7E1-31B4-4CBB-AA1E-CE3EB832B077}"/>
                </a:ext>
              </a:extLst>
            </p:cNvPr>
            <p:cNvCxnSpPr>
              <a:cxnSpLocks/>
              <a:stCxn id="47" idx="3"/>
              <a:endCxn id="85" idx="3"/>
            </p:cNvCxnSpPr>
            <p:nvPr/>
          </p:nvCxnSpPr>
          <p:spPr>
            <a:xfrm flipH="1" flipV="1">
              <a:off x="-239384" y="3291816"/>
              <a:ext cx="3300143" cy="32636"/>
            </a:xfrm>
            <a:prstGeom prst="line">
              <a:avLst/>
            </a:prstGeom>
            <a:ln w="28575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43C33025-9B97-4AFF-9165-916A25B7EF3E}"/>
                </a:ext>
              </a:extLst>
            </p:cNvPr>
            <p:cNvSpPr txBox="1"/>
            <p:nvPr/>
          </p:nvSpPr>
          <p:spPr>
            <a:xfrm>
              <a:off x="-823362" y="3137927"/>
              <a:ext cx="58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CA" sz="1400" dirty="0">
                  <a:solidFill>
                    <a:srgbClr val="00B0F0"/>
                  </a:solidFill>
                </a:rPr>
                <a:t>-400</a:t>
              </a:r>
            </a:p>
          </p:txBody>
        </p:sp>
      </p:grpSp>
      <p:grpSp>
        <p:nvGrpSpPr>
          <p:cNvPr id="86" name="Groupe 85">
            <a:extLst>
              <a:ext uri="{FF2B5EF4-FFF2-40B4-BE49-F238E27FC236}">
                <a16:creationId xmlns:a16="http://schemas.microsoft.com/office/drawing/2014/main" id="{817C4989-856D-47BB-B25F-5C3B1CCF5EFF}"/>
              </a:ext>
            </a:extLst>
          </p:cNvPr>
          <p:cNvGrpSpPr/>
          <p:nvPr/>
        </p:nvGrpSpPr>
        <p:grpSpPr>
          <a:xfrm>
            <a:off x="4357384" y="4282088"/>
            <a:ext cx="447668" cy="1233578"/>
            <a:chOff x="2948513" y="3291816"/>
            <a:chExt cx="447668" cy="1233578"/>
          </a:xfrm>
        </p:grpSpPr>
        <p:cxnSp>
          <p:nvCxnSpPr>
            <p:cNvPr id="87" name="Connecteur droit avec flèche 86">
              <a:extLst>
                <a:ext uri="{FF2B5EF4-FFF2-40B4-BE49-F238E27FC236}">
                  <a16:creationId xmlns:a16="http://schemas.microsoft.com/office/drawing/2014/main" id="{31A96912-5F65-49A2-86D4-EE6B0F8AEB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9425" y="3291816"/>
              <a:ext cx="0" cy="1233578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746E8EC4-3D6A-40E6-99A3-E8D9FB7B21CC}"/>
                </a:ext>
              </a:extLst>
            </p:cNvPr>
            <p:cNvSpPr txBox="1"/>
            <p:nvPr/>
          </p:nvSpPr>
          <p:spPr>
            <a:xfrm>
              <a:off x="2948513" y="3644842"/>
              <a:ext cx="447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 b="1" dirty="0">
                  <a:solidFill>
                    <a:srgbClr val="00B0F0"/>
                  </a:solidFill>
                </a:rPr>
                <a:t>E</a:t>
              </a:r>
              <a:r>
                <a:rPr lang="fr-CA" sz="1200" b="1" baseline="-25000" dirty="0">
                  <a:solidFill>
                    <a:srgbClr val="00B0F0"/>
                  </a:solidFill>
                </a:rPr>
                <a:t>a2</a:t>
              </a:r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B3EF81C8-7872-4786-9310-CCF1A89092AE}"/>
              </a:ext>
            </a:extLst>
          </p:cNvPr>
          <p:cNvGrpSpPr/>
          <p:nvPr/>
        </p:nvGrpSpPr>
        <p:grpSpPr>
          <a:xfrm>
            <a:off x="3900202" y="5515666"/>
            <a:ext cx="447670" cy="996810"/>
            <a:chOff x="2995396" y="3290039"/>
            <a:chExt cx="447670" cy="850967"/>
          </a:xfrm>
        </p:grpSpPr>
        <p:cxnSp>
          <p:nvCxnSpPr>
            <p:cNvPr id="92" name="Connecteur droit avec flèche 91">
              <a:extLst>
                <a:ext uri="{FF2B5EF4-FFF2-40B4-BE49-F238E27FC236}">
                  <a16:creationId xmlns:a16="http://schemas.microsoft.com/office/drawing/2014/main" id="{D5BE09D8-FBC0-428E-85A7-F52A264317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95396" y="3290039"/>
              <a:ext cx="19088" cy="850967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87D61A76-A3B3-4BE5-93BE-E62FA3FB4590}"/>
                </a:ext>
              </a:extLst>
            </p:cNvPr>
            <p:cNvSpPr txBox="1"/>
            <p:nvPr/>
          </p:nvSpPr>
          <p:spPr>
            <a:xfrm>
              <a:off x="2995398" y="3679988"/>
              <a:ext cx="447668" cy="236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b="1" dirty="0">
                  <a:solidFill>
                    <a:srgbClr val="00B0F0"/>
                  </a:solidFill>
                </a:rPr>
                <a:t>Δ</a:t>
              </a:r>
              <a:r>
                <a:rPr lang="fr-CA" sz="1200" b="1" dirty="0">
                  <a:solidFill>
                    <a:srgbClr val="00B0F0"/>
                  </a:solidFill>
                </a:rPr>
                <a:t>H</a:t>
              </a:r>
              <a:r>
                <a:rPr lang="fr-CA" sz="1200" b="1" baseline="-25000" dirty="0">
                  <a:solidFill>
                    <a:srgbClr val="00B0F0"/>
                  </a:solidFill>
                </a:rPr>
                <a:t>2</a:t>
              </a:r>
            </a:p>
          </p:txBody>
        </p: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87EBC6D0-ABE1-45BF-B432-A62DD0CC1834}"/>
              </a:ext>
            </a:extLst>
          </p:cNvPr>
          <p:cNvGrpSpPr/>
          <p:nvPr/>
        </p:nvGrpSpPr>
        <p:grpSpPr>
          <a:xfrm>
            <a:off x="520385" y="6362470"/>
            <a:ext cx="4796651" cy="307777"/>
            <a:chOff x="531959" y="3247691"/>
            <a:chExt cx="4796651" cy="307777"/>
          </a:xfrm>
        </p:grpSpPr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F524B02B-F07D-43A7-83FB-1FCFEF36F331}"/>
                </a:ext>
              </a:extLst>
            </p:cNvPr>
            <p:cNvCxnSpPr>
              <a:cxnSpLocks/>
              <a:stCxn id="47" idx="4"/>
              <a:endCxn id="96" idx="3"/>
            </p:cNvCxnSpPr>
            <p:nvPr/>
          </p:nvCxnSpPr>
          <p:spPr>
            <a:xfrm flipH="1" flipV="1">
              <a:off x="1201968" y="3401580"/>
              <a:ext cx="4126642" cy="31202"/>
            </a:xfrm>
            <a:prstGeom prst="line">
              <a:avLst/>
            </a:prstGeom>
            <a:ln w="28575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5371238B-1D0D-4E10-BE60-149441F42007}"/>
                </a:ext>
              </a:extLst>
            </p:cNvPr>
            <p:cNvSpPr txBox="1"/>
            <p:nvPr/>
          </p:nvSpPr>
          <p:spPr>
            <a:xfrm>
              <a:off x="531959" y="3247691"/>
              <a:ext cx="67000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fr-CA" sz="1400" dirty="0">
                  <a:solidFill>
                    <a:srgbClr val="00B0F0"/>
                  </a:solidFill>
                </a:rPr>
                <a:t>-2783</a:t>
              </a:r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C34D26AF-DB97-4A26-B9AB-50AF2893576E}"/>
              </a:ext>
            </a:extLst>
          </p:cNvPr>
          <p:cNvGrpSpPr/>
          <p:nvPr/>
        </p:nvGrpSpPr>
        <p:grpSpPr>
          <a:xfrm>
            <a:off x="590454" y="3412072"/>
            <a:ext cx="5986102" cy="307777"/>
            <a:chOff x="-2980538" y="3127838"/>
            <a:chExt cx="5986102" cy="307777"/>
          </a:xfrm>
        </p:grpSpPr>
        <p:cxnSp>
          <p:nvCxnSpPr>
            <p:cNvPr id="101" name="Connecteur droit 100">
              <a:extLst>
                <a:ext uri="{FF2B5EF4-FFF2-40B4-BE49-F238E27FC236}">
                  <a16:creationId xmlns:a16="http://schemas.microsoft.com/office/drawing/2014/main" id="{8205A186-ABDB-433C-9B95-4119244625A7}"/>
                </a:ext>
              </a:extLst>
            </p:cNvPr>
            <p:cNvCxnSpPr>
              <a:cxnSpLocks/>
              <a:endCxn id="102" idx="3"/>
            </p:cNvCxnSpPr>
            <p:nvPr/>
          </p:nvCxnSpPr>
          <p:spPr>
            <a:xfrm flipH="1" flipV="1">
              <a:off x="-2396560" y="3281727"/>
              <a:ext cx="5402124" cy="36572"/>
            </a:xfrm>
            <a:prstGeom prst="line">
              <a:avLst/>
            </a:prstGeom>
            <a:ln w="28575">
              <a:solidFill>
                <a:srgbClr val="92D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ZoneTexte 101">
              <a:extLst>
                <a:ext uri="{FF2B5EF4-FFF2-40B4-BE49-F238E27FC236}">
                  <a16:creationId xmlns:a16="http://schemas.microsoft.com/office/drawing/2014/main" id="{76309786-0851-4118-8F94-7AB33107F766}"/>
                </a:ext>
              </a:extLst>
            </p:cNvPr>
            <p:cNvSpPr txBox="1"/>
            <p:nvPr/>
          </p:nvSpPr>
          <p:spPr>
            <a:xfrm>
              <a:off x="-2980538" y="3127838"/>
              <a:ext cx="58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CA" sz="1400" dirty="0">
                  <a:solidFill>
                    <a:srgbClr val="92D050"/>
                  </a:solidFill>
                </a:rPr>
                <a:t>600</a:t>
              </a:r>
            </a:p>
          </p:txBody>
        </p:sp>
      </p:grpSp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EBBA5F-A96E-4AFD-8635-E3947FF7DCC6}"/>
              </a:ext>
            </a:extLst>
          </p:cNvPr>
          <p:cNvGrpSpPr/>
          <p:nvPr/>
        </p:nvGrpSpPr>
        <p:grpSpPr>
          <a:xfrm>
            <a:off x="6590417" y="3576050"/>
            <a:ext cx="461530" cy="2971511"/>
            <a:chOff x="3019425" y="3291816"/>
            <a:chExt cx="461530" cy="2971511"/>
          </a:xfrm>
        </p:grpSpPr>
        <p:cxnSp>
          <p:nvCxnSpPr>
            <p:cNvPr id="104" name="Connecteur droit avec flèche 103">
              <a:extLst>
                <a:ext uri="{FF2B5EF4-FFF2-40B4-BE49-F238E27FC236}">
                  <a16:creationId xmlns:a16="http://schemas.microsoft.com/office/drawing/2014/main" id="{0B18023C-FEEB-4F9F-BB69-11CFEB07A7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9425" y="3291816"/>
              <a:ext cx="0" cy="2971511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34A86161-26CD-4CA7-A301-017BB0F86B52}"/>
                </a:ext>
              </a:extLst>
            </p:cNvPr>
            <p:cNvSpPr txBox="1"/>
            <p:nvPr/>
          </p:nvSpPr>
          <p:spPr>
            <a:xfrm>
              <a:off x="3033287" y="4837167"/>
              <a:ext cx="447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 b="1" dirty="0">
                  <a:solidFill>
                    <a:srgbClr val="92D050"/>
                  </a:solidFill>
                </a:rPr>
                <a:t>E</a:t>
              </a:r>
              <a:r>
                <a:rPr lang="fr-CA" sz="1200" b="1" baseline="-25000" dirty="0">
                  <a:solidFill>
                    <a:srgbClr val="92D050"/>
                  </a:solidFill>
                </a:rPr>
                <a:t>a3</a:t>
              </a:r>
            </a:p>
          </p:txBody>
        </p:sp>
      </p:grpSp>
      <p:grpSp>
        <p:nvGrpSpPr>
          <p:cNvPr id="109" name="Groupe 108">
            <a:extLst>
              <a:ext uri="{FF2B5EF4-FFF2-40B4-BE49-F238E27FC236}">
                <a16:creationId xmlns:a16="http://schemas.microsoft.com/office/drawing/2014/main" id="{CDA6DDD4-54CC-49B2-9AF4-A1105005FC21}"/>
              </a:ext>
            </a:extLst>
          </p:cNvPr>
          <p:cNvGrpSpPr/>
          <p:nvPr/>
        </p:nvGrpSpPr>
        <p:grpSpPr>
          <a:xfrm>
            <a:off x="46251" y="4049074"/>
            <a:ext cx="6970403" cy="307777"/>
            <a:chOff x="-3423012" y="3127838"/>
            <a:chExt cx="6419731" cy="307777"/>
          </a:xfrm>
        </p:grpSpPr>
        <p:cxnSp>
          <p:nvCxnSpPr>
            <p:cNvPr id="110" name="Connecteur droit 109">
              <a:extLst>
                <a:ext uri="{FF2B5EF4-FFF2-40B4-BE49-F238E27FC236}">
                  <a16:creationId xmlns:a16="http://schemas.microsoft.com/office/drawing/2014/main" id="{9FA25AC2-8D77-4426-8F57-9D2CE7257344}"/>
                </a:ext>
              </a:extLst>
            </p:cNvPr>
            <p:cNvCxnSpPr>
              <a:cxnSpLocks/>
              <a:endCxn id="111" idx="3"/>
            </p:cNvCxnSpPr>
            <p:nvPr/>
          </p:nvCxnSpPr>
          <p:spPr>
            <a:xfrm flipH="1" flipV="1">
              <a:off x="-2839034" y="3281727"/>
              <a:ext cx="5835753" cy="29470"/>
            </a:xfrm>
            <a:prstGeom prst="line">
              <a:avLst/>
            </a:prstGeom>
            <a:ln w="28575">
              <a:solidFill>
                <a:srgbClr val="92D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ZoneTexte 110">
              <a:extLst>
                <a:ext uri="{FF2B5EF4-FFF2-40B4-BE49-F238E27FC236}">
                  <a16:creationId xmlns:a16="http://schemas.microsoft.com/office/drawing/2014/main" id="{D9F28B83-5532-4C79-8C0A-5A5BF5B9E7F2}"/>
                </a:ext>
              </a:extLst>
            </p:cNvPr>
            <p:cNvSpPr txBox="1"/>
            <p:nvPr/>
          </p:nvSpPr>
          <p:spPr>
            <a:xfrm>
              <a:off x="-3423012" y="3127838"/>
              <a:ext cx="58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CA" sz="1400" dirty="0">
                  <a:solidFill>
                    <a:srgbClr val="92D050"/>
                  </a:solidFill>
                </a:rPr>
                <a:t>-126</a:t>
              </a:r>
            </a:p>
          </p:txBody>
        </p:sp>
      </p:grpSp>
      <p:grpSp>
        <p:nvGrpSpPr>
          <p:cNvPr id="112" name="Groupe 111">
            <a:extLst>
              <a:ext uri="{FF2B5EF4-FFF2-40B4-BE49-F238E27FC236}">
                <a16:creationId xmlns:a16="http://schemas.microsoft.com/office/drawing/2014/main" id="{91BC6F62-1AA3-464D-A2BF-289C80C09405}"/>
              </a:ext>
            </a:extLst>
          </p:cNvPr>
          <p:cNvGrpSpPr/>
          <p:nvPr/>
        </p:nvGrpSpPr>
        <p:grpSpPr>
          <a:xfrm>
            <a:off x="7007769" y="4202963"/>
            <a:ext cx="473684" cy="2344598"/>
            <a:chOff x="3018068" y="3291817"/>
            <a:chExt cx="473684" cy="2344598"/>
          </a:xfrm>
        </p:grpSpPr>
        <p:cxnSp>
          <p:nvCxnSpPr>
            <p:cNvPr id="113" name="Connecteur droit avec flèche 112">
              <a:extLst>
                <a:ext uri="{FF2B5EF4-FFF2-40B4-BE49-F238E27FC236}">
                  <a16:creationId xmlns:a16="http://schemas.microsoft.com/office/drawing/2014/main" id="{4C17190A-C9F3-4B7B-B74B-CBD3884B6C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8068" y="3291817"/>
              <a:ext cx="1357" cy="2344598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ZoneTexte 113">
              <a:extLst>
                <a:ext uri="{FF2B5EF4-FFF2-40B4-BE49-F238E27FC236}">
                  <a16:creationId xmlns:a16="http://schemas.microsoft.com/office/drawing/2014/main" id="{52D16ABA-8511-4C47-8AF4-05F45186C701}"/>
                </a:ext>
              </a:extLst>
            </p:cNvPr>
            <p:cNvSpPr txBox="1"/>
            <p:nvPr/>
          </p:nvSpPr>
          <p:spPr>
            <a:xfrm>
              <a:off x="3044084" y="4229949"/>
              <a:ext cx="447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b="1" dirty="0">
                  <a:solidFill>
                    <a:srgbClr val="92D050"/>
                  </a:solidFill>
                </a:rPr>
                <a:t>Δ</a:t>
              </a:r>
              <a:r>
                <a:rPr lang="fr-CA" sz="1200" b="1" dirty="0">
                  <a:solidFill>
                    <a:srgbClr val="92D050"/>
                  </a:solidFill>
                </a:rPr>
                <a:t>H</a:t>
              </a:r>
              <a:r>
                <a:rPr lang="fr-CA" sz="1200" b="1" baseline="-25000" dirty="0">
                  <a:solidFill>
                    <a:srgbClr val="92D050"/>
                  </a:solidFill>
                </a:rPr>
                <a:t>3</a:t>
              </a:r>
            </a:p>
          </p:txBody>
        </p:sp>
      </p:grp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id="{2D1BE740-8F6F-4346-AB05-4B9C79AF8883}"/>
              </a:ext>
            </a:extLst>
          </p:cNvPr>
          <p:cNvCxnSpPr>
            <a:cxnSpLocks/>
          </p:cNvCxnSpPr>
          <p:nvPr/>
        </p:nvCxnSpPr>
        <p:spPr>
          <a:xfrm flipH="1" flipV="1">
            <a:off x="1190280" y="3292167"/>
            <a:ext cx="2226739" cy="13934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oupe 120">
            <a:extLst>
              <a:ext uri="{FF2B5EF4-FFF2-40B4-BE49-F238E27FC236}">
                <a16:creationId xmlns:a16="http://schemas.microsoft.com/office/drawing/2014/main" id="{B6325B75-F386-4C0C-A350-07CE3F5FC01F}"/>
              </a:ext>
            </a:extLst>
          </p:cNvPr>
          <p:cNvGrpSpPr/>
          <p:nvPr/>
        </p:nvGrpSpPr>
        <p:grpSpPr>
          <a:xfrm>
            <a:off x="3380939" y="3299854"/>
            <a:ext cx="447668" cy="842324"/>
            <a:chOff x="2994092" y="3291816"/>
            <a:chExt cx="447668" cy="842324"/>
          </a:xfrm>
        </p:grpSpPr>
        <p:cxnSp>
          <p:nvCxnSpPr>
            <p:cNvPr id="122" name="Connecteur droit avec flèche 121">
              <a:extLst>
                <a:ext uri="{FF2B5EF4-FFF2-40B4-BE49-F238E27FC236}">
                  <a16:creationId xmlns:a16="http://schemas.microsoft.com/office/drawing/2014/main" id="{A1989191-F019-4D90-A94D-F1735DF8EA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9425" y="3291816"/>
              <a:ext cx="0" cy="84232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ZoneTexte 122">
              <a:extLst>
                <a:ext uri="{FF2B5EF4-FFF2-40B4-BE49-F238E27FC236}">
                  <a16:creationId xmlns:a16="http://schemas.microsoft.com/office/drawing/2014/main" id="{D202356B-4A4B-4BFF-9E77-9B9EF9CC4D42}"/>
                </a:ext>
              </a:extLst>
            </p:cNvPr>
            <p:cNvSpPr txBox="1"/>
            <p:nvPr/>
          </p:nvSpPr>
          <p:spPr>
            <a:xfrm>
              <a:off x="2994092" y="3634982"/>
              <a:ext cx="447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 b="1" dirty="0">
                  <a:solidFill>
                    <a:srgbClr val="FF0000"/>
                  </a:solidFill>
                </a:rPr>
                <a:t>E</a:t>
              </a:r>
              <a:r>
                <a:rPr lang="fr-CA" sz="1200" b="1" baseline="-25000" dirty="0">
                  <a:solidFill>
                    <a:srgbClr val="FF0000"/>
                  </a:solidFill>
                </a:rPr>
                <a:t>a1</a:t>
              </a:r>
            </a:p>
          </p:txBody>
        </p:sp>
      </p:grpSp>
      <p:cxnSp>
        <p:nvCxnSpPr>
          <p:cNvPr id="125" name="Connecteur droit 124">
            <a:extLst>
              <a:ext uri="{FF2B5EF4-FFF2-40B4-BE49-F238E27FC236}">
                <a16:creationId xmlns:a16="http://schemas.microsoft.com/office/drawing/2014/main" id="{3145ED5F-731A-440F-8668-97E4EC6AAABE}"/>
              </a:ext>
            </a:extLst>
          </p:cNvPr>
          <p:cNvCxnSpPr>
            <a:cxnSpLocks/>
          </p:cNvCxnSpPr>
          <p:nvPr/>
        </p:nvCxnSpPr>
        <p:spPr>
          <a:xfrm flipH="1">
            <a:off x="2702369" y="4102892"/>
            <a:ext cx="5677516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e 125">
            <a:extLst>
              <a:ext uri="{FF2B5EF4-FFF2-40B4-BE49-F238E27FC236}">
                <a16:creationId xmlns:a16="http://schemas.microsoft.com/office/drawing/2014/main" id="{ED29D102-3CF7-4182-8B28-D304905C673C}"/>
              </a:ext>
            </a:extLst>
          </p:cNvPr>
          <p:cNvGrpSpPr/>
          <p:nvPr/>
        </p:nvGrpSpPr>
        <p:grpSpPr>
          <a:xfrm>
            <a:off x="8313230" y="4027455"/>
            <a:ext cx="740770" cy="276999"/>
            <a:chOff x="2953809" y="3631623"/>
            <a:chExt cx="447668" cy="276999"/>
          </a:xfrm>
        </p:grpSpPr>
        <p:cxnSp>
          <p:nvCxnSpPr>
            <p:cNvPr id="127" name="Connecteur droit avec flèche 126">
              <a:extLst>
                <a:ext uri="{FF2B5EF4-FFF2-40B4-BE49-F238E27FC236}">
                  <a16:creationId xmlns:a16="http://schemas.microsoft.com/office/drawing/2014/main" id="{9C8A8833-1243-4CC0-9F16-B82B626EFC3C}"/>
                </a:ext>
              </a:extLst>
            </p:cNvPr>
            <p:cNvCxnSpPr>
              <a:cxnSpLocks/>
            </p:cNvCxnSpPr>
            <p:nvPr/>
          </p:nvCxnSpPr>
          <p:spPr>
            <a:xfrm>
              <a:off x="2994092" y="3684521"/>
              <a:ext cx="0" cy="17922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ZoneTexte 127">
              <a:extLst>
                <a:ext uri="{FF2B5EF4-FFF2-40B4-BE49-F238E27FC236}">
                  <a16:creationId xmlns:a16="http://schemas.microsoft.com/office/drawing/2014/main" id="{9F7D241A-C421-4E7E-961D-CD1C0898B2A6}"/>
                </a:ext>
              </a:extLst>
            </p:cNvPr>
            <p:cNvSpPr txBox="1"/>
            <p:nvPr/>
          </p:nvSpPr>
          <p:spPr>
            <a:xfrm>
              <a:off x="2953809" y="3631623"/>
              <a:ext cx="447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b="1" dirty="0">
                  <a:solidFill>
                    <a:srgbClr val="FF0000"/>
                  </a:solidFill>
                </a:rPr>
                <a:t>Δ</a:t>
              </a:r>
              <a:r>
                <a:rPr lang="fr-CA" sz="1200" b="1" dirty="0" err="1">
                  <a:solidFill>
                    <a:srgbClr val="FF0000"/>
                  </a:solidFill>
                </a:rPr>
                <a:t>H</a:t>
              </a:r>
              <a:r>
                <a:rPr lang="fr-CA" sz="1200" b="1" baseline="-25000" dirty="0" err="1">
                  <a:solidFill>
                    <a:srgbClr val="FF0000"/>
                  </a:solidFill>
                </a:rPr>
                <a:t>total</a:t>
              </a:r>
              <a:endParaRPr lang="fr-CA" sz="1200" b="1" baseline="-25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6230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1485</TotalTime>
  <Words>1309</Words>
  <Application>Microsoft Office PowerPoint</Application>
  <PresentationFormat>Grand écran</PresentationFormat>
  <Paragraphs>176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Cambria Math</vt:lpstr>
      <vt:lpstr>Trebuchet MS</vt:lpstr>
      <vt:lpstr>Berlin</vt:lpstr>
      <vt:lpstr>Loi de Hess partie 1</vt:lpstr>
      <vt:lpstr>Loi de Hess</vt:lpstr>
      <vt:lpstr>Loi de Hess</vt:lpstr>
      <vt:lpstr>Loi de Hess</vt:lpstr>
      <vt:lpstr>Loi de Hess</vt:lpstr>
      <vt:lpstr>Chimie organique (enrichissement)</vt:lpstr>
      <vt:lpstr>Résumé: loi de Hess</vt:lpstr>
      <vt:lpstr>Résumé: loi de Hess</vt:lpstr>
      <vt:lpstr>Graphique: Loi de Hess</vt:lpstr>
      <vt:lpstr>Résolution de problème: loi de Hess</vt:lpstr>
      <vt:lpstr>Addition algébrique</vt:lpstr>
      <vt:lpstr>Exemple p.222 #1</vt:lpstr>
      <vt:lpstr>Exemple p. 223 #3</vt:lpstr>
      <vt:lpstr>Annexe 10</vt:lpstr>
      <vt:lpstr>Enthalpie standard de formation (∆H°f)</vt:lpstr>
      <vt:lpstr>Prenez le temps de vous pratiquer</vt:lpstr>
      <vt:lpstr>Devoir</vt:lpstr>
      <vt:lpstr>Devoir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 énergétique</dc:title>
  <dc:creator>Bacchi Jonathan</dc:creator>
  <cp:lastModifiedBy>Bacchi Jonathan</cp:lastModifiedBy>
  <cp:revision>161</cp:revision>
  <dcterms:created xsi:type="dcterms:W3CDTF">2020-11-23T15:39:23Z</dcterms:created>
  <dcterms:modified xsi:type="dcterms:W3CDTF">2020-12-11T16:21:53Z</dcterms:modified>
</cp:coreProperties>
</file>