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0" r:id="rId3"/>
    <p:sldId id="343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1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2020-10-08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2020-10-08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2020-10-08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2020-10-08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2020-10-08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2020-10-08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.maxicours.com/img/2/0/4/3/204308.gi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Loi des pressions partielles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err="1"/>
              <a:t>Ch</a:t>
            </a:r>
            <a:r>
              <a:rPr lang="fr-CA" dirty="0"/>
              <a:t> 02 p. 103-105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 (OS CH 2 </a:t>
            </a:r>
            <a:r>
              <a:rPr lang="fr-CA" dirty="0" err="1"/>
              <a:t>exer</a:t>
            </a:r>
            <a:r>
              <a:rPr lang="fr-CA" dirty="0"/>
              <a:t>. suppl. p.10 #4)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23" y="1219201"/>
            <a:ext cx="7295154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15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Formules fournies dans un examen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11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𝑎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fr-CA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fr-CA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fr-CA" dirty="0"/>
                  <a:t> +…</a:t>
                </a:r>
              </a:p>
              <a:p>
                <a:endParaRPr lang="fr-CA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𝑎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fr-CA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1111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862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Pression partielle d’un gaz par déplacement d’eau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12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 gaz en laboratoire récolté par déplacement de gaz aura comme pression…</a:t>
            </a:r>
          </a:p>
          <a:p>
            <a:r>
              <a:rPr lang="fr-CA" dirty="0"/>
              <a:t>P</a:t>
            </a:r>
            <a:r>
              <a:rPr lang="fr-CA" baseline="-25000" dirty="0"/>
              <a:t>T</a:t>
            </a:r>
            <a:r>
              <a:rPr lang="fr-CA" dirty="0"/>
              <a:t> = </a:t>
            </a:r>
            <a:r>
              <a:rPr lang="fr-CA" dirty="0" err="1"/>
              <a:t>P</a:t>
            </a:r>
            <a:r>
              <a:rPr lang="fr-CA" baseline="-25000" dirty="0" err="1"/>
              <a:t>gaz</a:t>
            </a:r>
            <a:r>
              <a:rPr lang="fr-CA" dirty="0"/>
              <a:t> + P</a:t>
            </a:r>
            <a:r>
              <a:rPr lang="fr-CA" baseline="-25000" dirty="0"/>
              <a:t>H2O</a:t>
            </a:r>
          </a:p>
          <a:p>
            <a:pPr lvl="1"/>
            <a:r>
              <a:rPr lang="fr-CA" dirty="0"/>
              <a:t>Ceci n’est pas calculé en labo, donc explique comment ça pourrait être une source d’erreur…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7" y="2943614"/>
            <a:ext cx="5991225" cy="319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3600" y="6488668"/>
            <a:ext cx="452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3"/>
              </a:rPr>
              <a:t>http://e.maxicours.com/img/2/0/4/3/204308.gif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8097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410200" cy="274320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</a:p>
          <a:p>
            <a:r>
              <a:rPr lang="fr-CA" dirty="0"/>
              <a:t>Lecture d’un manomètre – regardez la vidéo sur Moodle</a:t>
            </a:r>
          </a:p>
          <a:p>
            <a:pPr lvl="1"/>
            <a:r>
              <a:rPr lang="fr-CA" dirty="0"/>
              <a:t>p. 54 #6 à 9, 11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" y="3101975"/>
            <a:ext cx="10383946" cy="2057400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8AEBBA3-B788-4B28-B049-91EAA2027892}"/>
              </a:ext>
            </a:extLst>
          </p:cNvPr>
          <p:cNvSpPr txBox="1">
            <a:spLocks/>
          </p:cNvSpPr>
          <p:nvPr/>
        </p:nvSpPr>
        <p:spPr>
          <a:xfrm>
            <a:off x="6096000" y="1212629"/>
            <a:ext cx="5486400" cy="2743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00FF00"/>
                </a:highlight>
              </a:rPr>
              <a:t>Aujourd’hui:</a:t>
            </a:r>
          </a:p>
          <a:p>
            <a:r>
              <a:rPr lang="fr-CA" dirty="0"/>
              <a:t>Loi Dalton (</a:t>
            </a:r>
            <a:r>
              <a:rPr lang="fr-CA" b="1" dirty="0"/>
              <a:t>aujourd’hui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p.106 #1 à 6</a:t>
            </a:r>
          </a:p>
        </p:txBody>
      </p:sp>
    </p:spTree>
    <p:extLst>
      <p:ext uri="{BB962C8B-B14F-4D97-AF65-F5344CB8AC3E}">
        <p14:creationId xmlns:p14="http://schemas.microsoft.com/office/powerpoint/2010/main" val="135858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manomètre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54 #6 à 9, 11</a:t>
            </a:r>
          </a:p>
          <a:p>
            <a:endParaRPr lang="fr-CA" dirty="0"/>
          </a:p>
          <a:p>
            <a:r>
              <a:rPr lang="fr-CA" dirty="0"/>
              <a:t>Voir vidéo disponible sur YouTube</a:t>
            </a:r>
            <a:r>
              <a:rPr lang="fr-CA"/>
              <a:t>/Moodle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8744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Compressibilité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FB5A9BD7-C146-4E4E-9B6B-0CF24C0D9FAA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 rotWithShape="1">
          <a:blip r:embed="rId2"/>
          <a:srcRect l="18889" t="15057"/>
          <a:stretch/>
        </p:blipFill>
        <p:spPr>
          <a:xfrm>
            <a:off x="6176963" y="1568641"/>
            <a:ext cx="5387975" cy="4231893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E3643E95-EAB8-49CA-8800-BF9F96BBA9A5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7438" y="1562901"/>
            <a:ext cx="3789362" cy="393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BBA7683-DE88-48EC-B4D8-00E1C9861D5A}"/>
              </a:ext>
            </a:extLst>
          </p:cNvPr>
          <p:cNvSpPr txBox="1">
            <a:spLocks/>
          </p:cNvSpPr>
          <p:nvPr/>
        </p:nvSpPr>
        <p:spPr>
          <a:xfrm>
            <a:off x="6096000" y="152400"/>
            <a:ext cx="54864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Expansion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4930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Loi des pressions partielles (loi de Dalton)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pression partielle d’un gaz dans un mélange correspond à la pression qu’il exercerait s’il était seul dans le volume occupé par le mélange (p.103)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993900"/>
            <a:ext cx="60198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97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 Dalton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9600" y="1219200"/>
                <a:ext cx="5486400" cy="493776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fr-CA" b="0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𝑎</m:t>
                        </m:r>
                        <m:r>
                          <a:rPr lang="fr-CA" b="0" i="1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fr-CA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b="0" i="1" smtClean="0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fr-CA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fr-CA" dirty="0"/>
                  <a:t> +…</a:t>
                </a:r>
              </a:p>
              <a:p>
                <a:pPr lvl="1"/>
                <a:r>
                  <a:rPr lang="fr-CA" dirty="0"/>
                  <a:t>P</a:t>
                </a:r>
                <a:r>
                  <a:rPr lang="fr-CA" baseline="-25000" dirty="0"/>
                  <a:t>T</a:t>
                </a:r>
                <a:r>
                  <a:rPr lang="fr-CA" dirty="0"/>
                  <a:t> : la pression totale du mélange</a:t>
                </a:r>
              </a:p>
              <a:p>
                <a:pPr lvl="1"/>
                <a:r>
                  <a:rPr lang="fr-CA" dirty="0"/>
                  <a:t>P</a:t>
                </a:r>
                <a:r>
                  <a:rPr lang="fr-CA" baseline="-25000" dirty="0"/>
                  <a:t>a</a:t>
                </a:r>
                <a:r>
                  <a:rPr lang="fr-CA" dirty="0"/>
                  <a:t> : la pression partielle du gaz A</a:t>
                </a:r>
              </a:p>
              <a:p>
                <a:pPr lvl="1"/>
                <a:r>
                  <a:rPr lang="fr-CA" dirty="0"/>
                  <a:t>P</a:t>
                </a:r>
                <a:r>
                  <a:rPr lang="fr-CA" baseline="-25000" dirty="0"/>
                  <a:t>b</a:t>
                </a:r>
                <a:r>
                  <a:rPr lang="fr-CA" dirty="0"/>
                  <a:t> : la pression partielle du gaz B</a:t>
                </a:r>
              </a:p>
              <a:p>
                <a:pPr lvl="1"/>
                <a:r>
                  <a:rPr lang="fr-CA" dirty="0"/>
                  <a:t>P</a:t>
                </a:r>
                <a:r>
                  <a:rPr lang="fr-CA" baseline="-25000" dirty="0"/>
                  <a:t>c</a:t>
                </a:r>
                <a:r>
                  <a:rPr lang="fr-CA" dirty="0"/>
                  <a:t> : la pression partielle du gaz C</a:t>
                </a:r>
              </a:p>
              <a:p>
                <a:pPr lvl="1"/>
                <a:endParaRPr lang="fr-CA" dirty="0"/>
              </a:p>
              <a:p>
                <a:r>
                  <a:rPr lang="fr-CA" dirty="0"/>
                  <a:t>La pression totale d’un mélange est équivalent à la somme des pressions partielles des constituants du mélange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9600" y="1219200"/>
                <a:ext cx="5486400" cy="4937760"/>
              </a:xfrm>
              <a:blipFill>
                <a:blip r:embed="rId2"/>
                <a:stretch>
                  <a:fillRect l="-1000" t="-1111" r="-44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7" t="30400" b="54000"/>
          <a:stretch/>
        </p:blipFill>
        <p:spPr bwMode="auto">
          <a:xfrm>
            <a:off x="7500937" y="3243262"/>
            <a:ext cx="32861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B2F30AC-3134-4FA7-BC54-4EC9D989C077}"/>
              </a:ext>
            </a:extLst>
          </p:cNvPr>
          <p:cNvSpPr txBox="1">
            <a:spLocks/>
          </p:cNvSpPr>
          <p:nvPr/>
        </p:nvSpPr>
        <p:spPr>
          <a:xfrm>
            <a:off x="6400800" y="1205866"/>
            <a:ext cx="54864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b="1" dirty="0"/>
              <a:t>Note sur notation</a:t>
            </a:r>
            <a:r>
              <a:rPr lang="fr-CA" dirty="0"/>
              <a:t>:</a:t>
            </a:r>
          </a:p>
          <a:p>
            <a:pPr lvl="1"/>
            <a:r>
              <a:rPr lang="fr-CA" dirty="0"/>
              <a:t>Le manuel va utiliser </a:t>
            </a:r>
            <a:r>
              <a:rPr lang="fr-CA" dirty="0" err="1"/>
              <a:t>P</a:t>
            </a:r>
            <a:r>
              <a:rPr lang="fr-CA" baseline="-25000" dirty="0" err="1"/>
              <a:t>pA</a:t>
            </a:r>
            <a:r>
              <a:rPr lang="fr-CA" dirty="0"/>
              <a:t> pour signifier </a:t>
            </a:r>
            <a:r>
              <a:rPr lang="fr-CA" u="sng" dirty="0"/>
              <a:t>la pression partielle du gaz A</a:t>
            </a:r>
            <a:r>
              <a:rPr lang="fr-CA" dirty="0"/>
              <a:t>. Le 2</a:t>
            </a:r>
            <a:r>
              <a:rPr lang="fr-CA" baseline="30000" dirty="0"/>
              <a:t>ème</a:t>
            </a:r>
            <a:r>
              <a:rPr lang="fr-CA" dirty="0"/>
              <a:t> p n’est pas nécessaire mais tu peux utiliser cette notation si tu préfères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994CCCB-F4E0-4C0B-924E-E6FD46FC7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852" y="3770726"/>
            <a:ext cx="3820293" cy="2768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47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 Dalton (enrichissement)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fr-CA" dirty="0"/>
                  <a:t>La formule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𝑎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fr-CA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fr-CA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fr-CA" dirty="0"/>
                  <a:t> +… peut aussi être exprimé en notation de somme</a:t>
                </a:r>
              </a:p>
              <a:p>
                <a:endParaRPr lang="fr-CA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fr-CA" b="0" i="1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CA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CA" b="0" i="1" smtClean="0">
                            <a:latin typeface="Cambria Math"/>
                          </a:rPr>
                          <m:t>𝑃</m:t>
                        </m:r>
                        <m:r>
                          <a:rPr lang="fr-CA" b="0" i="1" baseline="-25000" smtClean="0">
                            <a:latin typeface="Cambria Math"/>
                          </a:rPr>
                          <m:t>𝑖</m:t>
                        </m:r>
                      </m:e>
                    </m:nary>
                  </m:oMath>
                </a14:m>
                <a:r>
                  <a:rPr lang="fr-CA" dirty="0"/>
                  <a:t> </a:t>
                </a:r>
              </a:p>
              <a:p>
                <a:pPr lvl="1"/>
                <a:r>
                  <a:rPr lang="fr-CA" dirty="0"/>
                  <a:t>La lettre majuscule grec </a:t>
                </a:r>
                <a:r>
                  <a:rPr lang="fr-CA" i="1" dirty="0"/>
                  <a:t>sigma</a:t>
                </a:r>
                <a:r>
                  <a:rPr lang="fr-CA" dirty="0"/>
                  <a:t> (∑) est une notation pour dire: additionne tous les P ensemble, de P</a:t>
                </a:r>
                <a:r>
                  <a:rPr lang="fr-CA" baseline="-25000" dirty="0"/>
                  <a:t>1</a:t>
                </a:r>
                <a:r>
                  <a:rPr lang="fr-CA" dirty="0"/>
                  <a:t>, P</a:t>
                </a:r>
                <a:r>
                  <a:rPr lang="fr-CA" baseline="-25000" dirty="0"/>
                  <a:t>2</a:t>
                </a:r>
                <a:r>
                  <a:rPr lang="fr-CA" dirty="0"/>
                  <a:t>, etc…</a:t>
                </a:r>
              </a:p>
              <a:p>
                <a:pPr lvl="1"/>
                <a:r>
                  <a:rPr lang="fr-CA" dirty="0"/>
                  <a:t>On peut aussi écrire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limLoc m:val="subSup"/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fr-CA" b="0" i="1" smtClean="0">
                            <a:latin typeface="Cambria Math"/>
                          </a:rPr>
                          <m:t>𝑖</m:t>
                        </m:r>
                        <m:r>
                          <a:rPr lang="fr-CA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fr-CA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fr-CA" b="0" i="1" smtClean="0">
                            <a:latin typeface="Cambria Math"/>
                          </a:rPr>
                          <m:t>𝑃</m:t>
                        </m:r>
                        <m:r>
                          <a:rPr lang="fr-CA" b="0" i="1" baseline="-25000" smtClean="0">
                            <a:latin typeface="Cambria Math"/>
                          </a:rPr>
                          <m:t>𝑖</m:t>
                        </m:r>
                      </m:e>
                    </m:nary>
                  </m:oMath>
                </a14:m>
                <a:endParaRPr lang="fr-CA" dirty="0"/>
              </a:p>
              <a:p>
                <a:pPr lvl="2"/>
                <a:r>
                  <a:rPr lang="fr-CA" dirty="0"/>
                  <a:t>Ce qui signifie que l’on compte à partir de i=1 et on arrête à la n</a:t>
                </a:r>
                <a:r>
                  <a:rPr lang="fr-CA" baseline="30000" dirty="0"/>
                  <a:t>ième</a:t>
                </a:r>
                <a:r>
                  <a:rPr lang="fr-CA" dirty="0"/>
                  <a:t> valeur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1111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77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Pression partielle d’un gaz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CA" dirty="0"/>
                  <a:t>Puisque la pression est directement proportionnelle à la quantité de gaz (loi simple)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fr-CA" dirty="0"/>
              </a:p>
              <a:p>
                <a:r>
                  <a:rPr lang="fr-CA" dirty="0"/>
                  <a:t>Alors donc on peut avoir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2400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2400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2400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2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2400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</m:oMath>
                </a14:m>
                <a:endParaRPr lang="fr-CA" dirty="0"/>
              </a:p>
              <a:p>
                <a:r>
                  <a:rPr lang="fr-CA" dirty="0">
                    <a:highlight>
                      <a:srgbClr val="FFFF00"/>
                    </a:highlight>
                  </a:rPr>
                  <a:t>Pour obtenir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𝑎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C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CA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b="0" i="1" smtClean="0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fr-CA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fr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fr-CA" dirty="0"/>
                  <a:t> </a:t>
                </a:r>
              </a:p>
              <a:p>
                <a:r>
                  <a:rPr lang="fr-CA" dirty="0"/>
                  <a:t>En d’autre mots, la pression partielle du gaz A correspond à la fraction (ou pourcentage) du mélange total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00" t="-111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2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 Dalton modifiée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fr-CA" dirty="0"/>
                  <a:t>On peut combiner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𝑎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fr-CA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fr-CA" dirty="0"/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𝑎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fr-CA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fr-CA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fr-CA" dirty="0"/>
                  <a:t> +… </a:t>
                </a:r>
              </a:p>
              <a:p>
                <a:endParaRPr lang="fr-CA" dirty="0"/>
              </a:p>
              <a:p>
                <a:r>
                  <a:rPr lang="fr-CA" dirty="0"/>
                  <a:t>Ce qui permet le calcul en fonction de la proportion des moles du mélange</a:t>
                </a:r>
              </a:p>
              <a:p>
                <a:endParaRPr lang="fr-CA" dirty="0"/>
              </a:p>
              <a:p>
                <a:r>
                  <a:rPr lang="fr-CA" b="1" dirty="0"/>
                  <a:t>Note sur notation (enrichissement):</a:t>
                </a:r>
                <a:endParaRPr lang="fr-CA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fr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fr-C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fr-CA" i="1">
                        <a:latin typeface="Cambria Math"/>
                      </a:rPr>
                      <m:t> </m:t>
                    </m:r>
                  </m:oMath>
                </a14:m>
                <a:endParaRPr lang="fr-CA" b="1" dirty="0"/>
              </a:p>
              <a:p>
                <a:pPr lvl="1"/>
                <a:r>
                  <a:rPr lang="fr-CA" dirty="0"/>
                  <a:t>La fraction molaire est définie comme étant la proportion du composant (ici le gaz A) du mélange total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247" r="-2667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46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 (OS CH 2 </a:t>
            </a:r>
            <a:r>
              <a:rPr lang="fr-CA" dirty="0" err="1"/>
              <a:t>exer</a:t>
            </a:r>
            <a:r>
              <a:rPr lang="fr-CA" dirty="0"/>
              <a:t>. suppl. p.10 #4)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Au garage, on gonfle un pneu avec de l’air comprimé composée de 95,0 % de diazote, de 4,0 % de dioxygène et de traces de plusieurs autres gaz. Si la pression dans le pneu est de 240 kPa, quelle est la pression partielle du diazote?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54289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1361</TotalTime>
  <Words>560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Loi des pressions partielles </vt:lpstr>
      <vt:lpstr>Pratique manomètre</vt:lpstr>
      <vt:lpstr>Compressibilité</vt:lpstr>
      <vt:lpstr>Loi des pressions partielles (loi de Dalton)</vt:lpstr>
      <vt:lpstr>Loi de Dalton</vt:lpstr>
      <vt:lpstr>Loi de Dalton (enrichissement)</vt:lpstr>
      <vt:lpstr>Pression partielle d’un gaz</vt:lpstr>
      <vt:lpstr>Loi de Dalton modifiée</vt:lpstr>
      <vt:lpstr>Exemple (OS CH 2 exer. suppl. p.10 #4)</vt:lpstr>
      <vt:lpstr>Exemple (OS CH 2 exer. suppl. p.10 #4)</vt:lpstr>
      <vt:lpstr>Formules fournies dans un examen</vt:lpstr>
      <vt:lpstr>Pression partielle d’un gaz par déplacement d’eau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137</cp:revision>
  <dcterms:created xsi:type="dcterms:W3CDTF">2017-08-27T23:45:32Z</dcterms:created>
  <dcterms:modified xsi:type="dcterms:W3CDTF">2020-10-09T01:59:57Z</dcterms:modified>
</cp:coreProperties>
</file>