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473" r:id="rId3"/>
    <p:sldId id="490" r:id="rId4"/>
    <p:sldId id="488" r:id="rId5"/>
    <p:sldId id="489" r:id="rId6"/>
    <p:sldId id="491" r:id="rId7"/>
    <p:sldId id="492" r:id="rId8"/>
    <p:sldId id="465" r:id="rId9"/>
    <p:sldId id="493" r:id="rId10"/>
    <p:sldId id="494" r:id="rId11"/>
    <p:sldId id="484" r:id="rId12"/>
    <p:sldId id="480" r:id="rId13"/>
    <p:sldId id="487" r:id="rId14"/>
    <p:sldId id="49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213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43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756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940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667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64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38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642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0054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515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0318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30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455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464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087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30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480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2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8342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39.xml"/><Relationship Id="rId18" Type="http://schemas.openxmlformats.org/officeDocument/2006/relationships/image" Target="../media/image15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12.png"/><Relationship Id="rId17" Type="http://schemas.openxmlformats.org/officeDocument/2006/relationships/tags" Target="../tags/tag43.xml"/><Relationship Id="rId2" Type="http://schemas.openxmlformats.org/officeDocument/2006/relationships/tags" Target="../tags/tag37.xml"/><Relationship Id="rId16" Type="http://schemas.openxmlformats.org/officeDocument/2006/relationships/image" Target="../media/image14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37.xml"/><Relationship Id="rId5" Type="http://schemas.openxmlformats.org/officeDocument/2006/relationships/tags" Target="../tags/tag40.xml"/><Relationship Id="rId15" Type="http://schemas.openxmlformats.org/officeDocument/2006/relationships/tags" Target="../tags/tag41.xml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slideLayout" Target="../slideLayouts/slideLayout14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400" b="1" dirty="0"/>
              <a:t>La calorimétrie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204 à 207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9C81583-9F5C-4C06-8506-D0B99264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77031"/>
            <a:ext cx="10930042" cy="1194675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Dans un calorimètre de polystyrène contenant 200 ml d’eau, on effectue une réaction qui fait passer la température de l’eau de 22,0°C à 26,0°C. Quelle quantité d’énergie est mise en jeu par cette réaction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82AE20-8D49-44D7-8D3D-6B51D545F9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3613" y="3268717"/>
            <a:ext cx="26249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/>
              <a:t>1- Données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8906F12-8C8E-4EBA-A738-725E9E526C3D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63613" y="3753001"/>
                <a:ext cx="2636687" cy="3010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Q = ?</a:t>
                </a:r>
              </a:p>
              <a:p>
                <a:endParaRPr lang="fr-CA" b="1" dirty="0"/>
              </a:p>
              <a:p>
                <a:r>
                  <a:rPr lang="fr-CA" b="1" dirty="0"/>
                  <a:t>m =</a:t>
                </a:r>
              </a:p>
              <a:p>
                <a:endParaRPr lang="fr-CA" b="1" dirty="0"/>
              </a:p>
              <a:p>
                <a:r>
                  <a:rPr lang="fr-CA" b="1" dirty="0"/>
                  <a:t>c = </a:t>
                </a:r>
                <a:r>
                  <a:rPr lang="fr-CA" dirty="0"/>
                  <a:t>4,19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 dirty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fr-CA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i="1" baseline="30000" dirty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fr-CA" i="1" dirty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fr-CA" b="1" dirty="0"/>
              </a:p>
              <a:p>
                <a:endParaRPr lang="fr-CA" b="1" dirty="0"/>
              </a:p>
              <a:p>
                <a:r>
                  <a:rPr lang="el-GR" b="1" dirty="0"/>
                  <a:t>Δ</a:t>
                </a:r>
                <a:r>
                  <a:rPr lang="fr-CA" b="1" dirty="0" err="1"/>
                  <a:t>T</a:t>
                </a:r>
                <a:r>
                  <a:rPr lang="fr-CA" b="1" baseline="-25000" dirty="0" err="1"/>
                  <a:t>eau</a:t>
                </a:r>
                <a:r>
                  <a:rPr lang="fr-CA" b="1" baseline="-25000" dirty="0"/>
                  <a:t> </a:t>
                </a:r>
                <a:r>
                  <a:rPr lang="fr-CA" b="1" dirty="0"/>
                  <a:t>=</a:t>
                </a:r>
              </a:p>
              <a:p>
                <a:endParaRPr lang="fr-CA" b="1" dirty="0"/>
              </a:p>
              <a:p>
                <a:r>
                  <a:rPr lang="fr-CA" b="1" dirty="0"/>
                  <a:t>V</a:t>
                </a:r>
                <a:r>
                  <a:rPr lang="fr-CA" b="1" baseline="-25000" dirty="0"/>
                  <a:t>eau</a:t>
                </a:r>
                <a:r>
                  <a:rPr lang="fr-CA" b="1" dirty="0"/>
                  <a:t> = 200 </a:t>
                </a:r>
                <a:r>
                  <a:rPr lang="fr-CA" b="1" dirty="0" err="1"/>
                  <a:t>mL</a:t>
                </a:r>
                <a:endParaRPr lang="fr-CA" b="1" dirty="0"/>
              </a:p>
              <a:p>
                <a:endParaRPr lang="fr-CA" b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8906F12-8C8E-4EBA-A738-725E9E526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63613" y="3753001"/>
                <a:ext cx="2636687" cy="3010248"/>
              </a:xfrm>
              <a:prstGeom prst="rect">
                <a:avLst/>
              </a:prstGeom>
              <a:blipFill>
                <a:blip r:embed="rId12"/>
                <a:stretch>
                  <a:fillRect l="-2083" t="-142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17497FB6-0965-48F5-A826-3A00B41C255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95957" y="3287185"/>
            <a:ext cx="26249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/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85CF25A-0B37-4DB4-86C5-F6B960F0F188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788555" y="3753001"/>
                <a:ext cx="34983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𝒄𝒂𝒍𝒐𝒓𝒊𝒎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𝒕𝒓𝒆</m:t>
                          </m:r>
                        </m:sub>
                      </m:sSub>
                      <m:r>
                        <a:rPr lang="fr-CA" sz="20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CA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fr-CA" sz="20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85CF25A-0B37-4DB4-86C5-F6B960F0F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788555" y="3753001"/>
                <a:ext cx="3498359" cy="400110"/>
              </a:xfrm>
              <a:prstGeom prst="rect">
                <a:avLst/>
              </a:prstGeom>
              <a:blipFill>
                <a:blip r:embed="rId14"/>
                <a:stretch>
                  <a:fillRect l="-523" b="-1384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D9172505-ED51-4628-894A-F5B31DC472D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94316" y="3268717"/>
            <a:ext cx="30252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/>
              <a:t>3- 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8725A3C-ADC8-41F7-9519-34406F366648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286914" y="3753001"/>
                <a:ext cx="4183585" cy="2875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𝒄𝒂𝒍𝒐𝒓𝒊𝒎</m:t>
                          </m:r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𝒕𝒓𝒆</m:t>
                          </m:r>
                        </m:sub>
                      </m:sSub>
                      <m:r>
                        <a:rPr lang="fr-CA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  <m:sSub>
                        <m:sSubPr>
                          <m:ctrlP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  <m:sSub>
                        <m:sSubPr>
                          <m:ctrlP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CA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fr-CA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</m:oMath>
                  </m:oMathPara>
                </a14:m>
                <a:endParaRPr lang="fr-CA" b="1" dirty="0"/>
              </a:p>
              <a:p>
                <a:endParaRPr lang="fr-CA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𝒄𝒂𝒍𝒐𝒓𝒊𝒎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𝒕𝒓𝒆</m:t>
                          </m:r>
                        </m:sub>
                      </m:sSub>
                      <m:r>
                        <a:rPr lang="fr-CA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b="1" i="0" smtClean="0">
                          <a:latin typeface="Cambria Math" panose="02040503050406030204" pitchFamily="18" charset="0"/>
                        </a:rPr>
                        <m:t>𝟐𝟎𝟎𝐠</m:t>
                      </m:r>
                      <m:r>
                        <a:rPr lang="fr-CA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CA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fr-CA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CA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  <m:f>
                        <m:fPr>
                          <m:ctrlPr>
                            <a:rPr lang="fr-CA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CA" i="0" dirty="0"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CA" i="0" dirty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sty m:val="p"/>
                            </m:rPr>
                            <a:rPr lang="fr-CA" i="0" baseline="30000" dirty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fr-CA" i="0" dirty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fr-CA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fr-CA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4°</m:t>
                      </m:r>
                      <m:r>
                        <m:rPr>
                          <m:nor/>
                        </m:rPr>
                        <a:rPr lang="fr-CA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CA" b="1" dirty="0"/>
              </a:p>
              <a:p>
                <a:endParaRPr lang="fr-CA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𝒄𝒂𝒍𝒐𝒓𝒊𝒎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𝒕𝒓𝒆</m:t>
                          </m:r>
                        </m:sub>
                      </m:sSub>
                      <m:r>
                        <a:rPr lang="fr-CA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b="1" i="0" smtClean="0">
                          <a:latin typeface="Cambria Math" panose="02040503050406030204" pitchFamily="18" charset="0"/>
                        </a:rPr>
                        <m:t>𝟑𝟑𝟓𝟐𝐉</m:t>
                      </m:r>
                    </m:oMath>
                  </m:oMathPara>
                </a14:m>
                <a:endParaRPr lang="fr-CA" b="1" dirty="0"/>
              </a:p>
              <a:p>
                <a:endParaRPr lang="fr-CA" b="1" dirty="0"/>
              </a:p>
              <a:p>
                <a:r>
                  <a:rPr lang="fr-CA" b="1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𝒄𝒂𝒍𝒐𝒓𝒊𝒎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𝒕𝒓𝒆</m:t>
                        </m:r>
                      </m:sub>
                    </m:sSub>
                    <m:r>
                      <a:rPr lang="fr-CA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𝒂𝒄𝒕𝒊𝒐𝒏</m:t>
                        </m:r>
                      </m:sub>
                    </m:sSub>
                  </m:oMath>
                </a14:m>
                <a:endParaRPr lang="fr-CA" b="1" dirty="0"/>
              </a:p>
              <a:p>
                <a:endParaRPr lang="fr-CA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𝒂𝒄𝒕𝒊𝒐𝒏</m:t>
                          </m:r>
                        </m:sub>
                      </m:sSub>
                      <m:r>
                        <a:rPr lang="fr-CA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CA" b="1" i="1" smtClean="0">
                          <a:latin typeface="Cambria Math" panose="02040503050406030204" pitchFamily="18" charset="0"/>
                        </a:rPr>
                        <m:t>𝟑𝟑𝟓𝟐</m:t>
                      </m:r>
                      <m:r>
                        <a:rPr lang="fr-CA" b="1" i="1" smtClean="0"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fr-CA" b="1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8725A3C-ADC8-41F7-9519-34406F366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6286914" y="3753001"/>
                <a:ext cx="4183585" cy="2875467"/>
              </a:xfrm>
              <a:prstGeom prst="rect">
                <a:avLst/>
              </a:prstGeom>
              <a:blipFill>
                <a:blip r:embed="rId16"/>
                <a:stretch>
                  <a:fillRect l="-1164" b="-106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D51F9B29-FA49-4D97-8D94-0A174F0F544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043109" y="3268717"/>
            <a:ext cx="208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4- Réponse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0AD1851-FB33-4F71-AAAB-40844B389463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0043109" y="3744055"/>
                <a:ext cx="2083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600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fr-CA" sz="1600" b="1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CA" sz="1600" b="1" i="1">
                              <a:latin typeface="Cambria Math" panose="02040503050406030204" pitchFamily="18" charset="0"/>
                            </a:rPr>
                            <m:t>𝒂𝒄𝒕𝒊𝒐𝒏</m:t>
                          </m:r>
                        </m:sub>
                      </m:sSub>
                      <m:r>
                        <a:rPr lang="fr-CA" sz="1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CA" sz="1600" b="1" i="1">
                          <a:latin typeface="Cambria Math" panose="02040503050406030204" pitchFamily="18" charset="0"/>
                        </a:rPr>
                        <m:t>𝟑𝟑𝟓𝟐</m:t>
                      </m:r>
                      <m:r>
                        <a:rPr lang="fr-CA" sz="1600" b="1" i="1"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fr-CA" sz="1600" b="1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0AD1851-FB33-4F71-AAAB-40844B389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10043109" y="3744055"/>
                <a:ext cx="2083962" cy="338554"/>
              </a:xfrm>
              <a:prstGeom prst="rect">
                <a:avLst/>
              </a:prstGeom>
              <a:blipFill>
                <a:blip r:embed="rId1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DBDAF7D-D26F-4507-ADDF-8976325C2075}"/>
                  </a:ext>
                </a:extLst>
              </p:cNvPr>
              <p:cNvSpPr/>
              <p:nvPr/>
            </p:nvSpPr>
            <p:spPr>
              <a:xfrm>
                <a:off x="6846090" y="510363"/>
                <a:ext cx="3587355" cy="152418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b="1" u="sng" dirty="0"/>
                  <a:t>Équations fournies à l’examen: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>
                    <a:solidFill>
                      <a:schemeClr val="tx1"/>
                    </a:solidFill>
                  </a:rPr>
                  <a:t>Q = mc</a:t>
                </a:r>
                <a:r>
                  <a:rPr lang="el-GR" dirty="0">
                    <a:solidFill>
                      <a:schemeClr val="tx1"/>
                    </a:solidFill>
                  </a:rPr>
                  <a:t>Δ</a:t>
                </a:r>
                <a:r>
                  <a:rPr lang="fr-CA" dirty="0">
                    <a:solidFill>
                      <a:schemeClr val="tx1"/>
                    </a:solidFill>
                  </a:rPr>
                  <a:t>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 err="1">
                    <a:solidFill>
                      <a:schemeClr val="tx1"/>
                    </a:solidFill>
                  </a:rPr>
                  <a:t>C</a:t>
                </a:r>
                <a:r>
                  <a:rPr lang="fr-CA" baseline="-25000" dirty="0" err="1">
                    <a:solidFill>
                      <a:schemeClr val="tx1"/>
                    </a:solidFill>
                  </a:rPr>
                  <a:t>eau</a:t>
                </a:r>
                <a:r>
                  <a:rPr lang="fr-CA" dirty="0">
                    <a:solidFill>
                      <a:schemeClr val="tx1"/>
                    </a:solidFill>
                  </a:rPr>
                  <a:t> = </a:t>
                </a:r>
                <a:r>
                  <a:rPr lang="fr-CA" dirty="0"/>
                  <a:t>4,19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b="0" i="1" baseline="30000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fr-CA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ρ</a:t>
                </a:r>
                <a:r>
                  <a:rPr lang="fr-CA" baseline="-25000" dirty="0">
                    <a:solidFill>
                      <a:schemeClr val="tx1"/>
                    </a:solidFill>
                  </a:rPr>
                  <a:t>eau</a:t>
                </a:r>
                <a:r>
                  <a:rPr lang="fr-CA" dirty="0">
                    <a:solidFill>
                      <a:schemeClr val="tx1"/>
                    </a:solidFill>
                  </a:rPr>
                  <a:t>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𝑚𝐿</m:t>
                        </m:r>
                      </m:den>
                    </m:f>
                  </m:oMath>
                </a14:m>
                <a:endParaRPr lang="fr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DBDAF7D-D26F-4507-ADDF-8976325C2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0" y="510363"/>
                <a:ext cx="3587355" cy="1524188"/>
              </a:xfrm>
              <a:prstGeom prst="rect">
                <a:avLst/>
              </a:prstGeom>
              <a:blipFill>
                <a:blip r:embed="rId19"/>
                <a:stretch>
                  <a:fillRect l="-118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1C3C32EA-6D0C-4406-8306-4AD5D9E41069}"/>
              </a:ext>
            </a:extLst>
          </p:cNvPr>
          <p:cNvSpPr txBox="1"/>
          <p:nvPr/>
        </p:nvSpPr>
        <p:spPr>
          <a:xfrm>
            <a:off x="680321" y="4150122"/>
            <a:ext cx="1698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1mL = 1g</a:t>
            </a:r>
          </a:p>
          <a:p>
            <a:r>
              <a:rPr lang="fr-CA" b="1" dirty="0"/>
              <a:t>200mL = </a:t>
            </a:r>
            <a:r>
              <a:rPr lang="fr-CA" b="1" dirty="0">
                <a:solidFill>
                  <a:srgbClr val="00B0F0"/>
                </a:solidFill>
              </a:rPr>
              <a:t>200g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8FD9D9C-C2FC-4201-9387-9F2DF079A976}"/>
              </a:ext>
            </a:extLst>
          </p:cNvPr>
          <p:cNvSpPr txBox="1"/>
          <p:nvPr/>
        </p:nvSpPr>
        <p:spPr>
          <a:xfrm>
            <a:off x="976011" y="5555402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26,0°C - 22,0°C = </a:t>
            </a:r>
            <a:r>
              <a:rPr lang="fr-CA" b="1" dirty="0">
                <a:solidFill>
                  <a:srgbClr val="00B0F0"/>
                </a:solidFill>
              </a:rPr>
              <a:t>4°C</a:t>
            </a:r>
            <a:r>
              <a:rPr lang="fr-CA" b="1" dirty="0"/>
              <a:t>  </a:t>
            </a:r>
            <a:endParaRPr lang="fr-CA" b="1" dirty="0">
              <a:solidFill>
                <a:srgbClr val="FFFF00"/>
              </a:solidFill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73D8801-ABF1-4BCE-A0A9-36EAB62AE65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</p:spTree>
    <p:extLst>
      <p:ext uri="{BB962C8B-B14F-4D97-AF65-F5344CB8AC3E}">
        <p14:creationId xmlns:p14="http://schemas.microsoft.com/office/powerpoint/2010/main" val="1016635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  <p:bldP spid="12" grpId="0"/>
      <p:bldP spid="13" grpId="0" build="p"/>
      <p:bldP spid="14" grpId="0"/>
      <p:bldP spid="15" grpId="0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Devoir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5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4EF38-DAD0-471F-BD4A-185E0C5B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à jour de la liste de concepts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F1DEE8-B317-47C8-9F5A-08CEC79D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2133600"/>
            <a:ext cx="11742821" cy="4507832"/>
          </a:xfrm>
        </p:spPr>
        <p:txBody>
          <a:bodyPr numCol="3">
            <a:noAutofit/>
          </a:bodyPr>
          <a:lstStyle/>
          <a:p>
            <a:pPr marL="342900" indent="-342900"/>
            <a:r>
              <a:rPr lang="fr-CA" sz="2000" dirty="0"/>
              <a:t>Énergie thermique</a:t>
            </a:r>
            <a:endParaRPr lang="en-US" sz="2000" dirty="0"/>
          </a:p>
          <a:p>
            <a:pPr marL="342900" indent="-342900"/>
            <a:r>
              <a:rPr lang="fr-CA" sz="2000" dirty="0"/>
              <a:t>Chaleur</a:t>
            </a:r>
            <a:endParaRPr lang="en-US" sz="2000" dirty="0"/>
          </a:p>
          <a:p>
            <a:pPr marL="342900" indent="-342900"/>
            <a:r>
              <a:rPr lang="fr-CA" sz="2000" dirty="0"/>
              <a:t>Réaction endothermique</a:t>
            </a:r>
            <a:endParaRPr lang="en-US" sz="2000" dirty="0"/>
          </a:p>
          <a:p>
            <a:pPr marL="342900" indent="-342900"/>
            <a:r>
              <a:rPr lang="fr-CA" sz="2000" dirty="0"/>
              <a:t>Réaction exothermique</a:t>
            </a:r>
            <a:endParaRPr lang="en-US" sz="2000" dirty="0"/>
          </a:p>
          <a:p>
            <a:pPr marL="342900" indent="-342900"/>
            <a:r>
              <a:rPr lang="fr-CA" sz="2000" dirty="0"/>
              <a:t>Énergie dégagée</a:t>
            </a:r>
            <a:endParaRPr lang="en-US" sz="2000" dirty="0"/>
          </a:p>
          <a:p>
            <a:pPr marL="342900" indent="-342900"/>
            <a:r>
              <a:rPr lang="fr-CA" sz="2000" dirty="0"/>
              <a:t>Énergie absorbée</a:t>
            </a:r>
            <a:endParaRPr lang="en-US" sz="2000" dirty="0"/>
          </a:p>
          <a:p>
            <a:pPr marL="342900" indent="-342900"/>
            <a:r>
              <a:rPr lang="fr-CA" sz="2000" dirty="0"/>
              <a:t>Système isolé</a:t>
            </a:r>
            <a:endParaRPr lang="en-US" sz="2000" dirty="0"/>
          </a:p>
          <a:p>
            <a:pPr marL="342900" indent="-342900"/>
            <a:r>
              <a:rPr lang="fr-CA" sz="2000" dirty="0"/>
              <a:t>Milieu environnant</a:t>
            </a:r>
            <a:endParaRPr lang="en-US" sz="2000" dirty="0"/>
          </a:p>
          <a:p>
            <a:pPr marL="342900" indent="-342900"/>
            <a:r>
              <a:rPr lang="fr-CA" sz="2000" dirty="0"/>
              <a:t>Système ouvert</a:t>
            </a:r>
            <a:endParaRPr lang="en-US" sz="2000" dirty="0"/>
          </a:p>
          <a:p>
            <a:pPr marL="342900" indent="-342900"/>
            <a:r>
              <a:rPr lang="fr-CA" sz="2000" dirty="0"/>
              <a:t>Système fermé</a:t>
            </a:r>
            <a:endParaRPr lang="en-US" sz="2000" dirty="0"/>
          </a:p>
          <a:p>
            <a:pPr marL="342900" indent="-342900"/>
            <a:r>
              <a:rPr lang="fr-CA" sz="2000" dirty="0"/>
              <a:t>Variation de température</a:t>
            </a:r>
            <a:endParaRPr lang="en-US" sz="2000" dirty="0"/>
          </a:p>
          <a:p>
            <a:pPr marL="342900" indent="-342900"/>
            <a:r>
              <a:rPr lang="fr-CA" sz="2000" dirty="0"/>
              <a:t>Température finale</a:t>
            </a:r>
            <a:endParaRPr lang="en-US" sz="2000" dirty="0"/>
          </a:p>
          <a:p>
            <a:pPr marL="342900" indent="-342900"/>
            <a:r>
              <a:rPr lang="fr-CA" sz="2000" dirty="0"/>
              <a:t>Température initiale</a:t>
            </a:r>
            <a:endParaRPr lang="en-US" sz="2000" dirty="0"/>
          </a:p>
          <a:p>
            <a:pPr marL="342900" indent="-342900"/>
            <a:r>
              <a:rPr lang="fr-CA" sz="2000" dirty="0"/>
              <a:t>Degré Celsius</a:t>
            </a:r>
            <a:endParaRPr lang="en-US" sz="2000" dirty="0"/>
          </a:p>
          <a:p>
            <a:pPr marL="342900" indent="-342900"/>
            <a:r>
              <a:rPr lang="fr-CA" sz="2000" dirty="0"/>
              <a:t>J / g °C</a:t>
            </a:r>
            <a:endParaRPr lang="en-US" sz="2000" dirty="0"/>
          </a:p>
          <a:p>
            <a:pPr marL="342900" indent="-342900"/>
            <a:r>
              <a:rPr lang="fr-CA" sz="2000" dirty="0"/>
              <a:t>Joules</a:t>
            </a:r>
            <a:endParaRPr lang="en-US" sz="2000" dirty="0"/>
          </a:p>
          <a:p>
            <a:pPr marL="342900" indent="-342900"/>
            <a:r>
              <a:rPr lang="fr-CA" sz="2000" dirty="0"/>
              <a:t>Réchauffe</a:t>
            </a:r>
            <a:endParaRPr lang="en-US" sz="2000" dirty="0"/>
          </a:p>
          <a:p>
            <a:pPr marL="342900" indent="-342900"/>
            <a:r>
              <a:rPr lang="fr-CA" sz="2000" dirty="0"/>
              <a:t>Refroidi</a:t>
            </a:r>
            <a:endParaRPr lang="en-US" sz="2000" dirty="0"/>
          </a:p>
          <a:p>
            <a:pPr marL="342900" indent="-342900"/>
            <a:r>
              <a:rPr lang="fr-CA" sz="2000" dirty="0"/>
              <a:t>Chaleur dégagée </a:t>
            </a:r>
            <a:endParaRPr lang="en-US" sz="2000" dirty="0"/>
          </a:p>
          <a:p>
            <a:pPr marL="342900" indent="-342900"/>
            <a:r>
              <a:rPr lang="fr-CA" sz="2000" dirty="0"/>
              <a:t>Chaleur absorbée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milieu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endParaRPr lang="en-US" sz="2000" dirty="0"/>
          </a:p>
          <a:p>
            <a:pPr marL="342900" indent="-342900"/>
            <a:r>
              <a:rPr lang="fr-CA" sz="2000" dirty="0"/>
              <a:t>Calorimètre</a:t>
            </a:r>
            <a:endParaRPr lang="en-US" sz="2000" dirty="0"/>
          </a:p>
          <a:p>
            <a:pPr marL="342900" indent="-342900"/>
            <a:r>
              <a:rPr lang="fr-CA" sz="2000" dirty="0"/>
              <a:t>Eau</a:t>
            </a:r>
            <a:endParaRPr lang="en-US" sz="2000" dirty="0"/>
          </a:p>
          <a:p>
            <a:pPr marL="342900" indent="-342900"/>
            <a:r>
              <a:rPr lang="fr-CA" sz="2000" dirty="0"/>
              <a:t>Capacité thermique massique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r>
              <a:rPr lang="fr-CA" sz="2000" dirty="0"/>
              <a:t> positif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r>
              <a:rPr lang="fr-CA" sz="2000" dirty="0"/>
              <a:t> négatif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r>
              <a:rPr lang="fr-CA" sz="2000" dirty="0"/>
              <a:t> négatif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r>
              <a:rPr lang="fr-CA" sz="2000" dirty="0"/>
              <a:t> positif</a:t>
            </a:r>
            <a:endParaRPr lang="en-US" sz="2000" dirty="0"/>
          </a:p>
          <a:p>
            <a:pPr marL="342900" indent="-342900"/>
            <a:r>
              <a:rPr lang="fr-CA" sz="2000" dirty="0"/>
              <a:t>ΔT négatif</a:t>
            </a:r>
            <a:endParaRPr lang="en-US" sz="2000" dirty="0"/>
          </a:p>
          <a:p>
            <a:pPr marL="342900" indent="-342900"/>
            <a:r>
              <a:rPr lang="fr-CA" sz="2000" dirty="0"/>
              <a:t>ΔT positif</a:t>
            </a:r>
            <a:endParaRPr lang="en-US" sz="2000" dirty="0"/>
          </a:p>
          <a:p>
            <a:pPr marL="342900" indent="-342900"/>
            <a:r>
              <a:rPr lang="fr-CA" sz="2000" dirty="0"/>
              <a:t>Q=</a:t>
            </a:r>
            <a:r>
              <a:rPr lang="fr-CA" sz="2000" dirty="0" err="1"/>
              <a:t>mcΔT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A796E-FF47-4384-AADA-6943E30A54B9}"/>
              </a:ext>
            </a:extLst>
          </p:cNvPr>
          <p:cNvSpPr/>
          <p:nvPr/>
        </p:nvSpPr>
        <p:spPr>
          <a:xfrm>
            <a:off x="200025" y="257019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4E384-0889-4CB3-92DF-CA1B2EF2E1D5}"/>
              </a:ext>
            </a:extLst>
          </p:cNvPr>
          <p:cNvSpPr/>
          <p:nvPr/>
        </p:nvSpPr>
        <p:spPr>
          <a:xfrm>
            <a:off x="7915275" y="6179420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7852D-B766-410A-8701-7236689F4B89}"/>
              </a:ext>
            </a:extLst>
          </p:cNvPr>
          <p:cNvSpPr/>
          <p:nvPr/>
        </p:nvSpPr>
        <p:spPr>
          <a:xfrm>
            <a:off x="200025" y="213693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E08540-3F69-41E3-A251-7503C07C68BF}"/>
              </a:ext>
            </a:extLst>
          </p:cNvPr>
          <p:cNvSpPr/>
          <p:nvPr/>
        </p:nvSpPr>
        <p:spPr>
          <a:xfrm>
            <a:off x="200023" y="4542077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E9C16B-8864-4873-832D-158B8C923113}"/>
              </a:ext>
            </a:extLst>
          </p:cNvPr>
          <p:cNvSpPr/>
          <p:nvPr/>
        </p:nvSpPr>
        <p:spPr>
          <a:xfrm>
            <a:off x="200024" y="4963657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0646D-6900-4CBB-A48C-6CF960BAB490}"/>
              </a:ext>
            </a:extLst>
          </p:cNvPr>
          <p:cNvSpPr/>
          <p:nvPr/>
        </p:nvSpPr>
        <p:spPr>
          <a:xfrm>
            <a:off x="200024" y="538290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49F97-AC42-4F2B-975D-C1384B9D41C5}"/>
              </a:ext>
            </a:extLst>
          </p:cNvPr>
          <p:cNvSpPr/>
          <p:nvPr/>
        </p:nvSpPr>
        <p:spPr>
          <a:xfrm>
            <a:off x="200023" y="580302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4B1275-CBA6-4039-9152-608AB621F818}"/>
              </a:ext>
            </a:extLst>
          </p:cNvPr>
          <p:cNvSpPr/>
          <p:nvPr/>
        </p:nvSpPr>
        <p:spPr>
          <a:xfrm>
            <a:off x="200023" y="622776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43CCD-06CD-4D3E-8A50-719B585A6D76}"/>
              </a:ext>
            </a:extLst>
          </p:cNvPr>
          <p:cNvSpPr/>
          <p:nvPr/>
        </p:nvSpPr>
        <p:spPr>
          <a:xfrm>
            <a:off x="4125527" y="212292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5B935-6222-4AAC-BC0A-EBB51A3F5651}"/>
              </a:ext>
            </a:extLst>
          </p:cNvPr>
          <p:cNvSpPr/>
          <p:nvPr/>
        </p:nvSpPr>
        <p:spPr>
          <a:xfrm>
            <a:off x="4125528" y="254450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B33FD-A6AF-4836-BC20-311CCEDB84FC}"/>
              </a:ext>
            </a:extLst>
          </p:cNvPr>
          <p:cNvSpPr/>
          <p:nvPr/>
        </p:nvSpPr>
        <p:spPr>
          <a:xfrm>
            <a:off x="7915275" y="3361051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4B5306-26D4-417A-A6A2-6697391086E7}"/>
              </a:ext>
            </a:extLst>
          </p:cNvPr>
          <p:cNvSpPr/>
          <p:nvPr/>
        </p:nvSpPr>
        <p:spPr>
          <a:xfrm>
            <a:off x="7915275" y="5380426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8D2F8-E964-4894-A47C-14E7EDD5B786}"/>
              </a:ext>
            </a:extLst>
          </p:cNvPr>
          <p:cNvSpPr/>
          <p:nvPr/>
        </p:nvSpPr>
        <p:spPr>
          <a:xfrm>
            <a:off x="7915276" y="5802006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D960B-36E6-40E6-8FB8-557C02B36D15}"/>
              </a:ext>
            </a:extLst>
          </p:cNvPr>
          <p:cNvSpPr/>
          <p:nvPr/>
        </p:nvSpPr>
        <p:spPr>
          <a:xfrm>
            <a:off x="7915275" y="3780764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95DDA-E605-48A8-AA26-2EE97B966DFC}"/>
              </a:ext>
            </a:extLst>
          </p:cNvPr>
          <p:cNvSpPr/>
          <p:nvPr/>
        </p:nvSpPr>
        <p:spPr>
          <a:xfrm>
            <a:off x="7915275" y="4157312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B585CC-438E-4E98-9F3B-FF170BFF6E4A}"/>
              </a:ext>
            </a:extLst>
          </p:cNvPr>
          <p:cNvSpPr/>
          <p:nvPr/>
        </p:nvSpPr>
        <p:spPr>
          <a:xfrm>
            <a:off x="7915275" y="5000752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6DC088-6EBF-4169-96F6-6845C93FB0B0}"/>
              </a:ext>
            </a:extLst>
          </p:cNvPr>
          <p:cNvSpPr/>
          <p:nvPr/>
        </p:nvSpPr>
        <p:spPr>
          <a:xfrm>
            <a:off x="7915275" y="4540999"/>
            <a:ext cx="3987968" cy="360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87C838-28B1-4E10-9505-3F376FF0FB36}"/>
              </a:ext>
            </a:extLst>
          </p:cNvPr>
          <p:cNvSpPr/>
          <p:nvPr/>
        </p:nvSpPr>
        <p:spPr>
          <a:xfrm>
            <a:off x="4125527" y="4965384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DF23C7-ED7D-4D40-BA6C-1A7371B90B6A}"/>
              </a:ext>
            </a:extLst>
          </p:cNvPr>
          <p:cNvSpPr/>
          <p:nvPr/>
        </p:nvSpPr>
        <p:spPr>
          <a:xfrm>
            <a:off x="4125527" y="534193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5E308B-138D-4EB9-984A-5E5EB95407A5}"/>
              </a:ext>
            </a:extLst>
          </p:cNvPr>
          <p:cNvSpPr/>
          <p:nvPr/>
        </p:nvSpPr>
        <p:spPr>
          <a:xfrm>
            <a:off x="4125527" y="618537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521A3-CF39-4DBE-8227-ECBD0F5ADA15}"/>
              </a:ext>
            </a:extLst>
          </p:cNvPr>
          <p:cNvSpPr/>
          <p:nvPr/>
        </p:nvSpPr>
        <p:spPr>
          <a:xfrm>
            <a:off x="4125527" y="5725619"/>
            <a:ext cx="3571875" cy="360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E40B53-D5C1-4E66-BFFE-2753C2A69C86}"/>
              </a:ext>
            </a:extLst>
          </p:cNvPr>
          <p:cNvSpPr/>
          <p:nvPr/>
        </p:nvSpPr>
        <p:spPr>
          <a:xfrm>
            <a:off x="200023" y="376700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B9B1E6-3173-4430-A7BF-573A5784505A}"/>
              </a:ext>
            </a:extLst>
          </p:cNvPr>
          <p:cNvSpPr/>
          <p:nvPr/>
        </p:nvSpPr>
        <p:spPr>
          <a:xfrm>
            <a:off x="200023" y="414355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A2DA61-D4EA-4E7F-A039-3595C1D8F0AF}"/>
              </a:ext>
            </a:extLst>
          </p:cNvPr>
          <p:cNvSpPr/>
          <p:nvPr/>
        </p:nvSpPr>
        <p:spPr>
          <a:xfrm>
            <a:off x="7915275" y="2122928"/>
            <a:ext cx="3987968" cy="3780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5E6831-C3FA-47F2-9328-5E3A6A51A0C8}"/>
              </a:ext>
            </a:extLst>
          </p:cNvPr>
          <p:cNvSpPr/>
          <p:nvPr/>
        </p:nvSpPr>
        <p:spPr>
          <a:xfrm>
            <a:off x="7915275" y="2548135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9444D0BF-D30B-4CB3-AF85-C0EE4115047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206</a:t>
            </a:r>
          </a:p>
        </p:txBody>
      </p:sp>
    </p:spTree>
    <p:extLst>
      <p:ext uri="{BB962C8B-B14F-4D97-AF65-F5344CB8AC3E}">
        <p14:creationId xmlns:p14="http://schemas.microsoft.com/office/powerpoint/2010/main" val="3577413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4074559" cy="4189055"/>
          </a:xfrm>
        </p:spPr>
        <p:txBody>
          <a:bodyPr>
            <a:normAutofit/>
          </a:bodyPr>
          <a:lstStyle/>
          <a:p>
            <a:r>
              <a:rPr lang="fr-CA" dirty="0"/>
              <a:t>Mise à jour carte mentale</a:t>
            </a:r>
          </a:p>
          <a:p>
            <a:endParaRPr lang="fr-CA" dirty="0"/>
          </a:p>
          <a:p>
            <a:r>
              <a:rPr lang="fr-CA" dirty="0"/>
              <a:t>Dernier cours:</a:t>
            </a:r>
          </a:p>
          <a:p>
            <a:pPr lvl="1"/>
            <a:r>
              <a:rPr lang="fr-CA" dirty="0"/>
              <a:t>p. 157 #1, 3 à 10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Aujourd’hui</a:t>
            </a:r>
          </a:p>
          <a:p>
            <a:pPr lvl="1"/>
            <a:r>
              <a:rPr lang="fr-CA" dirty="0"/>
              <a:t>p.211 #1, 3 à 10</a:t>
            </a:r>
            <a:endParaRPr lang="en-CA" dirty="0"/>
          </a:p>
          <a:p>
            <a:pPr lvl="1"/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8645E33-02B3-4E15-AA89-8D5A9C47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32" y="2833424"/>
            <a:ext cx="7633635" cy="1743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BBC43-ED91-4F07-B801-2BEE59735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32" y="4877428"/>
            <a:ext cx="7633635" cy="17482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DA33A4-E377-4533-A092-A7463AC0217E}"/>
              </a:ext>
            </a:extLst>
          </p:cNvPr>
          <p:cNvSpPr/>
          <p:nvPr/>
        </p:nvSpPr>
        <p:spPr>
          <a:xfrm>
            <a:off x="680321" y="2734812"/>
            <a:ext cx="10997154" cy="196302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550CB-8180-49BB-B6A0-17C3608D2138}"/>
              </a:ext>
            </a:extLst>
          </p:cNvPr>
          <p:cNvSpPr/>
          <p:nvPr/>
        </p:nvSpPr>
        <p:spPr>
          <a:xfrm>
            <a:off x="680321" y="4777683"/>
            <a:ext cx="10997154" cy="1963024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Pour ceux qui sont rapides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518176" cy="1643856"/>
          </a:xfrm>
        </p:spPr>
        <p:txBody>
          <a:bodyPr>
            <a:normAutofit/>
          </a:bodyPr>
          <a:lstStyle/>
          <a:p>
            <a:r>
              <a:rPr lang="fr-CA" dirty="0"/>
              <a:t>Vous pouvez avancer les exercices suivants et éventuellement compléter le quiz Moodle.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65E00E3-803D-4473-ABD6-57BD9DD1189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1ECF6816-5F27-4A8A-AC68-C039C531A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03" y="3980728"/>
            <a:ext cx="8204994" cy="20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88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Chaleur (Q)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77A08-C612-4A74-9F81-B92DE154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45" y="2613266"/>
            <a:ext cx="9613861" cy="12572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/>
              <a:t>Q = mc</a:t>
            </a:r>
            <a:r>
              <a:rPr lang="el-GR" sz="6000" b="1" dirty="0"/>
              <a:t>Δ</a:t>
            </a:r>
            <a:r>
              <a:rPr lang="fr-CA" sz="6000" b="1" dirty="0"/>
              <a:t>T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897FA06-7F10-4961-AD8D-F4D1BC22A5DA}"/>
              </a:ext>
            </a:extLst>
          </p:cNvPr>
          <p:cNvSpPr txBox="1">
            <a:spLocks/>
          </p:cNvSpPr>
          <p:nvPr/>
        </p:nvSpPr>
        <p:spPr>
          <a:xfrm>
            <a:off x="356468" y="4915012"/>
            <a:ext cx="11567711" cy="1627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CA" dirty="0"/>
              <a:t>NB: La chaleur se déplace toujours d’un milieu où la température est élevée vers un milieu où la température est plus basse. Ceci se produit jusqu’à l’équilibre de température des deux milieux.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E701F78-5732-42D1-A82D-B132AA0EAA2B}"/>
              </a:ext>
            </a:extLst>
          </p:cNvPr>
          <p:cNvSpPr txBox="1">
            <a:spLocks/>
          </p:cNvSpPr>
          <p:nvPr/>
        </p:nvSpPr>
        <p:spPr>
          <a:xfrm>
            <a:off x="213368" y="2615828"/>
            <a:ext cx="96138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>
                <a:solidFill>
                  <a:srgbClr val="92D050"/>
                </a:solidFill>
              </a:rPr>
              <a:t>Q</a:t>
            </a:r>
            <a:r>
              <a:rPr lang="fr-CA" sz="6000" b="1" dirty="0"/>
              <a:t> = </a:t>
            </a:r>
            <a:r>
              <a:rPr lang="fr-CA" sz="6000" b="1" dirty="0">
                <a:solidFill>
                  <a:srgbClr val="FFFF00"/>
                </a:solidFill>
              </a:rPr>
              <a:t>m</a:t>
            </a:r>
            <a:r>
              <a:rPr lang="fr-CA" sz="6000" b="1" dirty="0">
                <a:solidFill>
                  <a:srgbClr val="00B0F0"/>
                </a:solidFill>
              </a:rPr>
              <a:t>c</a:t>
            </a:r>
            <a:r>
              <a:rPr lang="el-GR" sz="6000" b="1" dirty="0">
                <a:solidFill>
                  <a:schemeClr val="accent5"/>
                </a:solidFill>
              </a:rPr>
              <a:t>Δ</a:t>
            </a:r>
            <a:r>
              <a:rPr lang="fr-CA" sz="6000" b="1" dirty="0">
                <a:solidFill>
                  <a:schemeClr val="accent5"/>
                </a:solidFill>
              </a:rPr>
              <a:t>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32349A2-A721-4B49-8435-399A4574B748}"/>
              </a:ext>
            </a:extLst>
          </p:cNvPr>
          <p:cNvGrpSpPr/>
          <p:nvPr/>
        </p:nvGrpSpPr>
        <p:grpSpPr>
          <a:xfrm>
            <a:off x="47506" y="2068213"/>
            <a:ext cx="4972792" cy="965560"/>
            <a:chOff x="508105" y="2952505"/>
            <a:chExt cx="4972792" cy="965560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B1DCFAC-7D8E-4A6E-8B94-83E4C0B00AA8}"/>
                </a:ext>
              </a:extLst>
            </p:cNvPr>
            <p:cNvSpPr txBox="1"/>
            <p:nvPr/>
          </p:nvSpPr>
          <p:spPr>
            <a:xfrm>
              <a:off x="508105" y="2952505"/>
              <a:ext cx="497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92D050"/>
                  </a:solidFill>
                </a:rPr>
                <a:t>Chaleur absorbée ou dégagée (J)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8AD778B-EE2A-4F9C-B06F-59E93B15ADCB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2994501" y="3414170"/>
              <a:ext cx="770304" cy="503895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40F94B-4EEA-4360-BF0B-CAA929DBF6DE}"/>
              </a:ext>
            </a:extLst>
          </p:cNvPr>
          <p:cNvGrpSpPr/>
          <p:nvPr/>
        </p:nvGrpSpPr>
        <p:grpSpPr>
          <a:xfrm>
            <a:off x="1713320" y="3654144"/>
            <a:ext cx="3306978" cy="664091"/>
            <a:chOff x="673967" y="3274960"/>
            <a:chExt cx="3306978" cy="664091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5B7150D-40AF-48AD-8C85-AC73B4823358}"/>
                </a:ext>
              </a:extLst>
            </p:cNvPr>
            <p:cNvSpPr txBox="1"/>
            <p:nvPr/>
          </p:nvSpPr>
          <p:spPr>
            <a:xfrm>
              <a:off x="673967" y="3477386"/>
              <a:ext cx="233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2400" b="1" dirty="0">
                  <a:solidFill>
                    <a:srgbClr val="FFFF00"/>
                  </a:solidFill>
                </a:rPr>
                <a:t>Masse (g)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57EDD62-178C-4FF8-80F4-BCD664318786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3005854" y="3274960"/>
              <a:ext cx="975091" cy="43325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5EE6FA5-42C6-4325-9015-21D3B3E37831}"/>
              </a:ext>
            </a:extLst>
          </p:cNvPr>
          <p:cNvGrpSpPr/>
          <p:nvPr/>
        </p:nvGrpSpPr>
        <p:grpSpPr>
          <a:xfrm>
            <a:off x="5677852" y="3614798"/>
            <a:ext cx="5995564" cy="1184392"/>
            <a:chOff x="-86294" y="3138421"/>
            <a:chExt cx="4134223" cy="1184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3E1FEBC0-37B2-4C6C-A02A-FE1D04245F64}"/>
                    </a:ext>
                  </a:extLst>
                </p:cNvPr>
                <p:cNvSpPr txBox="1"/>
                <p:nvPr/>
              </p:nvSpPr>
              <p:spPr>
                <a:xfrm>
                  <a:off x="410860" y="3282207"/>
                  <a:ext cx="3637069" cy="1040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400" b="1" dirty="0">
                      <a:solidFill>
                        <a:srgbClr val="00B0F0"/>
                      </a:solidFill>
                    </a:rPr>
                    <a:t>Capacité thermique massique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fr-CA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fr-CA" sz="2400" b="1" i="1" baseline="3000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fr-CA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</m:oMath>
                  </a14:m>
                  <a:r>
                    <a:rPr lang="fr-CA" sz="2400" b="1" dirty="0">
                      <a:solidFill>
                        <a:srgbClr val="00B0F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3E1FEBC0-37B2-4C6C-A02A-FE1D04245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60" y="3282207"/>
                  <a:ext cx="3637069" cy="1040606"/>
                </a:xfrm>
                <a:prstGeom prst="rect">
                  <a:avLst/>
                </a:prstGeom>
                <a:blipFill>
                  <a:blip r:embed="rId3"/>
                  <a:stretch>
                    <a:fillRect l="-185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B0366D9-A854-4712-873F-C1EEB2ACB7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86294" y="3138421"/>
              <a:ext cx="497154" cy="39760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508A29C-30D2-405F-8EBF-97D2E75C00C6}"/>
              </a:ext>
            </a:extLst>
          </p:cNvPr>
          <p:cNvGrpSpPr/>
          <p:nvPr/>
        </p:nvGrpSpPr>
        <p:grpSpPr>
          <a:xfrm>
            <a:off x="6664282" y="2046004"/>
            <a:ext cx="5259897" cy="880109"/>
            <a:chOff x="-96338" y="3477386"/>
            <a:chExt cx="5259897" cy="880109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F3A6B34-DEC9-4474-AE11-35DA6C42CB98}"/>
                </a:ext>
              </a:extLst>
            </p:cNvPr>
            <p:cNvSpPr txBox="1"/>
            <p:nvPr/>
          </p:nvSpPr>
          <p:spPr>
            <a:xfrm>
              <a:off x="673966" y="3477386"/>
              <a:ext cx="44895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5"/>
                  </a:solidFill>
                </a:rPr>
                <a:t>Variation de température (</a:t>
              </a:r>
              <a:r>
                <a:rPr lang="fr-CA" sz="2400" b="1" baseline="30000" dirty="0" err="1">
                  <a:solidFill>
                    <a:schemeClr val="accent5"/>
                  </a:solidFill>
                </a:rPr>
                <a:t>o</a:t>
              </a:r>
              <a:r>
                <a:rPr lang="fr-CA" sz="2400" b="1" dirty="0" err="1">
                  <a:solidFill>
                    <a:schemeClr val="accent5"/>
                  </a:solidFill>
                </a:rPr>
                <a:t>C</a:t>
              </a:r>
              <a:r>
                <a:rPr lang="fr-CA" sz="2400" b="1" dirty="0">
                  <a:solidFill>
                    <a:schemeClr val="accent5"/>
                  </a:solidFill>
                </a:rPr>
                <a:t>)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84CEE9A5-7946-4B1C-8012-FAA4DBD90A2E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-96338" y="3708219"/>
              <a:ext cx="770304" cy="649276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CBD4244B-D863-48BC-A5E7-F86283A0A65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p.150 à 154</a:t>
            </a:r>
          </a:p>
        </p:txBody>
      </p:sp>
    </p:spTree>
    <p:extLst>
      <p:ext uri="{BB962C8B-B14F-4D97-AF65-F5344CB8AC3E}">
        <p14:creationId xmlns:p14="http://schemas.microsoft.com/office/powerpoint/2010/main" val="572282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0E57C0E8-063C-4617-8FCC-3F21AAF5611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555212" y="4181411"/>
            <a:ext cx="3478758" cy="2676589"/>
            <a:chOff x="370428" y="4389121"/>
            <a:chExt cx="3254855" cy="1959718"/>
          </a:xfrm>
          <a:effectLst/>
        </p:grpSpPr>
        <p:sp>
          <p:nvSpPr>
            <p:cNvPr id="125" name="Cylindre 124">
              <a:extLst>
                <a:ext uri="{FF2B5EF4-FFF2-40B4-BE49-F238E27FC236}">
                  <a16:creationId xmlns:a16="http://schemas.microsoft.com/office/drawing/2014/main" id="{7D7C13B4-04B3-464E-A940-BCA960AE3FA3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C3A63A52-54DD-4F44-8445-4728ED48AD00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Type de systèmes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6910520-B151-4E87-AC56-44348D7F8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859" y="2140288"/>
            <a:ext cx="3070034" cy="576262"/>
          </a:xfrm>
        </p:spPr>
        <p:txBody>
          <a:bodyPr anchor="ctr"/>
          <a:lstStyle/>
          <a:p>
            <a:pPr algn="ctr"/>
            <a:r>
              <a:rPr lang="fr-CA" sz="2800" b="1" u="sng" dirty="0"/>
              <a:t>Système ouvert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55B2B6-BEFD-4B71-BE1E-ABBA8241FEF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82734" y="3022673"/>
            <a:ext cx="3560587" cy="1118778"/>
          </a:xfrm>
        </p:spPr>
        <p:txBody>
          <a:bodyPr>
            <a:normAutofit/>
          </a:bodyPr>
          <a:lstStyle/>
          <a:p>
            <a:r>
              <a:rPr lang="fr-CA" sz="1800" dirty="0"/>
              <a:t>Dans un système ouvert, il peut y avoir un échange de matière et d’énergie avec le milieu environnant.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5F3934A-CFFC-4546-9E99-EBD14539B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1774" y="2140288"/>
            <a:ext cx="3063240" cy="576262"/>
          </a:xfrm>
        </p:spPr>
        <p:txBody>
          <a:bodyPr anchor="ctr"/>
          <a:lstStyle/>
          <a:p>
            <a:pPr algn="ctr"/>
            <a:r>
              <a:rPr lang="fr-CA" sz="2800" b="1" u="sng" dirty="0"/>
              <a:t>Système fermé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C7B6C0B-F6A4-485F-8A6E-4C7757A8033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50718" y="3022673"/>
            <a:ext cx="3576393" cy="1118778"/>
          </a:xfrm>
        </p:spPr>
        <p:txBody>
          <a:bodyPr>
            <a:noAutofit/>
          </a:bodyPr>
          <a:lstStyle/>
          <a:p>
            <a:r>
              <a:rPr lang="fr-CA" sz="1800" dirty="0"/>
              <a:t>Dans un système fermé, il peut y avoir un échange d’énergie avec le milieu environnant, mais pas d’échange de matière.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922B096-D7AD-40EA-A702-CF41A149D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0771" y="2140288"/>
            <a:ext cx="3070025" cy="576262"/>
          </a:xfrm>
        </p:spPr>
        <p:txBody>
          <a:bodyPr anchor="ctr"/>
          <a:lstStyle/>
          <a:p>
            <a:pPr algn="ctr"/>
            <a:r>
              <a:rPr lang="fr-CA" sz="2800" b="1" u="sng" dirty="0"/>
              <a:t>Système isolé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A191F96-F4DF-4A22-B7AA-65BF0B249DA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55972" y="3022673"/>
            <a:ext cx="3584315" cy="1118778"/>
          </a:xfrm>
        </p:spPr>
        <p:txBody>
          <a:bodyPr>
            <a:normAutofit/>
          </a:bodyPr>
          <a:lstStyle/>
          <a:p>
            <a:r>
              <a:rPr lang="fr-CA" sz="1800" dirty="0"/>
              <a:t>Dans un système isolé, il ne peut, théoriquement, y avoir aucun échange avec le milieu environnant.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9B09B5A-42BB-4270-9A9E-BBAF71C8C31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p.204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D8F447F-8CF0-4E3D-8D52-41B5CA253FA0}"/>
              </a:ext>
            </a:extLst>
          </p:cNvPr>
          <p:cNvCxnSpPr/>
          <p:nvPr/>
        </p:nvCxnSpPr>
        <p:spPr>
          <a:xfrm>
            <a:off x="3962400" y="1990722"/>
            <a:ext cx="0" cy="4867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D24410A-EA4F-408F-840B-4E0F42F79425}"/>
              </a:ext>
            </a:extLst>
          </p:cNvPr>
          <p:cNvCxnSpPr/>
          <p:nvPr/>
        </p:nvCxnSpPr>
        <p:spPr>
          <a:xfrm>
            <a:off x="8143875" y="1990722"/>
            <a:ext cx="0" cy="4867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A19C760B-F68D-459B-976A-D7E8F9C4E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22832" y="4549245"/>
            <a:ext cx="3050195" cy="474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8DFD957-7EC1-4D6D-A9CD-034B0A6A991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32322" y="4538513"/>
            <a:ext cx="3047793" cy="1959718"/>
            <a:chOff x="370428" y="4389121"/>
            <a:chExt cx="3254855" cy="1959718"/>
          </a:xfrm>
        </p:grpSpPr>
        <p:sp>
          <p:nvSpPr>
            <p:cNvPr id="18" name="Cylindre 17">
              <a:extLst>
                <a:ext uri="{FF2B5EF4-FFF2-40B4-BE49-F238E27FC236}">
                  <a16:creationId xmlns:a16="http://schemas.microsoft.com/office/drawing/2014/main" id="{B02B3BC1-31A2-4A57-8746-295DCA4170F6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E5560F7-5A74-40DC-B7DC-94CBF9918450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20" name="Picture 2" descr="Isolated Transparent Circle - Free image on Pixabay">
            <a:extLst>
              <a:ext uri="{FF2B5EF4-FFF2-40B4-BE49-F238E27FC236}">
                <a16:creationId xmlns:a16="http://schemas.microsoft.com/office/drawing/2014/main" id="{BB1A82BB-B8F4-4CF8-ABFA-D72DA4CB7B1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98" y="5769934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solated Transparent Circle - Free image on Pixabay">
            <a:extLst>
              <a:ext uri="{FF2B5EF4-FFF2-40B4-BE49-F238E27FC236}">
                <a16:creationId xmlns:a16="http://schemas.microsoft.com/office/drawing/2014/main" id="{B10446D9-4E71-4652-BE5E-CC7ACE0FAEE0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91" y="5404102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solated Transparent Circle - Free image on Pixabay">
            <a:extLst>
              <a:ext uri="{FF2B5EF4-FFF2-40B4-BE49-F238E27FC236}">
                <a16:creationId xmlns:a16="http://schemas.microsoft.com/office/drawing/2014/main" id="{40F698DF-A02F-458D-869E-C01629753543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4" y="5294971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solated Transparent Circle - Free image on Pixabay">
            <a:extLst>
              <a:ext uri="{FF2B5EF4-FFF2-40B4-BE49-F238E27FC236}">
                <a16:creationId xmlns:a16="http://schemas.microsoft.com/office/drawing/2014/main" id="{2DB92C25-4E3A-4BF7-A24A-D9DB32BFDE5E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38" y="5169752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id="{0C4C7316-8D7D-42FF-913A-3555E280051C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35866" y="4534323"/>
            <a:ext cx="3047793" cy="1959718"/>
            <a:chOff x="370428" y="4389121"/>
            <a:chExt cx="3254855" cy="195971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4" name="Cylindre 43">
              <a:extLst>
                <a:ext uri="{FF2B5EF4-FFF2-40B4-BE49-F238E27FC236}">
                  <a16:creationId xmlns:a16="http://schemas.microsoft.com/office/drawing/2014/main" id="{BF6511A9-4BEA-4E69-A53F-4F3D93D1B8E1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14C7E8EC-A763-47BF-A0D3-B5B23CD615D5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22" name="Picture 2" descr="Isolated Transparent Circle - Free image on Pixabay">
            <a:extLst>
              <a:ext uri="{FF2B5EF4-FFF2-40B4-BE49-F238E27FC236}">
                <a16:creationId xmlns:a16="http://schemas.microsoft.com/office/drawing/2014/main" id="{D89A3A58-AF0A-4746-8E76-1178D9DF00C0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32" y="5932293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Ellipse 53">
            <a:extLst>
              <a:ext uri="{FF2B5EF4-FFF2-40B4-BE49-F238E27FC236}">
                <a16:creationId xmlns:a16="http://schemas.microsoft.com/office/drawing/2014/main" id="{6BA844ED-6586-4548-B490-10835847D9E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556708" y="4564167"/>
            <a:ext cx="3050195" cy="474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C384DC6A-CD59-4C74-A1B6-01CCD22855BA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4566198" y="4553435"/>
            <a:ext cx="3047793" cy="1959718"/>
            <a:chOff x="370428" y="4389121"/>
            <a:chExt cx="3254855" cy="1959718"/>
          </a:xfrm>
        </p:grpSpPr>
        <p:sp>
          <p:nvSpPr>
            <p:cNvPr id="56" name="Cylindre 55">
              <a:extLst>
                <a:ext uri="{FF2B5EF4-FFF2-40B4-BE49-F238E27FC236}">
                  <a16:creationId xmlns:a16="http://schemas.microsoft.com/office/drawing/2014/main" id="{8D8D66C7-0FFB-4C80-98E8-F01C2BD4803D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6031552-E1D2-4331-8C8D-684391F9D103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58" name="Picture 2" descr="Isolated Transparent Circle - Free image on Pixabay">
            <a:extLst>
              <a:ext uri="{FF2B5EF4-FFF2-40B4-BE49-F238E27FC236}">
                <a16:creationId xmlns:a16="http://schemas.microsoft.com/office/drawing/2014/main" id="{A5E3ADCE-6E16-4D17-9303-D2CF52721D24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74" y="5784856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solated Transparent Circle - Free image on Pixabay">
            <a:extLst>
              <a:ext uri="{FF2B5EF4-FFF2-40B4-BE49-F238E27FC236}">
                <a16:creationId xmlns:a16="http://schemas.microsoft.com/office/drawing/2014/main" id="{0C8808C8-58F6-490B-9D56-064A8CAA7E63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7" y="5419024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solated Transparent Circle - Free image on Pixabay">
            <a:extLst>
              <a:ext uri="{FF2B5EF4-FFF2-40B4-BE49-F238E27FC236}">
                <a16:creationId xmlns:a16="http://schemas.microsoft.com/office/drawing/2014/main" id="{9CF71DF8-8359-4D31-947F-EBA18DCD7BD2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90" y="5309893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Isolated Transparent Circle - Free image on Pixabay">
            <a:extLst>
              <a:ext uri="{FF2B5EF4-FFF2-40B4-BE49-F238E27FC236}">
                <a16:creationId xmlns:a16="http://schemas.microsoft.com/office/drawing/2014/main" id="{404D1220-3330-4DE5-ACAB-6F145200F0DA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14" y="5184674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id="{C3E4191C-CD04-40D7-A718-543EC1EA0425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4569742" y="4549245"/>
            <a:ext cx="3047793" cy="1959718"/>
            <a:chOff x="370428" y="4389121"/>
            <a:chExt cx="3254855" cy="195971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3" name="Cylindre 62">
              <a:extLst>
                <a:ext uri="{FF2B5EF4-FFF2-40B4-BE49-F238E27FC236}">
                  <a16:creationId xmlns:a16="http://schemas.microsoft.com/office/drawing/2014/main" id="{0D5D7568-1B53-4E0B-9D0A-6D2EDA4A8576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F74EA550-2AF8-48B0-8D79-FEF0B5E055A2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65" name="Picture 2" descr="Isolated Transparent Circle - Free image on Pixabay">
            <a:extLst>
              <a:ext uri="{FF2B5EF4-FFF2-40B4-BE49-F238E27FC236}">
                <a16:creationId xmlns:a16="http://schemas.microsoft.com/office/drawing/2014/main" id="{45197690-002A-47B0-A637-0BD97B527286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08" y="5947215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858090-7C08-4658-AAEE-354AE333A1A3}"/>
              </a:ext>
            </a:extLst>
          </p:cNvPr>
          <p:cNvSpPr/>
          <p:nvPr/>
        </p:nvSpPr>
        <p:spPr>
          <a:xfrm>
            <a:off x="0" y="1989259"/>
            <a:ext cx="3955312" cy="4867277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7216A45-63E3-4D84-BA43-822B8A22A40F}"/>
              </a:ext>
            </a:extLst>
          </p:cNvPr>
          <p:cNvSpPr/>
          <p:nvPr/>
        </p:nvSpPr>
        <p:spPr>
          <a:xfrm>
            <a:off x="3951688" y="1990724"/>
            <a:ext cx="4168983" cy="4867276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C44E9796-FE4A-4B60-813E-1148C6D57A1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771490" y="4365021"/>
            <a:ext cx="3050195" cy="474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F243C12D-E0D2-4A2F-A33A-E20BB7E6259F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8780980" y="4354289"/>
            <a:ext cx="3047793" cy="1959718"/>
            <a:chOff x="370428" y="4389121"/>
            <a:chExt cx="3254855" cy="1959718"/>
          </a:xfrm>
        </p:grpSpPr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BAECB785-B803-4ECC-8295-16526B544767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6" name="Cylindre 105">
              <a:extLst>
                <a:ext uri="{FF2B5EF4-FFF2-40B4-BE49-F238E27FC236}">
                  <a16:creationId xmlns:a16="http://schemas.microsoft.com/office/drawing/2014/main" id="{FE0D8B04-3F78-49E7-B570-C646B0CA8555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279C87FA-DDE9-4459-90BB-DE95807F3E13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8782658" y="4338840"/>
            <a:ext cx="3047793" cy="1959718"/>
            <a:chOff x="370428" y="4389121"/>
            <a:chExt cx="3254855" cy="195971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3" name="Cylindre 112">
              <a:extLst>
                <a:ext uri="{FF2B5EF4-FFF2-40B4-BE49-F238E27FC236}">
                  <a16:creationId xmlns:a16="http://schemas.microsoft.com/office/drawing/2014/main" id="{CB2CCF67-B017-4479-849B-34B234960A93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02E61BE5-FF27-46C9-85B9-09328CE3EDEA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16" name="Picture 2" descr="Isolated Transparent Circle - Free image on Pixabay">
            <a:extLst>
              <a:ext uri="{FF2B5EF4-FFF2-40B4-BE49-F238E27FC236}">
                <a16:creationId xmlns:a16="http://schemas.microsoft.com/office/drawing/2014/main" id="{DF0E8711-A306-45DF-A7AC-9369122E07DA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387" y="5597919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Isolated Transparent Circle - Free image on Pixabay">
            <a:extLst>
              <a:ext uri="{FF2B5EF4-FFF2-40B4-BE49-F238E27FC236}">
                <a16:creationId xmlns:a16="http://schemas.microsoft.com/office/drawing/2014/main" id="{C872E85D-5D33-4057-95F1-FACB34DE3834}"/>
              </a:ext>
            </a:extLst>
          </p:cNvPr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380" y="5232087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Isolated Transparent Circle - Free image on Pixabay">
            <a:extLst>
              <a:ext uri="{FF2B5EF4-FFF2-40B4-BE49-F238E27FC236}">
                <a16:creationId xmlns:a16="http://schemas.microsoft.com/office/drawing/2014/main" id="{516EC19A-A342-4CB0-95CA-36B1D7003F39}"/>
              </a:ext>
            </a:extLst>
          </p:cNvPr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03" y="5122956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Isolated Transparent Circle - Free image on Pixabay">
            <a:extLst>
              <a:ext uri="{FF2B5EF4-FFF2-40B4-BE49-F238E27FC236}">
                <a16:creationId xmlns:a16="http://schemas.microsoft.com/office/drawing/2014/main" id="{EBE420F2-C4F8-4AEB-9A97-D29C59FD33B0}"/>
              </a:ext>
            </a:extLst>
          </p:cNvPr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027" y="4997737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Isolated Transparent Circle - Free image on Pixabay">
            <a:extLst>
              <a:ext uri="{FF2B5EF4-FFF2-40B4-BE49-F238E27FC236}">
                <a16:creationId xmlns:a16="http://schemas.microsoft.com/office/drawing/2014/main" id="{3A61EAC9-62C5-4C0B-B259-1478D41AB4E4}"/>
              </a:ext>
            </a:extLst>
          </p:cNvPr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21" y="5760278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Ellipse 126">
            <a:extLst>
              <a:ext uri="{FF2B5EF4-FFF2-40B4-BE49-F238E27FC236}">
                <a16:creationId xmlns:a16="http://schemas.microsoft.com/office/drawing/2014/main" id="{4DD82F91-5D2D-4911-A277-C0D718FB6C92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574300" y="4202950"/>
            <a:ext cx="3434285" cy="620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70134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-0.0007 L 0.02083 -0.14838 L 0.04127 0.05833 L 0.07786 -0.14537 L 0.18372 -0.05348 L -0.06511 -0.04514 L -0.00065 -0.0007 Z " pathEditMode="relative" rAng="0" ptsTypes="AAAAAAA">
                                      <p:cBhvr>
                                        <p:cTn id="11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4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093 L -0.14831 -0.04236 L -0.20651 -0.01759 L 0.04362 0.05255 L -0.20755 0.08773 L -0.05586 0.17477 L 0.00117 -0.0074 L 0.00117 0.00093 Z " pathEditMode="relative" rAng="0" ptsTypes="AAAAAAAA">
                                      <p:cBhvr>
                                        <p:cTn id="12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6528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56 -0.00115 L -0.05742 -0.07546 L -0.12018 -0.00208 L -0.07669 0.12824 L 0.12696 0.05162 L 0.07435 -0.07639 L -0.00156 -0.00115 Z " pathEditMode="relative" rAng="0" ptsTypes="AAAAAAA">
                                      <p:cBhvr>
                                        <p:cTn id="12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08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-0.00069 L -0.04479 -0.12569 L -0.04075 0.08311 L 0.05469 -0.0949 L -0.19297 -0.10717 L 0.05404 0.00232 L -0.19297 0.01065 L 0.00117 -0.00069 Z " pathEditMode="relative" rAng="0" ptsTypes="AAAAAAAA">
                                      <p:cBhvr>
                                        <p:cTn id="12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206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9 0.00232 L 0.04921 -0.05648 L 0.21549 0.00532 L 0.15846 0.14907 L 0.09453 0.07986 L 0.03059 0.14792 L -0.03503 0.04676 L 0.08867 -0.0162 L -0.00079 0.00232 Z " pathEditMode="relative" rAng="0" ptsTypes="AAAAAAAAA">
                                      <p:cBhvr>
                                        <p:cTn id="12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9" grpId="0" build="p"/>
      <p:bldP spid="12" grpId="0" build="p"/>
      <p:bldP spid="10" grpId="0" build="p"/>
      <p:bldP spid="13" grpId="0" build="p"/>
      <p:bldP spid="14" grpId="0" animBg="1"/>
      <p:bldP spid="54" grpId="0" animBg="1"/>
      <p:bldP spid="3" grpId="0" animBg="1"/>
      <p:bldP spid="103" grpId="0" animBg="1"/>
      <p:bldP spid="104" grpId="0" animBg="1"/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Calorimétrie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BD4EE1-DA81-4569-A2E7-C2DBFE7F1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fr-CA" dirty="0"/>
              <a:t>Définition: C’est une méthode expérimentale permettant de déterminer la </a:t>
            </a:r>
            <a:r>
              <a:rPr lang="fr-CA" b="1" dirty="0">
                <a:solidFill>
                  <a:srgbClr val="92D050"/>
                </a:solidFill>
              </a:rPr>
              <a:t>chaleur</a:t>
            </a:r>
            <a:r>
              <a:rPr lang="fr-CA" dirty="0"/>
              <a:t> d’une réaction à l’aide de la quantité </a:t>
            </a:r>
            <a:r>
              <a:rPr lang="fr-CA" b="1" dirty="0">
                <a:solidFill>
                  <a:srgbClr val="92D050"/>
                </a:solidFill>
              </a:rPr>
              <a:t>d’énergie absorbée ou dégagée </a:t>
            </a:r>
            <a:r>
              <a:rPr lang="fr-CA" dirty="0"/>
              <a:t>dans un </a:t>
            </a:r>
            <a:r>
              <a:rPr lang="fr-CA" b="1" dirty="0">
                <a:solidFill>
                  <a:srgbClr val="92D050"/>
                </a:solidFill>
              </a:rPr>
              <a:t>système isolé</a:t>
            </a:r>
            <a:r>
              <a:rPr lang="fr-CA" dirty="0"/>
              <a:t> à pression constante.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150D2EF-4002-4636-B3AB-167EBD22ACE3}"/>
              </a:ext>
            </a:extLst>
          </p:cNvPr>
          <p:cNvSpPr txBox="1">
            <a:spLocks/>
          </p:cNvSpPr>
          <p:nvPr/>
        </p:nvSpPr>
        <p:spPr>
          <a:xfrm>
            <a:off x="680321" y="4277753"/>
            <a:ext cx="3637179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/>
              <a:t>Q = mc</a:t>
            </a:r>
            <a:r>
              <a:rPr lang="el-GR" sz="6000" b="1" dirty="0"/>
              <a:t>Δ</a:t>
            </a:r>
            <a:r>
              <a:rPr lang="fr-CA" sz="6000" b="1" dirty="0"/>
              <a:t>T</a:t>
            </a:r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8635520B-17E1-4C58-8166-877685CC724F}"/>
              </a:ext>
            </a:extLst>
          </p:cNvPr>
          <p:cNvSpPr/>
          <p:nvPr/>
        </p:nvSpPr>
        <p:spPr>
          <a:xfrm>
            <a:off x="4686102" y="4105253"/>
            <a:ext cx="1602297" cy="1602297"/>
          </a:xfrm>
          <a:prstGeom prst="mathPlus">
            <a:avLst>
              <a:gd name="adj1" fmla="val 18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D92251B-B64C-4688-A978-A44EFC85279B}"/>
              </a:ext>
            </a:extLst>
          </p:cNvPr>
          <p:cNvSpPr txBox="1">
            <a:spLocks/>
          </p:cNvSpPr>
          <p:nvPr/>
        </p:nvSpPr>
        <p:spPr>
          <a:xfrm>
            <a:off x="6657001" y="4277751"/>
            <a:ext cx="3637179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4400" b="1" dirty="0"/>
              <a:t>Système isolé</a:t>
            </a:r>
          </a:p>
        </p:txBody>
      </p:sp>
    </p:spTree>
    <p:extLst>
      <p:ext uri="{BB962C8B-B14F-4D97-AF65-F5344CB8AC3E}">
        <p14:creationId xmlns:p14="http://schemas.microsoft.com/office/powerpoint/2010/main" val="3855204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Calorimètre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BD4EE1-DA81-4569-A2E7-C2DBFE7F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05246"/>
            <a:ext cx="9477317" cy="11716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Définition: Il s’agit d’un appareil isolé (système isolé) qui permet de prendre les mesures nécessaires pour compléter les calculs de calorimétrie.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A3E6B76-8374-4730-AEEE-B4EAE440EFA6}"/>
              </a:ext>
            </a:extLst>
          </p:cNvPr>
          <p:cNvSpPr txBox="1"/>
          <p:nvPr/>
        </p:nvSpPr>
        <p:spPr>
          <a:xfrm>
            <a:off x="680321" y="3276918"/>
            <a:ext cx="34787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400" b="1" dirty="0"/>
              <a:t>Calorimètre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DB2B0BB-80EB-47C1-B95F-A77B729EE93D}"/>
              </a:ext>
            </a:extLst>
          </p:cNvPr>
          <p:cNvSpPr txBox="1"/>
          <p:nvPr/>
        </p:nvSpPr>
        <p:spPr>
          <a:xfrm>
            <a:off x="6704265" y="3276918"/>
            <a:ext cx="34533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b="1" dirty="0"/>
              <a:t>Calorimètre doté d’une bombe calorimétrique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211DEB72-E3F5-42B3-A03B-3334DA84C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4690" r="54828" b="18036"/>
          <a:stretch/>
        </p:blipFill>
        <p:spPr bwMode="auto">
          <a:xfrm>
            <a:off x="1128911" y="3738583"/>
            <a:ext cx="2579023" cy="29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A252207C-D960-404F-9710-A14C20928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9" t="4531" r="1735" b="16585"/>
          <a:stretch/>
        </p:blipFill>
        <p:spPr bwMode="auto">
          <a:xfrm>
            <a:off x="7062704" y="3923249"/>
            <a:ext cx="2983774" cy="27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8963842C-9113-4FDB-97CF-AE113838394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</p:spTree>
    <p:extLst>
      <p:ext uri="{BB962C8B-B14F-4D97-AF65-F5344CB8AC3E}">
        <p14:creationId xmlns:p14="http://schemas.microsoft.com/office/powerpoint/2010/main" val="1896148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Calorimètre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BD4EE1-DA81-4569-A2E7-C2DBFE7F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593" y="2037845"/>
            <a:ext cx="9672813" cy="852894"/>
          </a:xfrm>
        </p:spPr>
        <p:txBody>
          <a:bodyPr anchor="ctr">
            <a:normAutofit/>
          </a:bodyPr>
          <a:lstStyle/>
          <a:p>
            <a:r>
              <a:rPr lang="fr-CA" sz="2000" dirty="0"/>
              <a:t>Définition: Il s’agit d’un appareil isolé (système isolé) qui permet de prendre les mesures nécessaires pour compléter les calculs de calorimétrie.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A3E6B76-8374-4730-AEEE-B4EAE440EFA6}"/>
              </a:ext>
            </a:extLst>
          </p:cNvPr>
          <p:cNvSpPr txBox="1"/>
          <p:nvPr/>
        </p:nvSpPr>
        <p:spPr>
          <a:xfrm>
            <a:off x="106327" y="2094960"/>
            <a:ext cx="21082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b="1" dirty="0"/>
              <a:t>Calorimètre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DB2B0BB-80EB-47C1-B95F-A77B729EE93D}"/>
              </a:ext>
            </a:extLst>
          </p:cNvPr>
          <p:cNvSpPr txBox="1"/>
          <p:nvPr/>
        </p:nvSpPr>
        <p:spPr>
          <a:xfrm>
            <a:off x="106327" y="4662244"/>
            <a:ext cx="21082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1200" b="1" dirty="0"/>
              <a:t>Calorimètre doté d’une bombe calorimétrique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211DEB72-E3F5-42B3-A03B-3334DA84C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4690" r="54828" b="18036"/>
          <a:stretch/>
        </p:blipFill>
        <p:spPr bwMode="auto">
          <a:xfrm>
            <a:off x="304594" y="2464292"/>
            <a:ext cx="1711733" cy="195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A252207C-D960-404F-9710-A14C20928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9" t="4531" r="1735" b="16585"/>
          <a:stretch/>
        </p:blipFill>
        <p:spPr bwMode="auto">
          <a:xfrm>
            <a:off x="304593" y="5157701"/>
            <a:ext cx="1711733" cy="158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0CEA412-D2D2-4DC3-9A54-D2FFD4211D3E}"/>
              </a:ext>
            </a:extLst>
          </p:cNvPr>
          <p:cNvSpPr txBox="1">
            <a:spLocks/>
          </p:cNvSpPr>
          <p:nvPr/>
        </p:nvSpPr>
        <p:spPr>
          <a:xfrm>
            <a:off x="2445694" y="2785887"/>
            <a:ext cx="93827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 err="1"/>
              <a:t>Q</a:t>
            </a:r>
            <a:r>
              <a:rPr lang="fr-CA" sz="6000" b="1" baseline="-25000" dirty="0" err="1"/>
              <a:t>calorimètre</a:t>
            </a:r>
            <a:r>
              <a:rPr lang="fr-CA" sz="6000" b="1" dirty="0"/>
              <a:t> = </a:t>
            </a:r>
            <a:r>
              <a:rPr lang="fr-CA" sz="6000" b="1" dirty="0" err="1"/>
              <a:t>m</a:t>
            </a:r>
            <a:r>
              <a:rPr lang="fr-CA" sz="6000" b="1" baseline="-25000" dirty="0" err="1"/>
              <a:t>eau</a:t>
            </a:r>
            <a:r>
              <a:rPr lang="fr-CA" sz="6000" b="1" dirty="0" err="1"/>
              <a:t>c</a:t>
            </a:r>
            <a:r>
              <a:rPr lang="fr-CA" sz="6000" b="1" baseline="-25000" dirty="0" err="1"/>
              <a:t>eau</a:t>
            </a:r>
            <a:r>
              <a:rPr lang="el-GR" sz="6000" b="1" dirty="0"/>
              <a:t>Δ</a:t>
            </a:r>
            <a:r>
              <a:rPr lang="fr-CA" sz="6000" b="1" dirty="0" err="1"/>
              <a:t>T</a:t>
            </a:r>
            <a:r>
              <a:rPr lang="fr-CA" sz="6000" b="1" baseline="-25000" dirty="0" err="1"/>
              <a:t>eau</a:t>
            </a:r>
            <a:endParaRPr lang="fr-CA" sz="6000" b="1" baseline="-250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06EE46B-C548-43FF-A25B-575C4CA3A9F1}"/>
              </a:ext>
            </a:extLst>
          </p:cNvPr>
          <p:cNvSpPr txBox="1">
            <a:spLocks/>
          </p:cNvSpPr>
          <p:nvPr/>
        </p:nvSpPr>
        <p:spPr>
          <a:xfrm>
            <a:off x="2445694" y="2780627"/>
            <a:ext cx="93827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 err="1"/>
              <a:t>Q</a:t>
            </a:r>
            <a:r>
              <a:rPr lang="fr-CA" sz="6000" b="1" baseline="-25000" dirty="0" err="1">
                <a:solidFill>
                  <a:srgbClr val="92D050"/>
                </a:solidFill>
              </a:rPr>
              <a:t>calorimètre</a:t>
            </a:r>
            <a:r>
              <a:rPr lang="fr-CA" sz="6000" b="1" dirty="0"/>
              <a:t> = </a:t>
            </a:r>
            <a:r>
              <a:rPr lang="fr-CA" sz="6000" b="1" dirty="0" err="1"/>
              <a:t>m</a:t>
            </a:r>
            <a:r>
              <a:rPr lang="fr-CA" sz="6000" b="1" baseline="-25000" dirty="0" err="1">
                <a:solidFill>
                  <a:srgbClr val="00B0F0"/>
                </a:solidFill>
              </a:rPr>
              <a:t>eau</a:t>
            </a:r>
            <a:r>
              <a:rPr lang="fr-CA" sz="6000" b="1" dirty="0" err="1"/>
              <a:t>c</a:t>
            </a:r>
            <a:r>
              <a:rPr lang="fr-CA" sz="6000" b="1" baseline="-25000" dirty="0" err="1">
                <a:solidFill>
                  <a:srgbClr val="00B0F0"/>
                </a:solidFill>
              </a:rPr>
              <a:t>eau</a:t>
            </a:r>
            <a:r>
              <a:rPr lang="el-GR" sz="6000" b="1" dirty="0"/>
              <a:t>Δ</a:t>
            </a:r>
            <a:r>
              <a:rPr lang="fr-CA" sz="6000" b="1" dirty="0" err="1"/>
              <a:t>T</a:t>
            </a:r>
            <a:r>
              <a:rPr lang="fr-CA" sz="6000" b="1" baseline="-25000" dirty="0" err="1">
                <a:solidFill>
                  <a:srgbClr val="00B0F0"/>
                </a:solidFill>
              </a:rPr>
              <a:t>eau</a:t>
            </a:r>
            <a:endParaRPr lang="fr-CA" sz="6000" b="1" baseline="-25000" dirty="0">
              <a:solidFill>
                <a:srgbClr val="00B0F0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8406991-D472-4EA5-95ED-0C5DCFED7618}"/>
              </a:ext>
            </a:extLst>
          </p:cNvPr>
          <p:cNvSpPr txBox="1">
            <a:spLocks/>
          </p:cNvSpPr>
          <p:nvPr/>
        </p:nvSpPr>
        <p:spPr>
          <a:xfrm>
            <a:off x="2214594" y="4043186"/>
            <a:ext cx="9613861" cy="506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b="1" dirty="0"/>
              <a:t>Pourquoi cette formule est en fonction de l’eau?</a:t>
            </a:r>
            <a:endParaRPr lang="fr-CA" b="1" baseline="-250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DDF994C2-045D-47B5-99AD-42AE5E4D2F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4594" y="4549694"/>
                <a:ext cx="9613864" cy="21893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fr-CA" sz="2000" b="1" dirty="0" err="1"/>
                  <a:t>Q</a:t>
                </a:r>
                <a:r>
                  <a:rPr lang="fr-CA" sz="2000" b="1" baseline="-25000" dirty="0" err="1"/>
                  <a:t>calorimètre</a:t>
                </a:r>
                <a:r>
                  <a:rPr lang="fr-CA" sz="2000" b="1" dirty="0"/>
                  <a:t> = chaleur absorbée ou dégagée par l’eau du calorimètre (en J)</a:t>
                </a:r>
              </a:p>
              <a:p>
                <a:pPr>
                  <a:lnSpc>
                    <a:spcPct val="100000"/>
                  </a:lnSpc>
                </a:pPr>
                <a:r>
                  <a:rPr lang="fr-CA" sz="2000" b="1" dirty="0" err="1"/>
                  <a:t>m</a:t>
                </a:r>
                <a:r>
                  <a:rPr lang="fr-CA" sz="2000" b="1" baseline="-25000" dirty="0" err="1"/>
                  <a:t>eau</a:t>
                </a:r>
                <a:r>
                  <a:rPr lang="fr-CA" sz="2000" b="1" dirty="0"/>
                  <a:t> = masse de l’eau (en g)</a:t>
                </a:r>
              </a:p>
              <a:p>
                <a:pPr>
                  <a:lnSpc>
                    <a:spcPct val="100000"/>
                  </a:lnSpc>
                </a:pPr>
                <a:r>
                  <a:rPr lang="fr-CA" sz="2000" b="1" dirty="0" err="1"/>
                  <a:t>C</a:t>
                </a:r>
                <a:r>
                  <a:rPr lang="fr-CA" sz="2000" b="1" baseline="-25000" dirty="0" err="1"/>
                  <a:t>eau</a:t>
                </a:r>
                <a:r>
                  <a:rPr lang="fr-CA" sz="2000" b="1" dirty="0"/>
                  <a:t> = capacité thermique de l’eau (4,19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1" i="1" dirty="0"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fr-CA" sz="2000" b="1" i="1" dirty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fr-CA" sz="2000" b="1" i="1" baseline="30000" dirty="0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fr-CA" sz="2000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fr-CA" sz="2000" b="1" dirty="0"/>
                  <a:t>)</a:t>
                </a:r>
              </a:p>
              <a:p>
                <a:pPr>
                  <a:lnSpc>
                    <a:spcPct val="100000"/>
                  </a:lnSpc>
                </a:pPr>
                <a:r>
                  <a:rPr lang="el-GR" sz="2000" b="1" dirty="0"/>
                  <a:t>Δ</a:t>
                </a:r>
                <a:r>
                  <a:rPr lang="fr-CA" sz="2000" b="1" dirty="0" err="1"/>
                  <a:t>T</a:t>
                </a:r>
                <a:r>
                  <a:rPr lang="fr-CA" sz="2000" b="1" baseline="-25000" dirty="0" err="1"/>
                  <a:t>eau</a:t>
                </a:r>
                <a:r>
                  <a:rPr lang="fr-CA" sz="2000" b="1" baseline="-25000" dirty="0"/>
                  <a:t> </a:t>
                </a:r>
                <a:r>
                  <a:rPr lang="fr-CA" sz="2000" b="1" dirty="0"/>
                  <a:t>= variation de la température de l’eau (en </a:t>
                </a:r>
                <a:r>
                  <a:rPr lang="fr-CA" sz="2000" b="1" baseline="30000" dirty="0" err="1"/>
                  <a:t>o</a:t>
                </a:r>
                <a:r>
                  <a:rPr lang="fr-CA" sz="2000" b="1" dirty="0" err="1"/>
                  <a:t>C</a:t>
                </a:r>
                <a:r>
                  <a:rPr lang="fr-CA" sz="2000" b="1" dirty="0"/>
                  <a:t>)</a:t>
                </a:r>
              </a:p>
            </p:txBody>
          </p:sp>
        </mc:Choice>
        <mc:Fallback xmlns="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DDF994C2-045D-47B5-99AD-42AE5E4D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94" y="4549694"/>
                <a:ext cx="9613864" cy="2189348"/>
              </a:xfrm>
              <a:prstGeom prst="rect">
                <a:avLst/>
              </a:prstGeom>
              <a:blipFill>
                <a:blip r:embed="rId4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DB8AD44-C875-4C28-991C-16E980B9AE74}"/>
              </a:ext>
            </a:extLst>
          </p:cNvPr>
          <p:cNvSpPr/>
          <p:nvPr/>
        </p:nvSpPr>
        <p:spPr>
          <a:xfrm>
            <a:off x="304593" y="3663475"/>
            <a:ext cx="489098" cy="16623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62E7FD-3874-4C4F-8359-FAE5BB357F5C}"/>
              </a:ext>
            </a:extLst>
          </p:cNvPr>
          <p:cNvSpPr/>
          <p:nvPr/>
        </p:nvSpPr>
        <p:spPr>
          <a:xfrm>
            <a:off x="1381813" y="6325158"/>
            <a:ext cx="489098" cy="16623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9C91DF8-2DC8-4D6F-BE2E-57DB8614FB7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</p:spTree>
    <p:extLst>
      <p:ext uri="{BB962C8B-B14F-4D97-AF65-F5344CB8AC3E}">
        <p14:creationId xmlns:p14="http://schemas.microsoft.com/office/powerpoint/2010/main" val="1630004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7" grpId="0" animBg="1"/>
      <p:bldP spid="7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Calorimètre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0CEA412-D2D2-4DC3-9A54-D2FFD4211D3E}"/>
              </a:ext>
            </a:extLst>
          </p:cNvPr>
          <p:cNvSpPr txBox="1">
            <a:spLocks/>
          </p:cNvSpPr>
          <p:nvPr/>
        </p:nvSpPr>
        <p:spPr>
          <a:xfrm>
            <a:off x="303706" y="1990723"/>
            <a:ext cx="11530331" cy="68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calorimètre</a:t>
            </a:r>
            <a:r>
              <a:rPr lang="fr-CA" sz="2800" b="1" dirty="0"/>
              <a:t> = </a:t>
            </a:r>
            <a:r>
              <a:rPr lang="fr-CA" sz="2800" b="1" dirty="0" err="1"/>
              <a:t>m</a:t>
            </a:r>
            <a:r>
              <a:rPr lang="fr-CA" sz="2800" b="1" baseline="-25000" dirty="0" err="1"/>
              <a:t>eau</a:t>
            </a:r>
            <a:r>
              <a:rPr lang="fr-CA" sz="2800" b="1" dirty="0" err="1"/>
              <a:t>c</a:t>
            </a:r>
            <a:r>
              <a:rPr lang="fr-CA" sz="2800" b="1" baseline="-25000" dirty="0" err="1"/>
              <a:t>eau</a:t>
            </a:r>
            <a:r>
              <a:rPr lang="el-GR" sz="2800" b="1" dirty="0"/>
              <a:t>Δ</a:t>
            </a:r>
            <a:r>
              <a:rPr lang="fr-CA" sz="2800" b="1" dirty="0" err="1"/>
              <a:t>T</a:t>
            </a:r>
            <a:r>
              <a:rPr lang="fr-CA" sz="2800" b="1" baseline="-25000" dirty="0" err="1"/>
              <a:t>eau</a:t>
            </a:r>
            <a:endParaRPr lang="fr-CA" sz="2800" b="1" baseline="-25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0C3E26-EB7F-443A-BCDB-FB98E1E4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06" y="2636226"/>
            <a:ext cx="11530331" cy="1883400"/>
          </a:xfrm>
        </p:spPr>
        <p:txBody>
          <a:bodyPr anchor="ctr">
            <a:normAutofit/>
          </a:bodyPr>
          <a:lstStyle/>
          <a:p>
            <a:r>
              <a:rPr lang="fr-CA" sz="2000" dirty="0"/>
              <a:t>Puisqu’on ne peut pas mettre un thermomètre dans une réaction chimique, il faut se fier à la variation de température du milieu environnant.</a:t>
            </a:r>
          </a:p>
          <a:p>
            <a:r>
              <a:rPr lang="fr-CA" sz="2000" dirty="0"/>
              <a:t>Les variation de température entre la réaction et le milieu sont opposées (énergie absorbée ou dégagée).</a:t>
            </a:r>
          </a:p>
          <a:p>
            <a:pPr marL="0" indent="0" algn="ctr"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réaction</a:t>
            </a:r>
            <a:r>
              <a:rPr lang="fr-CA" sz="2800" b="1" dirty="0"/>
              <a:t> = -</a:t>
            </a:r>
            <a:r>
              <a:rPr lang="fr-CA" sz="2800" b="1" dirty="0" err="1"/>
              <a:t>Q</a:t>
            </a:r>
            <a:r>
              <a:rPr lang="fr-CA" sz="2800" b="1" baseline="-25000" dirty="0" err="1"/>
              <a:t>milieu</a:t>
            </a:r>
            <a:endParaRPr lang="fr-CA" sz="2800" b="1" baseline="-25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0174D7-BA83-40CE-975E-A91AD4BA28BE}"/>
              </a:ext>
            </a:extLst>
          </p:cNvPr>
          <p:cNvSpPr/>
          <p:nvPr/>
        </p:nvSpPr>
        <p:spPr>
          <a:xfrm>
            <a:off x="542925" y="4665929"/>
            <a:ext cx="4588100" cy="2057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C843EA-4F04-4DD3-AFA0-66C19A2A3BFE}"/>
              </a:ext>
            </a:extLst>
          </p:cNvPr>
          <p:cNvSpPr/>
          <p:nvPr/>
        </p:nvSpPr>
        <p:spPr>
          <a:xfrm>
            <a:off x="3199854" y="4859079"/>
            <a:ext cx="1763399" cy="1733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D740C9D-8C58-4184-BECF-51D346DC7885}"/>
              </a:ext>
            </a:extLst>
          </p:cNvPr>
          <p:cNvSpPr txBox="1"/>
          <p:nvPr/>
        </p:nvSpPr>
        <p:spPr>
          <a:xfrm>
            <a:off x="565293" y="4748107"/>
            <a:ext cx="2285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Calorimètre</a:t>
            </a:r>
          </a:p>
          <a:p>
            <a:r>
              <a:rPr lang="fr-CA" sz="1400" b="1" dirty="0"/>
              <a:t>(milieu environnant)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B327095-C1D5-48C8-91DC-086699CCDAEE}"/>
              </a:ext>
            </a:extLst>
          </p:cNvPr>
          <p:cNvSpPr txBox="1"/>
          <p:nvPr/>
        </p:nvSpPr>
        <p:spPr>
          <a:xfrm>
            <a:off x="3217867" y="4928917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Réaction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1920989-C847-49DC-8CB3-AB6572576777}"/>
              </a:ext>
            </a:extLst>
          </p:cNvPr>
          <p:cNvSpPr txBox="1"/>
          <p:nvPr/>
        </p:nvSpPr>
        <p:spPr>
          <a:xfrm>
            <a:off x="3219847" y="6134506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</a:rPr>
              <a:t>Q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positif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62CF486-E7A5-4FBE-8F61-B933AC0C5999}"/>
              </a:ext>
            </a:extLst>
          </p:cNvPr>
          <p:cNvSpPr txBox="1"/>
          <p:nvPr/>
        </p:nvSpPr>
        <p:spPr>
          <a:xfrm>
            <a:off x="542925" y="5509963"/>
            <a:ext cx="23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fr-CA" b="1" dirty="0" err="1"/>
              <a:t>T</a:t>
            </a:r>
            <a:r>
              <a:rPr lang="fr-CA" b="1" baseline="-25000" dirty="0" err="1"/>
              <a:t>eau</a:t>
            </a:r>
            <a:r>
              <a:rPr lang="fr-CA" b="1" dirty="0"/>
              <a:t> &lt;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/>
              <a:t>0</a:t>
            </a:r>
            <a:r>
              <a:rPr lang="fr-CA" b="1" baseline="30000" dirty="0"/>
              <a:t>o</a:t>
            </a:r>
            <a:r>
              <a:rPr lang="fr-CA" b="1" dirty="0"/>
              <a:t>C </a:t>
            </a:r>
          </a:p>
          <a:p>
            <a:r>
              <a:rPr lang="fr-CA" sz="1400" b="1" dirty="0"/>
              <a:t>(valeur négative)</a:t>
            </a: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54874B2C-AE65-4148-80F6-BE8F44F65CF0}"/>
              </a:ext>
            </a:extLst>
          </p:cNvPr>
          <p:cNvSpPr/>
          <p:nvPr/>
        </p:nvSpPr>
        <p:spPr>
          <a:xfrm>
            <a:off x="2530549" y="4994329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81E9546C-E766-437B-AE79-2776B001DE2B}"/>
              </a:ext>
            </a:extLst>
          </p:cNvPr>
          <p:cNvSpPr/>
          <p:nvPr/>
        </p:nvSpPr>
        <p:spPr>
          <a:xfrm>
            <a:off x="2520621" y="5529699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Flèche : droite 44">
            <a:extLst>
              <a:ext uri="{FF2B5EF4-FFF2-40B4-BE49-F238E27FC236}">
                <a16:creationId xmlns:a16="http://schemas.microsoft.com/office/drawing/2014/main" id="{E29CE80D-AD79-43CE-B890-74727765A8CC}"/>
              </a:ext>
            </a:extLst>
          </p:cNvPr>
          <p:cNvSpPr/>
          <p:nvPr/>
        </p:nvSpPr>
        <p:spPr>
          <a:xfrm>
            <a:off x="2520622" y="6127309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B3DDC91-71A6-4916-A47A-86A37B434694}"/>
              </a:ext>
            </a:extLst>
          </p:cNvPr>
          <p:cNvSpPr txBox="1"/>
          <p:nvPr/>
        </p:nvSpPr>
        <p:spPr>
          <a:xfrm>
            <a:off x="3208860" y="5556355"/>
            <a:ext cx="176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fr-CA" sz="1600" b="1" dirty="0" err="1">
                <a:solidFill>
                  <a:schemeClr val="bg1"/>
                </a:solidFill>
              </a:rPr>
              <a:t>T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&gt; 0</a:t>
            </a:r>
            <a:r>
              <a:rPr lang="fr-CA" sz="1600" b="1" baseline="30000" dirty="0">
                <a:solidFill>
                  <a:schemeClr val="bg1"/>
                </a:solidFill>
              </a:rPr>
              <a:t>o</a:t>
            </a:r>
            <a:r>
              <a:rPr lang="fr-CA" sz="1600" b="1" dirty="0">
                <a:solidFill>
                  <a:schemeClr val="bg1"/>
                </a:solidFill>
              </a:rPr>
              <a:t>C</a:t>
            </a:r>
          </a:p>
          <a:p>
            <a:r>
              <a:rPr lang="fr-CA" sz="1400" b="1" dirty="0">
                <a:solidFill>
                  <a:schemeClr val="bg1"/>
                </a:solidFill>
              </a:rPr>
              <a:t>(valeur positive)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5BD3BD5-7312-440A-8BE3-11E7F09B941D}"/>
              </a:ext>
            </a:extLst>
          </p:cNvPr>
          <p:cNvSpPr txBox="1"/>
          <p:nvPr/>
        </p:nvSpPr>
        <p:spPr>
          <a:xfrm>
            <a:off x="565293" y="6127309"/>
            <a:ext cx="23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Q</a:t>
            </a:r>
            <a:r>
              <a:rPr lang="fr-CA" b="1" baseline="-25000" dirty="0" err="1"/>
              <a:t>calorimètre</a:t>
            </a:r>
            <a:r>
              <a:rPr lang="fr-CA" b="1" dirty="0"/>
              <a:t> négatif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258922F-8A38-4252-96E0-8A6044779A45}"/>
              </a:ext>
            </a:extLst>
          </p:cNvPr>
          <p:cNvSpPr/>
          <p:nvPr/>
        </p:nvSpPr>
        <p:spPr>
          <a:xfrm>
            <a:off x="7060977" y="4657077"/>
            <a:ext cx="4588100" cy="2057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16F8C10-3883-4AD5-870A-A1AADA9EEF0C}"/>
              </a:ext>
            </a:extLst>
          </p:cNvPr>
          <p:cNvSpPr/>
          <p:nvPr/>
        </p:nvSpPr>
        <p:spPr>
          <a:xfrm>
            <a:off x="9717906" y="4850227"/>
            <a:ext cx="1763399" cy="1733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72430340-4085-4FCE-A1FD-FDE3C7ED9AC3}"/>
              </a:ext>
            </a:extLst>
          </p:cNvPr>
          <p:cNvSpPr txBox="1"/>
          <p:nvPr/>
        </p:nvSpPr>
        <p:spPr>
          <a:xfrm>
            <a:off x="7083345" y="4739255"/>
            <a:ext cx="2285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Calorimètre</a:t>
            </a:r>
          </a:p>
          <a:p>
            <a:r>
              <a:rPr lang="fr-CA" sz="1400" b="1" dirty="0"/>
              <a:t>(milieu environnant)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85DE650-BEA6-4129-8AB6-ABD1AE44F0C3}"/>
              </a:ext>
            </a:extLst>
          </p:cNvPr>
          <p:cNvSpPr txBox="1"/>
          <p:nvPr/>
        </p:nvSpPr>
        <p:spPr>
          <a:xfrm>
            <a:off x="9735919" y="4920065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Réaction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C69528B-46CB-4170-881D-21A32E0295A9}"/>
              </a:ext>
            </a:extLst>
          </p:cNvPr>
          <p:cNvSpPr txBox="1"/>
          <p:nvPr/>
        </p:nvSpPr>
        <p:spPr>
          <a:xfrm>
            <a:off x="9737899" y="6125654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</a:rPr>
              <a:t>Q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négatif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6F5ECCB4-8741-426F-8227-6E3E6F28ABA2}"/>
              </a:ext>
            </a:extLst>
          </p:cNvPr>
          <p:cNvSpPr txBox="1"/>
          <p:nvPr/>
        </p:nvSpPr>
        <p:spPr>
          <a:xfrm>
            <a:off x="7060977" y="5501111"/>
            <a:ext cx="23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fr-CA" b="1" dirty="0" err="1"/>
              <a:t>T</a:t>
            </a:r>
            <a:r>
              <a:rPr lang="fr-CA" b="1" baseline="-25000" dirty="0" err="1"/>
              <a:t>eau</a:t>
            </a:r>
            <a:r>
              <a:rPr lang="fr-CA" b="1" dirty="0"/>
              <a:t> &gt;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/>
              <a:t>0</a:t>
            </a:r>
            <a:r>
              <a:rPr lang="fr-CA" b="1" baseline="30000" dirty="0"/>
              <a:t>o</a:t>
            </a:r>
            <a:r>
              <a:rPr lang="fr-CA" b="1" dirty="0"/>
              <a:t>C </a:t>
            </a:r>
          </a:p>
          <a:p>
            <a:r>
              <a:rPr lang="fr-CA" sz="1400" b="1" dirty="0"/>
              <a:t>(valeur positive)</a:t>
            </a:r>
          </a:p>
        </p:txBody>
      </p:sp>
      <p:sp>
        <p:nvSpPr>
          <p:cNvPr id="66" name="Flèche : droite 65">
            <a:extLst>
              <a:ext uri="{FF2B5EF4-FFF2-40B4-BE49-F238E27FC236}">
                <a16:creationId xmlns:a16="http://schemas.microsoft.com/office/drawing/2014/main" id="{EAC10146-EB0F-41D7-933E-7B88E05A0AA5}"/>
              </a:ext>
            </a:extLst>
          </p:cNvPr>
          <p:cNvSpPr/>
          <p:nvPr/>
        </p:nvSpPr>
        <p:spPr>
          <a:xfrm rot="10800000">
            <a:off x="9048601" y="4985477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7" name="Flèche : droite 66">
            <a:extLst>
              <a:ext uri="{FF2B5EF4-FFF2-40B4-BE49-F238E27FC236}">
                <a16:creationId xmlns:a16="http://schemas.microsoft.com/office/drawing/2014/main" id="{A52BF601-F8B0-44C6-8298-B458CC6DA72B}"/>
              </a:ext>
            </a:extLst>
          </p:cNvPr>
          <p:cNvSpPr/>
          <p:nvPr/>
        </p:nvSpPr>
        <p:spPr>
          <a:xfrm rot="10800000">
            <a:off x="9038673" y="5520847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8" name="Flèche : droite 67">
            <a:extLst>
              <a:ext uri="{FF2B5EF4-FFF2-40B4-BE49-F238E27FC236}">
                <a16:creationId xmlns:a16="http://schemas.microsoft.com/office/drawing/2014/main" id="{849FA069-C006-4AF3-9D9F-209CFD2EF457}"/>
              </a:ext>
            </a:extLst>
          </p:cNvPr>
          <p:cNvSpPr/>
          <p:nvPr/>
        </p:nvSpPr>
        <p:spPr>
          <a:xfrm rot="10800000">
            <a:off x="9038674" y="6118457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00C6255-575C-47C3-BC63-719B326794A5}"/>
              </a:ext>
            </a:extLst>
          </p:cNvPr>
          <p:cNvSpPr txBox="1"/>
          <p:nvPr/>
        </p:nvSpPr>
        <p:spPr>
          <a:xfrm>
            <a:off x="9726912" y="5547503"/>
            <a:ext cx="176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fr-CA" sz="1600" b="1" dirty="0" err="1">
                <a:solidFill>
                  <a:schemeClr val="bg1"/>
                </a:solidFill>
              </a:rPr>
              <a:t>T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&lt; 0</a:t>
            </a:r>
            <a:r>
              <a:rPr lang="fr-CA" sz="1600" b="1" baseline="30000" dirty="0">
                <a:solidFill>
                  <a:schemeClr val="bg1"/>
                </a:solidFill>
              </a:rPr>
              <a:t>o</a:t>
            </a:r>
            <a:r>
              <a:rPr lang="fr-CA" sz="1600" b="1" dirty="0">
                <a:solidFill>
                  <a:schemeClr val="bg1"/>
                </a:solidFill>
              </a:rPr>
              <a:t>C</a:t>
            </a:r>
          </a:p>
          <a:p>
            <a:r>
              <a:rPr lang="fr-CA" sz="1400" b="1" dirty="0">
                <a:solidFill>
                  <a:schemeClr val="bg1"/>
                </a:solidFill>
              </a:rPr>
              <a:t>(valeur négative)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E431133D-671A-4684-B6C5-5691F3FD5C74}"/>
              </a:ext>
            </a:extLst>
          </p:cNvPr>
          <p:cNvSpPr txBox="1"/>
          <p:nvPr/>
        </p:nvSpPr>
        <p:spPr>
          <a:xfrm>
            <a:off x="7083345" y="6118457"/>
            <a:ext cx="23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Q</a:t>
            </a:r>
            <a:r>
              <a:rPr lang="fr-CA" b="1" baseline="-25000" dirty="0" err="1"/>
              <a:t>calorimètre</a:t>
            </a:r>
            <a:r>
              <a:rPr lang="fr-CA" b="1" dirty="0"/>
              <a:t> positif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29F0D543-CC9D-45A8-96CA-A563356FD57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</p:spTree>
    <p:extLst>
      <p:ext uri="{BB962C8B-B14F-4D97-AF65-F5344CB8AC3E}">
        <p14:creationId xmlns:p14="http://schemas.microsoft.com/office/powerpoint/2010/main" val="3681332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2" grpId="0" animBg="1"/>
      <p:bldP spid="45" grpId="0" animBg="1"/>
      <p:bldP spid="58" grpId="0"/>
      <p:bldP spid="59" grpId="0"/>
      <p:bldP spid="60" grpId="0" animBg="1"/>
      <p:bldP spid="61" grpId="0" animBg="1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Réactions endothermiques et exothermiques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DE816C71-B684-4AE2-B748-D1527020E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539" y="2616314"/>
            <a:ext cx="4700059" cy="693135"/>
          </a:xfrm>
        </p:spPr>
        <p:txBody>
          <a:bodyPr anchor="ctr">
            <a:normAutofit/>
          </a:bodyPr>
          <a:lstStyle/>
          <a:p>
            <a:pPr algn="ctr"/>
            <a:r>
              <a:rPr lang="fr-CA" sz="2000" u="sng" dirty="0"/>
              <a:t>Réaction endothermique</a:t>
            </a:r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C1B24F05-373E-4CF6-8714-F155B0BEE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243" y="3309449"/>
            <a:ext cx="4698355" cy="91204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la réaction est endothermique, le calorimètre va fournir de l’énergie à la réaction et la température diminue.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4F12ACE-5B9A-4118-B61F-843186C54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906" y="2616314"/>
            <a:ext cx="4701847" cy="692076"/>
          </a:xfrm>
        </p:spPr>
        <p:txBody>
          <a:bodyPr anchor="ctr">
            <a:normAutofit/>
          </a:bodyPr>
          <a:lstStyle/>
          <a:p>
            <a:pPr algn="ctr"/>
            <a:r>
              <a:rPr lang="fr-CA" sz="2000" u="sng" dirty="0"/>
              <a:t>Réaction exothermique</a:t>
            </a:r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4BE5AC0C-C6EB-41C1-B7D9-AA05EB897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4694" y="3309449"/>
            <a:ext cx="4700059" cy="9120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dirty="0"/>
              <a:t>Si la réaction est exothermique, le calorimètre va absorber l’énergie dégagée et la température augmente.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8084FDA-8E64-4183-A880-E058D11E27FA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6065684" y="2574100"/>
            <a:ext cx="3188" cy="428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35EE5BC-53D5-4C13-A844-9A925F8EAC65}"/>
              </a:ext>
            </a:extLst>
          </p:cNvPr>
          <p:cNvSpPr/>
          <p:nvPr/>
        </p:nvSpPr>
        <p:spPr>
          <a:xfrm>
            <a:off x="500732" y="4422547"/>
            <a:ext cx="4588100" cy="2057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33C29-64B5-4478-AAB3-D4CBA0E2E214}"/>
              </a:ext>
            </a:extLst>
          </p:cNvPr>
          <p:cNvSpPr/>
          <p:nvPr/>
        </p:nvSpPr>
        <p:spPr>
          <a:xfrm>
            <a:off x="3157661" y="4615697"/>
            <a:ext cx="1763399" cy="1733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484ACDD-77B0-4DB6-A3DA-1E2CC9CB9EAA}"/>
              </a:ext>
            </a:extLst>
          </p:cNvPr>
          <p:cNvSpPr txBox="1"/>
          <p:nvPr/>
        </p:nvSpPr>
        <p:spPr>
          <a:xfrm>
            <a:off x="523100" y="4504725"/>
            <a:ext cx="2285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Calorimètre</a:t>
            </a:r>
          </a:p>
          <a:p>
            <a:r>
              <a:rPr lang="fr-CA" sz="1400" b="1" dirty="0"/>
              <a:t>(milieu environnant)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9CB5D55-D20A-446D-9822-E738022DEB9D}"/>
              </a:ext>
            </a:extLst>
          </p:cNvPr>
          <p:cNvSpPr txBox="1"/>
          <p:nvPr/>
        </p:nvSpPr>
        <p:spPr>
          <a:xfrm>
            <a:off x="3175674" y="4685535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Réaction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5A6C50D-1C21-4B84-B1B9-CF0251991C85}"/>
              </a:ext>
            </a:extLst>
          </p:cNvPr>
          <p:cNvSpPr txBox="1"/>
          <p:nvPr/>
        </p:nvSpPr>
        <p:spPr>
          <a:xfrm>
            <a:off x="3177654" y="5891124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</a:rPr>
              <a:t>Q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positif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F89B9C8-E449-439C-BCF6-89C7FA2CB6C8}"/>
              </a:ext>
            </a:extLst>
          </p:cNvPr>
          <p:cNvSpPr txBox="1"/>
          <p:nvPr/>
        </p:nvSpPr>
        <p:spPr>
          <a:xfrm>
            <a:off x="500732" y="5266581"/>
            <a:ext cx="23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fr-CA" b="1" dirty="0" err="1"/>
              <a:t>T</a:t>
            </a:r>
            <a:r>
              <a:rPr lang="fr-CA" b="1" baseline="-25000" dirty="0" err="1"/>
              <a:t>eau</a:t>
            </a:r>
            <a:r>
              <a:rPr lang="fr-CA" b="1" dirty="0"/>
              <a:t> &lt;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/>
              <a:t>0</a:t>
            </a:r>
            <a:r>
              <a:rPr lang="fr-CA" b="1" baseline="30000" dirty="0"/>
              <a:t>o</a:t>
            </a:r>
            <a:r>
              <a:rPr lang="fr-CA" b="1" dirty="0"/>
              <a:t>C </a:t>
            </a:r>
          </a:p>
          <a:p>
            <a:r>
              <a:rPr lang="fr-CA" sz="1400" b="1" dirty="0"/>
              <a:t>(valeur négative)</a:t>
            </a:r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4295B5CE-051E-4C5F-89E0-DA549ADA3C4F}"/>
              </a:ext>
            </a:extLst>
          </p:cNvPr>
          <p:cNvSpPr/>
          <p:nvPr/>
        </p:nvSpPr>
        <p:spPr>
          <a:xfrm>
            <a:off x="2488356" y="4750947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E95DF224-213F-4530-9591-9CE5ADE6BF6C}"/>
              </a:ext>
            </a:extLst>
          </p:cNvPr>
          <p:cNvSpPr/>
          <p:nvPr/>
        </p:nvSpPr>
        <p:spPr>
          <a:xfrm>
            <a:off x="2478428" y="5286317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62751176-AEF7-4866-8A02-89F47FB70607}"/>
              </a:ext>
            </a:extLst>
          </p:cNvPr>
          <p:cNvSpPr/>
          <p:nvPr/>
        </p:nvSpPr>
        <p:spPr>
          <a:xfrm>
            <a:off x="2478429" y="5883927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4B7C3BC-53CA-4F9C-A610-E517BFBE02BC}"/>
              </a:ext>
            </a:extLst>
          </p:cNvPr>
          <p:cNvSpPr txBox="1"/>
          <p:nvPr/>
        </p:nvSpPr>
        <p:spPr>
          <a:xfrm>
            <a:off x="3166667" y="5312973"/>
            <a:ext cx="176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fr-CA" sz="1600" b="1" dirty="0" err="1">
                <a:solidFill>
                  <a:schemeClr val="bg1"/>
                </a:solidFill>
              </a:rPr>
              <a:t>T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&gt; 0</a:t>
            </a:r>
            <a:r>
              <a:rPr lang="fr-CA" sz="1600" b="1" baseline="30000" dirty="0">
                <a:solidFill>
                  <a:schemeClr val="bg1"/>
                </a:solidFill>
              </a:rPr>
              <a:t>o</a:t>
            </a:r>
            <a:r>
              <a:rPr lang="fr-CA" sz="1600" b="1" dirty="0">
                <a:solidFill>
                  <a:schemeClr val="bg1"/>
                </a:solidFill>
              </a:rPr>
              <a:t>C</a:t>
            </a:r>
          </a:p>
          <a:p>
            <a:r>
              <a:rPr lang="fr-CA" sz="1400" b="1" dirty="0">
                <a:solidFill>
                  <a:schemeClr val="bg1"/>
                </a:solidFill>
              </a:rPr>
              <a:t>(valeur positive)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787F084-C237-42F0-8263-E6A120D37921}"/>
              </a:ext>
            </a:extLst>
          </p:cNvPr>
          <p:cNvSpPr txBox="1"/>
          <p:nvPr/>
        </p:nvSpPr>
        <p:spPr>
          <a:xfrm>
            <a:off x="523100" y="5883927"/>
            <a:ext cx="23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Q</a:t>
            </a:r>
            <a:r>
              <a:rPr lang="fr-CA" b="1" baseline="-25000" dirty="0" err="1"/>
              <a:t>calorimètre</a:t>
            </a:r>
            <a:r>
              <a:rPr lang="fr-CA" b="1" dirty="0"/>
              <a:t> négatif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60501B-B91B-4BEA-9C93-47737EC2F0FA}"/>
              </a:ext>
            </a:extLst>
          </p:cNvPr>
          <p:cNvSpPr/>
          <p:nvPr/>
        </p:nvSpPr>
        <p:spPr>
          <a:xfrm>
            <a:off x="7018784" y="4413695"/>
            <a:ext cx="4588100" cy="2057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3690DC-8849-43FF-8147-3F9C0C79A1DC}"/>
              </a:ext>
            </a:extLst>
          </p:cNvPr>
          <p:cNvSpPr/>
          <p:nvPr/>
        </p:nvSpPr>
        <p:spPr>
          <a:xfrm>
            <a:off x="9675713" y="4606845"/>
            <a:ext cx="1763399" cy="1733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DA0837A-5473-4A00-A879-ABE7443C2A25}"/>
              </a:ext>
            </a:extLst>
          </p:cNvPr>
          <p:cNvSpPr txBox="1"/>
          <p:nvPr/>
        </p:nvSpPr>
        <p:spPr>
          <a:xfrm>
            <a:off x="7041152" y="4495873"/>
            <a:ext cx="2285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Calorimètre</a:t>
            </a:r>
          </a:p>
          <a:p>
            <a:r>
              <a:rPr lang="fr-CA" sz="1400" b="1" dirty="0"/>
              <a:t>(milieu environnant)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4695DB4-ADBA-434B-96CE-39B3C6C6256B}"/>
              </a:ext>
            </a:extLst>
          </p:cNvPr>
          <p:cNvSpPr txBox="1"/>
          <p:nvPr/>
        </p:nvSpPr>
        <p:spPr>
          <a:xfrm>
            <a:off x="9693726" y="4676683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Réaction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F2169DC-DE89-4E7B-9E4A-4DA4249FBD48}"/>
              </a:ext>
            </a:extLst>
          </p:cNvPr>
          <p:cNvSpPr txBox="1"/>
          <p:nvPr/>
        </p:nvSpPr>
        <p:spPr>
          <a:xfrm>
            <a:off x="9695706" y="5882272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</a:rPr>
              <a:t>Q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négatif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30280FD-2010-41AD-B71B-A05233F4D4B3}"/>
              </a:ext>
            </a:extLst>
          </p:cNvPr>
          <p:cNvSpPr txBox="1"/>
          <p:nvPr/>
        </p:nvSpPr>
        <p:spPr>
          <a:xfrm>
            <a:off x="7018784" y="5257729"/>
            <a:ext cx="23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fr-CA" b="1" dirty="0" err="1"/>
              <a:t>T</a:t>
            </a:r>
            <a:r>
              <a:rPr lang="fr-CA" b="1" baseline="-25000" dirty="0" err="1"/>
              <a:t>eau</a:t>
            </a:r>
            <a:r>
              <a:rPr lang="fr-CA" b="1" dirty="0"/>
              <a:t> &gt;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/>
              <a:t>0</a:t>
            </a:r>
            <a:r>
              <a:rPr lang="fr-CA" b="1" baseline="30000" dirty="0"/>
              <a:t>o</a:t>
            </a:r>
            <a:r>
              <a:rPr lang="fr-CA" b="1" dirty="0"/>
              <a:t>C </a:t>
            </a:r>
          </a:p>
          <a:p>
            <a:r>
              <a:rPr lang="fr-CA" sz="1400" b="1" dirty="0"/>
              <a:t>(valeur positive)</a:t>
            </a:r>
          </a:p>
        </p:txBody>
      </p:sp>
      <p:sp>
        <p:nvSpPr>
          <p:cNvPr id="54" name="Flèche : droite 53">
            <a:extLst>
              <a:ext uri="{FF2B5EF4-FFF2-40B4-BE49-F238E27FC236}">
                <a16:creationId xmlns:a16="http://schemas.microsoft.com/office/drawing/2014/main" id="{9B396525-680F-46BB-A277-6AB970BF9622}"/>
              </a:ext>
            </a:extLst>
          </p:cNvPr>
          <p:cNvSpPr/>
          <p:nvPr/>
        </p:nvSpPr>
        <p:spPr>
          <a:xfrm rot="10800000">
            <a:off x="9006408" y="4742095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5" name="Flèche : droite 54">
            <a:extLst>
              <a:ext uri="{FF2B5EF4-FFF2-40B4-BE49-F238E27FC236}">
                <a16:creationId xmlns:a16="http://schemas.microsoft.com/office/drawing/2014/main" id="{B77D0E70-FD4D-4D76-93EC-D230A037F3F3}"/>
              </a:ext>
            </a:extLst>
          </p:cNvPr>
          <p:cNvSpPr/>
          <p:nvPr/>
        </p:nvSpPr>
        <p:spPr>
          <a:xfrm rot="10800000">
            <a:off x="8996480" y="5277465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6" name="Flèche : droite 55">
            <a:extLst>
              <a:ext uri="{FF2B5EF4-FFF2-40B4-BE49-F238E27FC236}">
                <a16:creationId xmlns:a16="http://schemas.microsoft.com/office/drawing/2014/main" id="{014E39CD-32DB-4105-A064-D503F606DEE6}"/>
              </a:ext>
            </a:extLst>
          </p:cNvPr>
          <p:cNvSpPr/>
          <p:nvPr/>
        </p:nvSpPr>
        <p:spPr>
          <a:xfrm rot="10800000">
            <a:off x="8996481" y="5875075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9F3C253-DD99-403F-9015-B0D4103F9B45}"/>
              </a:ext>
            </a:extLst>
          </p:cNvPr>
          <p:cNvSpPr txBox="1"/>
          <p:nvPr/>
        </p:nvSpPr>
        <p:spPr>
          <a:xfrm>
            <a:off x="9684719" y="5304121"/>
            <a:ext cx="176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fr-CA" sz="1600" b="1" dirty="0" err="1">
                <a:solidFill>
                  <a:schemeClr val="bg1"/>
                </a:solidFill>
              </a:rPr>
              <a:t>T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&lt; 0</a:t>
            </a:r>
            <a:r>
              <a:rPr lang="fr-CA" sz="1600" b="1" baseline="30000" dirty="0">
                <a:solidFill>
                  <a:schemeClr val="bg1"/>
                </a:solidFill>
              </a:rPr>
              <a:t>o</a:t>
            </a:r>
            <a:r>
              <a:rPr lang="fr-CA" sz="1600" b="1" dirty="0">
                <a:solidFill>
                  <a:schemeClr val="bg1"/>
                </a:solidFill>
              </a:rPr>
              <a:t>C</a:t>
            </a:r>
          </a:p>
          <a:p>
            <a:r>
              <a:rPr lang="fr-CA" sz="1400" b="1" dirty="0">
                <a:solidFill>
                  <a:schemeClr val="bg1"/>
                </a:solidFill>
              </a:rPr>
              <a:t>(valeur négative)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8A2F656-88C2-4701-863F-EF0C6A293117}"/>
              </a:ext>
            </a:extLst>
          </p:cNvPr>
          <p:cNvSpPr txBox="1"/>
          <p:nvPr/>
        </p:nvSpPr>
        <p:spPr>
          <a:xfrm>
            <a:off x="7041152" y="5875075"/>
            <a:ext cx="23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Q</a:t>
            </a:r>
            <a:r>
              <a:rPr lang="fr-CA" b="1" baseline="-25000" dirty="0" err="1"/>
              <a:t>calorimètre</a:t>
            </a:r>
            <a:r>
              <a:rPr lang="fr-CA" b="1" dirty="0"/>
              <a:t> positif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D746F81-4971-435B-861D-CAFAD71C4533}"/>
              </a:ext>
            </a:extLst>
          </p:cNvPr>
          <p:cNvSpPr txBox="1"/>
          <p:nvPr/>
        </p:nvSpPr>
        <p:spPr>
          <a:xfrm>
            <a:off x="3181769" y="4966161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endothermique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0DEE459-2E84-4DE7-8B39-845EA0220545}"/>
              </a:ext>
            </a:extLst>
          </p:cNvPr>
          <p:cNvSpPr txBox="1"/>
          <p:nvPr/>
        </p:nvSpPr>
        <p:spPr>
          <a:xfrm>
            <a:off x="9699821" y="4957309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exothermique</a:t>
            </a:r>
          </a:p>
        </p:txBody>
      </p:sp>
      <p:sp>
        <p:nvSpPr>
          <p:cNvPr id="61" name="Espace réservé du contenu 2">
            <a:extLst>
              <a:ext uri="{FF2B5EF4-FFF2-40B4-BE49-F238E27FC236}">
                <a16:creationId xmlns:a16="http://schemas.microsoft.com/office/drawing/2014/main" id="{8A262F6D-328F-4F70-A62F-13081478928F}"/>
              </a:ext>
            </a:extLst>
          </p:cNvPr>
          <p:cNvSpPr txBox="1">
            <a:spLocks/>
          </p:cNvSpPr>
          <p:nvPr/>
        </p:nvSpPr>
        <p:spPr>
          <a:xfrm>
            <a:off x="303706" y="1990724"/>
            <a:ext cx="11530331" cy="583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calorimètre</a:t>
            </a:r>
            <a:r>
              <a:rPr lang="fr-CA" sz="2800" b="1" dirty="0"/>
              <a:t> = </a:t>
            </a:r>
            <a:r>
              <a:rPr lang="fr-CA" sz="2800" b="1" dirty="0" err="1"/>
              <a:t>m</a:t>
            </a:r>
            <a:r>
              <a:rPr lang="fr-CA" sz="2800" b="1" baseline="-25000" dirty="0" err="1"/>
              <a:t>eau</a:t>
            </a:r>
            <a:r>
              <a:rPr lang="fr-CA" sz="2800" b="1" dirty="0" err="1"/>
              <a:t>c</a:t>
            </a:r>
            <a:r>
              <a:rPr lang="fr-CA" sz="2800" b="1" baseline="-25000" dirty="0" err="1"/>
              <a:t>eau</a:t>
            </a:r>
            <a:r>
              <a:rPr lang="el-GR" sz="2800" b="1" dirty="0"/>
              <a:t>Δ</a:t>
            </a:r>
            <a:r>
              <a:rPr lang="fr-CA" sz="2800" b="1" dirty="0" err="1"/>
              <a:t>T</a:t>
            </a:r>
            <a:r>
              <a:rPr lang="fr-CA" sz="2800" b="1" baseline="-25000" dirty="0" err="1"/>
              <a:t>eau</a:t>
            </a:r>
            <a:endParaRPr lang="fr-CA" sz="2800" b="1" baseline="-25000" dirty="0"/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9AEF52D1-124C-493C-8A55-05E50D51E84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</p:spTree>
    <p:extLst>
      <p:ext uri="{BB962C8B-B14F-4D97-AF65-F5344CB8AC3E}">
        <p14:creationId xmlns:p14="http://schemas.microsoft.com/office/powerpoint/2010/main" val="29381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uild="p"/>
      <p:bldP spid="20" grpId="0" build="p"/>
      <p:bldP spid="21" grpId="0" build="p"/>
      <p:bldP spid="22" grpId="0" build="p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en garde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672541E-6D44-4D9E-AFE6-0380250AC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511" y="3112053"/>
            <a:ext cx="7002998" cy="362899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Il se peut que dans certaines mise en situation que nous utilisons le volume d’eau</a:t>
            </a:r>
          </a:p>
          <a:p>
            <a:pPr lvl="1"/>
            <a:r>
              <a:rPr lang="fr-CA" dirty="0"/>
              <a:t>N’oubliez pas que la masse volumique de l’eau est de 1g/</a:t>
            </a:r>
            <a:r>
              <a:rPr lang="fr-CA" dirty="0" err="1"/>
              <a:t>mL</a:t>
            </a:r>
            <a:r>
              <a:rPr lang="fr-CA" dirty="0"/>
              <a:t>, donc 1 g d’eau = 1 </a:t>
            </a:r>
            <a:r>
              <a:rPr lang="fr-CA" dirty="0" err="1"/>
              <a:t>mL</a:t>
            </a:r>
            <a:r>
              <a:rPr lang="fr-CA" dirty="0"/>
              <a:t> d’eau</a:t>
            </a:r>
          </a:p>
          <a:p>
            <a:r>
              <a:rPr lang="fr-CA" dirty="0"/>
              <a:t>On considère que</a:t>
            </a:r>
          </a:p>
          <a:p>
            <a:pPr lvl="1"/>
            <a:r>
              <a:rPr lang="fr-CA" dirty="0" err="1"/>
              <a:t>V</a:t>
            </a:r>
            <a:r>
              <a:rPr lang="fr-CA" baseline="-25000" dirty="0" err="1"/>
              <a:t>solution</a:t>
            </a:r>
            <a:r>
              <a:rPr lang="fr-CA" dirty="0"/>
              <a:t> ≈ V</a:t>
            </a:r>
            <a:r>
              <a:rPr lang="fr-CA" baseline="-25000" dirty="0"/>
              <a:t>eau</a:t>
            </a:r>
          </a:p>
          <a:p>
            <a:pPr lvl="1"/>
            <a:r>
              <a:rPr lang="fr-CA" dirty="0" err="1"/>
              <a:t>C</a:t>
            </a:r>
            <a:r>
              <a:rPr lang="fr-CA" baseline="-25000" dirty="0" err="1"/>
              <a:t>solution</a:t>
            </a:r>
            <a:r>
              <a:rPr lang="fr-CA" dirty="0"/>
              <a:t> ≈ </a:t>
            </a:r>
            <a:r>
              <a:rPr lang="fr-CA" dirty="0" err="1"/>
              <a:t>c</a:t>
            </a:r>
            <a:r>
              <a:rPr lang="fr-CA" baseline="-25000" dirty="0" err="1"/>
              <a:t>eau</a:t>
            </a:r>
            <a:endParaRPr lang="fr-CA" dirty="0"/>
          </a:p>
          <a:p>
            <a:r>
              <a:rPr lang="fr-CA" dirty="0"/>
              <a:t>On suppose que le système isolé n’a aucune perte d’énergie.</a:t>
            </a:r>
          </a:p>
          <a:p>
            <a:pPr lvl="1"/>
            <a:r>
              <a:rPr lang="fr-CA" dirty="0"/>
              <a:t>Donc, si nous cherchons le </a:t>
            </a:r>
            <a:r>
              <a:rPr lang="fr-CA" dirty="0" err="1"/>
              <a:t>Q</a:t>
            </a:r>
            <a:r>
              <a:rPr lang="fr-CA" baseline="-25000" dirty="0" err="1"/>
              <a:t>réaction</a:t>
            </a:r>
            <a:r>
              <a:rPr lang="fr-CA" dirty="0"/>
              <a:t>, il suffit d’inverser le signe du </a:t>
            </a:r>
            <a:r>
              <a:rPr lang="fr-CA" dirty="0" err="1"/>
              <a:t>Q</a:t>
            </a:r>
            <a:r>
              <a:rPr lang="fr-CA" baseline="-25000" dirty="0" err="1"/>
              <a:t>calorimètre</a:t>
            </a:r>
            <a:r>
              <a:rPr lang="fr-CA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3E520E-6A74-43A9-96E0-12AC936D97C4}"/>
              </a:ext>
            </a:extLst>
          </p:cNvPr>
          <p:cNvSpPr/>
          <p:nvPr/>
        </p:nvSpPr>
        <p:spPr>
          <a:xfrm>
            <a:off x="221491" y="4403741"/>
            <a:ext cx="4588100" cy="2057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E7C6C-B862-4D3C-9C28-EA218BE044A9}"/>
              </a:ext>
            </a:extLst>
          </p:cNvPr>
          <p:cNvSpPr/>
          <p:nvPr/>
        </p:nvSpPr>
        <p:spPr>
          <a:xfrm>
            <a:off x="2878420" y="4596891"/>
            <a:ext cx="1763399" cy="1733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B5A993D-99B1-4FD4-B53B-B3D6EF54427D}"/>
              </a:ext>
            </a:extLst>
          </p:cNvPr>
          <p:cNvSpPr txBox="1"/>
          <p:nvPr/>
        </p:nvSpPr>
        <p:spPr>
          <a:xfrm>
            <a:off x="243859" y="4485919"/>
            <a:ext cx="2285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Calorimètre</a:t>
            </a:r>
          </a:p>
          <a:p>
            <a:r>
              <a:rPr lang="fr-CA" sz="1400" b="1" dirty="0"/>
              <a:t>(milieu environnant)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0BBD95F-DC46-4681-BB37-5F43FB9F3223}"/>
              </a:ext>
            </a:extLst>
          </p:cNvPr>
          <p:cNvSpPr txBox="1"/>
          <p:nvPr/>
        </p:nvSpPr>
        <p:spPr>
          <a:xfrm>
            <a:off x="2896433" y="4666729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Réaction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1328204-9A47-4CD7-9F06-5577F3676135}"/>
              </a:ext>
            </a:extLst>
          </p:cNvPr>
          <p:cNvSpPr txBox="1"/>
          <p:nvPr/>
        </p:nvSpPr>
        <p:spPr>
          <a:xfrm>
            <a:off x="2898413" y="5872318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</a:rPr>
              <a:t>Q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positif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90A3A3B-37EA-4018-8BE4-6093BB76E6C8}"/>
              </a:ext>
            </a:extLst>
          </p:cNvPr>
          <p:cNvSpPr txBox="1"/>
          <p:nvPr/>
        </p:nvSpPr>
        <p:spPr>
          <a:xfrm>
            <a:off x="221491" y="5247775"/>
            <a:ext cx="23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fr-CA" b="1" dirty="0" err="1"/>
              <a:t>T</a:t>
            </a:r>
            <a:r>
              <a:rPr lang="fr-CA" b="1" baseline="-25000" dirty="0" err="1"/>
              <a:t>eau</a:t>
            </a:r>
            <a:r>
              <a:rPr lang="fr-CA" b="1" dirty="0"/>
              <a:t> &lt;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/>
              <a:t>0</a:t>
            </a:r>
            <a:r>
              <a:rPr lang="fr-CA" b="1" baseline="30000" dirty="0"/>
              <a:t>o</a:t>
            </a:r>
            <a:r>
              <a:rPr lang="fr-CA" b="1" dirty="0"/>
              <a:t>C </a:t>
            </a:r>
          </a:p>
          <a:p>
            <a:r>
              <a:rPr lang="fr-CA" sz="1400" b="1" dirty="0"/>
              <a:t>(valeur négative)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28BD557B-8D69-4619-801E-87083A30D018}"/>
              </a:ext>
            </a:extLst>
          </p:cNvPr>
          <p:cNvSpPr/>
          <p:nvPr/>
        </p:nvSpPr>
        <p:spPr>
          <a:xfrm>
            <a:off x="2209115" y="4732141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D797ECD3-1616-4CC1-938E-3F4A77B4558E}"/>
              </a:ext>
            </a:extLst>
          </p:cNvPr>
          <p:cNvSpPr/>
          <p:nvPr/>
        </p:nvSpPr>
        <p:spPr>
          <a:xfrm>
            <a:off x="2199187" y="5267511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DD4BC3E5-184B-4093-B0C6-C37FD26D066D}"/>
              </a:ext>
            </a:extLst>
          </p:cNvPr>
          <p:cNvSpPr/>
          <p:nvPr/>
        </p:nvSpPr>
        <p:spPr>
          <a:xfrm>
            <a:off x="2199188" y="5865121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CE10FE3-F1D3-443A-ABA9-09065407F454}"/>
              </a:ext>
            </a:extLst>
          </p:cNvPr>
          <p:cNvSpPr txBox="1"/>
          <p:nvPr/>
        </p:nvSpPr>
        <p:spPr>
          <a:xfrm>
            <a:off x="2887426" y="5294167"/>
            <a:ext cx="176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fr-CA" sz="1600" b="1" dirty="0" err="1">
                <a:solidFill>
                  <a:schemeClr val="bg1"/>
                </a:solidFill>
              </a:rPr>
              <a:t>T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&gt; 0</a:t>
            </a:r>
            <a:r>
              <a:rPr lang="fr-CA" sz="1600" b="1" baseline="30000" dirty="0">
                <a:solidFill>
                  <a:schemeClr val="bg1"/>
                </a:solidFill>
              </a:rPr>
              <a:t>o</a:t>
            </a:r>
            <a:r>
              <a:rPr lang="fr-CA" sz="1600" b="1" dirty="0">
                <a:solidFill>
                  <a:schemeClr val="bg1"/>
                </a:solidFill>
              </a:rPr>
              <a:t>C</a:t>
            </a:r>
          </a:p>
          <a:p>
            <a:r>
              <a:rPr lang="fr-CA" sz="1400" b="1" dirty="0">
                <a:solidFill>
                  <a:schemeClr val="bg1"/>
                </a:solidFill>
              </a:rPr>
              <a:t>(valeur positive)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0F65A2C-E0EA-43DD-BF07-5768DC7000C9}"/>
              </a:ext>
            </a:extLst>
          </p:cNvPr>
          <p:cNvSpPr txBox="1"/>
          <p:nvPr/>
        </p:nvSpPr>
        <p:spPr>
          <a:xfrm>
            <a:off x="243859" y="5865121"/>
            <a:ext cx="23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Q</a:t>
            </a:r>
            <a:r>
              <a:rPr lang="fr-CA" b="1" baseline="-25000" dirty="0" err="1"/>
              <a:t>calorimètre</a:t>
            </a:r>
            <a:r>
              <a:rPr lang="fr-CA" b="1" dirty="0"/>
              <a:t> négatif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7554329-0016-4D04-816C-6FF17C5AE875}"/>
              </a:ext>
            </a:extLst>
          </p:cNvPr>
          <p:cNvSpPr txBox="1"/>
          <p:nvPr/>
        </p:nvSpPr>
        <p:spPr>
          <a:xfrm>
            <a:off x="2902528" y="4947355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endothermique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F5F23-4A71-46E3-AF1E-E8B7E8E0D83B}"/>
              </a:ext>
            </a:extLst>
          </p:cNvPr>
          <p:cNvSpPr/>
          <p:nvPr/>
        </p:nvSpPr>
        <p:spPr>
          <a:xfrm>
            <a:off x="221491" y="2083353"/>
            <a:ext cx="4588100" cy="2057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4CC45F-3D7D-4A42-9449-E3DF62356588}"/>
              </a:ext>
            </a:extLst>
          </p:cNvPr>
          <p:cNvSpPr/>
          <p:nvPr/>
        </p:nvSpPr>
        <p:spPr>
          <a:xfrm>
            <a:off x="2878420" y="2276503"/>
            <a:ext cx="1763399" cy="1733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08859A9-8428-4FF3-8D35-AAD1D172FECA}"/>
              </a:ext>
            </a:extLst>
          </p:cNvPr>
          <p:cNvSpPr txBox="1"/>
          <p:nvPr/>
        </p:nvSpPr>
        <p:spPr>
          <a:xfrm>
            <a:off x="243859" y="2165531"/>
            <a:ext cx="2285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Calorimètre</a:t>
            </a:r>
          </a:p>
          <a:p>
            <a:r>
              <a:rPr lang="fr-CA" sz="1400" b="1" dirty="0"/>
              <a:t>(milieu environnant)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F0E5E41-AFC9-4DAB-AFD5-EE309659A657}"/>
              </a:ext>
            </a:extLst>
          </p:cNvPr>
          <p:cNvSpPr txBox="1"/>
          <p:nvPr/>
        </p:nvSpPr>
        <p:spPr>
          <a:xfrm>
            <a:off x="2896433" y="2346341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Réaction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F4D32C7-01C5-432A-9A53-C465BDAD8E85}"/>
              </a:ext>
            </a:extLst>
          </p:cNvPr>
          <p:cNvSpPr txBox="1"/>
          <p:nvPr/>
        </p:nvSpPr>
        <p:spPr>
          <a:xfrm>
            <a:off x="2898413" y="3551930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</a:rPr>
              <a:t>Q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négatif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B8D39D7-4197-4795-B644-BE71D5118A70}"/>
              </a:ext>
            </a:extLst>
          </p:cNvPr>
          <p:cNvSpPr txBox="1"/>
          <p:nvPr/>
        </p:nvSpPr>
        <p:spPr>
          <a:xfrm>
            <a:off x="221491" y="2927387"/>
            <a:ext cx="23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fr-CA" b="1" dirty="0" err="1"/>
              <a:t>T</a:t>
            </a:r>
            <a:r>
              <a:rPr lang="fr-CA" b="1" baseline="-25000" dirty="0" err="1"/>
              <a:t>eau</a:t>
            </a:r>
            <a:r>
              <a:rPr lang="fr-CA" b="1" dirty="0"/>
              <a:t> &gt;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/>
              <a:t>0</a:t>
            </a:r>
            <a:r>
              <a:rPr lang="fr-CA" b="1" baseline="30000" dirty="0"/>
              <a:t>o</a:t>
            </a:r>
            <a:r>
              <a:rPr lang="fr-CA" b="1" dirty="0"/>
              <a:t>C </a:t>
            </a:r>
          </a:p>
          <a:p>
            <a:r>
              <a:rPr lang="fr-CA" sz="1400" b="1" dirty="0"/>
              <a:t>(valeur positive)</a:t>
            </a: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3360C743-E841-4B97-95E3-958E18B65C81}"/>
              </a:ext>
            </a:extLst>
          </p:cNvPr>
          <p:cNvSpPr/>
          <p:nvPr/>
        </p:nvSpPr>
        <p:spPr>
          <a:xfrm rot="10800000">
            <a:off x="2209115" y="2411753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4C49A883-532F-4AD5-904C-04940C053CFB}"/>
              </a:ext>
            </a:extLst>
          </p:cNvPr>
          <p:cNvSpPr/>
          <p:nvPr/>
        </p:nvSpPr>
        <p:spPr>
          <a:xfrm rot="10800000">
            <a:off x="2199187" y="2947123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A12EB1A2-E8EC-4AA0-B0A7-1B77F41DAA43}"/>
              </a:ext>
            </a:extLst>
          </p:cNvPr>
          <p:cNvSpPr/>
          <p:nvPr/>
        </p:nvSpPr>
        <p:spPr>
          <a:xfrm rot="10800000">
            <a:off x="2199188" y="3544733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FD420AD-E196-4373-B295-882B02749D9E}"/>
              </a:ext>
            </a:extLst>
          </p:cNvPr>
          <p:cNvSpPr txBox="1"/>
          <p:nvPr/>
        </p:nvSpPr>
        <p:spPr>
          <a:xfrm>
            <a:off x="2887426" y="2973779"/>
            <a:ext cx="176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fr-CA" sz="1600" b="1" dirty="0" err="1">
                <a:solidFill>
                  <a:schemeClr val="bg1"/>
                </a:solidFill>
              </a:rPr>
              <a:t>T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&lt; 0</a:t>
            </a:r>
            <a:r>
              <a:rPr lang="fr-CA" sz="1600" b="1" baseline="30000" dirty="0">
                <a:solidFill>
                  <a:schemeClr val="bg1"/>
                </a:solidFill>
              </a:rPr>
              <a:t>o</a:t>
            </a:r>
            <a:r>
              <a:rPr lang="fr-CA" sz="1600" b="1" dirty="0">
                <a:solidFill>
                  <a:schemeClr val="bg1"/>
                </a:solidFill>
              </a:rPr>
              <a:t>C</a:t>
            </a:r>
          </a:p>
          <a:p>
            <a:r>
              <a:rPr lang="fr-CA" sz="1400" b="1" dirty="0">
                <a:solidFill>
                  <a:schemeClr val="bg1"/>
                </a:solidFill>
              </a:rPr>
              <a:t>(valeur négative)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1FF222B-9A0A-4D09-ADC1-806EC20F7117}"/>
              </a:ext>
            </a:extLst>
          </p:cNvPr>
          <p:cNvSpPr txBox="1"/>
          <p:nvPr/>
        </p:nvSpPr>
        <p:spPr>
          <a:xfrm>
            <a:off x="243859" y="3544733"/>
            <a:ext cx="23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Q</a:t>
            </a:r>
            <a:r>
              <a:rPr lang="fr-CA" b="1" baseline="-25000" dirty="0" err="1"/>
              <a:t>calorimètre</a:t>
            </a:r>
            <a:r>
              <a:rPr lang="fr-CA" b="1" dirty="0"/>
              <a:t> positif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08C6A55-E0AC-4085-A293-F822FEAD5B44}"/>
              </a:ext>
            </a:extLst>
          </p:cNvPr>
          <p:cNvSpPr txBox="1"/>
          <p:nvPr/>
        </p:nvSpPr>
        <p:spPr>
          <a:xfrm>
            <a:off x="2902528" y="2626967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exothermique</a:t>
            </a:r>
          </a:p>
        </p:txBody>
      </p: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3CFB964A-790A-4FAF-A5B4-C28F6B35D145}"/>
              </a:ext>
            </a:extLst>
          </p:cNvPr>
          <p:cNvSpPr txBox="1">
            <a:spLocks/>
          </p:cNvSpPr>
          <p:nvPr/>
        </p:nvSpPr>
        <p:spPr>
          <a:xfrm>
            <a:off x="4967511" y="2034551"/>
            <a:ext cx="7002998" cy="46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calorimètre</a:t>
            </a:r>
            <a:r>
              <a:rPr lang="fr-CA" sz="2800" b="1" dirty="0"/>
              <a:t> = </a:t>
            </a:r>
            <a:r>
              <a:rPr lang="fr-CA" sz="2800" b="1" dirty="0" err="1"/>
              <a:t>m</a:t>
            </a:r>
            <a:r>
              <a:rPr lang="fr-CA" sz="2800" b="1" baseline="-25000" dirty="0" err="1"/>
              <a:t>eau</a:t>
            </a:r>
            <a:r>
              <a:rPr lang="fr-CA" sz="2800" b="1" dirty="0" err="1"/>
              <a:t>c</a:t>
            </a:r>
            <a:r>
              <a:rPr lang="fr-CA" sz="2800" b="1" baseline="-25000" dirty="0" err="1"/>
              <a:t>eau</a:t>
            </a:r>
            <a:r>
              <a:rPr lang="el-GR" sz="2800" b="1" dirty="0"/>
              <a:t>Δ</a:t>
            </a:r>
            <a:r>
              <a:rPr lang="fr-CA" sz="2800" b="1" dirty="0" err="1"/>
              <a:t>T</a:t>
            </a:r>
            <a:r>
              <a:rPr lang="fr-CA" sz="2800" b="1" baseline="-25000" dirty="0" err="1"/>
              <a:t>eau</a:t>
            </a:r>
            <a:endParaRPr lang="fr-CA" sz="2800" b="1" baseline="-25000" dirty="0"/>
          </a:p>
        </p:txBody>
      </p:sp>
      <p:sp>
        <p:nvSpPr>
          <p:cNvPr id="42" name="Espace réservé du contenu 5">
            <a:extLst>
              <a:ext uri="{FF2B5EF4-FFF2-40B4-BE49-F238E27FC236}">
                <a16:creationId xmlns:a16="http://schemas.microsoft.com/office/drawing/2014/main" id="{4971DD7A-4CDE-4DC5-B4FE-A9A16B5A7CA1}"/>
              </a:ext>
            </a:extLst>
          </p:cNvPr>
          <p:cNvSpPr txBox="1">
            <a:spLocks/>
          </p:cNvSpPr>
          <p:nvPr/>
        </p:nvSpPr>
        <p:spPr>
          <a:xfrm>
            <a:off x="4967511" y="2577395"/>
            <a:ext cx="7002998" cy="468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réaction</a:t>
            </a:r>
            <a:r>
              <a:rPr lang="fr-CA" sz="2800" b="1" dirty="0"/>
              <a:t> = -</a:t>
            </a:r>
            <a:r>
              <a:rPr lang="fr-CA" sz="2800" b="1" dirty="0" err="1"/>
              <a:t>Q</a:t>
            </a:r>
            <a:r>
              <a:rPr lang="fr-CA" sz="2800" b="1" baseline="-25000" dirty="0" err="1"/>
              <a:t>milieu</a:t>
            </a:r>
            <a:endParaRPr lang="fr-CA" sz="28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52F73B-5848-4EFC-A7F8-68CEDAC35267}"/>
                  </a:ext>
                </a:extLst>
              </p:cNvPr>
              <p:cNvSpPr/>
              <p:nvPr/>
            </p:nvSpPr>
            <p:spPr>
              <a:xfrm>
                <a:off x="6846090" y="510363"/>
                <a:ext cx="3587355" cy="152418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b="1" u="sng" dirty="0"/>
                  <a:t>Équations fournies à l’examen: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>
                    <a:solidFill>
                      <a:schemeClr val="tx1"/>
                    </a:solidFill>
                  </a:rPr>
                  <a:t>Q = mc</a:t>
                </a:r>
                <a:r>
                  <a:rPr lang="el-GR" dirty="0">
                    <a:solidFill>
                      <a:schemeClr val="tx1"/>
                    </a:solidFill>
                  </a:rPr>
                  <a:t>Δ</a:t>
                </a:r>
                <a:r>
                  <a:rPr lang="fr-CA" dirty="0">
                    <a:solidFill>
                      <a:schemeClr val="tx1"/>
                    </a:solidFill>
                  </a:rPr>
                  <a:t>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 err="1">
                    <a:solidFill>
                      <a:schemeClr val="tx1"/>
                    </a:solidFill>
                  </a:rPr>
                  <a:t>C</a:t>
                </a:r>
                <a:r>
                  <a:rPr lang="fr-CA" baseline="-25000" dirty="0" err="1">
                    <a:solidFill>
                      <a:schemeClr val="tx1"/>
                    </a:solidFill>
                  </a:rPr>
                  <a:t>eau</a:t>
                </a:r>
                <a:r>
                  <a:rPr lang="fr-CA" dirty="0">
                    <a:solidFill>
                      <a:schemeClr val="tx1"/>
                    </a:solidFill>
                  </a:rPr>
                  <a:t> = </a:t>
                </a:r>
                <a:r>
                  <a:rPr lang="fr-CA" dirty="0"/>
                  <a:t>4,19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b="0" i="1" baseline="30000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fr-CA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ρ</a:t>
                </a:r>
                <a:r>
                  <a:rPr lang="fr-CA" baseline="-25000" dirty="0">
                    <a:solidFill>
                      <a:schemeClr val="tx1"/>
                    </a:solidFill>
                  </a:rPr>
                  <a:t>eau</a:t>
                </a:r>
                <a:r>
                  <a:rPr lang="fr-CA" dirty="0">
                    <a:solidFill>
                      <a:schemeClr val="tx1"/>
                    </a:solidFill>
                  </a:rPr>
                  <a:t>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𝑚𝐿</m:t>
                        </m:r>
                      </m:den>
                    </m:f>
                  </m:oMath>
                </a14:m>
                <a:endParaRPr lang="fr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52F73B-5848-4EFC-A7F8-68CEDAC35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0" y="510363"/>
                <a:ext cx="3587355" cy="1524188"/>
              </a:xfrm>
              <a:prstGeom prst="rect">
                <a:avLst/>
              </a:prstGeom>
              <a:blipFill>
                <a:blip r:embed="rId3"/>
                <a:stretch>
                  <a:fillRect l="-118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re 1">
            <a:extLst>
              <a:ext uri="{FF2B5EF4-FFF2-40B4-BE49-F238E27FC236}">
                <a16:creationId xmlns:a16="http://schemas.microsoft.com/office/drawing/2014/main" id="{9FCEFC40-7872-491C-B723-81720EE4F96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</p:spTree>
    <p:extLst>
      <p:ext uri="{BB962C8B-B14F-4D97-AF65-F5344CB8AC3E}">
        <p14:creationId xmlns:p14="http://schemas.microsoft.com/office/powerpoint/2010/main" val="462120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1022</Words>
  <Application>Microsoft Office PowerPoint</Application>
  <PresentationFormat>Grand écran</PresentationFormat>
  <Paragraphs>223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Trebuchet MS</vt:lpstr>
      <vt:lpstr>Berlin</vt:lpstr>
      <vt:lpstr>La calorimétrie</vt:lpstr>
      <vt:lpstr>Rappel: Chaleur (Q)</vt:lpstr>
      <vt:lpstr>Rappel: Type de systèmes</vt:lpstr>
      <vt:lpstr>Calorimétrie</vt:lpstr>
      <vt:lpstr>Calorimètre</vt:lpstr>
      <vt:lpstr>Calorimètre</vt:lpstr>
      <vt:lpstr>Calorimètre</vt:lpstr>
      <vt:lpstr>Réactions endothermiques et exothermiques</vt:lpstr>
      <vt:lpstr>Mise en garde</vt:lpstr>
      <vt:lpstr>Exemple</vt:lpstr>
      <vt:lpstr>Devoir</vt:lpstr>
      <vt:lpstr>Mise à jour de la liste de concepts</vt:lpstr>
      <vt:lpstr>Devoir</vt:lpstr>
      <vt:lpstr>Pour ceux qui sont rapides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chaleur et la calorimétrie</dc:title>
  <dc:creator>Bacchi Jonathan</dc:creator>
  <cp:lastModifiedBy>Bacchi Jonathan</cp:lastModifiedBy>
  <cp:revision>113</cp:revision>
  <dcterms:created xsi:type="dcterms:W3CDTF">2020-11-03T17:55:48Z</dcterms:created>
  <dcterms:modified xsi:type="dcterms:W3CDTF">2020-11-12T17:15:13Z</dcterms:modified>
</cp:coreProperties>
</file>