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303" r:id="rId3"/>
    <p:sldId id="305" r:id="rId4"/>
    <p:sldId id="304" r:id="rId5"/>
    <p:sldId id="349" r:id="rId6"/>
    <p:sldId id="302" r:id="rId7"/>
    <p:sldId id="306" r:id="rId8"/>
    <p:sldId id="294" r:id="rId9"/>
    <p:sldId id="262" r:id="rId10"/>
    <p:sldId id="295" r:id="rId11"/>
    <p:sldId id="296" r:id="rId12"/>
    <p:sldId id="298" r:id="rId13"/>
    <p:sldId id="300" r:id="rId14"/>
    <p:sldId id="299" r:id="rId15"/>
    <p:sldId id="307" r:id="rId16"/>
    <p:sldId id="350" r:id="rId17"/>
    <p:sldId id="351" r:id="rId18"/>
    <p:sldId id="290" r:id="rId19"/>
    <p:sldId id="291" r:id="rId20"/>
    <p:sldId id="292" r:id="rId21"/>
    <p:sldId id="29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491C4-3190-43DD-BCA7-AF5EAA5AD662}" type="datetimeFigureOut">
              <a:rPr lang="fr-CA" smtClean="0"/>
              <a:t>2020-10-19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E2485-7EBD-42C1-ABBC-E7A6EE11F80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0941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DBE3ADE3-C327-4D39-B7CD-A99C01BD2D7E}" type="datetime1">
              <a:rPr lang="fr-CA" smtClean="0"/>
              <a:t>2020-10-19</a:t>
            </a:fld>
            <a:endParaRPr lang="fr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CF9-1014-45E8-95E2-7E42F1F46835}" type="datetime1">
              <a:rPr lang="fr-CA" smtClean="0"/>
              <a:t>2020-10-19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A03D-67AD-4D68-A3A1-3BCA12A912C2}" type="datetime1">
              <a:rPr lang="fr-CA" smtClean="0"/>
              <a:t>2020-10-19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5DAEA-5859-4FB0-BF33-C3CB739D346C}" type="datetime1">
              <a:rPr lang="fr-CA" smtClean="0"/>
              <a:t>2020-10-19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867B3D7-651B-4F15-B221-CC010AF63DA2}" type="datetime1">
              <a:rPr lang="fr-CA" smtClean="0"/>
              <a:t>2020-10-19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9B2E-06D8-4470-BD02-5EF678E7FC34}" type="datetime1">
              <a:rPr lang="fr-CA" smtClean="0"/>
              <a:t>2020-10-19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0DCD-F8AB-45F8-8153-C863EEB21F63}" type="datetime1">
              <a:rPr lang="fr-CA" smtClean="0"/>
              <a:t>2020-10-19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16D6-1BE6-4BD1-81B0-D5F1DA253F99}" type="datetime1">
              <a:rPr lang="fr-CA" smtClean="0"/>
              <a:t>2020-10-19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E2D0-E055-44B3-92CD-6BFDCE824738}" type="datetime1">
              <a:rPr lang="fr-CA" smtClean="0"/>
              <a:t>2020-10-19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3D0D-746F-4314-8888-03EF9D3588FE}" type="datetime1">
              <a:rPr lang="fr-CA" smtClean="0"/>
              <a:t>2020-10-19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1AD2D-29B3-4288-955D-3B7068843D2B}" type="datetime1">
              <a:rPr lang="fr-CA" smtClean="0"/>
              <a:t>2020-10-19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A8F7B1-8E78-4613-BDBF-0ADF0E90049E}" type="datetime1">
              <a:rPr lang="fr-CA" smtClean="0"/>
              <a:t>2020-10-19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sainteanne.ca/mod/quiz/view.php?id=74204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imgur.com/a/6dAK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Préparation examen sommatif des gaz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/>
              <a:t>« Étape 1 »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23984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Objectifs de l’élève examen 1: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10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b="1" dirty="0"/>
              <a:t>Module 3</a:t>
            </a:r>
            <a:r>
              <a:rPr lang="fr-CA" dirty="0"/>
              <a:t>:</a:t>
            </a:r>
          </a:p>
          <a:p>
            <a:pPr lvl="1"/>
            <a:r>
              <a:rPr lang="fr-FR" dirty="0"/>
              <a:t>Loi des pressions partielles (Dalton)</a:t>
            </a:r>
          </a:p>
          <a:p>
            <a:pPr lvl="2"/>
            <a:r>
              <a:rPr lang="fr-FR" dirty="0"/>
              <a:t>Lecture d’un manomètre – absolue et relative </a:t>
            </a:r>
          </a:p>
          <a:p>
            <a:pPr lvl="2"/>
            <a:r>
              <a:rPr lang="fr-FR" dirty="0"/>
              <a:t>Calcul de pression partielle d’un gaz selon un mélange et une pression totale  </a:t>
            </a:r>
          </a:p>
          <a:p>
            <a:pPr lvl="2"/>
            <a:r>
              <a:rPr lang="fr-FR" dirty="0"/>
              <a:t>Calcul de la composition d’un mélange selon les pressions partielles et la pression totale</a:t>
            </a:r>
          </a:p>
          <a:p>
            <a:pPr lvl="1"/>
            <a:r>
              <a:rPr lang="fr-FR" dirty="0"/>
              <a:t>Calcul stœchiométriques</a:t>
            </a:r>
          </a:p>
          <a:p>
            <a:pPr lvl="2"/>
            <a:r>
              <a:rPr lang="fr-FR" dirty="0"/>
              <a:t>Résolution de problèmes avec loi des gaz parfaits et loi générale des gaz avec calcul stœchiométrique </a:t>
            </a: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2651947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Objectifs de l’élève examen 1: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11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b="1" dirty="0"/>
              <a:t>Module 1</a:t>
            </a:r>
            <a:r>
              <a:rPr lang="fr-CA" dirty="0"/>
              <a:t>:</a:t>
            </a:r>
          </a:p>
          <a:p>
            <a:pPr lvl="1"/>
            <a:r>
              <a:rPr lang="fr-CA" dirty="0"/>
              <a:t>Pouvoir expliquer un phénomène macroscopique (volume, température, pression, quantité) à l’aide de la </a:t>
            </a:r>
            <a:r>
              <a:rPr lang="fr-CA" b="1" dirty="0"/>
              <a:t>théorie cinétique </a:t>
            </a:r>
            <a:r>
              <a:rPr lang="fr-CA" dirty="0"/>
              <a:t>(p. 35-37, p. 50-51)</a:t>
            </a:r>
          </a:p>
          <a:p>
            <a:pPr lvl="1"/>
            <a:r>
              <a:rPr lang="fr-CA" dirty="0"/>
              <a:t>Nommer et expliquer la conséquence des quatre hypothèses de la théorique cinétique (p. 41-42)</a:t>
            </a:r>
          </a:p>
          <a:p>
            <a:pPr lvl="2"/>
            <a:r>
              <a:rPr lang="fr-CA" dirty="0"/>
              <a:t>Particule à masse fixe, volume négligeable</a:t>
            </a:r>
          </a:p>
          <a:p>
            <a:pPr lvl="2"/>
            <a:r>
              <a:rPr lang="fr-CA" dirty="0"/>
              <a:t>Constamment en mouvement et aléatoire</a:t>
            </a:r>
          </a:p>
          <a:p>
            <a:pPr lvl="2"/>
            <a:r>
              <a:rPr lang="fr-CA" dirty="0"/>
              <a:t>Collisions élastiques</a:t>
            </a:r>
          </a:p>
          <a:p>
            <a:pPr lvl="2"/>
            <a:r>
              <a:rPr lang="fr-CA" dirty="0"/>
              <a:t>Distribution des vitesses proportionnelle à la température</a:t>
            </a:r>
          </a:p>
          <a:p>
            <a:pPr lvl="1"/>
            <a:r>
              <a:rPr lang="fr-CA" dirty="0"/>
              <a:t>Résolution de problème avec lois simples (p.66 à 81)</a:t>
            </a:r>
          </a:p>
          <a:p>
            <a:pPr lvl="2"/>
            <a:r>
              <a:rPr lang="fr-CA" b="1" dirty="0"/>
              <a:t>Maintenant tu peux les dériver à partir de la loi générale des gaz</a:t>
            </a:r>
          </a:p>
        </p:txBody>
      </p:sp>
    </p:spTree>
    <p:extLst>
      <p:ext uri="{BB962C8B-B14F-4D97-AF65-F5344CB8AC3E}">
        <p14:creationId xmlns:p14="http://schemas.microsoft.com/office/powerpoint/2010/main" val="1352506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Objectifs de l’élève examen 1: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12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b="1" dirty="0"/>
              <a:t>Module 2</a:t>
            </a:r>
            <a:r>
              <a:rPr lang="fr-CA" dirty="0"/>
              <a:t>:</a:t>
            </a:r>
          </a:p>
          <a:p>
            <a:pPr lvl="1"/>
            <a:r>
              <a:rPr lang="fr-FR" dirty="0"/>
              <a:t>Loi des gaz parfaits </a:t>
            </a:r>
          </a:p>
          <a:p>
            <a:pPr lvl="2"/>
            <a:r>
              <a:rPr lang="fr-FR" dirty="0"/>
              <a:t>Résolution de problèmes avec loi des gaz parfaits (p.98)</a:t>
            </a:r>
          </a:p>
          <a:p>
            <a:pPr lvl="2"/>
            <a:r>
              <a:rPr lang="fr-FR" dirty="0"/>
              <a:t>Définir les 3 caractéristiques d'un gaz parfait</a:t>
            </a:r>
          </a:p>
          <a:p>
            <a:pPr lvl="2"/>
            <a:r>
              <a:rPr lang="fr-FR" dirty="0"/>
              <a:t>Comparer un gaz parfait à un gaz réel </a:t>
            </a:r>
          </a:p>
          <a:p>
            <a:pPr lvl="1"/>
            <a:r>
              <a:rPr lang="fr-FR" dirty="0"/>
              <a:t>Loi générale des gaz </a:t>
            </a:r>
          </a:p>
          <a:p>
            <a:pPr lvl="2"/>
            <a:r>
              <a:rPr lang="fr-FR" dirty="0"/>
              <a:t>Résolution de problèmes avec loi générale des gaz (p.92) </a:t>
            </a: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1023054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Formules fournies</a:t>
            </a:r>
            <a:endParaRPr lang="en-CA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13</a:t>
            </a:fld>
            <a:endParaRPr lang="fr-CA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828800" y="1295400"/>
            <a:ext cx="8229600" cy="171485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2550" y="3162650"/>
            <a:ext cx="1866900" cy="838200"/>
          </a:xfrm>
          <a:prstGeom prst="rect">
            <a:avLst/>
          </a:prstGeom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id="{62056AE6-D2DB-4A82-80C8-E6276237452E}"/>
              </a:ext>
            </a:extLst>
          </p:cNvPr>
          <p:cNvSpPr txBox="1">
            <a:spLocks/>
          </p:cNvSpPr>
          <p:nvPr/>
        </p:nvSpPr>
        <p:spPr>
          <a:xfrm>
            <a:off x="629478" y="358175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/>
              <a:t>À savoir</a:t>
            </a:r>
            <a:endParaRPr lang="en-CA" dirty="0"/>
          </a:p>
        </p:txBody>
      </p:sp>
      <p:sp>
        <p:nvSpPr>
          <p:cNvPr id="8" name="Espace réservé du contenu 3">
            <a:extLst>
              <a:ext uri="{FF2B5EF4-FFF2-40B4-BE49-F238E27FC236}">
                <a16:creationId xmlns:a16="http://schemas.microsoft.com/office/drawing/2014/main" id="{DD8D1FA8-E46E-4A31-8663-2A80461C20F1}"/>
              </a:ext>
            </a:extLst>
          </p:cNvPr>
          <p:cNvSpPr txBox="1">
            <a:spLocks/>
          </p:cNvSpPr>
          <p:nvPr/>
        </p:nvSpPr>
        <p:spPr>
          <a:xfrm>
            <a:off x="609600" y="4572350"/>
            <a:ext cx="10972800" cy="158461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/>
              <a:t>Conditions TAPN et TPN</a:t>
            </a:r>
          </a:p>
          <a:p>
            <a:r>
              <a:rPr lang="fr-CA"/>
              <a:t>Convertir Celcius à Kelvin et vice-versa</a:t>
            </a:r>
          </a:p>
          <a:p>
            <a:r>
              <a:rPr lang="fr-CA"/>
              <a:t>Convertir atm, kPa et mm Hg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47449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Pour te préparer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14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Révise test #1 et #2 et corrige tes erreurs</a:t>
            </a:r>
          </a:p>
          <a:p>
            <a:r>
              <a:rPr lang="fr-CA" dirty="0"/>
              <a:t>Exercices dans le cahier</a:t>
            </a:r>
          </a:p>
          <a:p>
            <a:r>
              <a:rPr lang="fr-CA" dirty="0"/>
              <a:t>Quiz Moodle</a:t>
            </a:r>
          </a:p>
          <a:p>
            <a:r>
              <a:rPr lang="fr-CA" dirty="0"/>
              <a:t>Exercices supplémentaires au besoin</a:t>
            </a:r>
          </a:p>
          <a:p>
            <a:endParaRPr lang="fr-CA" dirty="0"/>
          </a:p>
          <a:p>
            <a:r>
              <a:rPr lang="fr-CA" dirty="0"/>
              <a:t>Repose toi bien la veille de ton examen</a:t>
            </a:r>
          </a:p>
        </p:txBody>
      </p:sp>
    </p:spTree>
    <p:extLst>
      <p:ext uri="{BB962C8B-B14F-4D97-AF65-F5344CB8AC3E}">
        <p14:creationId xmlns:p14="http://schemas.microsoft.com/office/powerpoint/2010/main" val="3635502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15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>
          <a:xfrm>
            <a:off x="609600" y="1219200"/>
            <a:ext cx="5442636" cy="2590800"/>
          </a:xfrm>
        </p:spPr>
        <p:txBody>
          <a:bodyPr>
            <a:normAutofit/>
          </a:bodyPr>
          <a:lstStyle/>
          <a:p>
            <a:r>
              <a:rPr lang="fr-CA" dirty="0">
                <a:highlight>
                  <a:srgbClr val="FFFF00"/>
                </a:highlight>
              </a:rPr>
              <a:t>Dernier cours: </a:t>
            </a:r>
          </a:p>
          <a:p>
            <a:r>
              <a:rPr lang="fr-CA" dirty="0"/>
              <a:t>Manomètre + Loi Dalton</a:t>
            </a:r>
          </a:p>
          <a:p>
            <a:pPr lvl="1"/>
            <a:r>
              <a:rPr lang="fr-CA" dirty="0"/>
              <a:t>p. 54 #6 à 9, 11</a:t>
            </a:r>
          </a:p>
          <a:p>
            <a:pPr lvl="1"/>
            <a:r>
              <a:rPr lang="fr-CA" dirty="0"/>
              <a:t>p.106 #1 à 6</a:t>
            </a:r>
          </a:p>
        </p:txBody>
      </p:sp>
      <p:pic>
        <p:nvPicPr>
          <p:cNvPr id="5" name="Image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2371137" y="3228533"/>
            <a:ext cx="7449726" cy="1476035"/>
          </a:xfrm>
          <a:prstGeom prst="rect">
            <a:avLst/>
          </a:prstGeom>
        </p:spPr>
      </p:pic>
      <p:sp>
        <p:nvSpPr>
          <p:cNvPr id="6" name="Content Placeholder 3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4495800" y="1219199"/>
            <a:ext cx="7086600" cy="2362201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>
                <a:highlight>
                  <a:srgbClr val="FFFF00"/>
                </a:highlight>
              </a:rPr>
              <a:t>Dernier cours: </a:t>
            </a:r>
          </a:p>
          <a:p>
            <a:r>
              <a:rPr lang="fr-CA" dirty="0"/>
              <a:t>Calculs stœchiométriques</a:t>
            </a:r>
          </a:p>
          <a:p>
            <a:pPr lvl="1"/>
            <a:r>
              <a:rPr lang="fr-CA" dirty="0"/>
              <a:t>p. 134 #2, 4 à 9</a:t>
            </a:r>
          </a:p>
          <a:p>
            <a:pPr lvl="1"/>
            <a:r>
              <a:rPr lang="fr-CA" dirty="0"/>
              <a:t>p. 142 #2, 4, 5</a:t>
            </a:r>
          </a:p>
          <a:p>
            <a:r>
              <a:rPr lang="fr-CA" dirty="0"/>
              <a:t>Quiz Moodle évalué : limite dimanche 25 </a:t>
            </a:r>
            <a:r>
              <a:rPr lang="fr-CA" dirty="0" err="1"/>
              <a:t>oct</a:t>
            </a:r>
            <a:r>
              <a:rPr lang="fr-CA" dirty="0"/>
              <a:t> 23h59</a:t>
            </a:r>
          </a:p>
        </p:txBody>
      </p:sp>
      <p:pic>
        <p:nvPicPr>
          <p:cNvPr id="7" name="Image 6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371137" y="4704568"/>
            <a:ext cx="7449726" cy="144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633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B00B3-3733-4AA8-8379-AAF112639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Lecture de manomètre p. 56 #11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DE18B8-E457-4AB9-9014-82D0F3424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16</a:t>
            </a:fld>
            <a:endParaRPr lang="fr-CA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15150FB-619E-4EC7-BB36-90F4E25A8C13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14400" y="1143000"/>
            <a:ext cx="9601200" cy="3966614"/>
          </a:xfrm>
        </p:spPr>
      </p:pic>
    </p:spTree>
    <p:extLst>
      <p:ext uri="{BB962C8B-B14F-4D97-AF65-F5344CB8AC3E}">
        <p14:creationId xmlns:p14="http://schemas.microsoft.com/office/powerpoint/2010/main" val="948224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EF675-158D-46B1-86CB-11B5B9DDD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Corrigé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76AB39-DACE-40EC-A89F-5075576A0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17</a:t>
            </a:fld>
            <a:endParaRPr lang="fr-CA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99707D4-D49C-4538-AAF0-4F570633D62A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825168" y="1219200"/>
            <a:ext cx="8541663" cy="4937125"/>
          </a:xfrm>
        </p:spPr>
      </p:pic>
    </p:spTree>
    <p:extLst>
      <p:ext uri="{BB962C8B-B14F-4D97-AF65-F5344CB8AC3E}">
        <p14:creationId xmlns:p14="http://schemas.microsoft.com/office/powerpoint/2010/main" val="3199704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Problème défi - niveau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18</a:t>
            </a:fld>
            <a:endParaRPr lang="fr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b="1" dirty="0"/>
              <a:t>FORMATIF DISPONIBLE SUR MOODLE</a:t>
            </a:r>
          </a:p>
          <a:p>
            <a:r>
              <a:rPr lang="fr-CA" dirty="0"/>
              <a:t>Dans un contenant fermé à volume fixe, 93,45 g de zinc est mélangé avec 600 </a:t>
            </a:r>
            <a:r>
              <a:rPr lang="fr-CA" dirty="0" err="1"/>
              <a:t>mL</a:t>
            </a:r>
            <a:r>
              <a:rPr lang="fr-CA" dirty="0"/>
              <a:t> de </a:t>
            </a:r>
            <a:r>
              <a:rPr lang="fr-CA" dirty="0" err="1"/>
              <a:t>HCl</a:t>
            </a:r>
            <a:r>
              <a:rPr lang="fr-CA" dirty="0"/>
              <a:t> à 4</a:t>
            </a:r>
            <a:r>
              <a:rPr lang="fr-CA" u="sng" dirty="0"/>
              <a:t>M</a:t>
            </a:r>
            <a:r>
              <a:rPr lang="fr-CA" dirty="0"/>
              <a:t>. Du gaz de dihydrogène est produit selon l’équation suivante:</a:t>
            </a:r>
          </a:p>
          <a:p>
            <a:r>
              <a:rPr lang="fr-CA" dirty="0"/>
              <a:t>Zn</a:t>
            </a:r>
            <a:r>
              <a:rPr lang="fr-CA" baseline="-25000" dirty="0"/>
              <a:t>(s)</a:t>
            </a:r>
            <a:r>
              <a:rPr lang="fr-CA" dirty="0"/>
              <a:t> + </a:t>
            </a:r>
            <a:r>
              <a:rPr lang="fr-CA" dirty="0" err="1"/>
              <a:t>HCl</a:t>
            </a:r>
            <a:r>
              <a:rPr lang="fr-CA" baseline="-25000" dirty="0"/>
              <a:t>(</a:t>
            </a:r>
            <a:r>
              <a:rPr lang="fr-CA" baseline="-25000" dirty="0" err="1"/>
              <a:t>aq</a:t>
            </a:r>
            <a:r>
              <a:rPr lang="fr-CA" baseline="-25000" dirty="0"/>
              <a:t>)</a:t>
            </a:r>
            <a:r>
              <a:rPr lang="fr-CA" dirty="0"/>
              <a:t> </a:t>
            </a:r>
            <a:r>
              <a:rPr lang="fr-CA" dirty="0">
                <a:sym typeface="Wingdings" pitchFamily="2" charset="2"/>
              </a:rPr>
              <a:t> ZnCl</a:t>
            </a:r>
            <a:r>
              <a:rPr lang="fr-CA" baseline="-25000" dirty="0">
                <a:sym typeface="Wingdings" pitchFamily="2" charset="2"/>
              </a:rPr>
              <a:t>2(s)</a:t>
            </a:r>
            <a:r>
              <a:rPr lang="fr-CA" dirty="0">
                <a:sym typeface="Wingdings" pitchFamily="2" charset="2"/>
              </a:rPr>
              <a:t> + H</a:t>
            </a:r>
            <a:r>
              <a:rPr lang="fr-CA" baseline="-25000" dirty="0">
                <a:sym typeface="Wingdings" pitchFamily="2" charset="2"/>
              </a:rPr>
              <a:t>2(g)</a:t>
            </a:r>
          </a:p>
          <a:p>
            <a:endParaRPr lang="fr-CA" dirty="0">
              <a:sym typeface="Wingdings" pitchFamily="2" charset="2"/>
            </a:endParaRPr>
          </a:p>
          <a:p>
            <a:r>
              <a:rPr lang="fr-CA" dirty="0">
                <a:sym typeface="Wingdings" pitchFamily="2" charset="2"/>
              </a:rPr>
              <a:t>Si le contenant peut contenir 12,5 L et que la température du contenant est de 32˚C, quel sera la pression à l’intérieur du contenant après que la réaction est complétée?</a:t>
            </a:r>
          </a:p>
        </p:txBody>
      </p:sp>
      <p:pic>
        <p:nvPicPr>
          <p:cNvPr id="7" name="Picture 3" descr="C:\Users\Dave\Dropbox\School Stuff\CSA\Classification exercices V-B-N-NN\Avancé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769" y="620203"/>
            <a:ext cx="342900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Dave\Dropbox\School Stuff\CSA\Classification exercices V-B-N-NN\Avancé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620202"/>
            <a:ext cx="342900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6307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Problème défi #2 – niveau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19</a:t>
            </a:fld>
            <a:endParaRPr lang="fr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b="1" dirty="0"/>
              <a:t>FORMATIF DISPONIBLE SUR MOODLE</a:t>
            </a:r>
          </a:p>
          <a:p>
            <a:r>
              <a:rPr lang="fr-CA" dirty="0"/>
              <a:t>Dans un contenant fermé à volume fixe de 15 L à 40</a:t>
            </a:r>
            <a:r>
              <a:rPr lang="fr-CA" dirty="0">
                <a:sym typeface="Wingdings" pitchFamily="2" charset="2"/>
              </a:rPr>
              <a:t>˚C</a:t>
            </a:r>
            <a:r>
              <a:rPr lang="fr-CA" dirty="0"/>
              <a:t>, on produit du méthanol selon l’équation non équilibré suivante:</a:t>
            </a:r>
          </a:p>
          <a:p>
            <a:r>
              <a:rPr lang="fr-CA" dirty="0"/>
              <a:t>CO</a:t>
            </a:r>
            <a:r>
              <a:rPr lang="fr-CA" baseline="-25000" dirty="0"/>
              <a:t>(g)</a:t>
            </a:r>
            <a:r>
              <a:rPr lang="fr-CA" dirty="0"/>
              <a:t> + H</a:t>
            </a:r>
            <a:r>
              <a:rPr lang="fr-CA" baseline="-25000" dirty="0"/>
              <a:t>2(g)</a:t>
            </a:r>
            <a:r>
              <a:rPr lang="fr-CA" dirty="0"/>
              <a:t> </a:t>
            </a:r>
            <a:r>
              <a:rPr lang="fr-CA" dirty="0">
                <a:sym typeface="Wingdings" pitchFamily="2" charset="2"/>
              </a:rPr>
              <a:t> CH</a:t>
            </a:r>
            <a:r>
              <a:rPr lang="fr-CA" baseline="-25000" dirty="0">
                <a:sym typeface="Wingdings" pitchFamily="2" charset="2"/>
              </a:rPr>
              <a:t>3</a:t>
            </a:r>
            <a:r>
              <a:rPr lang="fr-CA" dirty="0">
                <a:sym typeface="Wingdings" pitchFamily="2" charset="2"/>
              </a:rPr>
              <a:t>OH</a:t>
            </a:r>
            <a:r>
              <a:rPr lang="fr-CA" baseline="-25000" dirty="0">
                <a:sym typeface="Wingdings" pitchFamily="2" charset="2"/>
              </a:rPr>
              <a:t>(l)</a:t>
            </a:r>
          </a:p>
          <a:p>
            <a:r>
              <a:rPr lang="fr-CA" dirty="0">
                <a:sym typeface="Wingdings" pitchFamily="2" charset="2"/>
              </a:rPr>
              <a:t>Avant la réaction, on introduit chaque gaz de façon individuelle et on mesure une pression totale de 1908,34 kPa. Si la pression partielle de CO</a:t>
            </a:r>
            <a:r>
              <a:rPr lang="fr-CA" baseline="-25000" dirty="0">
                <a:sym typeface="Wingdings" pitchFamily="2" charset="2"/>
              </a:rPr>
              <a:t>(g)</a:t>
            </a:r>
            <a:r>
              <a:rPr lang="fr-CA" dirty="0">
                <a:sym typeface="Wingdings" pitchFamily="2" charset="2"/>
              </a:rPr>
              <a:t> est de 867,43 kPa et qu’il y avait 11 mol de gaz en total, quelle est la masse de méthanol produite après que la réaction a lieu?</a:t>
            </a:r>
          </a:p>
          <a:p>
            <a:r>
              <a:rPr lang="fr-CA" dirty="0">
                <a:sym typeface="Wingdings" pitchFamily="2" charset="2"/>
              </a:rPr>
              <a:t>Quel est la pression totale du contenant après que la réaction est complétée?</a:t>
            </a:r>
          </a:p>
        </p:txBody>
      </p:sp>
      <p:pic>
        <p:nvPicPr>
          <p:cNvPr id="5" name="Picture 3" descr="C:\Users\Dave\Dropbox\School Stuff\CSA\Classification exercices V-B-N-NN\Avancé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569" y="633455"/>
            <a:ext cx="342900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Dave\Dropbox\School Stuff\CSA\Classification exercices V-B-N-NN\Avancé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633454"/>
            <a:ext cx="342900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440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38EDE-3656-42BE-BF3F-BCB960986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Retour sur Test #2 sur Moodle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71A027A-59C9-4C1A-834C-CC953EB6C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</a:t>
            </a:fld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BC49F4-090A-49B1-AA39-6A148DFDB65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Mettre un point « . » et non une virgule « , » pour indiquer les chiffres décimaux</a:t>
            </a:r>
          </a:p>
          <a:p>
            <a:pPr lvl="1"/>
            <a:r>
              <a:rPr lang="fr-CA" dirty="0"/>
              <a:t>Comme les quiz Moodle évalués</a:t>
            </a:r>
          </a:p>
          <a:p>
            <a:r>
              <a:rPr lang="fr-CA" dirty="0"/>
              <a:t>Mettre valeur trouvé et non « ? » ou « x « </a:t>
            </a:r>
          </a:p>
          <a:p>
            <a:r>
              <a:rPr lang="fr-CA" dirty="0"/>
              <a:t>Mettre le plus de chiffre possible pour assurer la meilleur réponse dans le code de correction</a:t>
            </a:r>
          </a:p>
          <a:p>
            <a:r>
              <a:rPr lang="fr-CA" dirty="0"/>
              <a:t>Arrondir ou pas. Ne pas mettre « … » après une réponse</a:t>
            </a:r>
          </a:p>
          <a:p>
            <a:r>
              <a:rPr lang="fr-CA" dirty="0"/>
              <a:t>Photos trop petits seront dorénavant pénalisés plus sévèrement</a:t>
            </a:r>
            <a:endParaRPr lang="en-CA" dirty="0"/>
          </a:p>
          <a:p>
            <a:pPr lvl="1"/>
            <a:r>
              <a:rPr lang="fr-CA" dirty="0"/>
              <a:t>Testez à nouveau: </a:t>
            </a:r>
            <a:r>
              <a:rPr lang="fr-CA" dirty="0">
                <a:hlinkClick r:id="rId2"/>
              </a:rPr>
              <a:t>https://moodle.sainteanne.ca/mod/quiz/view.php?id=74204</a:t>
            </a:r>
            <a:r>
              <a:rPr lang="fr-CA" dirty="0"/>
              <a:t> </a:t>
            </a:r>
          </a:p>
          <a:p>
            <a:r>
              <a:rPr lang="fr-CA" dirty="0"/>
              <a:t>La réalité n’est pas parfaite</a:t>
            </a:r>
          </a:p>
          <a:p>
            <a:pPr lvl="1"/>
            <a:r>
              <a:rPr lang="fr-CA" dirty="0"/>
              <a:t>8,31390 = 8,314</a:t>
            </a:r>
          </a:p>
          <a:p>
            <a:pPr lvl="1"/>
            <a:r>
              <a:rPr lang="fr-CA" dirty="0"/>
              <a:t>1405,073 kPa x L = 1405,066 kPa x L</a:t>
            </a:r>
          </a:p>
        </p:txBody>
      </p:sp>
    </p:spTree>
    <p:extLst>
      <p:ext uri="{BB962C8B-B14F-4D97-AF65-F5344CB8AC3E}">
        <p14:creationId xmlns:p14="http://schemas.microsoft.com/office/powerpoint/2010/main" val="1116470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Problème défi #3 – niveau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20</a:t>
            </a:fld>
            <a:endParaRPr lang="fr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On veut tester l’efficacité d’un moteur à combustion pour un </a:t>
            </a:r>
            <a:r>
              <a:rPr lang="fr-CA" dirty="0" err="1"/>
              <a:t>mini-robot</a:t>
            </a:r>
            <a:r>
              <a:rPr lang="fr-CA" dirty="0"/>
              <a:t> dans l’espace. Pour ce faire, on compare la combustion de deux hydrocarbures: octane (C</a:t>
            </a:r>
            <a:r>
              <a:rPr lang="fr-CA" baseline="-25000" dirty="0"/>
              <a:t>8</a:t>
            </a:r>
            <a:r>
              <a:rPr lang="fr-CA" dirty="0"/>
              <a:t>H</a:t>
            </a:r>
            <a:r>
              <a:rPr lang="fr-CA" baseline="-25000" dirty="0"/>
              <a:t>18(l)</a:t>
            </a:r>
            <a:r>
              <a:rPr lang="fr-CA" dirty="0"/>
              <a:t>) et propane (C</a:t>
            </a:r>
            <a:r>
              <a:rPr lang="fr-CA" baseline="-25000" dirty="0"/>
              <a:t>3</a:t>
            </a:r>
            <a:r>
              <a:rPr lang="fr-CA" dirty="0"/>
              <a:t>H</a:t>
            </a:r>
            <a:r>
              <a:rPr lang="fr-CA" baseline="-25000" dirty="0"/>
              <a:t>8(l)</a:t>
            </a:r>
            <a:r>
              <a:rPr lang="fr-CA" dirty="0"/>
              <a:t>). Chaque hydrocarbure est introduit dans un contenant différent. Les deux contenants sont identiques: volume fixe de 75L à 4˚C avec une certaine quantité de O</a:t>
            </a:r>
            <a:r>
              <a:rPr lang="fr-CA" baseline="-25000" dirty="0"/>
              <a:t>2(g)</a:t>
            </a:r>
            <a:r>
              <a:rPr lang="fr-CA" dirty="0"/>
              <a:t>. Avant la combustion, on mesure un pression absolue de 235 kPa dans chaque contenant.</a:t>
            </a:r>
          </a:p>
          <a:p>
            <a:r>
              <a:rPr lang="fr-CA" dirty="0">
                <a:sym typeface="Wingdings" pitchFamily="2" charset="2"/>
              </a:rPr>
              <a:t>La combustion d’hydrocarbure en présence de gaz dioxygène va générer du dioxyde de carbone gazeux et de la vapeur d’eau.</a:t>
            </a:r>
          </a:p>
          <a:p>
            <a:r>
              <a:rPr lang="fr-CA" dirty="0">
                <a:sym typeface="Wingdings" pitchFamily="2" charset="2"/>
              </a:rPr>
              <a:t>On procède à la combustion de 100 g d’octane dans le contenant #1 et à la combustion de 52,92 g de propane dans le contenant #2.</a:t>
            </a:r>
          </a:p>
          <a:p>
            <a:r>
              <a:rPr lang="fr-CA" dirty="0">
                <a:sym typeface="Wingdings" pitchFamily="2" charset="2"/>
              </a:rPr>
              <a:t>Quelle sera la pression dans chaque contenant après que la réaction est terminée? Lequel aura une plus grande pression?</a:t>
            </a:r>
          </a:p>
        </p:txBody>
      </p:sp>
      <p:pic>
        <p:nvPicPr>
          <p:cNvPr id="5" name="Picture 3" descr="C:\Users\Dave\Dropbox\School Stuff\CSA\Classification exercices V-B-N-NN\Avancé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569" y="608689"/>
            <a:ext cx="342900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Dave\Dropbox\School Stuff\CSA\Classification exercices V-B-N-NN\Avancé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608688"/>
            <a:ext cx="342900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095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Corrigé avec démarche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21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>
                <a:hlinkClick r:id="rId2"/>
              </a:rPr>
              <a:t>https://imgur.com/a/6dAKP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0978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7C98B-EB7B-497D-9FAF-08DC60AB1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0"/>
            <a:ext cx="4876800" cy="990600"/>
          </a:xfrm>
        </p:spPr>
        <p:txBody>
          <a:bodyPr/>
          <a:lstStyle/>
          <a:p>
            <a:r>
              <a:rPr lang="fr-CA" dirty="0"/>
              <a:t>Variable qu’on cherche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98DE1E-30ED-45AE-AF1E-1EEDF3427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3</a:t>
            </a:fld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4E7149-7D8E-42F0-BFF9-683EB378BB6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4876800" cy="4937760"/>
          </a:xfrm>
        </p:spPr>
        <p:txBody>
          <a:bodyPr/>
          <a:lstStyle/>
          <a:p>
            <a:r>
              <a:rPr lang="fr-CA" dirty="0"/>
              <a:t>Tu dois identifier tes variables</a:t>
            </a:r>
          </a:p>
          <a:p>
            <a:r>
              <a:rPr lang="fr-CA" dirty="0"/>
              <a:t>Tu dois faire ta démarche </a:t>
            </a:r>
          </a:p>
          <a:p>
            <a:r>
              <a:rPr lang="fr-CA" dirty="0"/>
              <a:t>Tu dois remplir la réponse qu’on trouve</a:t>
            </a:r>
          </a:p>
          <a:p>
            <a:r>
              <a:rPr lang="fr-CA" dirty="0"/>
              <a:t>Ici T</a:t>
            </a:r>
            <a:r>
              <a:rPr lang="fr-CA" baseline="-25000" dirty="0"/>
              <a:t>2</a:t>
            </a:r>
            <a:r>
              <a:rPr lang="fr-CA" dirty="0"/>
              <a:t> devrait être indiqué en K puisque c’est une température de démarche</a:t>
            </a:r>
            <a:endParaRPr lang="en-CA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CD5257-6697-428C-8CFF-EA526C887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108958"/>
            <a:ext cx="6163535" cy="643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262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9AC9F-FD4C-4885-8DC5-46B93A386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Sachez que…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84007C-F649-4778-9121-676F5689E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4</a:t>
            </a:fld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35D367-7DAA-49A6-AC5B-40DD2761A53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Bien que Moodle cause des irritations, sachez que c’est un test plus facile aussi</a:t>
            </a:r>
          </a:p>
          <a:p>
            <a:r>
              <a:rPr lang="fr-CA" dirty="0"/>
              <a:t>Puisque je vous guide dans vos démarches</a:t>
            </a:r>
          </a:p>
          <a:p>
            <a:r>
              <a:rPr lang="fr-CA" dirty="0"/>
              <a:t>Puisque je ne peux pas voir le détail des calculs (formule, unités, suivi), certains numéros vous avez eu 4/6 juste pour l’identification de variables tandis que sur papier vous auriez juste eu 1/6</a:t>
            </a:r>
          </a:p>
          <a:p>
            <a:r>
              <a:rPr lang="fr-CA" dirty="0"/>
              <a:t>Sachez que le test est bâti pour 60 minutes. En théorie 5 minutes c’est suffisamment de temps pour télécharger des photos</a:t>
            </a:r>
          </a:p>
          <a:p>
            <a:pPr lvl="1"/>
            <a:r>
              <a:rPr lang="fr-CA" dirty="0"/>
              <a:t>En cas de problèmes techniques, tu passes à la prochaine question et tu finalise les photos en dernier</a:t>
            </a:r>
          </a:p>
          <a:p>
            <a:pPr lvl="1"/>
            <a:r>
              <a:rPr lang="fr-CA" dirty="0"/>
              <a:t>En dernier recours tu envoies le tout par Pluri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5015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5841B-8731-48CE-8688-887249407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Rappel: modifications formule COCO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69B6A8-0382-4AED-9191-252A4BF77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5</a:t>
            </a:fld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F34BFC-3174-4F67-BDA1-66F01837BAF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En ligne sur Moodle</a:t>
            </a:r>
          </a:p>
          <a:p>
            <a:pPr lvl="1"/>
            <a:r>
              <a:rPr lang="fr-CA" dirty="0"/>
              <a:t>Si le cours est à distance, tu vas te brancher et allumer ta caméra sur Teams</a:t>
            </a:r>
          </a:p>
          <a:p>
            <a:r>
              <a:rPr lang="fr-CA" dirty="0"/>
              <a:t>À livre ouvert</a:t>
            </a:r>
          </a:p>
          <a:p>
            <a:pPr lvl="1"/>
            <a:r>
              <a:rPr lang="fr-CA" dirty="0"/>
              <a:t>Mais il faut quand même que tu sois prépare. Peut-être une feuille de notes, mais tous les formules seront fournis.</a:t>
            </a:r>
          </a:p>
          <a:p>
            <a:r>
              <a:rPr lang="fr-CA" dirty="0"/>
              <a:t>Ayez un tableau périodique à proximité</a:t>
            </a:r>
          </a:p>
          <a:p>
            <a:pPr lvl="1"/>
            <a:r>
              <a:rPr lang="fr-CA" dirty="0"/>
              <a:t>Mais je vais quand même en fournir un électroniquement</a:t>
            </a:r>
          </a:p>
          <a:p>
            <a:r>
              <a:rPr lang="fr-CA" dirty="0"/>
              <a:t>Ayez des feuilles brouillon pour faire votre démarche</a:t>
            </a:r>
          </a:p>
          <a:p>
            <a:r>
              <a:rPr lang="fr-CA" dirty="0"/>
              <a:t>Pour certaines questions, je vais te demander de prendre une photo de </a:t>
            </a:r>
            <a:r>
              <a:rPr lang="fr-CA"/>
              <a:t>ta démarche</a:t>
            </a:r>
            <a:endParaRPr lang="fr-CA" dirty="0"/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01696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Dates des tests et récupérations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6</a:t>
            </a:fld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486400" cy="4937760"/>
          </a:xfrm>
        </p:spPr>
        <p:txBody>
          <a:bodyPr>
            <a:normAutofit/>
          </a:bodyPr>
          <a:lstStyle/>
          <a:p>
            <a:r>
              <a:rPr lang="fr-CA" dirty="0"/>
              <a:t>Moodle évalué: </a:t>
            </a:r>
          </a:p>
          <a:p>
            <a:r>
              <a:rPr lang="fr-CA" dirty="0"/>
              <a:t>Dimanche 25 octobre 23h59</a:t>
            </a:r>
          </a:p>
          <a:p>
            <a:pPr lvl="1"/>
            <a:r>
              <a:rPr lang="fr-CA" b="1" dirty="0"/>
              <a:t>Aucune extension sera octroyée</a:t>
            </a:r>
            <a:endParaRPr lang="fr-CA" dirty="0"/>
          </a:p>
          <a:p>
            <a:pPr lvl="1"/>
            <a:endParaRPr lang="fr-CA" b="1" dirty="0"/>
          </a:p>
          <a:p>
            <a:r>
              <a:rPr lang="fr-CA" dirty="0"/>
              <a:t>Récup: sur demande – par Teams, P4 et/ou P5</a:t>
            </a:r>
          </a:p>
          <a:p>
            <a:r>
              <a:rPr lang="fr-CA" dirty="0"/>
              <a:t>Lundi 26 octobre </a:t>
            </a:r>
          </a:p>
          <a:p>
            <a:endParaRPr lang="fr-CA" dirty="0"/>
          </a:p>
          <a:p>
            <a:r>
              <a:rPr lang="fr-CA" dirty="0"/>
              <a:t>Même formule : en ligne sur Moodle, que vous soyez à l’école ou en ligne</a:t>
            </a:r>
          </a:p>
          <a:p>
            <a:endParaRPr lang="fr-CA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CC8BEFF-7CEF-438A-B3C1-DD452F565C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916365"/>
              </p:ext>
            </p:extLst>
          </p:nvPr>
        </p:nvGraphicFramePr>
        <p:xfrm>
          <a:off x="6096000" y="1447800"/>
          <a:ext cx="54864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303">
                  <a:extLst>
                    <a:ext uri="{9D8B030D-6E8A-4147-A177-3AD203B41FA5}">
                      <a16:colId xmlns:a16="http://schemas.microsoft.com/office/drawing/2014/main" val="2938221575"/>
                    </a:ext>
                  </a:extLst>
                </a:gridCol>
                <a:gridCol w="3849097">
                  <a:extLst>
                    <a:ext uri="{9D8B030D-6E8A-4147-A177-3AD203B41FA5}">
                      <a16:colId xmlns:a16="http://schemas.microsoft.com/office/drawing/2014/main" val="613647680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algn="ctr"/>
                      <a:r>
                        <a:rPr lang="fr-CA" sz="2800" dirty="0"/>
                        <a:t>Groupe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800" dirty="0"/>
                        <a:t>Local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892757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algn="ctr"/>
                      <a:r>
                        <a:rPr lang="fr-CA" sz="2800" dirty="0"/>
                        <a:t>501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800" dirty="0"/>
                        <a:t>Mercredi 28 octobre P3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573492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algn="ctr"/>
                      <a:r>
                        <a:rPr lang="fr-CA" sz="2800" dirty="0"/>
                        <a:t>502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800" dirty="0"/>
                        <a:t>Mercredi 28 octobre P4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105272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algn="ctr"/>
                      <a:r>
                        <a:rPr lang="fr-CA" sz="2800" dirty="0"/>
                        <a:t>503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800" dirty="0"/>
                        <a:t>Mardi 27 octobre P2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662394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algn="ctr"/>
                      <a:r>
                        <a:rPr lang="fr-CA" sz="2800" dirty="0"/>
                        <a:t>506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800" dirty="0"/>
                        <a:t>Jeudi 29 octobre P5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196787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algn="ctr"/>
                      <a:r>
                        <a:rPr lang="fr-CA" sz="2800" dirty="0"/>
                        <a:t>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800" dirty="0"/>
                        <a:t>Mardi 27 octobre P5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595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884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38041-6CDB-4E70-9DC5-3055833B5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meilleure façon de communiquer avec M. Levan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216BA7-48D8-4C51-B4C0-A2E456C08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7</a:t>
            </a:fld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4365C9-A43F-4DF8-A74A-2BE2617B06E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Avec plaisir je vous aide à distance, mais n’oubliez pas que j’ai besoin de détail dans votre question</a:t>
            </a:r>
          </a:p>
          <a:p>
            <a:endParaRPr lang="fr-FR" dirty="0"/>
          </a:p>
          <a:p>
            <a:r>
              <a:rPr lang="fr-FR" dirty="0"/>
              <a:t>Pendant la classe à distance: Teams – communication instantanée</a:t>
            </a:r>
          </a:p>
          <a:p>
            <a:r>
              <a:rPr lang="fr-FR" dirty="0"/>
              <a:t>Lors de la journée (8h à 15h): Teams, Teams DM, Pluri – communication à délai</a:t>
            </a:r>
          </a:p>
          <a:p>
            <a:pPr lvl="1"/>
            <a:r>
              <a:rPr lang="fr-FR" dirty="0"/>
              <a:t>Ca dépend si je suis en cours ou non. Pluri c'est mieux.</a:t>
            </a:r>
          </a:p>
          <a:p>
            <a:r>
              <a:rPr lang="fr-FR" dirty="0"/>
              <a:t>En dehors des heures habituel: Pluri – communication asynchrone</a:t>
            </a:r>
          </a:p>
          <a:p>
            <a:pPr lvl="1"/>
            <a:r>
              <a:rPr lang="fr-FR" b="1" dirty="0">
                <a:highlight>
                  <a:srgbClr val="FFFF00"/>
                </a:highlight>
              </a:rPr>
              <a:t>Arrêtez de m’envoyer des DMs sur Teams à 10h un vendredi soir</a:t>
            </a:r>
            <a:endParaRPr lang="en-CA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61831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Examen sommatif de l’étape 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8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Plutôt un « test niveau 1.5 »</a:t>
            </a:r>
          </a:p>
          <a:p>
            <a:r>
              <a:rPr lang="fr-CA" dirty="0"/>
              <a:t>Durée : 60 minutes (62/65 minutes comme avant)</a:t>
            </a:r>
          </a:p>
          <a:p>
            <a:pPr lvl="1"/>
            <a:r>
              <a:rPr lang="fr-CA" dirty="0"/>
              <a:t>?? choix multiples</a:t>
            </a:r>
          </a:p>
          <a:p>
            <a:pPr lvl="1"/>
            <a:r>
              <a:rPr lang="fr-CA" dirty="0"/>
              <a:t>?? questions à développement</a:t>
            </a:r>
          </a:p>
          <a:p>
            <a:pPr lvl="1"/>
            <a:r>
              <a:rPr lang="fr-CA" dirty="0"/>
              <a:t>Sera finalisé une fois que je bâtis l’examen sur Moodle</a:t>
            </a:r>
          </a:p>
          <a:p>
            <a:endParaRPr lang="fr-CA" dirty="0"/>
          </a:p>
          <a:p>
            <a:r>
              <a:rPr lang="fr-CA" dirty="0"/>
              <a:t>Le contenu aura d’avantage d’emphase sur le module 3: calculs stœchiométriques et loi de Dalton</a:t>
            </a:r>
          </a:p>
          <a:p>
            <a:pPr lvl="1"/>
            <a:r>
              <a:rPr lang="fr-CA" dirty="0"/>
              <a:t>Mais tout l’étape 1 sera évaluée (M1 et M2)</a:t>
            </a:r>
          </a:p>
        </p:txBody>
      </p:sp>
    </p:spTree>
    <p:extLst>
      <p:ext uri="{BB962C8B-B14F-4D97-AF65-F5344CB8AC3E}">
        <p14:creationId xmlns:p14="http://schemas.microsoft.com/office/powerpoint/2010/main" val="1612572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 original de la 1</a:t>
            </a:r>
            <a:r>
              <a:rPr lang="fr-CA" baseline="30000" dirty="0"/>
              <a:t>ère</a:t>
            </a:r>
            <a:r>
              <a:rPr lang="fr-CA" dirty="0"/>
              <a:t> étape (20%)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C2 théorique (60%) – Plan qui favorise l’élève sera choisi en fin d’étape.</a:t>
            </a:r>
          </a:p>
          <a:p>
            <a:endParaRPr lang="fr-CA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fr-CA" dirty="0"/>
              <a:t>Évidemment ça va changer, mais je vais te donner une note selon ce plan pour que tu puisses estimer ta performance à date.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369960"/>
              </p:ext>
            </p:extLst>
          </p:nvPr>
        </p:nvGraphicFramePr>
        <p:xfrm>
          <a:off x="2057400" y="1828800"/>
          <a:ext cx="8077200" cy="292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Plan</a:t>
                      </a:r>
                      <a:r>
                        <a:rPr lang="fr-CA" sz="2400" baseline="0" dirty="0"/>
                        <a:t> 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Plan B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l"/>
                      <a:r>
                        <a:rPr lang="fr-CA" sz="2400" dirty="0"/>
                        <a:t>Quiz Moodle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10%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10%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l"/>
                      <a:r>
                        <a:rPr lang="fr-CA" sz="2400" dirty="0"/>
                        <a:t>Test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25%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30%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l"/>
                      <a:r>
                        <a:rPr lang="fr-CA" sz="2400" dirty="0"/>
                        <a:t>Test 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/>
                        <a:t>25%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30%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l"/>
                      <a:r>
                        <a:rPr lang="fr-CA" sz="2400" dirty="0"/>
                        <a:t>Test 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40%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30%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9522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1901</TotalTime>
  <Words>1432</Words>
  <Application>Microsoft Office PowerPoint</Application>
  <PresentationFormat>Widescreen</PresentationFormat>
  <Paragraphs>185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Bookman Old Style</vt:lpstr>
      <vt:lpstr>Calibri</vt:lpstr>
      <vt:lpstr>Gill Sans MT</vt:lpstr>
      <vt:lpstr>Wingdings</vt:lpstr>
      <vt:lpstr>Wingdings 3</vt:lpstr>
      <vt:lpstr>Origin</vt:lpstr>
      <vt:lpstr>Préparation examen sommatif des gaz </vt:lpstr>
      <vt:lpstr>Retour sur Test #2 sur Moodle</vt:lpstr>
      <vt:lpstr>Variable qu’on cherche</vt:lpstr>
      <vt:lpstr>Sachez que…</vt:lpstr>
      <vt:lpstr>Rappel: modifications formule COCO</vt:lpstr>
      <vt:lpstr>Dates des tests et récupérations</vt:lpstr>
      <vt:lpstr>La meilleure façon de communiquer avec M. Levan</vt:lpstr>
      <vt:lpstr>Examen sommatif de l’étape 1</vt:lpstr>
      <vt:lpstr>Plan original de la 1ère étape (20%)</vt:lpstr>
      <vt:lpstr>Objectifs de l’élève examen 1:</vt:lpstr>
      <vt:lpstr>Objectifs de l’élève examen 1:</vt:lpstr>
      <vt:lpstr>Objectifs de l’élève examen 1:</vt:lpstr>
      <vt:lpstr>Formules fournies</vt:lpstr>
      <vt:lpstr>Pour te préparer</vt:lpstr>
      <vt:lpstr>Exercices</vt:lpstr>
      <vt:lpstr>Lecture de manomètre p. 56 #11</vt:lpstr>
      <vt:lpstr>Corrigé</vt:lpstr>
      <vt:lpstr>Problème défi - niveau </vt:lpstr>
      <vt:lpstr>Problème défi #2 – niveau </vt:lpstr>
      <vt:lpstr>Problème défi #3 – niveau </vt:lpstr>
      <vt:lpstr>Corrigé avec démarche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Stoechiométrie gaz</dc:title>
  <dc:creator>David Levan</dc:creator>
  <cp:lastModifiedBy>Levan David</cp:lastModifiedBy>
  <cp:revision>180</cp:revision>
  <dcterms:created xsi:type="dcterms:W3CDTF">2017-08-27T23:45:32Z</dcterms:created>
  <dcterms:modified xsi:type="dcterms:W3CDTF">2020-10-20T00:54:28Z</dcterms:modified>
</cp:coreProperties>
</file>