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490" r:id="rId3"/>
    <p:sldId id="539" r:id="rId4"/>
    <p:sldId id="540" r:id="rId5"/>
    <p:sldId id="541" r:id="rId6"/>
    <p:sldId id="435" r:id="rId7"/>
    <p:sldId id="538" r:id="rId8"/>
    <p:sldId id="551" r:id="rId9"/>
    <p:sldId id="542" r:id="rId10"/>
    <p:sldId id="543" r:id="rId11"/>
    <p:sldId id="544" r:id="rId12"/>
    <p:sldId id="545" r:id="rId13"/>
    <p:sldId id="547" r:id="rId14"/>
    <p:sldId id="546" r:id="rId15"/>
    <p:sldId id="548" r:id="rId16"/>
    <p:sldId id="549" r:id="rId17"/>
    <p:sldId id="550" r:id="rId18"/>
    <p:sldId id="484" r:id="rId19"/>
    <p:sldId id="4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2021-01-19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image" Target="../media/image7.png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image" Target="../media/image9.png"/><Relationship Id="rId20" Type="http://schemas.openxmlformats.org/officeDocument/2006/relationships/tags" Target="../tags/tag25.xml"/><Relationship Id="rId4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Théorie des collisions</a:t>
            </a:r>
            <a:br>
              <a:rPr lang="fr-CA" sz="4800" b="1" dirty="0"/>
            </a:br>
            <a:r>
              <a:rPr lang="fr-CA" sz="4800" b="1" dirty="0"/>
              <a:t>(modèle cinétique)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261 à 263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Collisions élastiques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08093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Pendant ces collisions, les particules rebondissent parfaitement. Dans cette situation, il n’y a </a:t>
            </a:r>
            <a:r>
              <a:rPr lang="fr-CA" b="1" u="sng" dirty="0">
                <a:solidFill>
                  <a:srgbClr val="FF0000"/>
                </a:solidFill>
              </a:rPr>
              <a:t>aucune réaction</a:t>
            </a:r>
            <a:r>
              <a:rPr lang="fr-CA" dirty="0"/>
              <a:t>.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D72D9D6-70FA-4A17-96A3-F488EA733B5D}"/>
              </a:ext>
            </a:extLst>
          </p:cNvPr>
          <p:cNvGrpSpPr/>
          <p:nvPr/>
        </p:nvGrpSpPr>
        <p:grpSpPr>
          <a:xfrm>
            <a:off x="227316" y="4160520"/>
            <a:ext cx="1304980" cy="1879553"/>
            <a:chOff x="3506615" y="3831220"/>
            <a:chExt cx="1304980" cy="1879553"/>
          </a:xfrm>
        </p:grpSpPr>
        <p:pic>
          <p:nvPicPr>
            <p:cNvPr id="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8C0EF20-2DDD-4669-AC5B-DF4F743B9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615" y="3831220"/>
              <a:ext cx="1304980" cy="113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F8A6874-6F6D-4D28-832C-9A984FDDF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615" y="4577375"/>
              <a:ext cx="1304980" cy="113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FB00778-2514-415F-85B6-7F6FE99FC309}"/>
              </a:ext>
            </a:extLst>
          </p:cNvPr>
          <p:cNvGrpSpPr/>
          <p:nvPr/>
        </p:nvGrpSpPr>
        <p:grpSpPr>
          <a:xfrm>
            <a:off x="4954084" y="3920518"/>
            <a:ext cx="1718229" cy="2339133"/>
            <a:chOff x="6480084" y="3651764"/>
            <a:chExt cx="1718229" cy="2339133"/>
          </a:xfrm>
        </p:grpSpPr>
        <p:pic>
          <p:nvPicPr>
            <p:cNvPr id="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62F914B-AD6C-459A-ADA7-2C48D0AE5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84" y="3651764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DDB1516-30C4-4572-A487-E64C1F20E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084" y="4498587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A507BD41-7DBD-4BF4-B8C1-6E4015BF5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413" y="4055024"/>
            <a:ext cx="4739991" cy="266624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DBAAEA6-7E68-41F3-A0D9-9A921BB6E0A1}"/>
              </a:ext>
            </a:extLst>
          </p:cNvPr>
          <p:cNvSpPr txBox="1"/>
          <p:nvPr/>
        </p:nvSpPr>
        <p:spPr>
          <a:xfrm>
            <a:off x="6887413" y="3417811"/>
            <a:ext cx="473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C’était une des quatre hypothèse de la théorie d’un gaz idéal.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A95F49-B617-40FD-9A56-A0818C6E23AF}"/>
              </a:ext>
            </a:extLst>
          </p:cNvPr>
          <p:cNvSpPr/>
          <p:nvPr/>
        </p:nvSpPr>
        <p:spPr>
          <a:xfrm>
            <a:off x="7080042" y="6040073"/>
            <a:ext cx="4438042" cy="35233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67A942B2-D83B-485C-A55A-FEB1F6855F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262</a:t>
            </a:r>
          </a:p>
        </p:txBody>
      </p:sp>
    </p:spTree>
    <p:extLst>
      <p:ext uri="{BB962C8B-B14F-4D97-AF65-F5344CB8AC3E}">
        <p14:creationId xmlns:p14="http://schemas.microsoft.com/office/powerpoint/2010/main" val="64224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5755 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0.16875 0.0023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Collisions efficaces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08093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Pendant ces collisions, les particules possèdent suffisamment d’énergie pendant leur collision pour </a:t>
            </a:r>
            <a:r>
              <a:rPr lang="fr-CA" b="1" u="sng" dirty="0">
                <a:solidFill>
                  <a:srgbClr val="FF0000"/>
                </a:solidFill>
              </a:rPr>
              <a:t>permettre une réaction</a:t>
            </a:r>
            <a:r>
              <a:rPr lang="fr-CA" dirty="0"/>
              <a:t>.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5403862-73CF-40CD-97DA-31147DFBFBD9}"/>
              </a:ext>
            </a:extLst>
          </p:cNvPr>
          <p:cNvGrpSpPr/>
          <p:nvPr/>
        </p:nvGrpSpPr>
        <p:grpSpPr>
          <a:xfrm>
            <a:off x="3703796" y="4359256"/>
            <a:ext cx="1726419" cy="2323278"/>
            <a:chOff x="3639540" y="4444069"/>
            <a:chExt cx="1726419" cy="2323278"/>
          </a:xfrm>
        </p:grpSpPr>
        <p:pic>
          <p:nvPicPr>
            <p:cNvPr id="2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308EA33-99A7-489B-AA3C-2C0EB325D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540" y="4444069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D7D66E2-E87E-4CDD-AE6A-59F2E3D8E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30" y="5275037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A527974-38CC-4E2B-92A7-7F79F07329F3}"/>
              </a:ext>
            </a:extLst>
          </p:cNvPr>
          <p:cNvGrpSpPr/>
          <p:nvPr/>
        </p:nvGrpSpPr>
        <p:grpSpPr>
          <a:xfrm>
            <a:off x="1090568" y="4675654"/>
            <a:ext cx="1110953" cy="1687083"/>
            <a:chOff x="1090568" y="4675654"/>
            <a:chExt cx="1110953" cy="1687083"/>
          </a:xfrm>
        </p:grpSpPr>
        <p:pic>
          <p:nvPicPr>
            <p:cNvPr id="2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06C57A9-277F-4CE3-87D6-44B6EBCBB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568" y="4675654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EA5E5A7-9DF5-4999-BFAF-667A58314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568" y="5333597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2EBD139-5572-4D90-8A73-3138A35F5149}"/>
              </a:ext>
            </a:extLst>
          </p:cNvPr>
          <p:cNvGrpSpPr/>
          <p:nvPr/>
        </p:nvGrpSpPr>
        <p:grpSpPr>
          <a:xfrm>
            <a:off x="7816103" y="4474653"/>
            <a:ext cx="1718229" cy="1990122"/>
            <a:chOff x="6650840" y="4522915"/>
            <a:chExt cx="1718229" cy="1990122"/>
          </a:xfrm>
        </p:grpSpPr>
        <p:pic>
          <p:nvPicPr>
            <p:cNvPr id="3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931816D-B61B-4F07-BD76-68B8C1448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40" y="5020727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BEE704F-A08E-4F3A-B254-B578CEED5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14" y="4522915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278EF1E-9E57-41D8-A080-F2FC90DBAD91}"/>
              </a:ext>
            </a:extLst>
          </p:cNvPr>
          <p:cNvGrpSpPr/>
          <p:nvPr/>
        </p:nvGrpSpPr>
        <p:grpSpPr>
          <a:xfrm>
            <a:off x="9616760" y="4417420"/>
            <a:ext cx="1718229" cy="2047355"/>
            <a:chOff x="8567025" y="4497215"/>
            <a:chExt cx="1718229" cy="2047355"/>
          </a:xfrm>
        </p:grpSpPr>
        <p:pic>
          <p:nvPicPr>
            <p:cNvPr id="4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F32EE66-5E6A-4B69-9F72-F950DD4CA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7025" y="5052260"/>
              <a:ext cx="1718229" cy="1492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B4F5114-2950-471F-A8C7-13A976E51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0664" y="4497215"/>
              <a:ext cx="1110953" cy="1029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Explosion : 8 points 45">
            <a:extLst>
              <a:ext uri="{FF2B5EF4-FFF2-40B4-BE49-F238E27FC236}">
                <a16:creationId xmlns:a16="http://schemas.microsoft.com/office/drawing/2014/main" id="{FBF4F133-FE6E-4825-9E4A-8D26DC3690F8}"/>
              </a:ext>
            </a:extLst>
          </p:cNvPr>
          <p:cNvSpPr/>
          <p:nvPr/>
        </p:nvSpPr>
        <p:spPr>
          <a:xfrm>
            <a:off x="2283949" y="4354869"/>
            <a:ext cx="1828670" cy="2006880"/>
          </a:xfrm>
          <a:prstGeom prst="irregularSeal1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9AFA2D8-5B03-43FC-A33B-332CD047783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262</a:t>
            </a:r>
          </a:p>
        </p:txBody>
      </p:sp>
    </p:spTree>
    <p:extLst>
      <p:ext uri="{BB962C8B-B14F-4D97-AF65-F5344CB8AC3E}">
        <p14:creationId xmlns:p14="http://schemas.microsoft.com/office/powerpoint/2010/main" val="39667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12083 0.0046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9115 -1.1111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3 -0.01111 L 1.45833E-6 -3.7037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5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21 2.96296E-6 L -4.79167E-6 2.96296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Angle de collisions (enrichissement)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2346"/>
            <a:ext cx="10975873" cy="13899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Mécanique quantique et les orbitales:</a:t>
            </a:r>
          </a:p>
          <a:p>
            <a:pPr marL="0" indent="0">
              <a:buNone/>
            </a:pPr>
            <a:r>
              <a:rPr lang="fr-CA" dirty="0"/>
              <a:t>L’angle à laquelle les collisions vont se faire ont une influence sur la réaction.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8D0F339D-D3D7-46E5-A21A-FE9ED20DE1FA}"/>
              </a:ext>
            </a:extLst>
          </p:cNvPr>
          <p:cNvGrpSpPr/>
          <p:nvPr/>
        </p:nvGrpSpPr>
        <p:grpSpPr>
          <a:xfrm>
            <a:off x="3185942" y="5471283"/>
            <a:ext cx="686000" cy="582452"/>
            <a:chOff x="8660003" y="4907943"/>
            <a:chExt cx="686000" cy="582452"/>
          </a:xfrm>
        </p:grpSpPr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5377F19-08BA-4C64-BEBE-484774145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003" y="4907943"/>
              <a:ext cx="686000" cy="58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A11C33A-9760-422D-9F77-F74FE7421109}"/>
                </a:ext>
              </a:extLst>
            </p:cNvPr>
            <p:cNvSpPr txBox="1"/>
            <p:nvPr/>
          </p:nvSpPr>
          <p:spPr>
            <a:xfrm>
              <a:off x="8747316" y="5014502"/>
              <a:ext cx="51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E4FB202-D765-4EA2-9A7B-34B2542DD0A8}"/>
              </a:ext>
            </a:extLst>
          </p:cNvPr>
          <p:cNvGrpSpPr/>
          <p:nvPr/>
        </p:nvGrpSpPr>
        <p:grpSpPr>
          <a:xfrm>
            <a:off x="2391419" y="5201242"/>
            <a:ext cx="1353598" cy="1149278"/>
            <a:chOff x="12553349" y="5962817"/>
            <a:chExt cx="1706190" cy="1448648"/>
          </a:xfrm>
        </p:grpSpPr>
        <p:pic>
          <p:nvPicPr>
            <p:cNvPr id="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6575921-9383-4C2A-A067-6443D606D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349" y="5962817"/>
              <a:ext cx="1706190" cy="144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539AECB-0B49-481D-95FF-4456740BD820}"/>
                </a:ext>
              </a:extLst>
            </p:cNvPr>
            <p:cNvSpPr txBox="1"/>
            <p:nvPr/>
          </p:nvSpPr>
          <p:spPr>
            <a:xfrm>
              <a:off x="13046500" y="6277598"/>
              <a:ext cx="719887" cy="47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b="1" dirty="0"/>
                <a:t>C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6F9C248-2E1E-4FD7-AAF4-3B932C3693CA}"/>
              </a:ext>
            </a:extLst>
          </p:cNvPr>
          <p:cNvGrpSpPr/>
          <p:nvPr/>
        </p:nvGrpSpPr>
        <p:grpSpPr>
          <a:xfrm>
            <a:off x="2893628" y="4949755"/>
            <a:ext cx="686000" cy="582452"/>
            <a:chOff x="8660003" y="4907943"/>
            <a:chExt cx="686000" cy="582452"/>
          </a:xfrm>
        </p:grpSpPr>
        <p:pic>
          <p:nvPicPr>
            <p:cNvPr id="4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4E1E409-3ED5-4DDB-B795-3D233C2AB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003" y="4907943"/>
              <a:ext cx="686000" cy="58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E204387-75E6-4323-8F94-E74DDD58FCEF}"/>
                </a:ext>
              </a:extLst>
            </p:cNvPr>
            <p:cNvSpPr txBox="1"/>
            <p:nvPr/>
          </p:nvSpPr>
          <p:spPr>
            <a:xfrm>
              <a:off x="8747316" y="5014502"/>
              <a:ext cx="51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1C3A86E-D11A-4B00-8011-C287A4290F5D}"/>
              </a:ext>
            </a:extLst>
          </p:cNvPr>
          <p:cNvGrpSpPr/>
          <p:nvPr/>
        </p:nvGrpSpPr>
        <p:grpSpPr>
          <a:xfrm>
            <a:off x="2918468" y="6047493"/>
            <a:ext cx="686000" cy="582452"/>
            <a:chOff x="8660003" y="4907943"/>
            <a:chExt cx="686000" cy="582452"/>
          </a:xfrm>
        </p:grpSpPr>
        <p:pic>
          <p:nvPicPr>
            <p:cNvPr id="5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82F33B8-D7AE-4EAE-90DB-B11A62FA5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003" y="4907943"/>
              <a:ext cx="686000" cy="58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F164BB9-8D75-483A-9EBF-DFF563C2F113}"/>
                </a:ext>
              </a:extLst>
            </p:cNvPr>
            <p:cNvSpPr txBox="1"/>
            <p:nvPr/>
          </p:nvSpPr>
          <p:spPr>
            <a:xfrm>
              <a:off x="8747316" y="5014502"/>
              <a:ext cx="51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A373B139-B5EE-4E80-A75E-41460E674874}"/>
              </a:ext>
            </a:extLst>
          </p:cNvPr>
          <p:cNvGrpSpPr/>
          <p:nvPr/>
        </p:nvGrpSpPr>
        <p:grpSpPr>
          <a:xfrm>
            <a:off x="2068237" y="5347254"/>
            <a:ext cx="922086" cy="830507"/>
            <a:chOff x="4235798" y="4419265"/>
            <a:chExt cx="2502903" cy="2173812"/>
          </a:xfrm>
        </p:grpSpPr>
        <p:pic>
          <p:nvPicPr>
            <p:cNvPr id="6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A8B69F9-40E9-4550-8040-EAD9472EA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798" y="4419265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EF49E25-A058-448B-92D0-531B6DD9D850}"/>
                </a:ext>
              </a:extLst>
            </p:cNvPr>
            <p:cNvSpPr txBox="1"/>
            <p:nvPr/>
          </p:nvSpPr>
          <p:spPr>
            <a:xfrm>
              <a:off x="4867489" y="5044505"/>
              <a:ext cx="1239521" cy="84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Cl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325862E-6A53-439A-8965-D7D14B3DF3BE}"/>
              </a:ext>
            </a:extLst>
          </p:cNvPr>
          <p:cNvGrpSpPr/>
          <p:nvPr/>
        </p:nvGrpSpPr>
        <p:grpSpPr>
          <a:xfrm>
            <a:off x="9852489" y="4928682"/>
            <a:ext cx="1803705" cy="1667653"/>
            <a:chOff x="8769249" y="4366313"/>
            <a:chExt cx="1803705" cy="1667653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98D12F75-F2CB-42C4-9048-6F5A92D3C8B4}"/>
                </a:ext>
              </a:extLst>
            </p:cNvPr>
            <p:cNvGrpSpPr/>
            <p:nvPr/>
          </p:nvGrpSpPr>
          <p:grpSpPr>
            <a:xfrm>
              <a:off x="9886954" y="4908914"/>
              <a:ext cx="686000" cy="582452"/>
              <a:chOff x="8660003" y="4907943"/>
              <a:chExt cx="686000" cy="582452"/>
            </a:xfrm>
          </p:grpSpPr>
          <p:pic>
            <p:nvPicPr>
              <p:cNvPr id="8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4C18501-9FCC-4CB2-A2A4-7B6C8C655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6513350B-D392-493E-A19E-401E7F3F7DE2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DB261D6A-D1AA-495B-AF6A-DBD55F699675}"/>
                </a:ext>
              </a:extLst>
            </p:cNvPr>
            <p:cNvGrpSpPr/>
            <p:nvPr/>
          </p:nvGrpSpPr>
          <p:grpSpPr>
            <a:xfrm>
              <a:off x="9127610" y="4638873"/>
              <a:ext cx="1353598" cy="1149278"/>
              <a:chOff x="12553349" y="5962817"/>
              <a:chExt cx="1706190" cy="1448648"/>
            </a:xfrm>
          </p:grpSpPr>
          <p:pic>
            <p:nvPicPr>
              <p:cNvPr id="7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9F0148C-5CC4-4AD1-A1CA-8CFDA85B0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3349" y="5962817"/>
                <a:ext cx="1706190" cy="1448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4F20F0CB-5A89-476F-9285-5FBD1F1E1270}"/>
                  </a:ext>
                </a:extLst>
              </p:cNvPr>
              <p:cNvSpPr txBox="1"/>
              <p:nvPr/>
            </p:nvSpPr>
            <p:spPr>
              <a:xfrm>
                <a:off x="13046500" y="6277598"/>
                <a:ext cx="719887" cy="47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C</a:t>
                </a: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48002C89-D7E1-4480-BAC2-C2C5B0CFC0FA}"/>
                </a:ext>
              </a:extLst>
            </p:cNvPr>
            <p:cNvGrpSpPr/>
            <p:nvPr/>
          </p:nvGrpSpPr>
          <p:grpSpPr>
            <a:xfrm>
              <a:off x="9631270" y="4366313"/>
              <a:ext cx="686000" cy="582452"/>
              <a:chOff x="8660003" y="4907943"/>
              <a:chExt cx="686000" cy="582452"/>
            </a:xfrm>
          </p:grpSpPr>
          <p:pic>
            <p:nvPicPr>
              <p:cNvPr id="7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8EA3F5F-CFDB-4D34-A539-FD621C1B7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0407828B-4B5A-4484-9989-230F74B49DD5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CCB4AD7E-498F-4777-9040-11EE3B38E723}"/>
                </a:ext>
              </a:extLst>
            </p:cNvPr>
            <p:cNvGrpSpPr/>
            <p:nvPr/>
          </p:nvGrpSpPr>
          <p:grpSpPr>
            <a:xfrm>
              <a:off x="9631270" y="5451514"/>
              <a:ext cx="686000" cy="582452"/>
              <a:chOff x="8660003" y="4907943"/>
              <a:chExt cx="686000" cy="582452"/>
            </a:xfrm>
          </p:grpSpPr>
          <p:pic>
            <p:nvPicPr>
              <p:cNvPr id="7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88F37E-0E18-4B78-BF84-6CF319EC8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0003" y="4907943"/>
                <a:ext cx="686000" cy="582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C079260A-9F72-4AA9-9928-FCFD7C8A65E4}"/>
                  </a:ext>
                </a:extLst>
              </p:cNvPr>
              <p:cNvSpPr txBox="1"/>
              <p:nvPr/>
            </p:nvSpPr>
            <p:spPr>
              <a:xfrm>
                <a:off x="8747316" y="5014502"/>
                <a:ext cx="511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041E2A47-B7E5-4CBA-A9CB-B09A67B2FC10}"/>
                </a:ext>
              </a:extLst>
            </p:cNvPr>
            <p:cNvGrpSpPr/>
            <p:nvPr/>
          </p:nvGrpSpPr>
          <p:grpSpPr>
            <a:xfrm>
              <a:off x="8769249" y="4784885"/>
              <a:ext cx="922086" cy="830507"/>
              <a:chOff x="4235798" y="4419265"/>
              <a:chExt cx="2502903" cy="2173812"/>
            </a:xfrm>
          </p:grpSpPr>
          <p:pic>
            <p:nvPicPr>
              <p:cNvPr id="7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237DD33-7D18-480C-9529-E50EA9B79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5798" y="4419265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0F492EA1-781D-4D6F-8491-6F4E165CE22F}"/>
                  </a:ext>
                </a:extLst>
              </p:cNvPr>
              <p:cNvSpPr txBox="1"/>
              <p:nvPr/>
            </p:nvSpPr>
            <p:spPr>
              <a:xfrm>
                <a:off x="4867489" y="5044505"/>
                <a:ext cx="1239521" cy="84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2000" b="1" dirty="0"/>
                  <a:t>Cl</a:t>
                </a:r>
              </a:p>
            </p:txBody>
          </p:sp>
        </p:grp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28DDA87-3783-45EA-9A61-E6DD81A1155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68258" y="3572338"/>
            <a:ext cx="4564" cy="328566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3D2A8B0-697B-4757-A027-F533BF5C32D4}"/>
              </a:ext>
            </a:extLst>
          </p:cNvPr>
          <p:cNvSpPr txBox="1"/>
          <p:nvPr/>
        </p:nvSpPr>
        <p:spPr>
          <a:xfrm>
            <a:off x="680321" y="3562438"/>
            <a:ext cx="4739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/>
              <a:t>Angle approprié 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Il peut mener à la formation des produits.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9E1526B-DC9C-4960-9D96-1F62A97F7E06}"/>
              </a:ext>
            </a:extLst>
          </p:cNvPr>
          <p:cNvSpPr txBox="1"/>
          <p:nvPr/>
        </p:nvSpPr>
        <p:spPr>
          <a:xfrm>
            <a:off x="7060266" y="3572338"/>
            <a:ext cx="4739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/>
              <a:t>Angle non approprié 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Il ne peut pas mener à la formation des produits.</a:t>
            </a:r>
          </a:p>
        </p:txBody>
      </p:sp>
      <p:pic>
        <p:nvPicPr>
          <p:cNvPr id="1026" name="Picture 2" descr="Green Check In Green Circle transparent PNG - StickPNG">
            <a:extLst>
              <a:ext uri="{FF2B5EF4-FFF2-40B4-BE49-F238E27FC236}">
                <a16:creationId xmlns:a16="http://schemas.microsoft.com/office/drawing/2014/main" id="{71046632-5515-4005-93FE-7ED9217F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3639760"/>
            <a:ext cx="870919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ter X Roundlet transparent PNG - StickPNG">
            <a:extLst>
              <a:ext uri="{FF2B5EF4-FFF2-40B4-BE49-F238E27FC236}">
                <a16:creationId xmlns:a16="http://schemas.microsoft.com/office/drawing/2014/main" id="{EAD98639-0A79-481A-9AEB-8CE0925B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95" y="3630666"/>
            <a:ext cx="844117" cy="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itre 1">
            <a:extLst>
              <a:ext uri="{FF2B5EF4-FFF2-40B4-BE49-F238E27FC236}">
                <a16:creationId xmlns:a16="http://schemas.microsoft.com/office/drawing/2014/main" id="{D6DE0DD6-7709-4129-B13D-B21ACD88A43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262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28AD4C82-B7EE-4B96-B7BB-7E1DB62C2AB7}"/>
              </a:ext>
            </a:extLst>
          </p:cNvPr>
          <p:cNvGrpSpPr/>
          <p:nvPr/>
        </p:nvGrpSpPr>
        <p:grpSpPr>
          <a:xfrm>
            <a:off x="5095120" y="5341703"/>
            <a:ext cx="922086" cy="830507"/>
            <a:chOff x="7628933" y="1990720"/>
            <a:chExt cx="2502903" cy="2173812"/>
          </a:xfrm>
        </p:grpSpPr>
        <p:pic>
          <p:nvPicPr>
            <p:cNvPr id="5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DD0DBF0-D599-4D16-8F5D-AF55ABAA5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933" y="1990720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48A6839-3FB4-450F-9573-1D2C40B8E257}"/>
                </a:ext>
              </a:extLst>
            </p:cNvPr>
            <p:cNvSpPr txBox="1"/>
            <p:nvPr/>
          </p:nvSpPr>
          <p:spPr>
            <a:xfrm>
              <a:off x="8260622" y="2568343"/>
              <a:ext cx="1239521" cy="78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I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2514FCE-6366-43C0-9257-54187E40E17E}"/>
              </a:ext>
            </a:extLst>
          </p:cNvPr>
          <p:cNvGrpSpPr/>
          <p:nvPr/>
        </p:nvGrpSpPr>
        <p:grpSpPr>
          <a:xfrm>
            <a:off x="7360750" y="5341703"/>
            <a:ext cx="922086" cy="830507"/>
            <a:chOff x="7628933" y="1990720"/>
            <a:chExt cx="2502903" cy="2173812"/>
          </a:xfrm>
        </p:grpSpPr>
        <p:pic>
          <p:nvPicPr>
            <p:cNvPr id="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6B3F036-0C45-481C-847B-391CA57E8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933" y="1990720"/>
              <a:ext cx="2502903" cy="21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86505A8-DB0D-414B-87DC-11780C85EF1F}"/>
                </a:ext>
              </a:extLst>
            </p:cNvPr>
            <p:cNvSpPr txBox="1"/>
            <p:nvPr/>
          </p:nvSpPr>
          <p:spPr>
            <a:xfrm>
              <a:off x="8260622" y="2568343"/>
              <a:ext cx="1239521" cy="78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353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6627 0.0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1207 -0.0046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345 -3.7037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03242 0.001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8203 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15716 -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/>
          </a:bodyPr>
          <a:lstStyle/>
          <a:p>
            <a:r>
              <a:rPr lang="fr-CA" sz="4800" b="1" dirty="0"/>
              <a:t>Mécanisme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138444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Rappel: Mécanisme de réaction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5</a:t>
            </a:r>
          </a:p>
          <a:p>
            <a:pPr algn="ctr"/>
            <a:r>
              <a:rPr lang="fr-CA" sz="1600" b="1" dirty="0"/>
              <a:t>p. 218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4677BB-FD8C-4469-BFD1-053548CAB11B}"/>
              </a:ext>
            </a:extLst>
          </p:cNvPr>
          <p:cNvSpPr/>
          <p:nvPr/>
        </p:nvSpPr>
        <p:spPr>
          <a:xfrm>
            <a:off x="2330625" y="2690272"/>
            <a:ext cx="2499378" cy="396799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61B074B-C197-4AE1-9BEE-0132B27B662E}"/>
              </a:ext>
            </a:extLst>
          </p:cNvPr>
          <p:cNvSpPr/>
          <p:nvPr/>
        </p:nvSpPr>
        <p:spPr>
          <a:xfrm>
            <a:off x="4843807" y="2690272"/>
            <a:ext cx="1424551" cy="396799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6392626-8027-4373-9D43-6D55536C9CBC}"/>
              </a:ext>
            </a:extLst>
          </p:cNvPr>
          <p:cNvSpPr/>
          <p:nvPr/>
        </p:nvSpPr>
        <p:spPr>
          <a:xfrm>
            <a:off x="6282219" y="2690272"/>
            <a:ext cx="2978454" cy="396799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3</a:t>
            </a: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9217B66F-1AEF-4933-AEBD-F5F8AE2E7264}"/>
              </a:ext>
            </a:extLst>
          </p:cNvPr>
          <p:cNvGrpSpPr/>
          <p:nvPr/>
        </p:nvGrpSpPr>
        <p:grpSpPr>
          <a:xfrm>
            <a:off x="1263444" y="1990722"/>
            <a:ext cx="9665112" cy="4667540"/>
            <a:chOff x="1529686" y="1658014"/>
            <a:chExt cx="11315316" cy="5464467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91CB6EEC-913D-4C04-A876-307DD59AC9CF}"/>
                </a:ext>
              </a:extLst>
            </p:cNvPr>
            <p:cNvGrpSpPr/>
            <p:nvPr/>
          </p:nvGrpSpPr>
          <p:grpSpPr>
            <a:xfrm>
              <a:off x="2733388" y="2295071"/>
              <a:ext cx="9195536" cy="4827410"/>
              <a:chOff x="2468845" y="513562"/>
              <a:chExt cx="9077635" cy="6941413"/>
            </a:xfrm>
          </p:grpSpPr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25099382-BFD2-41BC-8357-E97B50739B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513562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avec flèche 92">
                <a:extLst>
                  <a:ext uri="{FF2B5EF4-FFF2-40B4-BE49-F238E27FC236}">
                    <a16:creationId xmlns:a16="http://schemas.microsoft.com/office/drawing/2014/main" id="{8CD06255-4F34-406D-A42F-51BFE6FB3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845" y="7454975"/>
                <a:ext cx="90776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2B0A4FB-97DE-48A9-B041-24C1E55D4B98}"/>
                </a:ext>
              </a:extLst>
            </p:cNvPr>
            <p:cNvSpPr txBox="1"/>
            <p:nvPr/>
          </p:nvSpPr>
          <p:spPr>
            <a:xfrm>
              <a:off x="1529686" y="1856582"/>
              <a:ext cx="1234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681A934C-EFB3-482D-AD6F-1A9769904356}"/>
                </a:ext>
              </a:extLst>
            </p:cNvPr>
            <p:cNvSpPr txBox="1"/>
            <p:nvPr/>
          </p:nvSpPr>
          <p:spPr>
            <a:xfrm>
              <a:off x="11012846" y="6348201"/>
              <a:ext cx="1832156" cy="6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Progression de la réaction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66F080F-42AD-4B76-81AF-94EBC38057E7}"/>
                </a:ext>
              </a:extLst>
            </p:cNvPr>
            <p:cNvSpPr txBox="1"/>
            <p:nvPr/>
          </p:nvSpPr>
          <p:spPr>
            <a:xfrm>
              <a:off x="2733387" y="1658014"/>
              <a:ext cx="8158960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Le diagramme énergétique de la formation du butane</a:t>
              </a:r>
              <a:endParaRPr lang="fr-CA" sz="2000" b="1" baseline="-25000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36811ADD-97D7-4C42-BAC4-BF7669ADDFC5}"/>
              </a:ext>
            </a:extLst>
          </p:cNvPr>
          <p:cNvGrpSpPr/>
          <p:nvPr/>
        </p:nvGrpSpPr>
        <p:grpSpPr>
          <a:xfrm>
            <a:off x="2317617" y="3257384"/>
            <a:ext cx="6943056" cy="3250582"/>
            <a:chOff x="2789812" y="2821564"/>
            <a:chExt cx="6169353" cy="3250582"/>
          </a:xfrm>
        </p:grpSpPr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59EDC367-C238-47EB-8159-6003C3C663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9812" y="3646967"/>
              <a:ext cx="11867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0D56F64B-79C8-4622-889A-AF4F946EB9FF}"/>
                </a:ext>
              </a:extLst>
            </p:cNvPr>
            <p:cNvSpPr/>
            <p:nvPr/>
          </p:nvSpPr>
          <p:spPr>
            <a:xfrm>
              <a:off x="3976577" y="2821564"/>
              <a:ext cx="3795823" cy="3250582"/>
            </a:xfrm>
            <a:custGeom>
              <a:avLst/>
              <a:gdLst>
                <a:gd name="connsiteX0" fmla="*/ 0 w 3912781"/>
                <a:gd name="connsiteY0" fmla="*/ 823483 h 3250582"/>
                <a:gd name="connsiteX1" fmla="*/ 372139 w 3912781"/>
                <a:gd name="connsiteY1" fmla="*/ 57939 h 3250582"/>
                <a:gd name="connsiteX2" fmla="*/ 1063256 w 3912781"/>
                <a:gd name="connsiteY2" fmla="*/ 2205716 h 3250582"/>
                <a:gd name="connsiteX3" fmla="*/ 1594884 w 3912781"/>
                <a:gd name="connsiteY3" fmla="*/ 1014869 h 3250582"/>
                <a:gd name="connsiteX4" fmla="*/ 2371060 w 3912781"/>
                <a:gd name="connsiteY4" fmla="*/ 3247706 h 3250582"/>
                <a:gd name="connsiteX5" fmla="*/ 3349256 w 3912781"/>
                <a:gd name="connsiteY5" fmla="*/ 461976 h 3250582"/>
                <a:gd name="connsiteX6" fmla="*/ 3912781 w 3912781"/>
                <a:gd name="connsiteY6" fmla="*/ 919176 h 32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2781" h="3250582">
                  <a:moveTo>
                    <a:pt x="0" y="823483"/>
                  </a:moveTo>
                  <a:cubicBezTo>
                    <a:pt x="97465" y="325525"/>
                    <a:pt x="194930" y="-172433"/>
                    <a:pt x="372139" y="57939"/>
                  </a:cubicBezTo>
                  <a:cubicBezTo>
                    <a:pt x="549348" y="288311"/>
                    <a:pt x="859465" y="2046228"/>
                    <a:pt x="1063256" y="2205716"/>
                  </a:cubicBezTo>
                  <a:cubicBezTo>
                    <a:pt x="1267047" y="2365204"/>
                    <a:pt x="1376917" y="841204"/>
                    <a:pt x="1594884" y="1014869"/>
                  </a:cubicBezTo>
                  <a:cubicBezTo>
                    <a:pt x="1812851" y="1188534"/>
                    <a:pt x="2078665" y="3339855"/>
                    <a:pt x="2371060" y="3247706"/>
                  </a:cubicBezTo>
                  <a:cubicBezTo>
                    <a:pt x="2663455" y="3155557"/>
                    <a:pt x="3092303" y="850064"/>
                    <a:pt x="3349256" y="461976"/>
                  </a:cubicBezTo>
                  <a:cubicBezTo>
                    <a:pt x="3606209" y="73888"/>
                    <a:pt x="3759495" y="496532"/>
                    <a:pt x="3912781" y="91917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641C295C-2088-45D5-BF9C-C2698294A525}"/>
                </a:ext>
              </a:extLst>
            </p:cNvPr>
            <p:cNvCxnSpPr>
              <a:cxnSpLocks/>
            </p:cNvCxnSpPr>
            <p:nvPr/>
          </p:nvCxnSpPr>
          <p:spPr>
            <a:xfrm>
              <a:off x="7772400" y="3746204"/>
              <a:ext cx="11867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57ED59F1-30F0-41DA-811B-45F9A4980A42}"/>
              </a:ext>
            </a:extLst>
          </p:cNvPr>
          <p:cNvSpPr txBox="1"/>
          <p:nvPr/>
        </p:nvSpPr>
        <p:spPr>
          <a:xfrm>
            <a:off x="2317617" y="3751852"/>
            <a:ext cx="133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4 C</a:t>
            </a:r>
            <a:r>
              <a:rPr lang="fr-CA" sz="1200" b="1" baseline="-25000" dirty="0"/>
              <a:t>(s)</a:t>
            </a:r>
            <a:r>
              <a:rPr lang="fr-CA" sz="1200" b="1" dirty="0"/>
              <a:t> + 5 H</a:t>
            </a:r>
            <a:r>
              <a:rPr lang="fr-CA" sz="1200" b="1" baseline="-25000" dirty="0"/>
              <a:t>2(g)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BA32F8D-75B7-4D70-A1EF-82883F870371}"/>
              </a:ext>
            </a:extLst>
          </p:cNvPr>
          <p:cNvSpPr txBox="1"/>
          <p:nvPr/>
        </p:nvSpPr>
        <p:spPr>
          <a:xfrm>
            <a:off x="7938083" y="3877291"/>
            <a:ext cx="132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C</a:t>
            </a:r>
            <a:r>
              <a:rPr lang="fr-CA" sz="1200" b="1" baseline="-25000" dirty="0"/>
              <a:t>4</a:t>
            </a:r>
            <a:r>
              <a:rPr lang="fr-CA" sz="1200" b="1" dirty="0"/>
              <a:t>H</a:t>
            </a:r>
            <a:r>
              <a:rPr lang="fr-CA" sz="1200" b="1" baseline="-25000" dirty="0"/>
              <a:t>10(g)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343F02AD-D1A5-4B1F-A55C-D7A35EBF1303}"/>
              </a:ext>
            </a:extLst>
          </p:cNvPr>
          <p:cNvSpPr txBox="1"/>
          <p:nvPr/>
        </p:nvSpPr>
        <p:spPr>
          <a:xfrm>
            <a:off x="2330625" y="4091669"/>
            <a:ext cx="133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dirty="0"/>
              <a:t>Réactifs</a:t>
            </a:r>
            <a:endParaRPr lang="fr-CA" sz="1050" baseline="-25000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34EF5C7-0B35-42DF-97B4-70F448C07497}"/>
              </a:ext>
            </a:extLst>
          </p:cNvPr>
          <p:cNvSpPr txBox="1"/>
          <p:nvPr/>
        </p:nvSpPr>
        <p:spPr>
          <a:xfrm>
            <a:off x="7951091" y="4217108"/>
            <a:ext cx="1322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dirty="0"/>
              <a:t>Produits</a:t>
            </a:r>
            <a:endParaRPr lang="fr-CA" sz="1050" baseline="-25000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558777A-4E3D-40B1-9E8A-2695846BCAE1}"/>
              </a:ext>
            </a:extLst>
          </p:cNvPr>
          <p:cNvSpPr txBox="1"/>
          <p:nvPr/>
        </p:nvSpPr>
        <p:spPr>
          <a:xfrm>
            <a:off x="2067830" y="3909331"/>
            <a:ext cx="190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0</a:t>
            </a: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A19950CE-3B23-4C8E-BBF6-3FFA3052B49F}"/>
              </a:ext>
            </a:extLst>
          </p:cNvPr>
          <p:cNvGrpSpPr/>
          <p:nvPr/>
        </p:nvGrpSpPr>
        <p:grpSpPr>
          <a:xfrm>
            <a:off x="1605154" y="3095456"/>
            <a:ext cx="2339105" cy="307777"/>
            <a:chOff x="680321" y="3137927"/>
            <a:chExt cx="2339105" cy="307777"/>
          </a:xfrm>
        </p:grpSpPr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B879ADA-EB58-498D-8BD3-6C927CECD74B}"/>
                </a:ext>
              </a:extLst>
            </p:cNvPr>
            <p:cNvCxnSpPr>
              <a:cxnSpLocks/>
              <a:endCxn id="105" idx="3"/>
            </p:cNvCxnSpPr>
            <p:nvPr/>
          </p:nvCxnSpPr>
          <p:spPr>
            <a:xfrm flipH="1" flipV="1">
              <a:off x="1190396" y="3291816"/>
              <a:ext cx="1829030" cy="804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E49900CD-CDBC-46A7-ADC5-8603D8C0F0C3}"/>
                </a:ext>
              </a:extLst>
            </p:cNvPr>
            <p:cNvSpPr txBox="1"/>
            <p:nvPr/>
          </p:nvSpPr>
          <p:spPr>
            <a:xfrm>
              <a:off x="680321" y="3137927"/>
              <a:ext cx="510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FFFF00"/>
                  </a:solidFill>
                </a:rPr>
                <a:t>700</a:t>
              </a:r>
            </a:p>
          </p:txBody>
        </p: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C0A5E5B8-E03D-4037-BFB4-2F2F6ADC6F70}"/>
              </a:ext>
            </a:extLst>
          </p:cNvPr>
          <p:cNvGrpSpPr/>
          <p:nvPr/>
        </p:nvGrpSpPr>
        <p:grpSpPr>
          <a:xfrm>
            <a:off x="3873346" y="3249345"/>
            <a:ext cx="447668" cy="842324"/>
            <a:chOff x="2948513" y="3291816"/>
            <a:chExt cx="447668" cy="842324"/>
          </a:xfrm>
        </p:grpSpPr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8BD7E8A7-A560-40A1-A0D2-170F90F05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84232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A28D5339-93E7-4F40-8187-C6338827698D}"/>
                </a:ext>
              </a:extLst>
            </p:cNvPr>
            <p:cNvSpPr txBox="1"/>
            <p:nvPr/>
          </p:nvSpPr>
          <p:spPr>
            <a:xfrm>
              <a:off x="2948513" y="364484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FF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a1</a:t>
              </a: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6DF3F84F-F9B3-4671-9D00-0888D0217CCF}"/>
              </a:ext>
            </a:extLst>
          </p:cNvPr>
          <p:cNvGrpSpPr/>
          <p:nvPr/>
        </p:nvGrpSpPr>
        <p:grpSpPr>
          <a:xfrm>
            <a:off x="3627199" y="4091667"/>
            <a:ext cx="447668" cy="1345262"/>
            <a:chOff x="2995398" y="3290039"/>
            <a:chExt cx="447668" cy="1148437"/>
          </a:xfrm>
        </p:grpSpPr>
        <p:cxnSp>
          <p:nvCxnSpPr>
            <p:cNvPr id="110" name="Connecteur droit avec flèche 109">
              <a:extLst>
                <a:ext uri="{FF2B5EF4-FFF2-40B4-BE49-F238E27FC236}">
                  <a16:creationId xmlns:a16="http://schemas.microsoft.com/office/drawing/2014/main" id="{50146F45-9080-46E8-B8BD-C0176A603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398" y="3290039"/>
              <a:ext cx="19086" cy="1148437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04C4FC02-262C-46B7-9F9A-85FB6E989D94}"/>
                </a:ext>
              </a:extLst>
            </p:cNvPr>
            <p:cNvSpPr txBox="1"/>
            <p:nvPr/>
          </p:nvSpPr>
          <p:spPr>
            <a:xfrm>
              <a:off x="2995398" y="3679988"/>
              <a:ext cx="447668" cy="23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FFFF00"/>
                  </a:solidFill>
                </a:rPr>
                <a:t>Δ</a:t>
              </a:r>
              <a:r>
                <a:rPr lang="fr-CA" sz="1200" b="1" dirty="0">
                  <a:solidFill>
                    <a:srgbClr val="FFFF0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7084F941-EBF6-4C07-9273-BDB9AD86EA57}"/>
              </a:ext>
            </a:extLst>
          </p:cNvPr>
          <p:cNvGrpSpPr/>
          <p:nvPr/>
        </p:nvGrpSpPr>
        <p:grpSpPr>
          <a:xfrm>
            <a:off x="1445219" y="5283040"/>
            <a:ext cx="4466916" cy="307777"/>
            <a:chOff x="520387" y="3201006"/>
            <a:chExt cx="4466916" cy="307777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C0C47666-1123-4659-B93D-0CEC549183A3}"/>
                </a:ext>
              </a:extLst>
            </p:cNvPr>
            <p:cNvCxnSpPr>
              <a:cxnSpLocks/>
              <a:stCxn id="96" idx="2"/>
              <a:endCxn id="114" idx="3"/>
            </p:cNvCxnSpPr>
            <p:nvPr/>
          </p:nvCxnSpPr>
          <p:spPr>
            <a:xfrm flipH="1" flipV="1">
              <a:off x="1190396" y="3354895"/>
              <a:ext cx="3796907" cy="18253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F5912818-AF7E-4911-84A4-6207D11677DB}"/>
                </a:ext>
              </a:extLst>
            </p:cNvPr>
            <p:cNvSpPr txBox="1"/>
            <p:nvPr/>
          </p:nvSpPr>
          <p:spPr>
            <a:xfrm>
              <a:off x="520387" y="3201006"/>
              <a:ext cx="670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FFFF00"/>
                  </a:solidFill>
                </a:rPr>
                <a:t>-1541</a:t>
              </a: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0ED50446-1C5D-4F99-99E5-761829354C93}"/>
              </a:ext>
            </a:extLst>
          </p:cNvPr>
          <p:cNvGrpSpPr/>
          <p:nvPr/>
        </p:nvGrpSpPr>
        <p:grpSpPr>
          <a:xfrm>
            <a:off x="1510342" y="4085728"/>
            <a:ext cx="4982209" cy="307777"/>
            <a:chOff x="-823362" y="3137927"/>
            <a:chExt cx="4982209" cy="307777"/>
          </a:xfrm>
        </p:grpSpPr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93BF003C-DDE1-4D95-B6F3-D943F0E4CF13}"/>
                </a:ext>
              </a:extLst>
            </p:cNvPr>
            <p:cNvCxnSpPr>
              <a:cxnSpLocks/>
              <a:stCxn id="96" idx="3"/>
              <a:endCxn id="117" idx="3"/>
            </p:cNvCxnSpPr>
            <p:nvPr/>
          </p:nvCxnSpPr>
          <p:spPr>
            <a:xfrm flipH="1" flipV="1">
              <a:off x="-239384" y="3291816"/>
              <a:ext cx="4398231" cy="2471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609D76F-C2E9-4593-8309-32DB1B7B5733}"/>
                </a:ext>
              </a:extLst>
            </p:cNvPr>
            <p:cNvSpPr txBox="1"/>
            <p:nvPr/>
          </p:nvSpPr>
          <p:spPr>
            <a:xfrm>
              <a:off x="-823362" y="3137927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00B0F0"/>
                  </a:solidFill>
                </a:rPr>
                <a:t>-400</a:t>
              </a: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2D219685-DEDB-4F27-A75B-5F03AEEBDB3C}"/>
              </a:ext>
            </a:extLst>
          </p:cNvPr>
          <p:cNvGrpSpPr/>
          <p:nvPr/>
        </p:nvGrpSpPr>
        <p:grpSpPr>
          <a:xfrm>
            <a:off x="5282217" y="4239617"/>
            <a:ext cx="447668" cy="1233578"/>
            <a:chOff x="2948513" y="3291816"/>
            <a:chExt cx="447668" cy="1233578"/>
          </a:xfrm>
        </p:grpSpPr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id="{6C1FD76D-F1A8-4E79-8373-19B7EBEB3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123357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2EE5CCA1-64C4-4265-853D-9ADC288D90A6}"/>
                </a:ext>
              </a:extLst>
            </p:cNvPr>
            <p:cNvSpPr txBox="1"/>
            <p:nvPr/>
          </p:nvSpPr>
          <p:spPr>
            <a:xfrm>
              <a:off x="2948513" y="364484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00B0F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a2</a:t>
              </a: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EB8D70B6-2A05-45E6-A068-739E9AB67F42}"/>
              </a:ext>
            </a:extLst>
          </p:cNvPr>
          <p:cNvGrpSpPr/>
          <p:nvPr/>
        </p:nvGrpSpPr>
        <p:grpSpPr>
          <a:xfrm>
            <a:off x="4825035" y="5473195"/>
            <a:ext cx="447670" cy="996810"/>
            <a:chOff x="2995396" y="3290039"/>
            <a:chExt cx="447670" cy="850967"/>
          </a:xfrm>
        </p:grpSpPr>
        <p:cxnSp>
          <p:nvCxnSpPr>
            <p:cNvPr id="122" name="Connecteur droit avec flèche 121">
              <a:extLst>
                <a:ext uri="{FF2B5EF4-FFF2-40B4-BE49-F238E27FC236}">
                  <a16:creationId xmlns:a16="http://schemas.microsoft.com/office/drawing/2014/main" id="{453A2940-31BA-4BD5-B9AC-E76D4BCD83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396" y="3290039"/>
              <a:ext cx="19088" cy="85096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8B1A604E-6F6D-4E96-A450-F506A0EE9499}"/>
                </a:ext>
              </a:extLst>
            </p:cNvPr>
            <p:cNvSpPr txBox="1"/>
            <p:nvPr/>
          </p:nvSpPr>
          <p:spPr>
            <a:xfrm>
              <a:off x="2995398" y="3679988"/>
              <a:ext cx="447668" cy="23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00B0F0"/>
                  </a:solidFill>
                </a:rPr>
                <a:t>Δ</a:t>
              </a:r>
              <a:r>
                <a:rPr lang="fr-CA" sz="1200" b="1" dirty="0">
                  <a:solidFill>
                    <a:srgbClr val="00B0F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2</a:t>
              </a: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FE14A452-FCC9-4BE1-BC6B-5F3B611EF508}"/>
              </a:ext>
            </a:extLst>
          </p:cNvPr>
          <p:cNvGrpSpPr/>
          <p:nvPr/>
        </p:nvGrpSpPr>
        <p:grpSpPr>
          <a:xfrm>
            <a:off x="1445218" y="6319999"/>
            <a:ext cx="6070032" cy="307777"/>
            <a:chOff x="531959" y="3247691"/>
            <a:chExt cx="6070032" cy="307777"/>
          </a:xfrm>
        </p:grpSpPr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C8FCC973-D297-4F79-8C3D-090A320155B9}"/>
                </a:ext>
              </a:extLst>
            </p:cNvPr>
            <p:cNvCxnSpPr>
              <a:cxnSpLocks/>
              <a:endCxn id="126" idx="3"/>
            </p:cNvCxnSpPr>
            <p:nvPr/>
          </p:nvCxnSpPr>
          <p:spPr>
            <a:xfrm flipH="1" flipV="1">
              <a:off x="1201968" y="3401580"/>
              <a:ext cx="5400023" cy="31202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6AD20C03-D78D-4224-A773-3C72CBB0A8F5}"/>
                </a:ext>
              </a:extLst>
            </p:cNvPr>
            <p:cNvSpPr txBox="1"/>
            <p:nvPr/>
          </p:nvSpPr>
          <p:spPr>
            <a:xfrm>
              <a:off x="531959" y="3247691"/>
              <a:ext cx="6700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00B0F0"/>
                  </a:solidFill>
                </a:rPr>
                <a:t>-2783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84374D19-E0B8-4A06-ADEC-FB6604DAA07F}"/>
              </a:ext>
            </a:extLst>
          </p:cNvPr>
          <p:cNvGrpSpPr/>
          <p:nvPr/>
        </p:nvGrpSpPr>
        <p:grpSpPr>
          <a:xfrm>
            <a:off x="1515287" y="3369601"/>
            <a:ext cx="5986102" cy="307777"/>
            <a:chOff x="-2980538" y="3127838"/>
            <a:chExt cx="5986102" cy="307777"/>
          </a:xfrm>
        </p:grpSpPr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135BC47D-2ED8-4AED-B520-6CAC4E7C6B83}"/>
                </a:ext>
              </a:extLst>
            </p:cNvPr>
            <p:cNvCxnSpPr>
              <a:cxnSpLocks/>
              <a:endCxn id="129" idx="3"/>
            </p:cNvCxnSpPr>
            <p:nvPr/>
          </p:nvCxnSpPr>
          <p:spPr>
            <a:xfrm flipH="1" flipV="1">
              <a:off x="-2396560" y="3281727"/>
              <a:ext cx="5402124" cy="36572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BC08E785-C298-4B79-8BAF-74A013006909}"/>
                </a:ext>
              </a:extLst>
            </p:cNvPr>
            <p:cNvSpPr txBox="1"/>
            <p:nvPr/>
          </p:nvSpPr>
          <p:spPr>
            <a:xfrm>
              <a:off x="-2980538" y="3127838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92D050"/>
                  </a:solidFill>
                </a:rPr>
                <a:t>600</a:t>
              </a: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9060357B-A0EF-4CE5-BD1F-56B92B84791F}"/>
              </a:ext>
            </a:extLst>
          </p:cNvPr>
          <p:cNvGrpSpPr/>
          <p:nvPr/>
        </p:nvGrpSpPr>
        <p:grpSpPr>
          <a:xfrm>
            <a:off x="7515250" y="3533579"/>
            <a:ext cx="461530" cy="2971511"/>
            <a:chOff x="3019425" y="3291816"/>
            <a:chExt cx="461530" cy="2971511"/>
          </a:xfrm>
        </p:grpSpPr>
        <p:cxnSp>
          <p:nvCxnSpPr>
            <p:cNvPr id="131" name="Connecteur droit avec flèche 130">
              <a:extLst>
                <a:ext uri="{FF2B5EF4-FFF2-40B4-BE49-F238E27FC236}">
                  <a16:creationId xmlns:a16="http://schemas.microsoft.com/office/drawing/2014/main" id="{B23ED108-FE2E-4C86-8060-82B60D2BA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297151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D061E1C3-6FE8-477D-B1F1-29481EBE28ED}"/>
                </a:ext>
              </a:extLst>
            </p:cNvPr>
            <p:cNvSpPr txBox="1"/>
            <p:nvPr/>
          </p:nvSpPr>
          <p:spPr>
            <a:xfrm>
              <a:off x="3033287" y="4837167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92D05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92D050"/>
                  </a:solidFill>
                </a:rPr>
                <a:t>a3</a:t>
              </a: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98733C2B-BBB7-49DD-8F38-88AE1F34740C}"/>
              </a:ext>
            </a:extLst>
          </p:cNvPr>
          <p:cNvGrpSpPr/>
          <p:nvPr/>
        </p:nvGrpSpPr>
        <p:grpSpPr>
          <a:xfrm>
            <a:off x="971084" y="4006603"/>
            <a:ext cx="6970403" cy="307777"/>
            <a:chOff x="-3423012" y="3127838"/>
            <a:chExt cx="6419731" cy="307777"/>
          </a:xfrm>
        </p:grpSpPr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075BECF6-031A-4756-B049-84C157C1BE77}"/>
                </a:ext>
              </a:extLst>
            </p:cNvPr>
            <p:cNvCxnSpPr>
              <a:cxnSpLocks/>
              <a:endCxn id="135" idx="3"/>
            </p:cNvCxnSpPr>
            <p:nvPr/>
          </p:nvCxnSpPr>
          <p:spPr>
            <a:xfrm flipH="1" flipV="1">
              <a:off x="-2839034" y="3281727"/>
              <a:ext cx="5835753" cy="29470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1FB35BD4-0296-40EC-81B8-B16B9DC67976}"/>
                </a:ext>
              </a:extLst>
            </p:cNvPr>
            <p:cNvSpPr txBox="1"/>
            <p:nvPr/>
          </p:nvSpPr>
          <p:spPr>
            <a:xfrm>
              <a:off x="-3423012" y="3127838"/>
              <a:ext cx="58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dirty="0">
                  <a:solidFill>
                    <a:srgbClr val="92D050"/>
                  </a:solidFill>
                </a:rPr>
                <a:t>-126</a:t>
              </a: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44BC4008-271C-4103-B702-2447A9E0FA0B}"/>
              </a:ext>
            </a:extLst>
          </p:cNvPr>
          <p:cNvGrpSpPr/>
          <p:nvPr/>
        </p:nvGrpSpPr>
        <p:grpSpPr>
          <a:xfrm>
            <a:off x="7932602" y="4160492"/>
            <a:ext cx="473684" cy="2344598"/>
            <a:chOff x="3018068" y="3291817"/>
            <a:chExt cx="473684" cy="2344598"/>
          </a:xfrm>
        </p:grpSpPr>
        <p:cxnSp>
          <p:nvCxnSpPr>
            <p:cNvPr id="137" name="Connecteur droit avec flèche 136">
              <a:extLst>
                <a:ext uri="{FF2B5EF4-FFF2-40B4-BE49-F238E27FC236}">
                  <a16:creationId xmlns:a16="http://schemas.microsoft.com/office/drawing/2014/main" id="{E2EAC78A-AE9A-43EE-95C0-79E2DD37C7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8068" y="3291817"/>
              <a:ext cx="1357" cy="234459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C286AB7E-4722-4B51-AA3F-47AD59E4A3B7}"/>
                </a:ext>
              </a:extLst>
            </p:cNvPr>
            <p:cNvSpPr txBox="1"/>
            <p:nvPr/>
          </p:nvSpPr>
          <p:spPr>
            <a:xfrm>
              <a:off x="3044084" y="4229949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92D050"/>
                  </a:solidFill>
                </a:rPr>
                <a:t>Δ</a:t>
              </a:r>
              <a:r>
                <a:rPr lang="fr-CA" sz="1200" b="1" dirty="0">
                  <a:solidFill>
                    <a:srgbClr val="92D050"/>
                  </a:solidFill>
                </a:rPr>
                <a:t>H</a:t>
              </a:r>
              <a:r>
                <a:rPr lang="fr-CA" sz="1200" b="1" baseline="-25000" dirty="0">
                  <a:solidFill>
                    <a:srgbClr val="92D050"/>
                  </a:solidFill>
                </a:rPr>
                <a:t>3</a:t>
              </a:r>
            </a:p>
          </p:txBody>
        </p:sp>
      </p:grp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CD6CB04E-7BF6-4F26-BE3B-368F1623195C}"/>
              </a:ext>
            </a:extLst>
          </p:cNvPr>
          <p:cNvCxnSpPr>
            <a:cxnSpLocks/>
          </p:cNvCxnSpPr>
          <p:nvPr/>
        </p:nvCxnSpPr>
        <p:spPr>
          <a:xfrm flipH="1" flipV="1">
            <a:off x="2115113" y="3249696"/>
            <a:ext cx="2226739" cy="1393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82ABB0BF-4512-4494-889A-E2AB13D0FB94}"/>
              </a:ext>
            </a:extLst>
          </p:cNvPr>
          <p:cNvGrpSpPr/>
          <p:nvPr/>
        </p:nvGrpSpPr>
        <p:grpSpPr>
          <a:xfrm>
            <a:off x="4305772" y="3257383"/>
            <a:ext cx="447668" cy="842324"/>
            <a:chOff x="2994092" y="3291816"/>
            <a:chExt cx="447668" cy="842324"/>
          </a:xfrm>
        </p:grpSpPr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403673BC-3CB8-46DD-BFC4-914663CF7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842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FB828680-A083-49F1-A1EB-74DE7D18C3F2}"/>
                </a:ext>
              </a:extLst>
            </p:cNvPr>
            <p:cNvSpPr txBox="1"/>
            <p:nvPr/>
          </p:nvSpPr>
          <p:spPr>
            <a:xfrm>
              <a:off x="2994092" y="3634982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00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0000"/>
                  </a:solidFill>
                </a:rPr>
                <a:t>a1</a:t>
              </a:r>
            </a:p>
          </p:txBody>
        </p:sp>
      </p:grp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431F4B79-D062-40E8-BED6-59643846ABCD}"/>
              </a:ext>
            </a:extLst>
          </p:cNvPr>
          <p:cNvCxnSpPr>
            <a:cxnSpLocks/>
          </p:cNvCxnSpPr>
          <p:nvPr/>
        </p:nvCxnSpPr>
        <p:spPr>
          <a:xfrm flipH="1">
            <a:off x="3627202" y="4060421"/>
            <a:ext cx="567751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526DB512-2BC8-406A-9105-0F3EE319FF6B}"/>
              </a:ext>
            </a:extLst>
          </p:cNvPr>
          <p:cNvGrpSpPr/>
          <p:nvPr/>
        </p:nvGrpSpPr>
        <p:grpSpPr>
          <a:xfrm>
            <a:off x="9238063" y="3984984"/>
            <a:ext cx="740770" cy="276999"/>
            <a:chOff x="2953809" y="3631623"/>
            <a:chExt cx="447668" cy="276999"/>
          </a:xfrm>
        </p:grpSpPr>
        <p:cxnSp>
          <p:nvCxnSpPr>
            <p:cNvPr id="145" name="Connecteur droit avec flèche 144">
              <a:extLst>
                <a:ext uri="{FF2B5EF4-FFF2-40B4-BE49-F238E27FC236}">
                  <a16:creationId xmlns:a16="http://schemas.microsoft.com/office/drawing/2014/main" id="{BE5B72AD-956F-4BC7-AEDE-54BF961C8095}"/>
                </a:ext>
              </a:extLst>
            </p:cNvPr>
            <p:cNvCxnSpPr>
              <a:cxnSpLocks/>
            </p:cNvCxnSpPr>
            <p:nvPr/>
          </p:nvCxnSpPr>
          <p:spPr>
            <a:xfrm>
              <a:off x="2994092" y="3684521"/>
              <a:ext cx="0" cy="1792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F3FD09F4-B735-40B8-B10E-2AD91D225E28}"/>
                </a:ext>
              </a:extLst>
            </p:cNvPr>
            <p:cNvSpPr txBox="1"/>
            <p:nvPr/>
          </p:nvSpPr>
          <p:spPr>
            <a:xfrm>
              <a:off x="2953809" y="3631623"/>
              <a:ext cx="447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>
                  <a:solidFill>
                    <a:srgbClr val="FF0000"/>
                  </a:solidFill>
                </a:rPr>
                <a:t>Δ</a:t>
              </a:r>
              <a:r>
                <a:rPr lang="fr-CA" sz="1200" b="1" dirty="0" err="1">
                  <a:solidFill>
                    <a:srgbClr val="FF0000"/>
                  </a:solidFill>
                </a:rPr>
                <a:t>H</a:t>
              </a:r>
              <a:r>
                <a:rPr lang="fr-CA" sz="1200" b="1" baseline="-25000" dirty="0" err="1">
                  <a:solidFill>
                    <a:srgbClr val="FF0000"/>
                  </a:solidFill>
                </a:rPr>
                <a:t>total</a:t>
              </a:r>
              <a:endParaRPr lang="fr-CA" sz="1200" b="1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0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3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Mécanisme de réaction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26A58-E628-4789-9907-4A9BB8C2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767899"/>
          </a:xfrm>
        </p:spPr>
        <p:txBody>
          <a:bodyPr anchor="ctr"/>
          <a:lstStyle/>
          <a:p>
            <a:r>
              <a:rPr lang="fr-CA" dirty="0"/>
              <a:t>Lorsqu’une réaction possède plusieurs étapes, la vitesse de réaction de la réaction globale sera déterminée par </a:t>
            </a:r>
            <a:r>
              <a:rPr lang="fr-CA" b="1" dirty="0">
                <a:solidFill>
                  <a:srgbClr val="00B0F0"/>
                </a:solidFill>
              </a:rPr>
              <a:t>l’étape la plus lente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Normalement, c’est l’étape avec la plus grande </a:t>
            </a:r>
            <a:r>
              <a:rPr lang="fr-CA" b="1" dirty="0">
                <a:solidFill>
                  <a:srgbClr val="00B0F0"/>
                </a:solidFill>
              </a:rPr>
              <a:t>énergie d’activation (</a:t>
            </a:r>
            <a:r>
              <a:rPr lang="fr-CA" b="1" dirty="0" err="1">
                <a:solidFill>
                  <a:srgbClr val="00B0F0"/>
                </a:solidFill>
              </a:rPr>
              <a:t>E</a:t>
            </a:r>
            <a:r>
              <a:rPr lang="fr-CA" b="1" baseline="-25000" dirty="0" err="1">
                <a:solidFill>
                  <a:srgbClr val="00B0F0"/>
                </a:solidFill>
              </a:rPr>
              <a:t>a</a:t>
            </a:r>
            <a:r>
              <a:rPr lang="fr-CA" b="1" dirty="0">
                <a:solidFill>
                  <a:srgbClr val="00B0F0"/>
                </a:solidFill>
              </a:rPr>
              <a:t>)</a:t>
            </a:r>
            <a:r>
              <a:rPr lang="fr-CA" dirty="0"/>
              <a:t>.</a:t>
            </a:r>
          </a:p>
          <a:p>
            <a:r>
              <a:rPr lang="fr-CA" dirty="0"/>
              <a:t>L’</a:t>
            </a:r>
            <a:r>
              <a:rPr lang="fr-CA" b="1" dirty="0">
                <a:solidFill>
                  <a:srgbClr val="00B0F0"/>
                </a:solidFill>
              </a:rPr>
              <a:t>étape déterminante</a:t>
            </a:r>
            <a:r>
              <a:rPr lang="fr-CA" dirty="0"/>
              <a:t> est celle avec la plus grande enthalpie du complexe activée, c’est-à-dire l’étape, état de transition, qui nécessite le plus d’énergie à atteindre. </a:t>
            </a:r>
          </a:p>
          <a:p>
            <a:pPr lvl="1"/>
            <a:r>
              <a:rPr lang="fr-CA" dirty="0"/>
              <a:t>Souvent, l’étape déterminante et l’étape la plus lente sont la même. </a:t>
            </a:r>
            <a:r>
              <a:rPr lang="fr-CA" u="sng" dirty="0"/>
              <a:t>Toutefois, ceci n’est pas toujours le cas.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6F616FE-3658-4B44-8B20-7B5591E5083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263</a:t>
            </a:r>
          </a:p>
        </p:txBody>
      </p:sp>
    </p:spTree>
    <p:extLst>
      <p:ext uri="{BB962C8B-B14F-4D97-AF65-F5344CB8AC3E}">
        <p14:creationId xmlns:p14="http://schemas.microsoft.com/office/powerpoint/2010/main" val="55170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C6E396A4-10D4-4498-93A1-FCB994AFCE77}"/>
              </a:ext>
            </a:extLst>
          </p:cNvPr>
          <p:cNvSpPr/>
          <p:nvPr/>
        </p:nvSpPr>
        <p:spPr>
          <a:xfrm>
            <a:off x="2330625" y="2690272"/>
            <a:ext cx="1886129" cy="396799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E239A4-9FE5-4E25-AB2F-C7C5C84B43D6}"/>
              </a:ext>
            </a:extLst>
          </p:cNvPr>
          <p:cNvSpPr/>
          <p:nvPr/>
        </p:nvSpPr>
        <p:spPr>
          <a:xfrm>
            <a:off x="4232786" y="2690272"/>
            <a:ext cx="2347619" cy="396799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175270A-033E-45CE-8453-43CDB4EAA326}"/>
              </a:ext>
            </a:extLst>
          </p:cNvPr>
          <p:cNvSpPr/>
          <p:nvPr/>
        </p:nvSpPr>
        <p:spPr>
          <a:xfrm>
            <a:off x="6602930" y="2690272"/>
            <a:ext cx="3533522" cy="396799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Exemple: Mécanisme de réaction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263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552A21C-8095-419D-BA1A-960C74E69C76}"/>
              </a:ext>
            </a:extLst>
          </p:cNvPr>
          <p:cNvGrpSpPr/>
          <p:nvPr/>
        </p:nvGrpSpPr>
        <p:grpSpPr>
          <a:xfrm>
            <a:off x="839320" y="2059048"/>
            <a:ext cx="10930559" cy="4732707"/>
            <a:chOff x="1033148" y="1738006"/>
            <a:chExt cx="12796823" cy="554076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9B6131C-03FA-4600-99BF-C5B06FC5C2FB}"/>
                </a:ext>
              </a:extLst>
            </p:cNvPr>
            <p:cNvGrpSpPr/>
            <p:nvPr/>
          </p:nvGrpSpPr>
          <p:grpSpPr>
            <a:xfrm>
              <a:off x="2733388" y="2295071"/>
              <a:ext cx="9195536" cy="4827410"/>
              <a:chOff x="2468845" y="513562"/>
              <a:chExt cx="9077635" cy="6941413"/>
            </a:xfrm>
          </p:grpSpPr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8B833510-B87C-4AF2-955D-CBB7158A91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513562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0965E897-9AB1-4034-AD2E-F7ACA694D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845" y="7454975"/>
                <a:ext cx="90776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7B9F6F-3F05-43C4-9D60-FE1950EA347B}"/>
                </a:ext>
              </a:extLst>
            </p:cNvPr>
            <p:cNvSpPr txBox="1"/>
            <p:nvPr/>
          </p:nvSpPr>
          <p:spPr>
            <a:xfrm>
              <a:off x="1033148" y="2189636"/>
              <a:ext cx="1723520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/>
                <a:t>H (kJ/mol)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CFB5737-2215-4319-82B7-19E590B54BCA}"/>
                </a:ext>
              </a:extLst>
            </p:cNvPr>
            <p:cNvSpPr txBox="1"/>
            <p:nvPr/>
          </p:nvSpPr>
          <p:spPr>
            <a:xfrm>
              <a:off x="11997815" y="6594148"/>
              <a:ext cx="1832156" cy="6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b="1" dirty="0"/>
                <a:t>Progression de la réaction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F4F83A5-6754-4F39-888D-E73067FC55A8}"/>
                </a:ext>
              </a:extLst>
            </p:cNvPr>
            <p:cNvSpPr txBox="1"/>
            <p:nvPr/>
          </p:nvSpPr>
          <p:spPr>
            <a:xfrm>
              <a:off x="2334525" y="1738006"/>
              <a:ext cx="9183945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6.16: Le diagramme énergétique d’un mécanisme de réaction</a:t>
              </a:r>
              <a:endParaRPr lang="fr-CA" sz="2000" b="1" baseline="-25000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2D01437-0C10-42EE-8E30-5A2D5671E1DE}"/>
              </a:ext>
            </a:extLst>
          </p:cNvPr>
          <p:cNvGrpSpPr/>
          <p:nvPr/>
        </p:nvGrpSpPr>
        <p:grpSpPr>
          <a:xfrm>
            <a:off x="2850773" y="4495944"/>
            <a:ext cx="943439" cy="1027402"/>
            <a:chOff x="2547705" y="2936846"/>
            <a:chExt cx="943439" cy="1027402"/>
          </a:xfrm>
        </p:grpSpPr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4D0B9C9-62D3-4B49-90C4-2B749CB78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67243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12C4209-E55D-407C-B324-413752E7F437}"/>
                </a:ext>
              </a:extLst>
            </p:cNvPr>
            <p:cNvSpPr txBox="1"/>
            <p:nvPr/>
          </p:nvSpPr>
          <p:spPr>
            <a:xfrm>
              <a:off x="2547705" y="2936846"/>
              <a:ext cx="943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FF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a1 </a:t>
              </a:r>
              <a:r>
                <a:rPr lang="fr-CA" sz="1200" b="1" dirty="0">
                  <a:solidFill>
                    <a:srgbClr val="FFFF00"/>
                  </a:solidFill>
                </a:rPr>
                <a:t>= 10 kJ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A95EEF9-A3E8-4D99-A14A-BB4A808F5B72}"/>
              </a:ext>
            </a:extLst>
          </p:cNvPr>
          <p:cNvGrpSpPr/>
          <p:nvPr/>
        </p:nvGrpSpPr>
        <p:grpSpPr>
          <a:xfrm>
            <a:off x="5276400" y="3154869"/>
            <a:ext cx="1115406" cy="2720644"/>
            <a:chOff x="2545580" y="2998370"/>
            <a:chExt cx="1115406" cy="2720644"/>
          </a:xfrm>
        </p:grpSpPr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18B92563-22BC-4460-AD52-C8B2B0B55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7250" y="3291816"/>
              <a:ext cx="12175" cy="242719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1252BFE-606C-4964-8645-53D19A862613}"/>
                </a:ext>
              </a:extLst>
            </p:cNvPr>
            <p:cNvSpPr txBox="1"/>
            <p:nvPr/>
          </p:nvSpPr>
          <p:spPr>
            <a:xfrm>
              <a:off x="2545580" y="2998370"/>
              <a:ext cx="1115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00B0F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a2 </a:t>
              </a:r>
              <a:r>
                <a:rPr lang="fr-CA" sz="1200" b="1" dirty="0">
                  <a:solidFill>
                    <a:srgbClr val="00B0F0"/>
                  </a:solidFill>
                </a:rPr>
                <a:t>= 35 kJ</a:t>
              </a: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69760DB-913C-4911-80B3-E523E6F7FE89}"/>
              </a:ext>
            </a:extLst>
          </p:cNvPr>
          <p:cNvGrpSpPr/>
          <p:nvPr/>
        </p:nvGrpSpPr>
        <p:grpSpPr>
          <a:xfrm>
            <a:off x="7553751" y="3033249"/>
            <a:ext cx="1102313" cy="1813404"/>
            <a:chOff x="3000282" y="3208938"/>
            <a:chExt cx="1102313" cy="1813404"/>
          </a:xfrm>
        </p:grpSpPr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B4EC8D3F-7659-414D-8389-5B789ADFEB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0282" y="3291818"/>
              <a:ext cx="9901" cy="173052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A1521E0-E2F8-4005-8C5E-7CB81AD7CDDC}"/>
                </a:ext>
              </a:extLst>
            </p:cNvPr>
            <p:cNvSpPr txBox="1"/>
            <p:nvPr/>
          </p:nvSpPr>
          <p:spPr>
            <a:xfrm>
              <a:off x="3148922" y="3208938"/>
              <a:ext cx="9536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92D05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92D050"/>
                  </a:solidFill>
                </a:rPr>
                <a:t>a3 </a:t>
              </a:r>
              <a:r>
                <a:rPr lang="fr-CA" sz="1200" b="1" dirty="0">
                  <a:solidFill>
                    <a:srgbClr val="92D050"/>
                  </a:solidFill>
                </a:rPr>
                <a:t>= 25 kJ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DC58D7B-24BE-4D31-8D4D-9A61155E95A3}"/>
              </a:ext>
            </a:extLst>
          </p:cNvPr>
          <p:cNvGrpSpPr/>
          <p:nvPr/>
        </p:nvGrpSpPr>
        <p:grpSpPr>
          <a:xfrm>
            <a:off x="1916322" y="5338680"/>
            <a:ext cx="374425" cy="369332"/>
            <a:chOff x="1916322" y="5623906"/>
            <a:chExt cx="374425" cy="369332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D38EFD3-E78B-4741-8B5E-83E3EF7AAFA0}"/>
                </a:ext>
              </a:extLst>
            </p:cNvPr>
            <p:cNvSpPr txBox="1"/>
            <p:nvPr/>
          </p:nvSpPr>
          <p:spPr>
            <a:xfrm>
              <a:off x="1916322" y="5623906"/>
              <a:ext cx="190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1793A229-5A6D-40CD-A669-0CDEF3FF0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5878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B6CAF2FE-39F4-4E42-81F3-59E7082D364F}"/>
              </a:ext>
            </a:extLst>
          </p:cNvPr>
          <p:cNvGrpSpPr/>
          <p:nvPr/>
        </p:nvGrpSpPr>
        <p:grpSpPr>
          <a:xfrm>
            <a:off x="1747438" y="5690847"/>
            <a:ext cx="557170" cy="369332"/>
            <a:chOff x="1760448" y="5625738"/>
            <a:chExt cx="557170" cy="369332"/>
          </a:xfrm>
        </p:grpSpPr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4237D0C-0268-461D-B13A-E81069DA7287}"/>
                </a:ext>
              </a:extLst>
            </p:cNvPr>
            <p:cNvSpPr txBox="1"/>
            <p:nvPr/>
          </p:nvSpPr>
          <p:spPr>
            <a:xfrm>
              <a:off x="1760448" y="5625738"/>
              <a:ext cx="406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-5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C518CAA4-D19E-4C27-ADE4-98795BB2F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7F14F9C1-C0D3-4925-9EB9-62686A0B2244}"/>
              </a:ext>
            </a:extLst>
          </p:cNvPr>
          <p:cNvGrpSpPr/>
          <p:nvPr/>
        </p:nvGrpSpPr>
        <p:grpSpPr>
          <a:xfrm>
            <a:off x="1618534" y="6041181"/>
            <a:ext cx="672213" cy="369332"/>
            <a:chOff x="1645405" y="5606741"/>
            <a:chExt cx="672213" cy="369332"/>
          </a:xfrm>
        </p:grpSpPr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B789CC4-4C98-4069-B5D5-8F53D197BEEB}"/>
                </a:ext>
              </a:extLst>
            </p:cNvPr>
            <p:cNvSpPr txBox="1"/>
            <p:nvPr/>
          </p:nvSpPr>
          <p:spPr>
            <a:xfrm>
              <a:off x="1645405" y="5606741"/>
              <a:ext cx="55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-10</a:t>
              </a: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5C26E803-38BF-4203-878F-B0A91F317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9F081C9-AD27-42EC-AFED-C55130040770}"/>
              </a:ext>
            </a:extLst>
          </p:cNvPr>
          <p:cNvGrpSpPr/>
          <p:nvPr/>
        </p:nvGrpSpPr>
        <p:grpSpPr>
          <a:xfrm>
            <a:off x="1613170" y="4315026"/>
            <a:ext cx="687670" cy="369332"/>
            <a:chOff x="1613170" y="5629112"/>
            <a:chExt cx="687670" cy="369332"/>
          </a:xfrm>
        </p:grpSpPr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FE0525DA-E4B1-4AF6-9125-CF2C3D0A9156}"/>
                </a:ext>
              </a:extLst>
            </p:cNvPr>
            <p:cNvSpPr txBox="1"/>
            <p:nvPr/>
          </p:nvSpPr>
          <p:spPr>
            <a:xfrm>
              <a:off x="1613170" y="5629112"/>
              <a:ext cx="529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15</a:t>
              </a: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1F077DE1-CC0F-44E5-9BE7-E7F3D043C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971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EC3737CD-4F07-4FCE-83E9-D971A6D716C6}"/>
              </a:ext>
            </a:extLst>
          </p:cNvPr>
          <p:cNvGrpSpPr/>
          <p:nvPr/>
        </p:nvGrpSpPr>
        <p:grpSpPr>
          <a:xfrm>
            <a:off x="1618533" y="4661987"/>
            <a:ext cx="686075" cy="369332"/>
            <a:chOff x="1631543" y="5625738"/>
            <a:chExt cx="686075" cy="369332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C9F18E3D-CFEB-4685-94A2-FE2655D9E814}"/>
                </a:ext>
              </a:extLst>
            </p:cNvPr>
            <p:cNvSpPr txBox="1"/>
            <p:nvPr/>
          </p:nvSpPr>
          <p:spPr>
            <a:xfrm>
              <a:off x="1631543" y="5625738"/>
              <a:ext cx="535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10</a:t>
              </a: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F6358329-DC9D-4B59-9C67-DA508DB4E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492D3F14-44FE-4D56-AC43-A04B5C8BB876}"/>
              </a:ext>
            </a:extLst>
          </p:cNvPr>
          <p:cNvGrpSpPr/>
          <p:nvPr/>
        </p:nvGrpSpPr>
        <p:grpSpPr>
          <a:xfrm>
            <a:off x="1618534" y="5012321"/>
            <a:ext cx="672213" cy="369332"/>
            <a:chOff x="1645405" y="5606741"/>
            <a:chExt cx="672213" cy="369332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FE424262-ECD2-4471-B463-CF7BBF01D150}"/>
                </a:ext>
              </a:extLst>
            </p:cNvPr>
            <p:cNvSpPr txBox="1"/>
            <p:nvPr/>
          </p:nvSpPr>
          <p:spPr>
            <a:xfrm>
              <a:off x="1645405" y="5606741"/>
              <a:ext cx="55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5</a:t>
              </a:r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48797792-A6F4-45E2-BE68-05EB9D7D5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23A1BA1B-7231-4A58-94B4-4573C45B562A}"/>
              </a:ext>
            </a:extLst>
          </p:cNvPr>
          <p:cNvGrpSpPr/>
          <p:nvPr/>
        </p:nvGrpSpPr>
        <p:grpSpPr>
          <a:xfrm>
            <a:off x="1659105" y="3987063"/>
            <a:ext cx="638519" cy="369332"/>
            <a:chOff x="1652228" y="5630655"/>
            <a:chExt cx="638519" cy="369332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D93ED44-8721-40A6-89A3-C4F52895AB9B}"/>
                </a:ext>
              </a:extLst>
            </p:cNvPr>
            <p:cNvSpPr txBox="1"/>
            <p:nvPr/>
          </p:nvSpPr>
          <p:spPr>
            <a:xfrm>
              <a:off x="1652228" y="5630655"/>
              <a:ext cx="493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20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79EDE2F-44E0-4DE3-A438-5CA582E62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5878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ACE9AE9B-D131-485A-9D05-E4B8F204C44F}"/>
              </a:ext>
            </a:extLst>
          </p:cNvPr>
          <p:cNvGrpSpPr/>
          <p:nvPr/>
        </p:nvGrpSpPr>
        <p:grpSpPr>
          <a:xfrm>
            <a:off x="1620047" y="2956660"/>
            <a:ext cx="687670" cy="369332"/>
            <a:chOff x="1613170" y="5629112"/>
            <a:chExt cx="687670" cy="369332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645D223F-0CF8-4477-870A-8C8BD4C2C93B}"/>
                </a:ext>
              </a:extLst>
            </p:cNvPr>
            <p:cNvSpPr txBox="1"/>
            <p:nvPr/>
          </p:nvSpPr>
          <p:spPr>
            <a:xfrm>
              <a:off x="1613170" y="5629112"/>
              <a:ext cx="529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35</a:t>
              </a: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EB8FA521-CDD1-4160-805D-63AD91F76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971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1F56734-3727-49AA-A75F-E73FD53C31F6}"/>
              </a:ext>
            </a:extLst>
          </p:cNvPr>
          <p:cNvGrpSpPr/>
          <p:nvPr/>
        </p:nvGrpSpPr>
        <p:grpSpPr>
          <a:xfrm>
            <a:off x="1625410" y="3303621"/>
            <a:ext cx="686075" cy="369332"/>
            <a:chOff x="1631543" y="5625738"/>
            <a:chExt cx="686075" cy="369332"/>
          </a:xfrm>
        </p:grpSpPr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52E062C-BDAD-4425-AB75-D0F97D1351F0}"/>
                </a:ext>
              </a:extLst>
            </p:cNvPr>
            <p:cNvSpPr txBox="1"/>
            <p:nvPr/>
          </p:nvSpPr>
          <p:spPr>
            <a:xfrm>
              <a:off x="1631543" y="5625738"/>
              <a:ext cx="535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30</a:t>
              </a:r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99896EC6-E35D-4D4F-A34C-6F71D9CED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9657924D-79D0-4045-A813-8D7F460BBF5E}"/>
              </a:ext>
            </a:extLst>
          </p:cNvPr>
          <p:cNvGrpSpPr/>
          <p:nvPr/>
        </p:nvGrpSpPr>
        <p:grpSpPr>
          <a:xfrm>
            <a:off x="1625411" y="3653955"/>
            <a:ext cx="672213" cy="369332"/>
            <a:chOff x="1645405" y="5606741"/>
            <a:chExt cx="672213" cy="369332"/>
          </a:xfrm>
        </p:grpSpPr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5AE4FBC2-9F8A-4DBA-AD26-ABCC8622AD16}"/>
                </a:ext>
              </a:extLst>
            </p:cNvPr>
            <p:cNvSpPr txBox="1"/>
            <p:nvPr/>
          </p:nvSpPr>
          <p:spPr>
            <a:xfrm>
              <a:off x="1645405" y="5606741"/>
              <a:ext cx="554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25</a:t>
              </a:r>
            </a:p>
          </p:txBody>
        </p: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889E785C-E72A-4B63-B428-F11171DF65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83C0603F-347D-4154-9637-35E29AD9A0D6}"/>
              </a:ext>
            </a:extLst>
          </p:cNvPr>
          <p:cNvCxnSpPr>
            <a:cxnSpLocks/>
          </p:cNvCxnSpPr>
          <p:nvPr/>
        </p:nvCxnSpPr>
        <p:spPr>
          <a:xfrm>
            <a:off x="2311485" y="5892291"/>
            <a:ext cx="342658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9B39B416-AF10-4690-B0E3-BCBAA171D79F}"/>
              </a:ext>
            </a:extLst>
          </p:cNvPr>
          <p:cNvCxnSpPr>
            <a:cxnSpLocks/>
          </p:cNvCxnSpPr>
          <p:nvPr/>
        </p:nvCxnSpPr>
        <p:spPr>
          <a:xfrm flipV="1">
            <a:off x="2311485" y="5544744"/>
            <a:ext cx="1011007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ED957699-234C-4024-9796-AF5C3D2425A6}"/>
              </a:ext>
            </a:extLst>
          </p:cNvPr>
          <p:cNvCxnSpPr>
            <a:cxnSpLocks/>
          </p:cNvCxnSpPr>
          <p:nvPr/>
        </p:nvCxnSpPr>
        <p:spPr>
          <a:xfrm>
            <a:off x="2311485" y="4846653"/>
            <a:ext cx="5264431" cy="1505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D589D10C-FDFE-49CE-ADC8-F2B037FFF5E3}"/>
              </a:ext>
            </a:extLst>
          </p:cNvPr>
          <p:cNvCxnSpPr>
            <a:cxnSpLocks/>
          </p:cNvCxnSpPr>
          <p:nvPr/>
        </p:nvCxnSpPr>
        <p:spPr>
          <a:xfrm flipV="1">
            <a:off x="2297624" y="3448483"/>
            <a:ext cx="5143411" cy="225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A7B163C8-74BC-46F3-B34E-FB0E5F2F1975}"/>
              </a:ext>
            </a:extLst>
          </p:cNvPr>
          <p:cNvCxnSpPr>
            <a:cxnSpLocks/>
            <a:endCxn id="134" idx="5"/>
          </p:cNvCxnSpPr>
          <p:nvPr/>
        </p:nvCxnSpPr>
        <p:spPr>
          <a:xfrm flipV="1">
            <a:off x="2297624" y="3129094"/>
            <a:ext cx="5292051" cy="23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orme libre : forme 133">
            <a:extLst>
              <a:ext uri="{FF2B5EF4-FFF2-40B4-BE49-F238E27FC236}">
                <a16:creationId xmlns:a16="http://schemas.microsoft.com/office/drawing/2014/main" id="{08B08BAD-6320-49D3-80A5-C8CC50E760FD}"/>
              </a:ext>
            </a:extLst>
          </p:cNvPr>
          <p:cNvSpPr/>
          <p:nvPr/>
        </p:nvSpPr>
        <p:spPr>
          <a:xfrm>
            <a:off x="2323749" y="3124419"/>
            <a:ext cx="7854477" cy="3091823"/>
          </a:xfrm>
          <a:custGeom>
            <a:avLst/>
            <a:gdLst>
              <a:gd name="connsiteX0" fmla="*/ 0 w 5192786"/>
              <a:gd name="connsiteY0" fmla="*/ 2403926 h 3091823"/>
              <a:gd name="connsiteX1" fmla="*/ 704676 w 5192786"/>
              <a:gd name="connsiteY1" fmla="*/ 1724418 h 3091823"/>
              <a:gd name="connsiteX2" fmla="*/ 1291905 w 5192786"/>
              <a:gd name="connsiteY2" fmla="*/ 2756264 h 3091823"/>
              <a:gd name="connsiteX3" fmla="*/ 2231472 w 5192786"/>
              <a:gd name="connsiteY3" fmla="*/ 348623 h 3091823"/>
              <a:gd name="connsiteX4" fmla="*/ 2869035 w 5192786"/>
              <a:gd name="connsiteY4" fmla="*/ 1741196 h 3091823"/>
              <a:gd name="connsiteX5" fmla="*/ 3481432 w 5192786"/>
              <a:gd name="connsiteY5" fmla="*/ 4675 h 3091823"/>
              <a:gd name="connsiteX6" fmla="*/ 3959604 w 5192786"/>
              <a:gd name="connsiteY6" fmla="*/ 2387148 h 3091823"/>
              <a:gd name="connsiteX7" fmla="*/ 5192786 w 5192786"/>
              <a:gd name="connsiteY7" fmla="*/ 3091823 h 3091823"/>
              <a:gd name="connsiteX8" fmla="*/ 5192786 w 5192786"/>
              <a:gd name="connsiteY8" fmla="*/ 3091823 h 3091823"/>
              <a:gd name="connsiteX9" fmla="*/ 5192786 w 5192786"/>
              <a:gd name="connsiteY9" fmla="*/ 3091823 h 309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2786" h="3091823">
                <a:moveTo>
                  <a:pt x="0" y="2403926"/>
                </a:moveTo>
                <a:cubicBezTo>
                  <a:pt x="244679" y="2034810"/>
                  <a:pt x="489359" y="1665695"/>
                  <a:pt x="704676" y="1724418"/>
                </a:cubicBezTo>
                <a:cubicBezTo>
                  <a:pt x="919993" y="1783141"/>
                  <a:pt x="1037439" y="2985563"/>
                  <a:pt x="1291905" y="2756264"/>
                </a:cubicBezTo>
                <a:cubicBezTo>
                  <a:pt x="1546371" y="2526965"/>
                  <a:pt x="1968617" y="517801"/>
                  <a:pt x="2231472" y="348623"/>
                </a:cubicBezTo>
                <a:cubicBezTo>
                  <a:pt x="2494327" y="179445"/>
                  <a:pt x="2660708" y="1798521"/>
                  <a:pt x="2869035" y="1741196"/>
                </a:cubicBezTo>
                <a:cubicBezTo>
                  <a:pt x="3077362" y="1683871"/>
                  <a:pt x="3299671" y="-102984"/>
                  <a:pt x="3481432" y="4675"/>
                </a:cubicBezTo>
                <a:cubicBezTo>
                  <a:pt x="3663193" y="112334"/>
                  <a:pt x="3674378" y="1872623"/>
                  <a:pt x="3959604" y="2387148"/>
                </a:cubicBezTo>
                <a:cubicBezTo>
                  <a:pt x="4244830" y="2901673"/>
                  <a:pt x="5192786" y="3091823"/>
                  <a:pt x="5192786" y="3091823"/>
                </a:cubicBezTo>
                <a:lnTo>
                  <a:pt x="5192786" y="3091823"/>
                </a:lnTo>
                <a:lnTo>
                  <a:pt x="5192786" y="3091823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174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158" grpId="0" animBg="1"/>
      <p:bldP spid="1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C6E396A4-10D4-4498-93A1-FCB994AFCE77}"/>
              </a:ext>
            </a:extLst>
          </p:cNvPr>
          <p:cNvSpPr/>
          <p:nvPr/>
        </p:nvSpPr>
        <p:spPr>
          <a:xfrm>
            <a:off x="1759146" y="2684888"/>
            <a:ext cx="2258740" cy="396799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E239A4-9FE5-4E25-AB2F-C7C5C84B43D6}"/>
              </a:ext>
            </a:extLst>
          </p:cNvPr>
          <p:cNvSpPr/>
          <p:nvPr/>
        </p:nvSpPr>
        <p:spPr>
          <a:xfrm>
            <a:off x="4033906" y="2679498"/>
            <a:ext cx="4474986" cy="396799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u="sng" dirty="0"/>
              <a:t>Étape 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Exemple: Mécanisme de réaction (p. 265 #3 a)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265 #3 a)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552A21C-8095-419D-BA1A-960C74E69C76}"/>
              </a:ext>
            </a:extLst>
          </p:cNvPr>
          <p:cNvGrpSpPr/>
          <p:nvPr/>
        </p:nvGrpSpPr>
        <p:grpSpPr>
          <a:xfrm>
            <a:off x="111007" y="2048274"/>
            <a:ext cx="10389053" cy="4774761"/>
            <a:chOff x="1582057" y="1738006"/>
            <a:chExt cx="12162861" cy="558999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9B6131C-03FA-4600-99BF-C5B06FC5C2FB}"/>
                </a:ext>
              </a:extLst>
            </p:cNvPr>
            <p:cNvGrpSpPr/>
            <p:nvPr/>
          </p:nvGrpSpPr>
          <p:grpSpPr>
            <a:xfrm>
              <a:off x="2733388" y="2295071"/>
              <a:ext cx="9195536" cy="4827410"/>
              <a:chOff x="2468845" y="513562"/>
              <a:chExt cx="9077635" cy="6941413"/>
            </a:xfrm>
          </p:grpSpPr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8B833510-B87C-4AF2-955D-CBB7158A91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3879" y="513562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0965E897-9AB1-4034-AD2E-F7ACA694D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8845" y="7454975"/>
                <a:ext cx="90776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7B9F6F-3F05-43C4-9D60-FE1950EA347B}"/>
                </a:ext>
              </a:extLst>
            </p:cNvPr>
            <p:cNvSpPr txBox="1"/>
            <p:nvPr/>
          </p:nvSpPr>
          <p:spPr>
            <a:xfrm>
              <a:off x="1582057" y="2189636"/>
              <a:ext cx="1174611" cy="3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600" b="1" dirty="0"/>
                <a:t>H (kJ)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CFB5737-2215-4319-82B7-19E590B54BCA}"/>
                </a:ext>
              </a:extLst>
            </p:cNvPr>
            <p:cNvSpPr txBox="1"/>
            <p:nvPr/>
          </p:nvSpPr>
          <p:spPr>
            <a:xfrm>
              <a:off x="11912762" y="6787510"/>
              <a:ext cx="1832156" cy="54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F4F83A5-6754-4F39-888D-E73067FC55A8}"/>
                </a:ext>
              </a:extLst>
            </p:cNvPr>
            <p:cNvSpPr txBox="1"/>
            <p:nvPr/>
          </p:nvSpPr>
          <p:spPr>
            <a:xfrm>
              <a:off x="2334525" y="1738006"/>
              <a:ext cx="9183945" cy="4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/>
                <a:t>6.16: Le diagramme énergétique d’un mécanisme de réaction</a:t>
              </a:r>
              <a:endParaRPr lang="fr-CA" sz="2000" b="1" baseline="-25000" dirty="0"/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DC58D7B-24BE-4D31-8D4D-9A61155E95A3}"/>
              </a:ext>
            </a:extLst>
          </p:cNvPr>
          <p:cNvGrpSpPr/>
          <p:nvPr/>
        </p:nvGrpSpPr>
        <p:grpSpPr>
          <a:xfrm>
            <a:off x="346766" y="6437814"/>
            <a:ext cx="755285" cy="369332"/>
            <a:chOff x="1535462" y="5613070"/>
            <a:chExt cx="755285" cy="369332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D38EFD3-E78B-4741-8B5E-83E3EF7AAFA0}"/>
                </a:ext>
              </a:extLst>
            </p:cNvPr>
            <p:cNvSpPr txBox="1"/>
            <p:nvPr/>
          </p:nvSpPr>
          <p:spPr>
            <a:xfrm>
              <a:off x="1535462" y="5613070"/>
              <a:ext cx="689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-200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1793A229-5A6D-40CD-A669-0CDEF3FF0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5878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9F081C9-AD27-42EC-AFED-C55130040770}"/>
              </a:ext>
            </a:extLst>
          </p:cNvPr>
          <p:cNvGrpSpPr/>
          <p:nvPr/>
        </p:nvGrpSpPr>
        <p:grpSpPr>
          <a:xfrm>
            <a:off x="276737" y="5019162"/>
            <a:ext cx="826392" cy="369332"/>
            <a:chOff x="1474448" y="5629112"/>
            <a:chExt cx="826392" cy="369332"/>
          </a:xfrm>
        </p:grpSpPr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FE0525DA-E4B1-4AF6-9125-CF2C3D0A9156}"/>
                </a:ext>
              </a:extLst>
            </p:cNvPr>
            <p:cNvSpPr txBox="1"/>
            <p:nvPr/>
          </p:nvSpPr>
          <p:spPr>
            <a:xfrm>
              <a:off x="1474448" y="5629112"/>
              <a:ext cx="668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-50</a:t>
              </a: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1F077DE1-CC0F-44E5-9BE7-E7F3D043C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971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EC3737CD-4F07-4FCE-83E9-D971A6D716C6}"/>
              </a:ext>
            </a:extLst>
          </p:cNvPr>
          <p:cNvGrpSpPr/>
          <p:nvPr/>
        </p:nvGrpSpPr>
        <p:grpSpPr>
          <a:xfrm>
            <a:off x="277664" y="5525295"/>
            <a:ext cx="837143" cy="369332"/>
            <a:chOff x="1480475" y="5625738"/>
            <a:chExt cx="837143" cy="369332"/>
          </a:xfrm>
        </p:grpSpPr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C9F18E3D-CFEB-4685-94A2-FE2655D9E814}"/>
                </a:ext>
              </a:extLst>
            </p:cNvPr>
            <p:cNvSpPr txBox="1"/>
            <p:nvPr/>
          </p:nvSpPr>
          <p:spPr>
            <a:xfrm>
              <a:off x="1480475" y="5625738"/>
              <a:ext cx="686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-100</a:t>
              </a:r>
            </a:p>
          </p:txBody>
        </p: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F6358329-DC9D-4B59-9C67-DA508DB4E6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492D3F14-44FE-4D56-AC43-A04B5C8BB876}"/>
              </a:ext>
            </a:extLst>
          </p:cNvPr>
          <p:cNvGrpSpPr/>
          <p:nvPr/>
        </p:nvGrpSpPr>
        <p:grpSpPr>
          <a:xfrm>
            <a:off x="296394" y="5992037"/>
            <a:ext cx="816299" cy="369332"/>
            <a:chOff x="1501319" y="5606741"/>
            <a:chExt cx="816299" cy="369332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FE424262-ECD2-4471-B463-CF7BBF01D150}"/>
                </a:ext>
              </a:extLst>
            </p:cNvPr>
            <p:cNvSpPr txBox="1"/>
            <p:nvPr/>
          </p:nvSpPr>
          <p:spPr>
            <a:xfrm>
              <a:off x="1501319" y="5606741"/>
              <a:ext cx="698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-150</a:t>
              </a:r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48797792-A6F4-45E2-BE68-05EB9D7D5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23A1BA1B-7231-4A58-94B4-4573C45B562A}"/>
              </a:ext>
            </a:extLst>
          </p:cNvPr>
          <p:cNvGrpSpPr/>
          <p:nvPr/>
        </p:nvGrpSpPr>
        <p:grpSpPr>
          <a:xfrm>
            <a:off x="470661" y="4539332"/>
            <a:ext cx="638519" cy="369332"/>
            <a:chOff x="1652228" y="5630655"/>
            <a:chExt cx="638519" cy="369332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D93ED44-8721-40A6-89A3-C4F52895AB9B}"/>
                </a:ext>
              </a:extLst>
            </p:cNvPr>
            <p:cNvSpPr txBox="1"/>
            <p:nvPr/>
          </p:nvSpPr>
          <p:spPr>
            <a:xfrm>
              <a:off x="1652228" y="5630655"/>
              <a:ext cx="493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0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79EDE2F-44E0-4DE3-A438-5CA582E62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5878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ACE9AE9B-D131-485A-9D05-E4B8F204C44F}"/>
              </a:ext>
            </a:extLst>
          </p:cNvPr>
          <p:cNvGrpSpPr/>
          <p:nvPr/>
        </p:nvGrpSpPr>
        <p:grpSpPr>
          <a:xfrm>
            <a:off x="270153" y="3083661"/>
            <a:ext cx="840253" cy="369332"/>
            <a:chOff x="1460587" y="5629112"/>
            <a:chExt cx="840253" cy="369332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645D223F-0CF8-4477-870A-8C8BD4C2C93B}"/>
                </a:ext>
              </a:extLst>
            </p:cNvPr>
            <p:cNvSpPr txBox="1"/>
            <p:nvPr/>
          </p:nvSpPr>
          <p:spPr>
            <a:xfrm>
              <a:off x="1460587" y="5629112"/>
              <a:ext cx="681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150</a:t>
              </a: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EB8FA521-CDD1-4160-805D-63AD91F76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971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1F56734-3727-49AA-A75F-E73FD53C31F6}"/>
              </a:ext>
            </a:extLst>
          </p:cNvPr>
          <p:cNvGrpSpPr/>
          <p:nvPr/>
        </p:nvGrpSpPr>
        <p:grpSpPr>
          <a:xfrm>
            <a:off x="270153" y="3560162"/>
            <a:ext cx="837037" cy="369332"/>
            <a:chOff x="1480581" y="5625738"/>
            <a:chExt cx="837037" cy="369332"/>
          </a:xfrm>
        </p:grpSpPr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B52E062C-BDAD-4425-AB75-D0F97D1351F0}"/>
                </a:ext>
              </a:extLst>
            </p:cNvPr>
            <p:cNvSpPr txBox="1"/>
            <p:nvPr/>
          </p:nvSpPr>
          <p:spPr>
            <a:xfrm>
              <a:off x="1480581" y="5625738"/>
              <a:ext cx="68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100</a:t>
              </a:r>
            </a:p>
          </p:txBody>
        </p: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99896EC6-E35D-4D4F-A34C-6F71D9CED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9657924D-79D0-4045-A813-8D7F460BBF5E}"/>
              </a:ext>
            </a:extLst>
          </p:cNvPr>
          <p:cNvGrpSpPr/>
          <p:nvPr/>
        </p:nvGrpSpPr>
        <p:grpSpPr>
          <a:xfrm>
            <a:off x="294408" y="4020706"/>
            <a:ext cx="804803" cy="369332"/>
            <a:chOff x="1512815" y="5606741"/>
            <a:chExt cx="804803" cy="369332"/>
          </a:xfrm>
        </p:grpSpPr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5AE4FBC2-9F8A-4DBA-AD26-ABCC8622AD16}"/>
                </a:ext>
              </a:extLst>
            </p:cNvPr>
            <p:cNvSpPr txBox="1"/>
            <p:nvPr/>
          </p:nvSpPr>
          <p:spPr>
            <a:xfrm>
              <a:off x="1512815" y="5606741"/>
              <a:ext cx="68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b="1" dirty="0"/>
                <a:t>50</a:t>
              </a:r>
            </a:p>
          </p:txBody>
        </p: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889E785C-E72A-4B63-B428-F11171DF65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2749" y="5812235"/>
              <a:ext cx="1448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83C0603F-347D-4154-9637-35E29AD9A0D6}"/>
              </a:ext>
            </a:extLst>
          </p:cNvPr>
          <p:cNvCxnSpPr>
            <a:cxnSpLocks/>
          </p:cNvCxnSpPr>
          <p:nvPr/>
        </p:nvCxnSpPr>
        <p:spPr>
          <a:xfrm>
            <a:off x="1123471" y="5709961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D2BD5FF9-17D8-4ACA-8761-5D51E21C039B}"/>
              </a:ext>
            </a:extLst>
          </p:cNvPr>
          <p:cNvCxnSpPr>
            <a:cxnSpLocks/>
          </p:cNvCxnSpPr>
          <p:nvPr/>
        </p:nvCxnSpPr>
        <p:spPr>
          <a:xfrm>
            <a:off x="1107895" y="6196206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ECEF264-D46B-4D90-B6B6-76CD318DA5B6}"/>
              </a:ext>
            </a:extLst>
          </p:cNvPr>
          <p:cNvCxnSpPr>
            <a:cxnSpLocks/>
          </p:cNvCxnSpPr>
          <p:nvPr/>
        </p:nvCxnSpPr>
        <p:spPr>
          <a:xfrm>
            <a:off x="1132253" y="4724954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3EC6D8C7-A5C5-4AB3-A9A5-1C1856BC4C71}"/>
              </a:ext>
            </a:extLst>
          </p:cNvPr>
          <p:cNvCxnSpPr>
            <a:cxnSpLocks/>
          </p:cNvCxnSpPr>
          <p:nvPr/>
        </p:nvCxnSpPr>
        <p:spPr>
          <a:xfrm>
            <a:off x="1133455" y="5211199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80E3AFA-AC95-4131-A3E8-4459EDF3932A}"/>
              </a:ext>
            </a:extLst>
          </p:cNvPr>
          <p:cNvCxnSpPr>
            <a:cxnSpLocks/>
          </p:cNvCxnSpPr>
          <p:nvPr/>
        </p:nvCxnSpPr>
        <p:spPr>
          <a:xfrm>
            <a:off x="1132253" y="4234589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90B749E8-F872-4D32-933B-0E11E7F73712}"/>
              </a:ext>
            </a:extLst>
          </p:cNvPr>
          <p:cNvCxnSpPr>
            <a:cxnSpLocks/>
          </p:cNvCxnSpPr>
          <p:nvPr/>
        </p:nvCxnSpPr>
        <p:spPr>
          <a:xfrm>
            <a:off x="1141035" y="3266360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1153B22-BB50-4378-840E-032248620978}"/>
              </a:ext>
            </a:extLst>
          </p:cNvPr>
          <p:cNvCxnSpPr>
            <a:cxnSpLocks/>
          </p:cNvCxnSpPr>
          <p:nvPr/>
        </p:nvCxnSpPr>
        <p:spPr>
          <a:xfrm>
            <a:off x="1142237" y="3744216"/>
            <a:ext cx="75667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04F1A12-D8FA-4502-8122-1BA254CD1070}"/>
              </a:ext>
            </a:extLst>
          </p:cNvPr>
          <p:cNvSpPr/>
          <p:nvPr/>
        </p:nvSpPr>
        <p:spPr>
          <a:xfrm>
            <a:off x="1118191" y="3710827"/>
            <a:ext cx="7546014" cy="2488857"/>
          </a:xfrm>
          <a:custGeom>
            <a:avLst/>
            <a:gdLst>
              <a:gd name="connsiteX0" fmla="*/ 0 w 4823670"/>
              <a:gd name="connsiteY0" fmla="*/ 1009790 h 2488857"/>
              <a:gd name="connsiteX1" fmla="*/ 746621 w 4823670"/>
              <a:gd name="connsiteY1" fmla="*/ 909122 h 2488857"/>
              <a:gd name="connsiteX2" fmla="*/ 1300294 w 4823670"/>
              <a:gd name="connsiteY2" fmla="*/ 45056 h 2488857"/>
              <a:gd name="connsiteX3" fmla="*/ 1820411 w 4823670"/>
              <a:gd name="connsiteY3" fmla="*/ 2486252 h 2488857"/>
              <a:gd name="connsiteX4" fmla="*/ 3212984 w 4823670"/>
              <a:gd name="connsiteY4" fmla="*/ 531617 h 2488857"/>
              <a:gd name="connsiteX5" fmla="*/ 3993160 w 4823670"/>
              <a:gd name="connsiteY5" fmla="*/ 1295016 h 2488857"/>
              <a:gd name="connsiteX6" fmla="*/ 4823670 w 4823670"/>
              <a:gd name="connsiteY6" fmla="*/ 1504740 h 248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3670" h="2488857">
                <a:moveTo>
                  <a:pt x="0" y="1009790"/>
                </a:moveTo>
                <a:cubicBezTo>
                  <a:pt x="264953" y="1039850"/>
                  <a:pt x="529906" y="1069911"/>
                  <a:pt x="746621" y="909122"/>
                </a:cubicBezTo>
                <a:cubicBezTo>
                  <a:pt x="963336" y="748333"/>
                  <a:pt x="1121329" y="-217799"/>
                  <a:pt x="1300294" y="45056"/>
                </a:cubicBezTo>
                <a:cubicBezTo>
                  <a:pt x="1479259" y="307911"/>
                  <a:pt x="1501629" y="2405159"/>
                  <a:pt x="1820411" y="2486252"/>
                </a:cubicBezTo>
                <a:cubicBezTo>
                  <a:pt x="2139193" y="2567345"/>
                  <a:pt x="2850859" y="730156"/>
                  <a:pt x="3212984" y="531617"/>
                </a:cubicBezTo>
                <a:cubicBezTo>
                  <a:pt x="3575109" y="333078"/>
                  <a:pt x="3724712" y="1132829"/>
                  <a:pt x="3993160" y="1295016"/>
                </a:cubicBezTo>
                <a:cubicBezTo>
                  <a:pt x="4261608" y="1457203"/>
                  <a:pt x="4542639" y="1480971"/>
                  <a:pt x="4823670" y="15047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13668686-518E-4588-B954-F2CD306FAEAB}"/>
              </a:ext>
            </a:extLst>
          </p:cNvPr>
          <p:cNvGrpSpPr/>
          <p:nvPr/>
        </p:nvGrpSpPr>
        <p:grpSpPr>
          <a:xfrm>
            <a:off x="2564499" y="3354950"/>
            <a:ext cx="1029392" cy="1365962"/>
            <a:chOff x="2547705" y="2936846"/>
            <a:chExt cx="1029392" cy="1365962"/>
          </a:xfrm>
        </p:grpSpPr>
        <p:cxnSp>
          <p:nvCxnSpPr>
            <p:cNvPr id="83" name="Connecteur droit avec flèche 82">
              <a:extLst>
                <a:ext uri="{FF2B5EF4-FFF2-40B4-BE49-F238E27FC236}">
                  <a16:creationId xmlns:a16="http://schemas.microsoft.com/office/drawing/2014/main" id="{942C428A-2A8F-4E30-817F-41EE279B8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425" y="3291816"/>
              <a:ext cx="0" cy="101099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287F13FD-C18B-4C57-8BDC-F97D8747D0F9}"/>
                </a:ext>
              </a:extLst>
            </p:cNvPr>
            <p:cNvSpPr txBox="1"/>
            <p:nvPr/>
          </p:nvSpPr>
          <p:spPr>
            <a:xfrm>
              <a:off x="2547705" y="2936846"/>
              <a:ext cx="102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FFFF0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FFFF00"/>
                  </a:solidFill>
                </a:rPr>
                <a:t>a1 </a:t>
              </a:r>
              <a:r>
                <a:rPr lang="fr-CA" sz="1200" b="1" dirty="0">
                  <a:solidFill>
                    <a:srgbClr val="FFFF00"/>
                  </a:solidFill>
                </a:rPr>
                <a:t>= 100 kJ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6B31B50-2007-4904-A58F-A5BAC7C91195}"/>
              </a:ext>
            </a:extLst>
          </p:cNvPr>
          <p:cNvGrpSpPr/>
          <p:nvPr/>
        </p:nvGrpSpPr>
        <p:grpSpPr>
          <a:xfrm>
            <a:off x="5822071" y="3844278"/>
            <a:ext cx="1115406" cy="2351928"/>
            <a:chOff x="3091251" y="3687779"/>
            <a:chExt cx="1115406" cy="2351928"/>
          </a:xfrm>
        </p:grpSpPr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70B79028-DC1F-4B73-8229-9F5CA9992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2754" y="4031533"/>
              <a:ext cx="0" cy="200817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F9FAE42A-736C-44AF-B0C7-E6603C67AC44}"/>
                </a:ext>
              </a:extLst>
            </p:cNvPr>
            <p:cNvSpPr txBox="1"/>
            <p:nvPr/>
          </p:nvSpPr>
          <p:spPr>
            <a:xfrm>
              <a:off x="3091251" y="3687779"/>
              <a:ext cx="1115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solidFill>
                    <a:srgbClr val="00B0F0"/>
                  </a:solidFill>
                </a:rPr>
                <a:t>E</a:t>
              </a:r>
              <a:r>
                <a:rPr lang="fr-CA" sz="1200" b="1" baseline="-25000" dirty="0">
                  <a:solidFill>
                    <a:srgbClr val="00B0F0"/>
                  </a:solidFill>
                </a:rPr>
                <a:t>a2 </a:t>
              </a:r>
              <a:r>
                <a:rPr lang="fr-CA" sz="1200" b="1" dirty="0">
                  <a:solidFill>
                    <a:srgbClr val="00B0F0"/>
                  </a:solidFill>
                </a:rPr>
                <a:t>= 200 kJ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8D96E903-08C5-4B44-AFCA-88746C947D83}"/>
              </a:ext>
            </a:extLst>
          </p:cNvPr>
          <p:cNvSpPr txBox="1"/>
          <p:nvPr/>
        </p:nvSpPr>
        <p:spPr>
          <a:xfrm>
            <a:off x="8875781" y="2112899"/>
            <a:ext cx="3205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3. Pour chacun des mécanismes de réaction ci-dessous, indiquez quelles sont l’étape la plus lente et l’étape déterminante. Expliquez votre réponse en calculant l’énergie d’activation de chacune des étapes.</a:t>
            </a:r>
          </a:p>
          <a:p>
            <a:endParaRPr lang="fr-CA" dirty="0"/>
          </a:p>
          <a:p>
            <a:pPr marL="342900" indent="-342900">
              <a:buFont typeface="+mj-lt"/>
              <a:buAutoNum type="alphaLcParenR"/>
            </a:pPr>
            <a:r>
              <a:rPr lang="fr-CA" dirty="0"/>
              <a:t>E</a:t>
            </a:r>
            <a:r>
              <a:rPr lang="fr-CA" baseline="-25000" dirty="0"/>
              <a:t>a1</a:t>
            </a:r>
            <a:r>
              <a:rPr lang="fr-CA" dirty="0"/>
              <a:t> =</a:t>
            </a:r>
          </a:p>
          <a:p>
            <a:endParaRPr lang="fr-CA" dirty="0"/>
          </a:p>
          <a:p>
            <a:r>
              <a:rPr lang="fr-CA" dirty="0"/>
              <a:t>     E</a:t>
            </a:r>
            <a:r>
              <a:rPr lang="fr-CA" baseline="-25000" dirty="0"/>
              <a:t>a2</a:t>
            </a:r>
            <a:r>
              <a:rPr lang="fr-CA" dirty="0"/>
              <a:t> =</a:t>
            </a:r>
          </a:p>
          <a:p>
            <a:endParaRPr lang="fr-CA" dirty="0"/>
          </a:p>
          <a:p>
            <a:r>
              <a:rPr lang="fr-CA" dirty="0"/>
              <a:t>     Étape la plus lente:</a:t>
            </a:r>
          </a:p>
          <a:p>
            <a:endParaRPr lang="fr-CA" dirty="0"/>
          </a:p>
          <a:p>
            <a:r>
              <a:rPr lang="fr-CA" dirty="0"/>
              <a:t>     </a:t>
            </a:r>
          </a:p>
          <a:p>
            <a:r>
              <a:rPr lang="fr-CA" dirty="0"/>
              <a:t>     Étape déterminante:</a:t>
            </a:r>
          </a:p>
          <a:p>
            <a:endParaRPr lang="fr-CA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711C7A-FDA5-4A5E-BC04-0E4150896ED9}"/>
              </a:ext>
            </a:extLst>
          </p:cNvPr>
          <p:cNvSpPr txBox="1"/>
          <p:nvPr/>
        </p:nvSpPr>
        <p:spPr>
          <a:xfrm>
            <a:off x="9941278" y="3659612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100 kJ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D30FF511-256B-4F0B-AE4D-F79C9F7566BC}"/>
              </a:ext>
            </a:extLst>
          </p:cNvPr>
          <p:cNvSpPr txBox="1"/>
          <p:nvPr/>
        </p:nvSpPr>
        <p:spPr>
          <a:xfrm>
            <a:off x="9941278" y="4248660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200 kJ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C8CFF67E-19CA-41AC-916D-F3FA28D7776F}"/>
              </a:ext>
            </a:extLst>
          </p:cNvPr>
          <p:cNvSpPr txBox="1"/>
          <p:nvPr/>
        </p:nvSpPr>
        <p:spPr>
          <a:xfrm>
            <a:off x="10050247" y="5077230"/>
            <a:ext cx="10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Étape 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A2F985C-2E44-40F4-9E29-EC270D7C9A56}"/>
              </a:ext>
            </a:extLst>
          </p:cNvPr>
          <p:cNvSpPr txBox="1"/>
          <p:nvPr/>
        </p:nvSpPr>
        <p:spPr>
          <a:xfrm>
            <a:off x="10050247" y="5920106"/>
            <a:ext cx="10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Étape 1</a:t>
            </a:r>
          </a:p>
        </p:txBody>
      </p:sp>
    </p:spTree>
    <p:extLst>
      <p:ext uri="{BB962C8B-B14F-4D97-AF65-F5344CB8AC3E}">
        <p14:creationId xmlns:p14="http://schemas.microsoft.com/office/powerpoint/2010/main" val="154118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  <p:bldP spid="23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r>
              <a:rPr lang="fr-CA" dirty="0"/>
              <a:t>Dernier cours: p. 253 # 1 à 12 (sauf #5)</a:t>
            </a:r>
          </a:p>
          <a:p>
            <a:r>
              <a:rPr lang="fr-CA" dirty="0"/>
              <a:t>Aujourd’hui: p. 264 # 1 à 3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C8572F5-6C35-48FA-BBF4-8F04A6EB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09" y="3789947"/>
            <a:ext cx="9144000" cy="26003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7A2C5-F9F0-4505-94AC-755080E1BF39}"/>
              </a:ext>
            </a:extLst>
          </p:cNvPr>
          <p:cNvSpPr/>
          <p:nvPr/>
        </p:nvSpPr>
        <p:spPr>
          <a:xfrm>
            <a:off x="680321" y="2530547"/>
            <a:ext cx="9613861" cy="49497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F13E9B-C223-4202-8854-62C477CCB4E6}"/>
              </a:ext>
            </a:extLst>
          </p:cNvPr>
          <p:cNvSpPr/>
          <p:nvPr/>
        </p:nvSpPr>
        <p:spPr>
          <a:xfrm>
            <a:off x="680320" y="3095885"/>
            <a:ext cx="9613861" cy="49497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Conditions pour avoir une réaction chimique?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32AE0F-EE8B-47C5-AEAC-650BC84B98B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261 à 263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59906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Conditions pour avoir une réaction chimique?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CA" dirty="0"/>
              <a:t>Les particules qui composent les réactifs doivent entrer en collision.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Aussi, l’énergie cinétique minimale (E</a:t>
            </a:r>
            <a:r>
              <a:rPr lang="fr-CA" baseline="-25000" dirty="0"/>
              <a:t>min</a:t>
            </a:r>
            <a:r>
              <a:rPr lang="fr-CA" dirty="0"/>
              <a:t>) doit être atteint par les réactifs afin que la réaction puisse se faire.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261 à 263</a:t>
            </a:r>
          </a:p>
        </p:txBody>
      </p:sp>
    </p:spTree>
    <p:extLst>
      <p:ext uri="{BB962C8B-B14F-4D97-AF65-F5344CB8AC3E}">
        <p14:creationId xmlns:p14="http://schemas.microsoft.com/office/powerpoint/2010/main" val="338594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Conditions pour avoir une réaction chimique?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983160"/>
          </a:xfrm>
        </p:spPr>
        <p:txBody>
          <a:bodyPr anchor="t"/>
          <a:lstStyle/>
          <a:p>
            <a:r>
              <a:rPr lang="fr-CA" dirty="0"/>
              <a:t>Les particules qui composent les réactifs doivent entrer en collision.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03AAEE5-D29A-413B-96BB-29B622D20359}"/>
              </a:ext>
            </a:extLst>
          </p:cNvPr>
          <p:cNvSpPr txBox="1">
            <a:spLocks/>
          </p:cNvSpPr>
          <p:nvPr/>
        </p:nvSpPr>
        <p:spPr>
          <a:xfrm>
            <a:off x="680320" y="3320033"/>
            <a:ext cx="9613861" cy="89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4000" b="1" dirty="0"/>
              <a:t>H</a:t>
            </a:r>
            <a:r>
              <a:rPr lang="fr-CA" sz="4000" b="1" baseline="-25000" dirty="0"/>
              <a:t>2(g)</a:t>
            </a:r>
            <a:r>
              <a:rPr lang="fr-CA" sz="4000" b="1" dirty="0"/>
              <a:t>    +      I</a:t>
            </a:r>
            <a:r>
              <a:rPr lang="fr-CA" sz="4000" b="1" baseline="-25000" dirty="0"/>
              <a:t>2(g)</a:t>
            </a:r>
            <a:r>
              <a:rPr lang="fr-CA" sz="4000" b="1" dirty="0"/>
              <a:t>      </a:t>
            </a:r>
            <a:r>
              <a:rPr lang="fr-CA" sz="4000" b="1" dirty="0">
                <a:sym typeface="Wingdings" panose="05000000000000000000" pitchFamily="2" charset="2"/>
              </a:rPr>
              <a:t>       2 HI</a:t>
            </a:r>
            <a:r>
              <a:rPr lang="fr-CA" sz="4000" b="1" baseline="-25000" dirty="0">
                <a:sym typeface="Wingdings" panose="05000000000000000000" pitchFamily="2" charset="2"/>
              </a:rPr>
              <a:t>(g)</a:t>
            </a:r>
            <a:endParaRPr lang="fr-CA" sz="4000" b="1" baseline="-25000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30F0DC2-D2D9-4823-A40B-10D2C9BB6734}"/>
              </a:ext>
            </a:extLst>
          </p:cNvPr>
          <p:cNvGrpSpPr/>
          <p:nvPr/>
        </p:nvGrpSpPr>
        <p:grpSpPr>
          <a:xfrm>
            <a:off x="3703796" y="4359256"/>
            <a:ext cx="1740128" cy="2403415"/>
            <a:chOff x="3639540" y="4444069"/>
            <a:chExt cx="1740128" cy="240341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EC50814-5C53-4069-B711-EAA6038298F9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90C6CD6-27CF-41B9-A741-5F98753A6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DA63122-EEC2-4A81-A8CB-7786F3498C02}"/>
                  </a:ext>
                </a:extLst>
              </p:cNvPr>
              <p:cNvSpPr txBox="1"/>
              <p:nvPr/>
            </p:nvSpPr>
            <p:spPr>
              <a:xfrm>
                <a:off x="8260623" y="2568343"/>
                <a:ext cx="123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I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967B7AE-55DB-4E5D-BC3F-CA3CBDDD495E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CB2187E-8D5B-429D-BA00-9E4D2E4EA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FF81AF1-9D8E-41CD-9249-AA08B0C50F7C}"/>
                  </a:ext>
                </a:extLst>
              </p:cNvPr>
              <p:cNvSpPr txBox="1"/>
              <p:nvPr/>
            </p:nvSpPr>
            <p:spPr>
              <a:xfrm>
                <a:off x="7217159" y="3145966"/>
                <a:ext cx="1239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I</a:t>
                </a:r>
              </a:p>
            </p:txBody>
          </p:sp>
        </p:grp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B9E8658-97D9-4877-BFB8-0E27518D77E2}"/>
              </a:ext>
            </a:extLst>
          </p:cNvPr>
          <p:cNvGrpSpPr/>
          <p:nvPr/>
        </p:nvGrpSpPr>
        <p:grpSpPr>
          <a:xfrm>
            <a:off x="1081887" y="4675654"/>
            <a:ext cx="1119634" cy="1663685"/>
            <a:chOff x="1081887" y="4675654"/>
            <a:chExt cx="1119634" cy="166368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286E83C-4E3B-49F4-9553-BA15D343FA5F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1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16225CD-D4D1-45B7-A80D-F73A050744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A4E771F-7CED-4345-971C-5ABFF4A306B9}"/>
                  </a:ext>
                </a:extLst>
              </p:cNvPr>
              <p:cNvSpPr txBox="1"/>
              <p:nvPr/>
            </p:nvSpPr>
            <p:spPr>
              <a:xfrm>
                <a:off x="5316848" y="2568344"/>
                <a:ext cx="1239521" cy="123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525DD0A-79FC-4952-A1DB-B8170CB91CEB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37829ED-ED37-41DE-B804-C346DCE2A6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A94FDCA-5B1D-47F2-86F1-D02B7A7E0CF3}"/>
                  </a:ext>
                </a:extLst>
              </p:cNvPr>
              <p:cNvSpPr txBox="1"/>
              <p:nvPr/>
            </p:nvSpPr>
            <p:spPr>
              <a:xfrm>
                <a:off x="4265796" y="2959587"/>
                <a:ext cx="1239521" cy="123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C9DA969-80C3-4C82-AD64-7BE1364AD375}"/>
              </a:ext>
            </a:extLst>
          </p:cNvPr>
          <p:cNvGrpSpPr/>
          <p:nvPr/>
        </p:nvGrpSpPr>
        <p:grpSpPr>
          <a:xfrm>
            <a:off x="7851233" y="4474653"/>
            <a:ext cx="1718229" cy="2123068"/>
            <a:chOff x="6685970" y="4522915"/>
            <a:chExt cx="1718229" cy="2123068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1A4B9F4-8F4F-4056-8CD4-EF53E98DD77A}"/>
                </a:ext>
              </a:extLst>
            </p:cNvPr>
            <p:cNvGrpSpPr/>
            <p:nvPr/>
          </p:nvGrpSpPr>
          <p:grpSpPr>
            <a:xfrm>
              <a:off x="6685970" y="5153673"/>
              <a:ext cx="1718229" cy="1492310"/>
              <a:chOff x="7060532" y="2275892"/>
              <a:chExt cx="2502903" cy="2173812"/>
            </a:xfrm>
          </p:grpSpPr>
          <p:pic>
            <p:nvPicPr>
              <p:cNvPr id="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087379A-AB50-49B5-BCB8-63B456C2E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0532" y="227589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6DD6BC4-FBAB-43ED-8BFD-19137774D6D8}"/>
                  </a:ext>
                </a:extLst>
              </p:cNvPr>
              <p:cNvSpPr txBox="1"/>
              <p:nvPr/>
            </p:nvSpPr>
            <p:spPr>
              <a:xfrm>
                <a:off x="7692223" y="2853515"/>
                <a:ext cx="12395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I</a:t>
                </a: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BEDCFDB-50C6-40C8-8197-940CA47CFB93}"/>
                </a:ext>
              </a:extLst>
            </p:cNvPr>
            <p:cNvGrpSpPr/>
            <p:nvPr/>
          </p:nvGrpSpPr>
          <p:grpSpPr>
            <a:xfrm>
              <a:off x="6955114" y="4522915"/>
              <a:ext cx="1110953" cy="1029140"/>
              <a:chOff x="4685157" y="2066213"/>
              <a:chExt cx="2502903" cy="2173812"/>
            </a:xfrm>
          </p:grpSpPr>
          <p:pic>
            <p:nvPicPr>
              <p:cNvPr id="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16A3170-95F4-4361-BB14-C11D7497D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71DC3D45-FF1C-4D5B-A34B-D7774227DCAF}"/>
                  </a:ext>
                </a:extLst>
              </p:cNvPr>
              <p:cNvSpPr txBox="1"/>
              <p:nvPr/>
            </p:nvSpPr>
            <p:spPr>
              <a:xfrm>
                <a:off x="5316848" y="2568344"/>
                <a:ext cx="1239521" cy="123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5691820-E36E-47A5-8360-87957685B162}"/>
              </a:ext>
            </a:extLst>
          </p:cNvPr>
          <p:cNvGrpSpPr/>
          <p:nvPr/>
        </p:nvGrpSpPr>
        <p:grpSpPr>
          <a:xfrm>
            <a:off x="9664982" y="4474653"/>
            <a:ext cx="1718229" cy="2123068"/>
            <a:chOff x="8615247" y="4554448"/>
            <a:chExt cx="1718229" cy="2123068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FD8BB72-8C30-488D-9776-BF298A07600E}"/>
                </a:ext>
              </a:extLst>
            </p:cNvPr>
            <p:cNvGrpSpPr/>
            <p:nvPr/>
          </p:nvGrpSpPr>
          <p:grpSpPr>
            <a:xfrm>
              <a:off x="8615247" y="5185206"/>
              <a:ext cx="1718229" cy="1492310"/>
              <a:chOff x="7135874" y="2412790"/>
              <a:chExt cx="2502903" cy="2173812"/>
            </a:xfrm>
          </p:grpSpPr>
          <p:pic>
            <p:nvPicPr>
              <p:cNvPr id="2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2CA50F-4EB1-4517-BFA0-F42CB2E98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874" y="241279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E711E27-218E-4E1E-9482-98520CD01D0C}"/>
                  </a:ext>
                </a:extLst>
              </p:cNvPr>
              <p:cNvSpPr txBox="1"/>
              <p:nvPr/>
            </p:nvSpPr>
            <p:spPr>
              <a:xfrm>
                <a:off x="7767565" y="2990413"/>
                <a:ext cx="12395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/>
                  <a:t>I</a:t>
                </a: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4764E2B-315E-4EFE-B133-EA94E8826C43}"/>
                </a:ext>
              </a:extLst>
            </p:cNvPr>
            <p:cNvGrpSpPr/>
            <p:nvPr/>
          </p:nvGrpSpPr>
          <p:grpSpPr>
            <a:xfrm>
              <a:off x="8940744" y="4554448"/>
              <a:ext cx="1110953" cy="1029140"/>
              <a:chOff x="4843043" y="2187104"/>
              <a:chExt cx="2502903" cy="2173812"/>
            </a:xfrm>
          </p:grpSpPr>
          <p:pic>
            <p:nvPicPr>
              <p:cNvPr id="2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948BD24F-0EFE-4AD7-A604-6C3808063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043" y="2187104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BA005CA-DF49-40B2-8254-E282AE4B82DD}"/>
                  </a:ext>
                </a:extLst>
              </p:cNvPr>
              <p:cNvSpPr txBox="1"/>
              <p:nvPr/>
            </p:nvSpPr>
            <p:spPr>
              <a:xfrm>
                <a:off x="5474734" y="2689235"/>
                <a:ext cx="1239521" cy="123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2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34" name="Explosion : 8 points 33">
            <a:extLst>
              <a:ext uri="{FF2B5EF4-FFF2-40B4-BE49-F238E27FC236}">
                <a16:creationId xmlns:a16="http://schemas.microsoft.com/office/drawing/2014/main" id="{F9A159C4-6463-4727-A020-659DDE5A1D75}"/>
              </a:ext>
            </a:extLst>
          </p:cNvPr>
          <p:cNvSpPr/>
          <p:nvPr/>
        </p:nvSpPr>
        <p:spPr>
          <a:xfrm>
            <a:off x="2330677" y="4371467"/>
            <a:ext cx="1828670" cy="2006880"/>
          </a:xfrm>
          <a:prstGeom prst="irregularSeal1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7BF63EEC-E3FB-4072-BF00-EE1ECE20720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261 à 263</a:t>
            </a:r>
          </a:p>
        </p:txBody>
      </p:sp>
    </p:spTree>
    <p:extLst>
      <p:ext uri="{BB962C8B-B14F-4D97-AF65-F5344CB8AC3E}">
        <p14:creationId xmlns:p14="http://schemas.microsoft.com/office/powerpoint/2010/main" val="37209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2083 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9115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2 -0.01112 L -3.125E-6 4.07407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5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22 4.07407E-6 L -1.04167E-6 4.07407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Conditions pour avoir une réaction chimique?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092127"/>
          </a:xfrm>
        </p:spPr>
        <p:txBody>
          <a:bodyPr anchor="t"/>
          <a:lstStyle/>
          <a:p>
            <a:r>
              <a:rPr lang="fr-CA" dirty="0"/>
              <a:t>Aussi, l’énergie cinétique minimale (E</a:t>
            </a:r>
            <a:r>
              <a:rPr lang="fr-CA" baseline="-25000" dirty="0"/>
              <a:t>min</a:t>
            </a:r>
            <a:r>
              <a:rPr lang="fr-CA" dirty="0"/>
              <a:t>) doit être atteint par les réactifs afin que la réaction puisse se faire.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C64AA8-EE49-4444-AC0A-A4F9027BECE5}"/>
              </a:ext>
            </a:extLst>
          </p:cNvPr>
          <p:cNvSpPr txBox="1"/>
          <p:nvPr/>
        </p:nvSpPr>
        <p:spPr>
          <a:xfrm>
            <a:off x="680321" y="4083234"/>
            <a:ext cx="284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>
                <a:solidFill>
                  <a:srgbClr val="00B0F0"/>
                </a:solidFill>
              </a:rPr>
              <a:t>Énergie cinétique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96F723-400F-4E3E-B8A9-96A4431D71BF}"/>
              </a:ext>
            </a:extLst>
          </p:cNvPr>
          <p:cNvSpPr txBox="1"/>
          <p:nvPr/>
        </p:nvSpPr>
        <p:spPr>
          <a:xfrm>
            <a:off x="7018722" y="4083235"/>
            <a:ext cx="4363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u="sng" dirty="0">
                <a:solidFill>
                  <a:srgbClr val="00B0F0"/>
                </a:solidFill>
              </a:rPr>
              <a:t>Énergie cinétique minimale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5A3B51-2503-4D6F-82A0-D9F254ACF5A9}"/>
              </a:ext>
            </a:extLst>
          </p:cNvPr>
          <p:cNvSpPr txBox="1"/>
          <p:nvPr/>
        </p:nvSpPr>
        <p:spPr>
          <a:xfrm>
            <a:off x="980804" y="4544899"/>
            <a:ext cx="304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Distribution Maxwell-Boltzmann</a:t>
            </a:r>
            <a:endParaRPr lang="fr-CA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DB8C2D-9FAA-49E4-865A-26D88DDD875C}"/>
              </a:ext>
            </a:extLst>
          </p:cNvPr>
          <p:cNvSpPr txBox="1"/>
          <p:nvPr/>
        </p:nvSpPr>
        <p:spPr>
          <a:xfrm>
            <a:off x="7348103" y="4544899"/>
            <a:ext cx="311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Énergie d’activation</a:t>
            </a:r>
            <a:endParaRPr lang="fr-CA" sz="2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7C9F85-E718-4733-924D-6969FF5DA04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261 à 263</a:t>
            </a:r>
          </a:p>
        </p:txBody>
      </p:sp>
    </p:spTree>
    <p:extLst>
      <p:ext uri="{BB962C8B-B14F-4D97-AF65-F5344CB8AC3E}">
        <p14:creationId xmlns:p14="http://schemas.microsoft.com/office/powerpoint/2010/main" val="2314117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-0.26274 L 3.75E-6 4.81481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22 -0.26112 L 2.70833E-6 4.81481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Rappel: Distribution Maxwell-Boltzmann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3E7D1E7-233B-4D9B-BFC2-F8CDE429C5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776" y="1990722"/>
            <a:ext cx="6142168" cy="614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/>
              <a:t>Distribution Maxwell-Boltzmann (</a:t>
            </a:r>
            <a:r>
              <a:rPr lang="fr-CA" sz="2000" dirty="0"/>
              <a:t>énergie cinétique proportionnelle à la température)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66BD06-235D-4C92-A1F3-F91261A8EA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9775" y="2604833"/>
            <a:ext cx="6142168" cy="4224206"/>
            <a:chOff x="6027807" y="2147279"/>
            <a:chExt cx="6142168" cy="4224206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142D45A-E8A0-492E-B1C7-B14F6D04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6244476" y="2147279"/>
              <a:ext cx="5925499" cy="40075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D8D80-E1C7-4359-823C-83E041267160}"/>
                </a:ext>
              </a:extLst>
            </p:cNvPr>
            <p:cNvSpPr/>
            <p:nvPr/>
          </p:nvSpPr>
          <p:spPr>
            <a:xfrm>
              <a:off x="6027807" y="5938147"/>
              <a:ext cx="6142168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v (m/s)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9C1D32-91B7-4ABB-9BBF-0FDFED3C65AC}"/>
                </a:ext>
              </a:extLst>
            </p:cNvPr>
            <p:cNvSpPr/>
            <p:nvPr/>
          </p:nvSpPr>
          <p:spPr>
            <a:xfrm rot="16200000">
              <a:off x="4349044" y="3826045"/>
              <a:ext cx="3790866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Nombre relatif de molécules de N</a:t>
              </a:r>
              <a:r>
                <a:rPr lang="fr-CA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B250894-FA74-4B0F-A5CE-EB38F22D00A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05507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5">
                    <a:alpha val="70000"/>
                  </a:schemeClr>
                </a:solidFill>
              </a:rPr>
              <a:t>300 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9BE2CC-47F8-4F15-A055-B926F60E3A2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72465" y="2033820"/>
            <a:ext cx="2873841" cy="235742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Picture 2" descr="Isolated Transparent Circle - Free image on Pixabay">
            <a:extLst>
              <a:ext uri="{FF2B5EF4-FFF2-40B4-BE49-F238E27FC236}">
                <a16:creationId xmlns:a16="http://schemas.microsoft.com/office/drawing/2014/main" id="{3E5383FD-44E8-494A-AFB6-0ED9C76799F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solated Transparent Circle - Free image on Pixabay">
            <a:extLst>
              <a:ext uri="{FF2B5EF4-FFF2-40B4-BE49-F238E27FC236}">
                <a16:creationId xmlns:a16="http://schemas.microsoft.com/office/drawing/2014/main" id="{0FC099B3-E116-4C95-863E-8AACEAEE8CD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solated Transparent Circle - Free image on Pixabay">
            <a:extLst>
              <a:ext uri="{FF2B5EF4-FFF2-40B4-BE49-F238E27FC236}">
                <a16:creationId xmlns:a16="http://schemas.microsoft.com/office/drawing/2014/main" id="{E1D7224B-7682-4DD8-BF94-DC09079BF4C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solated Transparent Circle - Free image on Pixabay">
            <a:extLst>
              <a:ext uri="{FF2B5EF4-FFF2-40B4-BE49-F238E27FC236}">
                <a16:creationId xmlns:a16="http://schemas.microsoft.com/office/drawing/2014/main" id="{1D11AFAB-17EE-4562-8D27-DDDAD198F6D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solated Transparent Circle - Free image on Pixabay">
            <a:extLst>
              <a:ext uri="{FF2B5EF4-FFF2-40B4-BE49-F238E27FC236}">
                <a16:creationId xmlns:a16="http://schemas.microsoft.com/office/drawing/2014/main" id="{F7EFA6C0-DDFF-4C36-9FBC-B8958A8748B7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solated Transparent Circle - Free image on Pixabay">
            <a:extLst>
              <a:ext uri="{FF2B5EF4-FFF2-40B4-BE49-F238E27FC236}">
                <a16:creationId xmlns:a16="http://schemas.microsoft.com/office/drawing/2014/main" id="{365B6E6C-25C6-4C01-9181-5C9C8566E24A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solated Transparent Circle - Free image on Pixabay">
            <a:extLst>
              <a:ext uri="{FF2B5EF4-FFF2-40B4-BE49-F238E27FC236}">
                <a16:creationId xmlns:a16="http://schemas.microsoft.com/office/drawing/2014/main" id="{7C2B7E7B-0C56-4FA1-9201-39494C84D8B6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solated Transparent Circle - Free image on Pixabay">
            <a:extLst>
              <a:ext uri="{FF2B5EF4-FFF2-40B4-BE49-F238E27FC236}">
                <a16:creationId xmlns:a16="http://schemas.microsoft.com/office/drawing/2014/main" id="{0AA9F64F-1F5C-4F3A-85E2-6FF2DA1A129D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2E44106-695D-4FF2-94C7-A0525F51080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908669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00B050">
                    <a:alpha val="70000"/>
                  </a:srgbClr>
                </a:solidFill>
              </a:rPr>
              <a:t>600 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EFA930-F46D-45A2-AEDB-C2D6B1F2007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275627" y="2033820"/>
            <a:ext cx="2873841" cy="23574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6" name="Picture 2" descr="Isolated Transparent Circle - Free image on Pixabay">
            <a:extLst>
              <a:ext uri="{FF2B5EF4-FFF2-40B4-BE49-F238E27FC236}">
                <a16:creationId xmlns:a16="http://schemas.microsoft.com/office/drawing/2014/main" id="{14860CBE-B093-4611-B88F-64B33C0C92DB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23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solated Transparent Circle - Free image on Pixabay">
            <a:extLst>
              <a:ext uri="{FF2B5EF4-FFF2-40B4-BE49-F238E27FC236}">
                <a16:creationId xmlns:a16="http://schemas.microsoft.com/office/drawing/2014/main" id="{839E31C0-E6A2-419F-89AC-00CD7B8938E7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88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solated Transparent Circle - Free image on Pixabay">
            <a:extLst>
              <a:ext uri="{FF2B5EF4-FFF2-40B4-BE49-F238E27FC236}">
                <a16:creationId xmlns:a16="http://schemas.microsoft.com/office/drawing/2014/main" id="{0CC1B43F-79BC-4E76-B881-52E6A12B4D04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74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solated Transparent Circle - Free image on Pixabay">
            <a:extLst>
              <a:ext uri="{FF2B5EF4-FFF2-40B4-BE49-F238E27FC236}">
                <a16:creationId xmlns:a16="http://schemas.microsoft.com/office/drawing/2014/main" id="{E5BBD51A-32CA-4E42-9DA3-96C19FF5D0B0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18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solated Transparent Circle - Free image on Pixabay">
            <a:extLst>
              <a:ext uri="{FF2B5EF4-FFF2-40B4-BE49-F238E27FC236}">
                <a16:creationId xmlns:a16="http://schemas.microsoft.com/office/drawing/2014/main" id="{CC57007E-37B4-4AB2-9219-ACF8D32C7CBE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70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solated Transparent Circle - Free image on Pixabay">
            <a:extLst>
              <a:ext uri="{FF2B5EF4-FFF2-40B4-BE49-F238E27FC236}">
                <a16:creationId xmlns:a16="http://schemas.microsoft.com/office/drawing/2014/main" id="{028CDAE9-F609-4639-B6CE-C507B3C2A951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84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solated Transparent Circle - Free image on Pixabay">
            <a:extLst>
              <a:ext uri="{FF2B5EF4-FFF2-40B4-BE49-F238E27FC236}">
                <a16:creationId xmlns:a16="http://schemas.microsoft.com/office/drawing/2014/main" id="{1C3A9514-6252-4DF6-97FA-5101D9357A85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36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solated Transparent Circle - Free image on Pixabay">
            <a:extLst>
              <a:ext uri="{FF2B5EF4-FFF2-40B4-BE49-F238E27FC236}">
                <a16:creationId xmlns:a16="http://schemas.microsoft.com/office/drawing/2014/main" id="{CDEFE1B0-0328-48AD-ACA5-4ED0235D28C7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15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FC483604-6A69-4B9C-9001-4DEF736A43E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905507" y="5341293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FF0000">
                    <a:alpha val="70000"/>
                  </a:srgbClr>
                </a:solidFill>
              </a:rPr>
              <a:t>900 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DBEEE3-1626-49B5-8AF6-3D6698591870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272465" y="4471611"/>
            <a:ext cx="2873841" cy="2357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6" name="Picture 2" descr="Isolated Transparent Circle - Free image on Pixabay">
            <a:extLst>
              <a:ext uri="{FF2B5EF4-FFF2-40B4-BE49-F238E27FC236}">
                <a16:creationId xmlns:a16="http://schemas.microsoft.com/office/drawing/2014/main" id="{AE44A359-4054-410D-A031-434768652938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solated Transparent Circle - Free image on Pixabay">
            <a:extLst>
              <a:ext uri="{FF2B5EF4-FFF2-40B4-BE49-F238E27FC236}">
                <a16:creationId xmlns:a16="http://schemas.microsoft.com/office/drawing/2014/main" id="{2A3CDA48-92A1-4097-A4C7-0878368DC6BB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606267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5D83FB3B-780F-4B17-AE0B-9BF1DC6E7EDC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54978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B9F74B7F-115D-4EBA-AC59-20DDF5A3AF3A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solated Transparent Circle - Free image on Pixabay">
            <a:extLst>
              <a:ext uri="{FF2B5EF4-FFF2-40B4-BE49-F238E27FC236}">
                <a16:creationId xmlns:a16="http://schemas.microsoft.com/office/drawing/2014/main" id="{58631E5E-AC0B-4414-AFEC-A82A7AC14937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62153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solated Transparent Circle - Free image on Pixabay">
            <a:extLst>
              <a:ext uri="{FF2B5EF4-FFF2-40B4-BE49-F238E27FC236}">
                <a16:creationId xmlns:a16="http://schemas.microsoft.com/office/drawing/2014/main" id="{7BB8F78D-C51D-4319-89B6-5A6E7E7278E4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536270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solated Transparent Circle - Free image on Pixabay">
            <a:extLst>
              <a:ext uri="{FF2B5EF4-FFF2-40B4-BE49-F238E27FC236}">
                <a16:creationId xmlns:a16="http://schemas.microsoft.com/office/drawing/2014/main" id="{775CCB79-7154-4A6A-916A-B59B11AD54A7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637874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solated Transparent Circle - Free image on Pixabay">
            <a:extLst>
              <a:ext uri="{FF2B5EF4-FFF2-40B4-BE49-F238E27FC236}">
                <a16:creationId xmlns:a16="http://schemas.microsoft.com/office/drawing/2014/main" id="{C170F565-CBB8-454C-ACAD-725D7791A71B}"/>
              </a:ext>
            </a:extLst>
          </p:cNvPr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561707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68E5E92A-BE16-46C0-BDC2-563C85E75335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9608223" y="5349739"/>
            <a:ext cx="201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00B0F0">
                    <a:alpha val="70000"/>
                  </a:srgbClr>
                </a:solidFill>
              </a:rPr>
              <a:t>1200 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2009ED-18EB-411C-AC84-1EA143F30C84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9285261" y="4480057"/>
            <a:ext cx="2873841" cy="235742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6" name="Picture 2" descr="Isolated Transparent Circle - Free image on Pixabay">
            <a:extLst>
              <a:ext uri="{FF2B5EF4-FFF2-40B4-BE49-F238E27FC236}">
                <a16:creationId xmlns:a16="http://schemas.microsoft.com/office/drawing/2014/main" id="{DB1DFCE1-3EE4-4686-A8EB-AD323F211E39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7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solated Transparent Circle - Free image on Pixabay">
            <a:extLst>
              <a:ext uri="{FF2B5EF4-FFF2-40B4-BE49-F238E27FC236}">
                <a16:creationId xmlns:a16="http://schemas.microsoft.com/office/drawing/2014/main" id="{F9269278-800F-4843-8E51-51F2B38011EA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22" y="60711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solated Transparent Circle - Free image on Pixabay">
            <a:extLst>
              <a:ext uri="{FF2B5EF4-FFF2-40B4-BE49-F238E27FC236}">
                <a16:creationId xmlns:a16="http://schemas.microsoft.com/office/drawing/2014/main" id="{D467E7AE-489C-4050-89D4-88F69CC1AE83}"/>
              </a:ext>
            </a:extLst>
          </p:cNvPr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08" y="55063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solated Transparent Circle - Free image on Pixabay">
            <a:extLst>
              <a:ext uri="{FF2B5EF4-FFF2-40B4-BE49-F238E27FC236}">
                <a16:creationId xmlns:a16="http://schemas.microsoft.com/office/drawing/2014/main" id="{413900FF-8C3D-43C8-BCDB-90E558BF9AAB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52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solated Transparent Circle - Free image on Pixabay">
            <a:extLst>
              <a:ext uri="{FF2B5EF4-FFF2-40B4-BE49-F238E27FC236}">
                <a16:creationId xmlns:a16="http://schemas.microsoft.com/office/drawing/2014/main" id="{62D19369-B82E-4843-83F6-27380846B1C2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04" y="62238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solated Transparent Circle - Free image on Pixabay">
            <a:extLst>
              <a:ext uri="{FF2B5EF4-FFF2-40B4-BE49-F238E27FC236}">
                <a16:creationId xmlns:a16="http://schemas.microsoft.com/office/drawing/2014/main" id="{B9C44B51-0BAC-4990-89B4-F8CAA6D13E39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8" y="537115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solated Transparent Circle - Free image on Pixabay">
            <a:extLst>
              <a:ext uri="{FF2B5EF4-FFF2-40B4-BE49-F238E27FC236}">
                <a16:creationId xmlns:a16="http://schemas.microsoft.com/office/drawing/2014/main" id="{96237635-EE3D-4B42-9AC7-C8FCB1965A97}"/>
              </a:ext>
            </a:extLst>
          </p:cNvPr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70" y="638718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solated Transparent Circle - Free image on Pixabay">
            <a:extLst>
              <a:ext uri="{FF2B5EF4-FFF2-40B4-BE49-F238E27FC236}">
                <a16:creationId xmlns:a16="http://schemas.microsoft.com/office/drawing/2014/main" id="{46C21D94-7A94-44EC-8CE6-DE7025685A20}"/>
              </a:ext>
            </a:extLst>
          </p:cNvPr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4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49" y="562552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re 1">
            <a:extLst>
              <a:ext uri="{FF2B5EF4-FFF2-40B4-BE49-F238E27FC236}">
                <a16:creationId xmlns:a16="http://schemas.microsoft.com/office/drawing/2014/main" id="{1C8A91BB-555D-4D3B-8343-0CF041A67310}"/>
              </a:ext>
            </a:extLst>
          </p:cNvPr>
          <p:cNvSpPr txBox="1">
            <a:spLocks/>
          </p:cNvSpPr>
          <p:nvPr>
            <p:custDataLst>
              <p:tags r:id="rId4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/>
              <a:t>Chapitre 1</a:t>
            </a:r>
          </a:p>
          <a:p>
            <a:pPr algn="ctr"/>
            <a:r>
              <a:rPr lang="fr-CA" sz="1800" b="1" dirty="0"/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1468994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2 0.25023 L 0.18763 0.09977 L -0.03125 0.08889 L 0.10729 0.25023 L 0.18581 -0.06459 L 0.00013 0.00046 Z " pathEditMode="relative" rAng="0" ptsTypes="AAAAAAAA">
                                      <p:cBhvr>
                                        <p:cTn id="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9 0.07408 L 0.1819 0.0088 L 0.00052 0.00116 Z " pathEditMode="relative" rAng="0" ptsTypes="AAAAAAA">
                                      <p:cBhvr>
                                        <p:cTn id="8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7 L -0.01315 0.15648 L -0.07773 -0.16459 L -0.12396 -0.01273 L 0.09505 -0.09329 L -0.0664 0.15648 L -0.12474 0.02754 L 0.0043 0.0044 Z " pathEditMode="relative" rAng="0" ptsTypes="AAAAAAAAA">
                                      <p:cBhvr>
                                        <p:cTn id="10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7 L 0.05339 0.24699 L -0.16549 0.20648 L 0.05782 0.07639 L -0.16718 0.08565 L -0.00065 -0.00255 Z " pathEditMode="relative" rAng="0" ptsTypes="AAAAAAA">
                                      <p:cBhvr>
                                        <p:cTn id="12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8 L 0.0612 -0.10949 L -0.00169 -0.26598 L -0.15769 -0.05672 L -0.0513 0.05347 L 0.00183 0.00208 Z " pathEditMode="relative" rAng="0" ptsTypes="AAAAAA">
                                      <p:cBhvr>
                                        <p:cTn id="14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6 L 0.15052 -0.02847 L 0.09818 -0.13542 L 0.05365 0.17778 L 0.15052 0.06759 L -0.06836 0.06597 L 0.0013 0.00556 Z " pathEditMode="relative" rAng="0" ptsTypes="AAAAAAA">
                                      <p:cBhvr>
                                        <p:cTn id="16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 -0.14282 L -0.09115 -0.1412 L 0.06315 0.02639 L 0.13034 -0.07454 L -0.09115 -0.03565 L -0.00143 -0.00162 " pathEditMode="relative" rAng="0" ptsTypes="AAAAAAAA">
                                      <p:cBhvr>
                                        <p:cTn id="18" dur="1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1 L -0.18906 -0.10602 L -0.09231 0.13449 L 0.0306 0.09097 L -0.12109 -0.1757 L -0.18737 -0.00371 L 0.00183 -0.00208 Z " pathEditMode="relative" rAng="0" ptsTypes="AAAAAAAA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1 0.25023 L 0.18763 0.09977 L -0.03125 0.08889 L 0.10729 0.25023 L 0.1858 -0.06459 L 0.00013 0.00046 Z " pathEditMode="relative" rAng="0" ptsTypes="AAAAAAAA">
                                      <p:cBhvr>
                                        <p:cTn id="22" dur="8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8 0.07408 L 0.1819 0.0088 L 0.00052 0.00116 Z " pathEditMode="relative" rAng="0" ptsTypes="AAAAAAA">
                                      <p:cBhvr>
                                        <p:cTn id="24" dur="3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9 L -0.12396 -0.01273 L 0.09505 -0.09329 L -0.06641 0.15648 L -0.12474 0.02754 L 0.00429 0.0044 Z " pathEditMode="relative" rAng="0" ptsTypes="AAAAAAAAA">
                                      <p:cBhvr>
                                        <p:cTn id="26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5 -0.06297 L 0.05338 0.24699 L -0.1655 0.20648 L 0.05781 0.07639 L -0.16719 0.08565 L -0.00065 -0.00255 Z " pathEditMode="relative" rAng="0" ptsTypes="AAAAAAA">
                                      <p:cBhvr>
                                        <p:cTn id="28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8 L -0.15768 -0.05672 L -0.0513 0.05347 L 0.00182 0.00208 Z " pathEditMode="relative" rAng="0" ptsTypes="AAAAAA">
                                      <p:cBhvr>
                                        <p:cTn id="30" dur="3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2 -0.02847 L 0.09818 -0.13542 L 0.05365 0.17778 L 0.15052 0.06759 L -0.06836 0.06597 L 0.00131 0.00556 Z " pathEditMode="relative" rAng="0" ptsTypes="AAAAAAA">
                                      <p:cBhvr>
                                        <p:cTn id="32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1 -0.14282 L -0.09114 -0.1412 L 0.06315 0.02639 L 0.13034 -0.07454 L -0.09114 -0.03565 L -0.00143 -0.00162 " pathEditMode="relative" rAng="0" ptsTypes="AAAAAAAA">
                                      <p:cBhvr>
                                        <p:cTn id="34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1 L -0.18907 -0.10602 L -0.09232 0.13449 L 0.0306 0.09097 L -0.1211 -0.1757 L -0.18737 -0.00371 L 0.00182 -0.00208 Z " pathEditMode="relative" rAng="0" ptsTypes="AAAAAAAA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7 L 0.04453 -0.06319 L 0.03412 0.25023 L 0.18763 0.09977 L -0.03125 0.08889 L 0.10729 0.25023 L 0.18581 -0.06458 L 0.00013 0.00047 Z " pathEditMode="relative" rAng="0" ptsTypes="AAAAAAAA">
                                      <p:cBhvr>
                                        <p:cTn id="3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2 L 0.06237 -0.24213 L 0.18099 -0.11667 L -0.03959 0.07407 L 0.1819 0.0088 L 0.00052 0.00116 Z " pathEditMode="relative" rAng="0" ptsTypes="AAAAAAA">
                                      <p:cBhvr>
                                        <p:cTn id="4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8 L -0.01315 0.15648 L -0.07773 -0.16458 L -0.12396 -0.01273 L 0.09505 -0.09328 L -0.0664 0.15648 L -0.12474 0.02755 L 0.0043 0.0044 Z " pathEditMode="relative" rAng="0" ptsTypes="AAAAAAAAA">
                                      <p:cBhvr>
                                        <p:cTn id="42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4 L -0.16549 -0.06296 L 0.05339 0.24699 L -0.16549 0.20648 L 0.05782 0.07639 L -0.16718 0.08565 L -0.00065 -0.00254 Z " pathEditMode="relative" rAng="0" ptsTypes="AAAAAAA">
                                      <p:cBhvr>
                                        <p:cTn id="4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9 L 0.0612 -0.10949 L -0.00169 -0.26597 L -0.15769 -0.05671 L -0.0513 0.05347 L 0.00183 0.00209 Z " pathEditMode="relative" rAng="0" ptsTypes="AAAAAA">
                                      <p:cBhvr>
                                        <p:cTn id="4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5 L 0.15052 -0.02848 L 0.09818 -0.13542 L 0.05365 0.17777 L 0.15052 0.06759 L -0.06836 0.06597 L 0.0013 0.00555 Z " pathEditMode="relative" rAng="0" ptsTypes="AAAAAAA">
                                      <p:cBhvr>
                                        <p:cTn id="48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2 L -0.00755 -0.29144 L 0.1276 -0.14283 L -0.09115 -0.14121 L 0.06315 0.02638 L 0.13034 -0.07454 L -0.09115 -0.03565 L -0.00143 -0.00163 " pathEditMode="relative" rAng="0" ptsTypes="AAAAAAAA">
                                      <p:cBhvr>
                                        <p:cTn id="5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 L -0.18906 -0.10601 L -0.09231 0.13449 L 0.0306 0.09098 L -0.12109 -0.17569 L -0.18737 -0.0037 L 0.00183 -0.00208 Z " pathEditMode="relative" rAng="0" ptsTypes="AAAAAAAA">
                                      <p:cBhvr>
                                        <p:cTn id="5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19 L 0.03411 0.25023 L 0.18763 0.09977 L -0.03125 0.08889 L 0.10729 0.25023 L 0.1858 -0.06458 L 0.00013 0.00046 Z " pathEditMode="relative" rAng="0" ptsTypes="AAAAAAAA">
                                      <p:cBhvr>
                                        <p:cTn id="5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7 -0.12292 L 0.06237 -0.24213 L 0.18099 -0.11667 L -0.03958 0.07407 L 0.1819 0.00879 L 0.00052 0.00116 Z " pathEditMode="relative" rAng="0" ptsTypes="AAAAAAA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8 L -0.12396 -0.01273 L 0.09505 -0.09329 L -0.06641 0.15648 L -0.12474 0.02755 L 0.00429 0.0044 Z " pathEditMode="relative" rAng="0" ptsTypes="AAAAAAAAA">
                                      <p:cBhvr>
                                        <p:cTn id="5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6 L 0.05339 0.24699 L -0.16549 0.20648 L 0.05781 0.07639 L -0.16719 0.08565 L -0.00065 -0.00255 Z " pathEditMode="relative" rAng="0" ptsTypes="AAAAAAA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7 L -0.15768 -0.05671 L -0.0513 0.05347 L 0.00182 0.00208 Z " pathEditMode="relative" rAng="0" ptsTypes="AAAAAA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3 -0.02847 L 0.09818 -0.13541 L 0.05365 0.17778 L 0.15053 0.0676 L -0.06835 0.06598 L 0.00131 0.00556 Z " pathEditMode="relative" rAng="0" ptsTypes="AAAAAAA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3 L 0.12761 -0.14282 L -0.09114 -0.1412 L 0.06315 0.02639 L 0.13034 -0.07453 L -0.09114 -0.03565 L -0.00143 -0.00162 " pathEditMode="relative" rAng="0" ptsTypes="AAAAAAAA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 L -0.18906 -0.10602 L -0.09232 0.13449 L 0.0306 0.09097 L -0.1211 -0.17569 L -0.18737 -0.0037 L 0.00182 -0.00208 Z " pathEditMode="relative" rAng="0" ptsTypes="AAAAAAAA">
                                      <p:cBhvr>
                                        <p:cTn id="68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Diagramme énergétique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7D1B66B-F2A5-4AD6-8C54-CFC3E9C26E63}"/>
              </a:ext>
            </a:extLst>
          </p:cNvPr>
          <p:cNvSpPr txBox="1"/>
          <p:nvPr/>
        </p:nvSpPr>
        <p:spPr>
          <a:xfrm>
            <a:off x="331373" y="2976791"/>
            <a:ext cx="2739065" cy="280076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Synthèse</a:t>
            </a:r>
          </a:p>
          <a:p>
            <a:endParaRPr lang="fr-CA" sz="1600" b="1" dirty="0"/>
          </a:p>
          <a:p>
            <a:r>
              <a:rPr lang="fr-CA" sz="1600" b="1" dirty="0"/>
              <a:t>Énergie d’activation (</a:t>
            </a:r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) 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ca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1368 kJ – 0 kJ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</a:t>
            </a:r>
            <a:r>
              <a:rPr lang="fr-CA" sz="1600" b="1" dirty="0"/>
              <a:t> = 1368 kJ</a:t>
            </a:r>
          </a:p>
          <a:p>
            <a:endParaRPr lang="fr-CA" sz="1600" b="1" dirty="0"/>
          </a:p>
          <a:p>
            <a:r>
              <a:rPr lang="fr-CA" sz="1600" b="1" dirty="0"/>
              <a:t>L’enthalpie de la réaction</a:t>
            </a:r>
          </a:p>
          <a:p>
            <a:r>
              <a:rPr lang="fr-CA" sz="1600" b="1" dirty="0"/>
              <a:t>ΔH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p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/>
              <a:t>ΔH = -488 kJ – 0 kJ</a:t>
            </a:r>
          </a:p>
          <a:p>
            <a:r>
              <a:rPr lang="fr-CA" sz="1600" b="1" dirty="0"/>
              <a:t>ΔH = -488 kJ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CD45A37-6075-4EDF-A831-D615B1ED0A78}"/>
              </a:ext>
            </a:extLst>
          </p:cNvPr>
          <p:cNvGrpSpPr/>
          <p:nvPr/>
        </p:nvGrpSpPr>
        <p:grpSpPr>
          <a:xfrm>
            <a:off x="3155070" y="2073429"/>
            <a:ext cx="6865891" cy="4668041"/>
            <a:chOff x="2922909" y="1874023"/>
            <a:chExt cx="6865891" cy="4668041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F2BD0BA7-E1E9-42C1-B8AF-90C6299E0A61}"/>
                </a:ext>
              </a:extLst>
            </p:cNvPr>
            <p:cNvGrpSpPr/>
            <p:nvPr/>
          </p:nvGrpSpPr>
          <p:grpSpPr>
            <a:xfrm>
              <a:off x="2922909" y="1874023"/>
              <a:ext cx="6865891" cy="4668041"/>
              <a:chOff x="1276395" y="2210907"/>
              <a:chExt cx="10010487" cy="4668041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9457B2AC-3B44-4CF2-A407-E6EB62DCC5D1}"/>
                  </a:ext>
                </a:extLst>
              </p:cNvPr>
              <p:cNvGrpSpPr/>
              <p:nvPr/>
            </p:nvGrpSpPr>
            <p:grpSpPr>
              <a:xfrm>
                <a:off x="2733388" y="2746798"/>
                <a:ext cx="7096504" cy="3855152"/>
                <a:chOff x="2468845" y="1163109"/>
                <a:chExt cx="7005516" cy="5543387"/>
              </a:xfrm>
            </p:grpSpPr>
            <p:cxnSp>
              <p:nvCxnSpPr>
                <p:cNvPr id="49" name="Connecteur droit avec flèche 48">
                  <a:extLst>
                    <a:ext uri="{FF2B5EF4-FFF2-40B4-BE49-F238E27FC236}">
                      <a16:creationId xmlns:a16="http://schemas.microsoft.com/office/drawing/2014/main" id="{2958BFD7-A8C1-4455-BCFF-A4AE00A45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1163109"/>
                  <a:ext cx="0" cy="554338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>
                  <a:extLst>
                    <a:ext uri="{FF2B5EF4-FFF2-40B4-BE49-F238E27FC236}">
                      <a16:creationId xmlns:a16="http://schemas.microsoft.com/office/drawing/2014/main" id="{4D450AAE-044A-48E9-9F3E-289846976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68845" y="6706495"/>
                  <a:ext cx="7005516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3A3DEBE0-2A91-429A-9EEB-02169BEE879E}"/>
                  </a:ext>
                </a:extLst>
              </p:cNvPr>
              <p:cNvSpPr txBox="1"/>
              <p:nvPr/>
            </p:nvSpPr>
            <p:spPr>
              <a:xfrm>
                <a:off x="1642956" y="2673735"/>
                <a:ext cx="12341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200" b="1" dirty="0"/>
                  <a:t>H (kJ)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AE655742-7320-40E2-8C91-94826DA34BE8}"/>
                  </a:ext>
                </a:extLst>
              </p:cNvPr>
              <p:cNvSpPr txBox="1"/>
              <p:nvPr/>
            </p:nvSpPr>
            <p:spPr>
              <a:xfrm>
                <a:off x="7102053" y="6601949"/>
                <a:ext cx="3449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200" b="1" dirty="0"/>
                  <a:t>Progression de la réaction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00722A0-C330-4DA8-8769-6CC885B11A72}"/>
                  </a:ext>
                </a:extLst>
              </p:cNvPr>
              <p:cNvSpPr txBox="1"/>
              <p:nvPr/>
            </p:nvSpPr>
            <p:spPr>
              <a:xfrm>
                <a:off x="2732479" y="3864173"/>
                <a:ext cx="20694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 H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2(g)</a:t>
                </a:r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+ O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2(g)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AEB46C5-78C2-42DE-8799-7EF3792B7734}"/>
                  </a:ext>
                </a:extLst>
              </p:cNvPr>
              <p:cNvSpPr txBox="1"/>
              <p:nvPr/>
            </p:nvSpPr>
            <p:spPr>
              <a:xfrm>
                <a:off x="7642854" y="5528358"/>
                <a:ext cx="15327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 H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fr-CA" sz="1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</a:t>
                </a:r>
                <a:r>
                  <a:rPr lang="fr-CA" sz="1200" b="1" baseline="-25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(l)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93E9ABF-5B5B-4D10-B82D-4AC85B8558D0}"/>
                  </a:ext>
                </a:extLst>
              </p:cNvPr>
              <p:cNvSpPr txBox="1"/>
              <p:nvPr/>
            </p:nvSpPr>
            <p:spPr>
              <a:xfrm>
                <a:off x="1276395" y="2210907"/>
                <a:ext cx="100104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b="1" dirty="0"/>
                  <a:t>L’enthalpie en fonction de la progression de la réaction de la synthèse de l’eau</a:t>
                </a:r>
                <a:endParaRPr lang="fr-CA" sz="1400" b="1" baseline="-25000" dirty="0"/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01239F0C-7130-42CA-977C-076D169474C2}"/>
                  </a:ext>
                </a:extLst>
              </p:cNvPr>
              <p:cNvGrpSpPr/>
              <p:nvPr/>
            </p:nvGrpSpPr>
            <p:grpSpPr>
              <a:xfrm>
                <a:off x="1674752" y="5789870"/>
                <a:ext cx="5821424" cy="307777"/>
                <a:chOff x="1631921" y="4851183"/>
                <a:chExt cx="5467157" cy="307777"/>
              </a:xfrm>
            </p:grpSpPr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ABF4ABA0-25B9-4CFB-9C93-3F956F7E331B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5"/>
                  </p:custDataLst>
                </p:nvPr>
              </p:nvCxnSpPr>
              <p:spPr>
                <a:xfrm>
                  <a:off x="2575540" y="4996706"/>
                  <a:ext cx="4523538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7A438032-1FDC-48C7-A0C0-DA03F9FE627F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631921" y="4851183"/>
                  <a:ext cx="91117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fr-CA" sz="1400" b="1" dirty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rPr>
                    <a:t>-488</a:t>
                  </a:r>
                </a:p>
              </p:txBody>
            </p:sp>
          </p:grp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8E89097-0627-46FC-BAFE-5FF52CE038C7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39601" y="4093866"/>
                <a:ext cx="7970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0</a:t>
                </a:r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6E86CF04-FA07-4765-8EEA-5F1A31368282}"/>
                  </a:ext>
                </a:extLst>
              </p:cNvPr>
              <p:cNvSpPr/>
              <p:nvPr/>
            </p:nvSpPr>
            <p:spPr>
              <a:xfrm>
                <a:off x="4755569" y="3114269"/>
                <a:ext cx="2644683" cy="2830727"/>
              </a:xfrm>
              <a:custGeom>
                <a:avLst/>
                <a:gdLst>
                  <a:gd name="connsiteX0" fmla="*/ 0 w 2581275"/>
                  <a:gd name="connsiteY0" fmla="*/ 1163911 h 2916511"/>
                  <a:gd name="connsiteX1" fmla="*/ 1095375 w 2581275"/>
                  <a:gd name="connsiteY1" fmla="*/ 68536 h 2916511"/>
                  <a:gd name="connsiteX2" fmla="*/ 2581275 w 2581275"/>
                  <a:gd name="connsiteY2" fmla="*/ 2916511 h 291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1275" h="2916511">
                    <a:moveTo>
                      <a:pt x="0" y="1163911"/>
                    </a:moveTo>
                    <a:cubicBezTo>
                      <a:pt x="332581" y="470173"/>
                      <a:pt x="665163" y="-223564"/>
                      <a:pt x="1095375" y="68536"/>
                    </a:cubicBezTo>
                    <a:cubicBezTo>
                      <a:pt x="1525588" y="360636"/>
                      <a:pt x="2053431" y="1638573"/>
                      <a:pt x="2581275" y="2916511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1C7A0057-06FC-43D8-BE22-0EB0AD3F165C}"/>
                  </a:ext>
                </a:extLst>
              </p:cNvPr>
              <p:cNvCxnSpPr/>
              <p:nvPr/>
            </p:nvCxnSpPr>
            <p:spPr>
              <a:xfrm>
                <a:off x="7359167" y="5920675"/>
                <a:ext cx="2058997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8C535922-990E-41A1-A981-EAA635BB5F6D}"/>
                  </a:ext>
                </a:extLst>
              </p:cNvPr>
              <p:cNvCxnSpPr/>
              <p:nvPr/>
            </p:nvCxnSpPr>
            <p:spPr>
              <a:xfrm>
                <a:off x="2733387" y="4223773"/>
                <a:ext cx="2058997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7B81E50-B61B-4E1A-9441-4716A4E643D9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3885268" y="2792280"/>
              <a:ext cx="2054059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6D12A0B-23F7-4E87-AAA0-79B6DAACD82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196130" y="2646757"/>
              <a:ext cx="665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1368</a:t>
              </a:r>
            </a:p>
          </p:txBody>
        </p:sp>
      </p:grpSp>
      <p:sp>
        <p:nvSpPr>
          <p:cNvPr id="55" name="Ellipse 54">
            <a:extLst>
              <a:ext uri="{FF2B5EF4-FFF2-40B4-BE49-F238E27FC236}">
                <a16:creationId xmlns:a16="http://schemas.microsoft.com/office/drawing/2014/main" id="{66403635-EBEF-4589-A62C-EF6B9B9E1135}"/>
              </a:ext>
            </a:extLst>
          </p:cNvPr>
          <p:cNvSpPr/>
          <p:nvPr/>
        </p:nvSpPr>
        <p:spPr>
          <a:xfrm>
            <a:off x="4080410" y="3982219"/>
            <a:ext cx="172547" cy="17254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BC2778F-DB78-41CF-839D-EB9EC1D0B3DB}"/>
              </a:ext>
            </a:extLst>
          </p:cNvPr>
          <p:cNvSpPr txBox="1"/>
          <p:nvPr/>
        </p:nvSpPr>
        <p:spPr>
          <a:xfrm>
            <a:off x="9206760" y="2698346"/>
            <a:ext cx="2736354" cy="353943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CA" sz="1600" b="1" u="sng" dirty="0"/>
              <a:t>Décomposition</a:t>
            </a:r>
          </a:p>
          <a:p>
            <a:endParaRPr lang="fr-CA" sz="1600" b="1" dirty="0"/>
          </a:p>
          <a:p>
            <a:r>
              <a:rPr lang="fr-CA" sz="1600" b="1" dirty="0"/>
              <a:t>Énergie d’activation (</a:t>
            </a:r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) de la réaction inverse</a:t>
            </a:r>
            <a:endParaRPr lang="fr-CA" sz="16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ca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1368 kJ – -488 kJ</a:t>
            </a:r>
          </a:p>
          <a:p>
            <a:r>
              <a:rPr lang="fr-CA" sz="1600" b="1" dirty="0" err="1"/>
              <a:t>E</a:t>
            </a:r>
            <a:r>
              <a:rPr lang="fr-CA" sz="1600" b="1" baseline="-25000" dirty="0" err="1"/>
              <a:t>ai</a:t>
            </a:r>
            <a:r>
              <a:rPr lang="fr-CA" sz="1600" b="1" dirty="0"/>
              <a:t> = 1856 kJ</a:t>
            </a:r>
          </a:p>
          <a:p>
            <a:endParaRPr lang="fr-CA" sz="1600" b="1" dirty="0"/>
          </a:p>
          <a:p>
            <a:r>
              <a:rPr lang="fr-CA" sz="1600" b="1" dirty="0"/>
              <a:t>L’enthalpie de la réaction inverse:</a:t>
            </a:r>
          </a:p>
          <a:p>
            <a:endParaRPr lang="fr-CA" sz="1600" b="1" dirty="0"/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p</a:t>
            </a:r>
            <a:r>
              <a:rPr lang="fr-CA" sz="1600" b="1" dirty="0"/>
              <a:t> – </a:t>
            </a:r>
            <a:r>
              <a:rPr lang="fr-CA" sz="1600" b="1" dirty="0" err="1"/>
              <a:t>H</a:t>
            </a:r>
            <a:r>
              <a:rPr lang="fr-CA" sz="1600" b="1" baseline="-25000" dirty="0" err="1"/>
              <a:t>r</a:t>
            </a:r>
            <a:endParaRPr lang="fr-CA" sz="1600" b="1" baseline="-25000" dirty="0"/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0 - -488 kJ</a:t>
            </a:r>
          </a:p>
          <a:p>
            <a:r>
              <a:rPr lang="fr-CA" sz="1600" b="1" dirty="0" err="1"/>
              <a:t>ΔH</a:t>
            </a:r>
            <a:r>
              <a:rPr lang="fr-CA" sz="1600" b="1" baseline="-25000" dirty="0" err="1"/>
              <a:t>i</a:t>
            </a:r>
            <a:r>
              <a:rPr lang="fr-CA" sz="1600" b="1" dirty="0"/>
              <a:t> = 488 kJ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688C2CF-019C-44AE-BF36-D892B7AA47DF}"/>
              </a:ext>
            </a:extLst>
          </p:cNvPr>
          <p:cNvSpPr/>
          <p:nvPr/>
        </p:nvSpPr>
        <p:spPr>
          <a:xfrm>
            <a:off x="2361384" y="2732820"/>
            <a:ext cx="957264" cy="51773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1910945D-F194-4C96-9529-3C1B587D62A6}"/>
              </a:ext>
            </a:extLst>
          </p:cNvPr>
          <p:cNvSpPr/>
          <p:nvPr/>
        </p:nvSpPr>
        <p:spPr>
          <a:xfrm rot="10800000">
            <a:off x="8816262" y="2436936"/>
            <a:ext cx="957264" cy="51773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4</a:t>
            </a:r>
          </a:p>
          <a:p>
            <a:pPr algn="ctr"/>
            <a:r>
              <a:rPr lang="fr-CA" sz="1600" b="1" dirty="0"/>
              <a:t>p. 184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06239C8-4530-4605-B349-3C2118B43267}"/>
              </a:ext>
            </a:extLst>
          </p:cNvPr>
          <p:cNvGrpSpPr/>
          <p:nvPr/>
        </p:nvGrpSpPr>
        <p:grpSpPr>
          <a:xfrm>
            <a:off x="5752094" y="3006404"/>
            <a:ext cx="573609" cy="1103872"/>
            <a:chOff x="3582516" y="3269572"/>
            <a:chExt cx="573609" cy="1103872"/>
          </a:xfrm>
        </p:grpSpPr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66238DE3-78EC-437F-97A4-6FBA98DEB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728" y="3269572"/>
              <a:ext cx="0" cy="1103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250EB5B-DB94-4932-84FB-73BE79B5CE7B}"/>
                </a:ext>
              </a:extLst>
            </p:cNvPr>
            <p:cNvSpPr txBox="1"/>
            <p:nvPr/>
          </p:nvSpPr>
          <p:spPr>
            <a:xfrm>
              <a:off x="3582516" y="3702517"/>
              <a:ext cx="573609" cy="369332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rgbClr val="FFFF00">
                        <a:alpha val="40000"/>
                      </a:srgbClr>
                    </a:glow>
                  </a:effectLst>
                </a:rPr>
                <a:t>a</a:t>
              </a:r>
              <a:endParaRPr lang="fr-CA" b="1" baseline="-250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</a:endParaRPr>
            </a:p>
          </p:txBody>
        </p:sp>
      </p:grp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C11AD5EE-602D-4F56-A7FE-FD5889823D37}"/>
              </a:ext>
            </a:extLst>
          </p:cNvPr>
          <p:cNvSpPr/>
          <p:nvPr/>
        </p:nvSpPr>
        <p:spPr>
          <a:xfrm>
            <a:off x="4655338" y="4145279"/>
            <a:ext cx="463597" cy="1593653"/>
          </a:xfrm>
          <a:prstGeom prst="downArrow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64AB5A6-91C4-4A33-B336-8B303DB52334}"/>
                  </a:ext>
                </a:extLst>
              </p:cNvPr>
              <p:cNvSpPr txBox="1"/>
              <p:nvPr/>
            </p:nvSpPr>
            <p:spPr>
              <a:xfrm>
                <a:off x="4285589" y="4640575"/>
                <a:ext cx="48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64AB5A6-91C4-4A33-B336-8B303DB52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89" y="4640575"/>
                <a:ext cx="48950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>
            <a:extLst>
              <a:ext uri="{FF2B5EF4-FFF2-40B4-BE49-F238E27FC236}">
                <a16:creationId xmlns:a16="http://schemas.microsoft.com/office/drawing/2014/main" id="{EB24F188-3E26-407F-9AA0-80290CBA592F}"/>
              </a:ext>
            </a:extLst>
          </p:cNvPr>
          <p:cNvGrpSpPr/>
          <p:nvPr/>
        </p:nvGrpSpPr>
        <p:grpSpPr>
          <a:xfrm>
            <a:off x="6262894" y="2995190"/>
            <a:ext cx="628747" cy="2793928"/>
            <a:chOff x="3955728" y="3269572"/>
            <a:chExt cx="628747" cy="2793928"/>
          </a:xfrm>
        </p:grpSpPr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B11D4D6-9A85-4EE1-8400-C2180F74B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728" y="3269572"/>
              <a:ext cx="0" cy="27939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19986F3-50A7-414E-8A6A-9FA03E79BD94}"/>
                </a:ext>
              </a:extLst>
            </p:cNvPr>
            <p:cNvSpPr txBox="1"/>
            <p:nvPr/>
          </p:nvSpPr>
          <p:spPr>
            <a:xfrm>
              <a:off x="4010866" y="5125088"/>
              <a:ext cx="573609" cy="369332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fr-CA" b="1" dirty="0" err="1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E</a:t>
              </a:r>
              <a:r>
                <a:rPr lang="fr-CA" b="1" baseline="-25000" dirty="0" err="1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ai</a:t>
              </a:r>
              <a:endParaRPr lang="fr-CA" b="1" baseline="-25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9" name="Flèche : bas 58">
            <a:extLst>
              <a:ext uri="{FF2B5EF4-FFF2-40B4-BE49-F238E27FC236}">
                <a16:creationId xmlns:a16="http://schemas.microsoft.com/office/drawing/2014/main" id="{E8C0E84A-7587-4310-ADDD-6672E208A650}"/>
              </a:ext>
            </a:extLst>
          </p:cNvPr>
          <p:cNvSpPr/>
          <p:nvPr/>
        </p:nvSpPr>
        <p:spPr>
          <a:xfrm rot="10800000">
            <a:off x="7314036" y="4131885"/>
            <a:ext cx="463597" cy="1593653"/>
          </a:xfrm>
          <a:prstGeom prst="downArrow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592810D-1109-4822-BB72-E06B9BD87890}"/>
                  </a:ext>
                </a:extLst>
              </p:cNvPr>
              <p:cNvSpPr txBox="1"/>
              <p:nvPr/>
            </p:nvSpPr>
            <p:spPr>
              <a:xfrm>
                <a:off x="7649128" y="4640575"/>
                <a:ext cx="48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𝑯𝒊</m:t>
                      </m:r>
                    </m:oMath>
                  </m:oMathPara>
                </a14:m>
                <a:endParaRPr lang="fr-CA" sz="1600" b="1" baseline="-25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592810D-1109-4822-BB72-E06B9BD87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28" y="4640575"/>
                <a:ext cx="48950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55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23 L 0.11393 0.00185 L 0.13203 -0.0838 L 0.14544 -0.13426 L 0.16445 -0.15811 L 0.17708 -0.14977 L 0.1944 -0.09514 L 0.21888 0.01296 L 0.26067 0.24861 L 0.37291 0.25023 " pathEditMode="relative" rAng="0" ptsTypes="AAAAAAAAAA">
                                      <p:cBhvr>
                                        <p:cTn id="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458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fill="remove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5909CABD-1F38-40A2-91D7-079810EC4923}"/>
              </a:ext>
            </a:extLst>
          </p:cNvPr>
          <p:cNvSpPr/>
          <p:nvPr/>
        </p:nvSpPr>
        <p:spPr>
          <a:xfrm>
            <a:off x="9703502" y="6186572"/>
            <a:ext cx="981776" cy="269507"/>
          </a:xfrm>
          <a:custGeom>
            <a:avLst/>
            <a:gdLst>
              <a:gd name="connsiteX0" fmla="*/ 0 w 981776"/>
              <a:gd name="connsiteY0" fmla="*/ 0 h 269507"/>
              <a:gd name="connsiteX1" fmla="*/ 308008 w 981776"/>
              <a:gd name="connsiteY1" fmla="*/ 38501 h 269507"/>
              <a:gd name="connsiteX2" fmla="*/ 981776 w 981776"/>
              <a:gd name="connsiteY2" fmla="*/ 115503 h 269507"/>
              <a:gd name="connsiteX3" fmla="*/ 981776 w 981776"/>
              <a:gd name="connsiteY3" fmla="*/ 269507 h 269507"/>
              <a:gd name="connsiteX4" fmla="*/ 0 w 981776"/>
              <a:gd name="connsiteY4" fmla="*/ 269507 h 269507"/>
              <a:gd name="connsiteX5" fmla="*/ 0 w 981776"/>
              <a:gd name="connsiteY5" fmla="*/ 0 h 26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776" h="269507">
                <a:moveTo>
                  <a:pt x="0" y="0"/>
                </a:moveTo>
                <a:lnTo>
                  <a:pt x="308008" y="38501"/>
                </a:lnTo>
                <a:lnTo>
                  <a:pt x="981776" y="115503"/>
                </a:lnTo>
                <a:lnTo>
                  <a:pt x="981776" y="269507"/>
                </a:lnTo>
                <a:lnTo>
                  <a:pt x="0" y="2695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FCD07E-8B07-4DD9-9DE7-BFD707BC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Résumé: Conditions pour avoir une réaction chimique?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62FFBE-7CE6-4762-92B8-8E622AA1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8760"/>
            <a:ext cx="9613861" cy="2100903"/>
          </a:xfrm>
        </p:spPr>
        <p:txBody>
          <a:bodyPr anchor="t"/>
          <a:lstStyle/>
          <a:p>
            <a:r>
              <a:rPr lang="fr-CA" dirty="0"/>
              <a:t>Les particules qui composent les réactifs doivent entrer en collision.</a:t>
            </a:r>
          </a:p>
          <a:p>
            <a:r>
              <a:rPr lang="fr-CA" dirty="0"/>
              <a:t>Aussi, l’énergie cinétique minimale (E</a:t>
            </a:r>
            <a:r>
              <a:rPr lang="fr-CA" baseline="-25000" dirty="0"/>
              <a:t>min</a:t>
            </a:r>
            <a:r>
              <a:rPr lang="fr-CA" dirty="0"/>
              <a:t>) doit être atteint par les réactifs afin que la réaction puisse se faire.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6ABC61F-C49A-4BE4-8402-635BA929F95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 </a:t>
            </a:r>
            <a:r>
              <a:rPr lang="fr-CA" sz="1600" b="1"/>
              <a:t>261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1929440E-D309-4E63-966C-FF016139C5D3}"/>
              </a:ext>
            </a:extLst>
          </p:cNvPr>
          <p:cNvSpPr txBox="1">
            <a:spLocks/>
          </p:cNvSpPr>
          <p:nvPr/>
        </p:nvSpPr>
        <p:spPr>
          <a:xfrm>
            <a:off x="453006" y="3775423"/>
            <a:ext cx="6073629" cy="451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/>
              <a:t>H</a:t>
            </a:r>
            <a:r>
              <a:rPr lang="fr-CA" b="1" baseline="-25000" dirty="0"/>
              <a:t>2(g)</a:t>
            </a:r>
            <a:r>
              <a:rPr lang="fr-CA" b="1" dirty="0"/>
              <a:t>    +      I</a:t>
            </a:r>
            <a:r>
              <a:rPr lang="fr-CA" b="1" baseline="-25000" dirty="0"/>
              <a:t>2(g)</a:t>
            </a:r>
            <a:r>
              <a:rPr lang="fr-CA" b="1" dirty="0"/>
              <a:t>      </a:t>
            </a:r>
            <a:r>
              <a:rPr lang="fr-CA" b="1" dirty="0">
                <a:sym typeface="Wingdings" panose="05000000000000000000" pitchFamily="2" charset="2"/>
              </a:rPr>
              <a:t>       2 HI</a:t>
            </a:r>
            <a:r>
              <a:rPr lang="fr-CA" b="1" baseline="-25000" dirty="0">
                <a:sym typeface="Wingdings" panose="05000000000000000000" pitchFamily="2" charset="2"/>
              </a:rPr>
              <a:t>(g)</a:t>
            </a:r>
            <a:endParaRPr lang="fr-CA" b="1" baseline="-250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F9B50C0-0DE0-4AF2-A4DF-53E2A276BBD9}"/>
              </a:ext>
            </a:extLst>
          </p:cNvPr>
          <p:cNvGrpSpPr/>
          <p:nvPr/>
        </p:nvGrpSpPr>
        <p:grpSpPr>
          <a:xfrm>
            <a:off x="1282981" y="5572567"/>
            <a:ext cx="643080" cy="888204"/>
            <a:chOff x="3639540" y="4444069"/>
            <a:chExt cx="1740128" cy="240341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410EF1D-ABD2-4F15-923C-4C28012531FD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1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5C35D44-5531-4FA9-A5A9-D664950C7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1E09675-21B9-4CC2-B139-43CF46169F24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694E4C9-6375-4B3C-93A3-1E3CF95E9644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C6077A-E5CC-4537-B4F5-84CDA2B56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68CDDDE-796D-4DBC-916D-35BC07893ACC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F25D7B8-BDB1-479F-8506-1B2C0A01515F}"/>
              </a:ext>
            </a:extLst>
          </p:cNvPr>
          <p:cNvGrpSpPr/>
          <p:nvPr/>
        </p:nvGrpSpPr>
        <p:grpSpPr>
          <a:xfrm>
            <a:off x="2234742" y="4995035"/>
            <a:ext cx="413771" cy="614830"/>
            <a:chOff x="1081887" y="4675654"/>
            <a:chExt cx="1119634" cy="1663685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EAE79A8-56A6-479C-B64A-AF82B17D437C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511A208-073C-49EC-8EAA-5FB6E8586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D14905F-2D44-4279-AFC5-D5F20EBDA6B6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86838391-9A61-49DA-8633-42373EDCD683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1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0416D81-D580-4418-8791-0DE77DEDC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78AE224-AB55-494E-8CCC-18705B070E0F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5C508D2-1417-4BF8-9E62-0CF034AD9AFE}"/>
              </a:ext>
            </a:extLst>
          </p:cNvPr>
          <p:cNvGrpSpPr/>
          <p:nvPr/>
        </p:nvGrpSpPr>
        <p:grpSpPr>
          <a:xfrm>
            <a:off x="2778258" y="5522796"/>
            <a:ext cx="634987" cy="784599"/>
            <a:chOff x="6685970" y="4522915"/>
            <a:chExt cx="1718229" cy="2123068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45221AB-2608-47F2-BA8B-528B28E28C57}"/>
                </a:ext>
              </a:extLst>
            </p:cNvPr>
            <p:cNvGrpSpPr/>
            <p:nvPr/>
          </p:nvGrpSpPr>
          <p:grpSpPr>
            <a:xfrm>
              <a:off x="6685970" y="5153673"/>
              <a:ext cx="1718229" cy="1492310"/>
              <a:chOff x="7060532" y="2275892"/>
              <a:chExt cx="2502903" cy="2173812"/>
            </a:xfrm>
          </p:grpSpPr>
          <p:pic>
            <p:nvPicPr>
              <p:cNvPr id="2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20B799A-08E4-4039-B664-8558EDC59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0532" y="2275892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38359CD-370A-446B-9016-A8F55EA74405}"/>
                  </a:ext>
                </a:extLst>
              </p:cNvPr>
              <p:cNvSpPr txBox="1"/>
              <p:nvPr/>
            </p:nvSpPr>
            <p:spPr>
              <a:xfrm>
                <a:off x="7692222" y="2853514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A5495C3-5606-4B96-B312-9869BAF62ABE}"/>
                </a:ext>
              </a:extLst>
            </p:cNvPr>
            <p:cNvGrpSpPr/>
            <p:nvPr/>
          </p:nvGrpSpPr>
          <p:grpSpPr>
            <a:xfrm>
              <a:off x="6955114" y="4522915"/>
              <a:ext cx="1110953" cy="1029140"/>
              <a:chOff x="4685157" y="2066213"/>
              <a:chExt cx="2502903" cy="2173812"/>
            </a:xfrm>
          </p:grpSpPr>
          <p:pic>
            <p:nvPicPr>
              <p:cNvPr id="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874ABD4-3C11-4568-8638-30281CCC7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5B51395-D0A6-4FBA-9D28-E407CD5FB62E}"/>
                  </a:ext>
                </a:extLst>
              </p:cNvPr>
              <p:cNvSpPr txBox="1"/>
              <p:nvPr/>
            </p:nvSpPr>
            <p:spPr>
              <a:xfrm>
                <a:off x="5316846" y="2568342"/>
                <a:ext cx="1239524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01F1D32-1531-4309-A932-5FF77DD7E0B8}"/>
              </a:ext>
            </a:extLst>
          </p:cNvPr>
          <p:cNvGrpSpPr/>
          <p:nvPr/>
        </p:nvGrpSpPr>
        <p:grpSpPr>
          <a:xfrm>
            <a:off x="3199372" y="5640153"/>
            <a:ext cx="634987" cy="784599"/>
            <a:chOff x="8615247" y="4554448"/>
            <a:chExt cx="1718229" cy="2123068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31BB7D5-CE2C-4855-AC9B-CEC9FD9B7D5A}"/>
                </a:ext>
              </a:extLst>
            </p:cNvPr>
            <p:cNvGrpSpPr/>
            <p:nvPr/>
          </p:nvGrpSpPr>
          <p:grpSpPr>
            <a:xfrm>
              <a:off x="8615247" y="5185206"/>
              <a:ext cx="1718229" cy="1492310"/>
              <a:chOff x="7135874" y="2412790"/>
              <a:chExt cx="2502903" cy="2173812"/>
            </a:xfrm>
          </p:grpSpPr>
          <p:pic>
            <p:nvPicPr>
              <p:cNvPr id="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9950B9A-EDF8-498F-A2FB-C7494CEA0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874" y="241279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59ACD31-009F-4533-8910-7DD384FAC074}"/>
                  </a:ext>
                </a:extLst>
              </p:cNvPr>
              <p:cNvSpPr txBox="1"/>
              <p:nvPr/>
            </p:nvSpPr>
            <p:spPr>
              <a:xfrm>
                <a:off x="7767564" y="299041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960EEFCB-0318-4965-B1E3-573B74216AF3}"/>
                </a:ext>
              </a:extLst>
            </p:cNvPr>
            <p:cNvGrpSpPr/>
            <p:nvPr/>
          </p:nvGrpSpPr>
          <p:grpSpPr>
            <a:xfrm>
              <a:off x="8940744" y="4554448"/>
              <a:ext cx="1110953" cy="1029140"/>
              <a:chOff x="4843043" y="2187104"/>
              <a:chExt cx="2502903" cy="2173812"/>
            </a:xfrm>
          </p:grpSpPr>
          <p:pic>
            <p:nvPicPr>
              <p:cNvPr id="3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A4AE7E43-5F87-4B37-9752-48C0D62A03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043" y="2187104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6B872D6-CF38-4C7C-A750-9B605FE85D19}"/>
                  </a:ext>
                </a:extLst>
              </p:cNvPr>
              <p:cNvSpPr txBox="1"/>
              <p:nvPr/>
            </p:nvSpPr>
            <p:spPr>
              <a:xfrm>
                <a:off x="5474732" y="2689233"/>
                <a:ext cx="1239524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86C66D-00D1-4F64-B8A0-4BA771FB5024}"/>
              </a:ext>
            </a:extLst>
          </p:cNvPr>
          <p:cNvSpPr/>
          <p:nvPr/>
        </p:nvSpPr>
        <p:spPr>
          <a:xfrm>
            <a:off x="453006" y="4404220"/>
            <a:ext cx="6073629" cy="2382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B7CEB92-15B1-4C75-AF03-2D900FD49249}"/>
              </a:ext>
            </a:extLst>
          </p:cNvPr>
          <p:cNvGrpSpPr/>
          <p:nvPr/>
        </p:nvGrpSpPr>
        <p:grpSpPr>
          <a:xfrm>
            <a:off x="4892623" y="5802793"/>
            <a:ext cx="643080" cy="888204"/>
            <a:chOff x="3639540" y="4444069"/>
            <a:chExt cx="1740128" cy="2403415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4DEEB674-69CA-47C1-9221-986E377A5FF2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02DE8D-51C6-4F21-AABC-ED090013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7039211-CD1E-4C28-9CD2-644759474462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56980A5B-B121-411E-8DFA-1A64B221AD59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5BD36BA-A535-4938-9A2B-42ABD043A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B672326-6CB2-4176-9FF2-54C0E6C5F302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A935728-383F-4B75-BACE-49331BDDF189}"/>
              </a:ext>
            </a:extLst>
          </p:cNvPr>
          <p:cNvGrpSpPr/>
          <p:nvPr/>
        </p:nvGrpSpPr>
        <p:grpSpPr>
          <a:xfrm>
            <a:off x="733626" y="4645572"/>
            <a:ext cx="413771" cy="614830"/>
            <a:chOff x="1081887" y="4675654"/>
            <a:chExt cx="1119634" cy="1663685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AE9851B-94F7-43BB-BF34-3929080869F3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C209DD9-31FA-4E7B-A236-26BCE0D58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A407A6FB-10F6-4864-9A25-B00849F7026D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D3CEAA23-93AD-48CA-AA5A-33D421171383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B82375F-DF53-4405-9E52-12A799EC72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1A7AE81-2106-481B-8874-BAA1A8E2F849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A8C2100-1005-4B55-A867-5A0452DF357E}"/>
              </a:ext>
            </a:extLst>
          </p:cNvPr>
          <p:cNvGrpSpPr/>
          <p:nvPr/>
        </p:nvGrpSpPr>
        <p:grpSpPr>
          <a:xfrm>
            <a:off x="3117824" y="4544834"/>
            <a:ext cx="643080" cy="888204"/>
            <a:chOff x="3639540" y="4444069"/>
            <a:chExt cx="1740128" cy="2403415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E43D8D6-C71A-40DB-8C90-CB5B78806F4A}"/>
                </a:ext>
              </a:extLst>
            </p:cNvPr>
            <p:cNvGrpSpPr/>
            <p:nvPr/>
          </p:nvGrpSpPr>
          <p:grpSpPr>
            <a:xfrm>
              <a:off x="3639540" y="4444069"/>
              <a:ext cx="1718229" cy="1492310"/>
              <a:chOff x="7628933" y="1990720"/>
              <a:chExt cx="2502903" cy="2173812"/>
            </a:xfrm>
          </p:grpSpPr>
          <p:pic>
            <p:nvPicPr>
              <p:cNvPr id="55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6B2BE6D-9763-4807-B42B-33C9A2187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8933" y="1990720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D14A82FD-313C-4CE3-88AB-DAB4FC3E6E00}"/>
                  </a:ext>
                </a:extLst>
              </p:cNvPr>
              <p:cNvSpPr txBox="1"/>
              <p:nvPr/>
            </p:nvSpPr>
            <p:spPr>
              <a:xfrm>
                <a:off x="8260623" y="2568342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836382D-3313-413A-99E9-DB8A07B80412}"/>
                </a:ext>
              </a:extLst>
            </p:cNvPr>
            <p:cNvGrpSpPr/>
            <p:nvPr/>
          </p:nvGrpSpPr>
          <p:grpSpPr>
            <a:xfrm>
              <a:off x="3661439" y="5355174"/>
              <a:ext cx="1718229" cy="1492310"/>
              <a:chOff x="6585469" y="2568343"/>
              <a:chExt cx="2502903" cy="2173812"/>
            </a:xfrm>
          </p:grpSpPr>
          <p:pic>
            <p:nvPicPr>
              <p:cNvPr id="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3DB791C9-7AB4-4A09-A394-8408DC49D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alphaModFix/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469" y="256834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7763E63-8DB7-436F-BCCA-EDDEC2C6C6A2}"/>
                  </a:ext>
                </a:extLst>
              </p:cNvPr>
              <p:cNvSpPr txBox="1"/>
              <p:nvPr/>
            </p:nvSpPr>
            <p:spPr>
              <a:xfrm>
                <a:off x="7217159" y="3145965"/>
                <a:ext cx="1239522" cy="103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/>
                  <a:t>I</a:t>
                </a:r>
              </a:p>
            </p:txBody>
          </p:sp>
        </p:grp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D5644EE-1BA4-4C53-BCBF-E59D814E3BA5}"/>
              </a:ext>
            </a:extLst>
          </p:cNvPr>
          <p:cNvGrpSpPr/>
          <p:nvPr/>
        </p:nvGrpSpPr>
        <p:grpSpPr>
          <a:xfrm>
            <a:off x="5682229" y="5191722"/>
            <a:ext cx="413771" cy="614830"/>
            <a:chOff x="1081887" y="4675654"/>
            <a:chExt cx="1119634" cy="1663685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E19E8B85-4B14-4D3A-8F32-A6BEC3D64354}"/>
                </a:ext>
              </a:extLst>
            </p:cNvPr>
            <p:cNvGrpSpPr/>
            <p:nvPr/>
          </p:nvGrpSpPr>
          <p:grpSpPr>
            <a:xfrm>
              <a:off x="1090568" y="4675654"/>
              <a:ext cx="1110953" cy="1029140"/>
              <a:chOff x="4685157" y="2066213"/>
              <a:chExt cx="2502903" cy="2173812"/>
            </a:xfrm>
          </p:grpSpPr>
          <p:pic>
            <p:nvPicPr>
              <p:cNvPr id="6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48F1314-84D3-4618-8384-222D9D46A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5157" y="2066213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FF72166-002C-4C56-9DAB-08B0DC841ED9}"/>
                  </a:ext>
                </a:extLst>
              </p:cNvPr>
              <p:cNvSpPr txBox="1"/>
              <p:nvPr/>
            </p:nvSpPr>
            <p:spPr>
              <a:xfrm>
                <a:off x="5316846" y="2568348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9A1C45B3-7439-4765-97FF-9BDCD969DA17}"/>
                </a:ext>
              </a:extLst>
            </p:cNvPr>
            <p:cNvGrpSpPr/>
            <p:nvPr/>
          </p:nvGrpSpPr>
          <p:grpSpPr>
            <a:xfrm>
              <a:off x="1081887" y="5310199"/>
              <a:ext cx="1110953" cy="1029140"/>
              <a:chOff x="3634105" y="2457456"/>
              <a:chExt cx="2502903" cy="2173812"/>
            </a:xfrm>
          </p:grpSpPr>
          <p:pic>
            <p:nvPicPr>
              <p:cNvPr id="6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36A90E2-09E7-4A18-86A6-9F8179D41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105" y="2457456"/>
                <a:ext cx="2502903" cy="217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6B4D26EE-5A65-444F-A607-10AD10078283}"/>
                  </a:ext>
                </a:extLst>
              </p:cNvPr>
              <p:cNvSpPr txBox="1"/>
              <p:nvPr/>
            </p:nvSpPr>
            <p:spPr>
              <a:xfrm>
                <a:off x="4265794" y="2959591"/>
                <a:ext cx="1239518" cy="149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05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E07F53B-C336-4472-A6E4-FD35BB039316}"/>
              </a:ext>
            </a:extLst>
          </p:cNvPr>
          <p:cNvGrpSpPr/>
          <p:nvPr/>
        </p:nvGrpSpPr>
        <p:grpSpPr>
          <a:xfrm>
            <a:off x="6767149" y="4179450"/>
            <a:ext cx="5285641" cy="2493548"/>
            <a:chOff x="2339825" y="3488979"/>
            <a:chExt cx="12266405" cy="5786781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935E8A28-FA38-4568-ACB8-4159C31B3568}"/>
                </a:ext>
              </a:extLst>
            </p:cNvPr>
            <p:cNvGrpSpPr/>
            <p:nvPr/>
          </p:nvGrpSpPr>
          <p:grpSpPr>
            <a:xfrm>
              <a:off x="4123273" y="3992646"/>
              <a:ext cx="8635571" cy="4827412"/>
              <a:chOff x="3840910" y="2954534"/>
              <a:chExt cx="8524850" cy="6941416"/>
            </a:xfrm>
          </p:grpSpPr>
          <p:cxnSp>
            <p:nvCxnSpPr>
              <p:cNvPr id="69" name="Connecteur droit avec flèche 68">
                <a:extLst>
                  <a:ext uri="{FF2B5EF4-FFF2-40B4-BE49-F238E27FC236}">
                    <a16:creationId xmlns:a16="http://schemas.microsoft.com/office/drawing/2014/main" id="{FE26E098-1682-431F-A2D8-4B7BDA59CC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5943" y="2954534"/>
                <a:ext cx="0" cy="6941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C2D19533-C31B-48D5-B76B-717EE8758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910" y="9895950"/>
                <a:ext cx="852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BB14F56-D1C4-479D-8CBF-437EA6F6A312}"/>
                </a:ext>
              </a:extLst>
            </p:cNvPr>
            <p:cNvSpPr txBox="1"/>
            <p:nvPr/>
          </p:nvSpPr>
          <p:spPr>
            <a:xfrm>
              <a:off x="2339825" y="3488979"/>
              <a:ext cx="2142954" cy="85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b="1" dirty="0"/>
                <a:t>Nombre de particules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E5C1CD3-8B67-4D42-A13A-7836E07D2788}"/>
                </a:ext>
              </a:extLst>
            </p:cNvPr>
            <p:cNvSpPr txBox="1"/>
            <p:nvPr/>
          </p:nvSpPr>
          <p:spPr>
            <a:xfrm>
              <a:off x="12774074" y="8311513"/>
              <a:ext cx="1832156" cy="9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/>
                <a:t>Énergie cinétique</a:t>
              </a:r>
            </a:p>
          </p:txBody>
        </p:sp>
      </p:grp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9F4A8C5C-1A89-4792-A89B-4DAD0AED1094}"/>
              </a:ext>
            </a:extLst>
          </p:cNvPr>
          <p:cNvSpPr/>
          <p:nvPr/>
        </p:nvSpPr>
        <p:spPr>
          <a:xfrm>
            <a:off x="7555832" y="4672904"/>
            <a:ext cx="3147461" cy="1776022"/>
          </a:xfrm>
          <a:custGeom>
            <a:avLst/>
            <a:gdLst>
              <a:gd name="connsiteX0" fmla="*/ 0 w 3147461"/>
              <a:gd name="connsiteY0" fmla="*/ 1776022 h 1776022"/>
              <a:gd name="connsiteX1" fmla="*/ 827772 w 3147461"/>
              <a:gd name="connsiteY1" fmla="*/ 4974 h 1776022"/>
              <a:gd name="connsiteX2" fmla="*/ 1655545 w 3147461"/>
              <a:gd name="connsiteY2" fmla="*/ 1256258 h 1776022"/>
              <a:gd name="connsiteX3" fmla="*/ 3147461 w 3147461"/>
              <a:gd name="connsiteY3" fmla="*/ 1612393 h 177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461" h="1776022">
                <a:moveTo>
                  <a:pt x="0" y="1776022"/>
                </a:moveTo>
                <a:cubicBezTo>
                  <a:pt x="275924" y="933811"/>
                  <a:pt x="551848" y="91601"/>
                  <a:pt x="827772" y="4974"/>
                </a:cubicBezTo>
                <a:cubicBezTo>
                  <a:pt x="1103696" y="-81653"/>
                  <a:pt x="1268930" y="988355"/>
                  <a:pt x="1655545" y="1256258"/>
                </a:cubicBezTo>
                <a:cubicBezTo>
                  <a:pt x="2042160" y="1524161"/>
                  <a:pt x="2594810" y="1568277"/>
                  <a:pt x="3147461" y="161239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1385FAA5-D0E1-47E5-9DA8-0FDAB6042C9C}"/>
              </a:ext>
            </a:extLst>
          </p:cNvPr>
          <p:cNvSpPr/>
          <p:nvPr/>
        </p:nvSpPr>
        <p:spPr>
          <a:xfrm>
            <a:off x="7448681" y="6336864"/>
            <a:ext cx="187050" cy="1870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6372E69-2213-4276-B08E-B09D6D020CA5}"/>
              </a:ext>
            </a:extLst>
          </p:cNvPr>
          <p:cNvGrpSpPr/>
          <p:nvPr/>
        </p:nvGrpSpPr>
        <p:grpSpPr>
          <a:xfrm>
            <a:off x="8907779" y="4488238"/>
            <a:ext cx="1619291" cy="1988396"/>
            <a:chOff x="8907779" y="4488238"/>
            <a:chExt cx="1619291" cy="1988396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BE7266A0-78EC-4B0B-913F-533E0082D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7425" y="4880074"/>
              <a:ext cx="0" cy="159656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E287A14-6EF1-46EC-B9AE-D33E9116694C}"/>
                </a:ext>
              </a:extLst>
            </p:cNvPr>
            <p:cNvSpPr txBox="1"/>
            <p:nvPr/>
          </p:nvSpPr>
          <p:spPr>
            <a:xfrm>
              <a:off x="8907779" y="4488238"/>
              <a:ext cx="1619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>
                  <a:solidFill>
                    <a:srgbClr val="00B0F0"/>
                  </a:solidFill>
                </a:rPr>
                <a:t>E</a:t>
              </a:r>
              <a:r>
                <a:rPr lang="fr-CA" b="1" baseline="-25000" dirty="0">
                  <a:solidFill>
                    <a:srgbClr val="00B0F0"/>
                  </a:solidFill>
                </a:rPr>
                <a:t>min</a:t>
              </a:r>
              <a:r>
                <a:rPr lang="fr-CA" b="1" dirty="0">
                  <a:solidFill>
                    <a:srgbClr val="00B0F0"/>
                  </a:solidFill>
                </a:rPr>
                <a:t> = </a:t>
              </a:r>
              <a:r>
                <a:rPr lang="fr-CA" b="1" dirty="0" err="1">
                  <a:solidFill>
                    <a:srgbClr val="00B0F0"/>
                  </a:solidFill>
                </a:rPr>
                <a:t>E</a:t>
              </a:r>
              <a:r>
                <a:rPr lang="fr-CA" b="1" baseline="-25000" dirty="0" err="1">
                  <a:solidFill>
                    <a:srgbClr val="00B0F0"/>
                  </a:solidFill>
                </a:rPr>
                <a:t>a</a:t>
              </a:r>
              <a:endParaRPr lang="fr-CA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2958451B-66F6-410B-B057-53F4737CD92B}"/>
              </a:ext>
            </a:extLst>
          </p:cNvPr>
          <p:cNvSpPr txBox="1"/>
          <p:nvPr/>
        </p:nvSpPr>
        <p:spPr>
          <a:xfrm>
            <a:off x="10012192" y="5240533"/>
            <a:ext cx="1866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Portion des particules ayant la possibilité de réagir</a:t>
            </a:r>
          </a:p>
        </p:txBody>
      </p:sp>
    </p:spTree>
    <p:extLst>
      <p:ext uri="{BB962C8B-B14F-4D97-AF65-F5344CB8AC3E}">
        <p14:creationId xmlns:p14="http://schemas.microsoft.com/office/powerpoint/2010/main" val="124332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7 L -0.01185 -0.04699 L -0.02617 0.01042 L 0.43972 0.00672 L 0.26628 0.22431 L 0.1431 -0.04352 L 0.05365 0.2257 L -0.00078 0.0007 Z " pathEditMode="relative" ptsTypes="AAAAAAAA">
                                      <p:cBhvr>
                                        <p:cTn id="6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694 L 0.05156 -0.02893 L 0.21888 0.18774 L -0.16719 0.2257 L -0.22422 0.10695 L 0.00143 -0.00694 Z " pathEditMode="relative" ptsTypes="AAAAAA">
                                      <p:cBhvr>
                                        <p:cTn id="8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625 L -0.05651 -0.08195 L -0.14792 0.03403 L 0.3069 0.17477 L 0.22083 -0.07593 L 0.12448 0.1625 L -0.00078 -0.00625 Z " pathEditMode="relative" ptsTypes="AAAAAAA">
                                      <p:cBhvr>
                                        <p:cTn id="1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24 L 0.03815 -0.00324 L -0.0582 -0.11967 L -0.26354 0.17222 L -0.37877 -0.11134 L -0.43242 0.00648 L 0.00013 -0.00324 Z " pathEditMode="relative" ptsTypes="AAAAAAA">
                                      <p:cBhvr>
                                        <p:cTn id="12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857 L -0.2539 -0.24144 L -0.36601 0.02384 L -0.05026 -0.24699 L 0.0793 0.00694 L -0.00286 -0.00857 Z " pathEditMode="relative" ptsTypes="AAAAAA">
                                      <p:cBhvr>
                                        <p:cTn id="14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-0.07461 0.00116 L 0.34453 -0.16574 L 0.39193 0.0125 L -0.00052 -0.00162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00533 L 0.03633 -0.16967 L 0.05703 -0.23819 L 0.07148 -0.25648 L 0.08451 -0.24074 L 0.10651 -0.15509 L 0.12917 -0.08542 L 0.15677 -0.05347 L 0.17812 -0.0412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6901 0.12384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61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5807 -0.05301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736 L -0.13073 -0.17894 L 0.27031 -0.02755 L 0.12422 0.09884 L -0.01003 0.01736 Z " pathEditMode="relative" ptsTypes="AAA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949 L 0.21211 -0.17778 L -0.23867 -0.04468 L -0.09036 0.07893 L 0.0099 -0.00949 Z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9 -0.04236 L 0.26003 -0.02129 " pathEditMode="relative" ptsTypes="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79" grpId="1" animBg="1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/>
          </a:bodyPr>
          <a:lstStyle/>
          <a:p>
            <a:r>
              <a:rPr lang="fr-CA" sz="4800" b="1" dirty="0"/>
              <a:t>Types de collisions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262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210409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975</Words>
  <Application>Microsoft Office PowerPoint</Application>
  <PresentationFormat>Grand écran</PresentationFormat>
  <Paragraphs>240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Trebuchet MS</vt:lpstr>
      <vt:lpstr>Berlin</vt:lpstr>
      <vt:lpstr>Théorie des collisions (modèle cinétique)</vt:lpstr>
      <vt:lpstr>Conditions pour avoir une réaction chimique?</vt:lpstr>
      <vt:lpstr>Conditions pour avoir une réaction chimique?</vt:lpstr>
      <vt:lpstr>Conditions pour avoir une réaction chimique?</vt:lpstr>
      <vt:lpstr>Conditions pour avoir une réaction chimique?</vt:lpstr>
      <vt:lpstr>Rappel: Distribution Maxwell-Boltzmann</vt:lpstr>
      <vt:lpstr>Rappel: Diagramme énergétique</vt:lpstr>
      <vt:lpstr>Résumé: Conditions pour avoir une réaction chimique?</vt:lpstr>
      <vt:lpstr>Types de collisions</vt:lpstr>
      <vt:lpstr>Collisions élastiques</vt:lpstr>
      <vt:lpstr>Collisions efficaces</vt:lpstr>
      <vt:lpstr>Angle de collisions (enrichissement)</vt:lpstr>
      <vt:lpstr>Mécanisme de réaction</vt:lpstr>
      <vt:lpstr>Rappel: Mécanisme de réaction</vt:lpstr>
      <vt:lpstr>Mécanisme de réaction</vt:lpstr>
      <vt:lpstr>Exemple: Mécanisme de réaction</vt:lpstr>
      <vt:lpstr>Exemple: Mécanisme de réaction (p. 265 #3 a)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133</cp:revision>
  <dcterms:created xsi:type="dcterms:W3CDTF">2020-12-23T18:01:29Z</dcterms:created>
  <dcterms:modified xsi:type="dcterms:W3CDTF">2021-01-19T16:59:29Z</dcterms:modified>
</cp:coreProperties>
</file>