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0" r:id="rId4"/>
    <p:sldId id="281" r:id="rId5"/>
    <p:sldId id="285" r:id="rId6"/>
    <p:sldId id="260" r:id="rId7"/>
    <p:sldId id="261" r:id="rId8"/>
    <p:sldId id="269" r:id="rId9"/>
    <p:sldId id="268" r:id="rId10"/>
    <p:sldId id="276" r:id="rId11"/>
    <p:sldId id="277" r:id="rId12"/>
    <p:sldId id="270" r:id="rId13"/>
    <p:sldId id="263" r:id="rId14"/>
    <p:sldId id="278" r:id="rId15"/>
    <p:sldId id="28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704" autoAdjust="0"/>
  </p:normalViewPr>
  <p:slideViewPr>
    <p:cSldViewPr>
      <p:cViewPr varScale="1">
        <p:scale>
          <a:sx n="72" d="100"/>
          <a:sy n="72" d="100"/>
        </p:scale>
        <p:origin x="816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54" y="16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ainteanne.padlet.org/levand/6elfh3rjf1emr7j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82zVeA4ae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Intro chaleur + calorimétrie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5.1 et 4.1</a:t>
            </a:r>
          </a:p>
        </p:txBody>
      </p:sp>
    </p:spTree>
    <p:extLst>
      <p:ext uri="{BB962C8B-B14F-4D97-AF65-F5344CB8AC3E}">
        <p14:creationId xmlns:p14="http://schemas.microsoft.com/office/powerpoint/2010/main" val="1909827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Explique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Le froid n’existe pas</a:t>
            </a:r>
          </a:p>
        </p:txBody>
      </p:sp>
    </p:spTree>
    <p:extLst>
      <p:ext uri="{BB962C8B-B14F-4D97-AF65-F5344CB8AC3E}">
        <p14:creationId xmlns:p14="http://schemas.microsoft.com/office/powerpoint/2010/main" val="2562408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Explique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Le froid n’existe pas</a:t>
            </a:r>
          </a:p>
          <a:p>
            <a:pPr lvl="1"/>
            <a:r>
              <a:rPr lang="fr-CA" dirty="0"/>
              <a:t>C’est l’absence de la chaleur</a:t>
            </a:r>
          </a:p>
          <a:p>
            <a:pPr lvl="2"/>
            <a:endParaRPr lang="fr-CA" dirty="0"/>
          </a:p>
          <a:p>
            <a:pPr lvl="2"/>
            <a:endParaRPr lang="fr-CA" dirty="0"/>
          </a:p>
          <a:p>
            <a:r>
              <a:rPr lang="fr-CA" dirty="0"/>
              <a:t>On doit nécessairement parler de transfert de chaleur</a:t>
            </a:r>
          </a:p>
        </p:txBody>
      </p:sp>
    </p:spTree>
    <p:extLst>
      <p:ext uri="{BB962C8B-B14F-4D97-AF65-F5344CB8AC3E}">
        <p14:creationId xmlns:p14="http://schemas.microsoft.com/office/powerpoint/2010/main" val="2312279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Chaleur d’une substance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5029200"/>
          </a:xfrm>
        </p:spPr>
        <p:txBody>
          <a:bodyPr/>
          <a:lstStyle/>
          <a:p>
            <a:r>
              <a:rPr lang="fr-CA" dirty="0"/>
              <a:t>Comment faire ça de façon expérimentale?</a:t>
            </a:r>
          </a:p>
          <a:p>
            <a:pPr lvl="1"/>
            <a:r>
              <a:rPr lang="fr-CA" dirty="0"/>
              <a:t>Avec de la calorimétrie</a:t>
            </a:r>
          </a:p>
          <a:p>
            <a:endParaRPr lang="fr-CA" dirty="0"/>
          </a:p>
          <a:p>
            <a:r>
              <a:rPr lang="fr-CA" dirty="0"/>
              <a:t>Explique la différence entre:</a:t>
            </a:r>
          </a:p>
          <a:p>
            <a:pPr lvl="1"/>
            <a:r>
              <a:rPr lang="fr-CA" dirty="0"/>
              <a:t>Réaction endothermique</a:t>
            </a:r>
          </a:p>
          <a:p>
            <a:pPr lvl="1"/>
            <a:r>
              <a:rPr lang="fr-CA" dirty="0"/>
              <a:t>Réaction exothermique</a:t>
            </a:r>
          </a:p>
          <a:p>
            <a:endParaRPr lang="fr-CA" dirty="0"/>
          </a:p>
          <a:p>
            <a:r>
              <a:rPr lang="fr-CA" dirty="0"/>
              <a:t>Explique la différence entre:</a:t>
            </a:r>
          </a:p>
          <a:p>
            <a:pPr lvl="1"/>
            <a:r>
              <a:rPr lang="fr-CA" dirty="0"/>
              <a:t>Système ouvert</a:t>
            </a:r>
          </a:p>
          <a:p>
            <a:pPr lvl="1"/>
            <a:r>
              <a:rPr lang="fr-CA" dirty="0"/>
              <a:t>Système fermé</a:t>
            </a:r>
          </a:p>
          <a:p>
            <a:pPr lvl="1"/>
            <a:r>
              <a:rPr lang="fr-CA" dirty="0"/>
              <a:t>Système isolé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49803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Types de systèmes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30362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2033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Mise à jour – carte mentale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3">
            <a:normAutofit fontScale="85000"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r-CA" sz="2800" b="1" dirty="0">
                <a:solidFill>
                  <a:srgbClr val="C00000"/>
                </a:solidFill>
              </a:rPr>
              <a:t>Énergie thermique</a:t>
            </a:r>
            <a:endParaRPr lang="en-US" sz="2800" b="1" dirty="0">
              <a:solidFill>
                <a:srgbClr val="C0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CA" sz="2800" b="1" dirty="0">
                <a:solidFill>
                  <a:srgbClr val="C00000"/>
                </a:solidFill>
              </a:rPr>
              <a:t>Chaleur</a:t>
            </a:r>
            <a:endParaRPr lang="en-US" sz="2800" b="1" dirty="0">
              <a:solidFill>
                <a:srgbClr val="C0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/>
              <a:t>Réaction endothermique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/>
              <a:t>Réaction exothermique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/>
              <a:t>Énergie dégagée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/>
              <a:t>Énergie absorbée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b="1" dirty="0">
                <a:solidFill>
                  <a:srgbClr val="C00000"/>
                </a:solidFill>
              </a:rPr>
              <a:t>Système isolé</a:t>
            </a:r>
            <a:endParaRPr lang="en-US" sz="2800" b="1" dirty="0">
              <a:solidFill>
                <a:srgbClr val="C0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CA" sz="2800" b="1" dirty="0">
                <a:solidFill>
                  <a:srgbClr val="C00000"/>
                </a:solidFill>
              </a:rPr>
              <a:t>Milieu environnant</a:t>
            </a:r>
            <a:endParaRPr lang="en-US" sz="2800" b="1" dirty="0">
              <a:solidFill>
                <a:srgbClr val="C0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CA" sz="2800" b="1" dirty="0">
                <a:solidFill>
                  <a:srgbClr val="C00000"/>
                </a:solidFill>
              </a:rPr>
              <a:t>Système ouvert</a:t>
            </a:r>
            <a:endParaRPr lang="en-US" sz="2800" b="1" dirty="0">
              <a:solidFill>
                <a:srgbClr val="C0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CA" sz="2800" b="1" dirty="0">
                <a:solidFill>
                  <a:srgbClr val="C00000"/>
                </a:solidFill>
              </a:rPr>
              <a:t>Système fermé</a:t>
            </a:r>
            <a:endParaRPr lang="en-US" sz="2800" b="1" dirty="0">
              <a:solidFill>
                <a:srgbClr val="C0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CA" sz="2800" b="1" dirty="0">
                <a:solidFill>
                  <a:srgbClr val="C00000"/>
                </a:solidFill>
              </a:rPr>
              <a:t>Variation de température</a:t>
            </a:r>
            <a:endParaRPr lang="en-US" sz="2800" b="1" dirty="0">
              <a:solidFill>
                <a:srgbClr val="C0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CA" sz="2800" b="1" dirty="0">
                <a:solidFill>
                  <a:srgbClr val="C00000"/>
                </a:solidFill>
              </a:rPr>
              <a:t>Température finale</a:t>
            </a:r>
            <a:endParaRPr lang="en-US" sz="2800" b="1" dirty="0">
              <a:solidFill>
                <a:srgbClr val="C0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CA" sz="2800" b="1" dirty="0">
                <a:solidFill>
                  <a:srgbClr val="C00000"/>
                </a:solidFill>
              </a:rPr>
              <a:t>Température initiale</a:t>
            </a:r>
            <a:endParaRPr lang="en-US" sz="2800" b="1" dirty="0">
              <a:solidFill>
                <a:srgbClr val="C0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/>
              <a:t>Degré Celsius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/>
              <a:t>J / g °C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/>
              <a:t>Joules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/>
              <a:t>Réchauffe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/>
              <a:t>Refroidi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/>
              <a:t>Chaleur dégagée 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/>
              <a:t>Chaleur absorbée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 err="1"/>
              <a:t>Q</a:t>
            </a:r>
            <a:r>
              <a:rPr lang="fr-CA" sz="2800" baseline="-25000" dirty="0" err="1"/>
              <a:t>réaction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 err="1"/>
              <a:t>Q</a:t>
            </a:r>
            <a:r>
              <a:rPr lang="fr-CA" sz="2800" baseline="-25000" dirty="0" err="1"/>
              <a:t>milieu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 err="1"/>
              <a:t>Q</a:t>
            </a:r>
            <a:r>
              <a:rPr lang="fr-CA" sz="2800" baseline="-25000" dirty="0" err="1"/>
              <a:t>calorimètre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/>
              <a:t>Calorimètre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/>
              <a:t>Eau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b="1" dirty="0">
                <a:solidFill>
                  <a:srgbClr val="C00000"/>
                </a:solidFill>
              </a:rPr>
              <a:t>Capacité thermique massique</a:t>
            </a:r>
            <a:endParaRPr lang="en-US" sz="2800" b="1" dirty="0">
              <a:solidFill>
                <a:srgbClr val="C0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 err="1"/>
              <a:t>Q</a:t>
            </a:r>
            <a:r>
              <a:rPr lang="fr-CA" sz="2800" baseline="-25000" dirty="0" err="1"/>
              <a:t>réaction</a:t>
            </a:r>
            <a:r>
              <a:rPr lang="fr-CA" sz="2800" dirty="0"/>
              <a:t> positif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 err="1"/>
              <a:t>Q</a:t>
            </a:r>
            <a:r>
              <a:rPr lang="fr-CA" sz="2800" baseline="-25000" dirty="0" err="1"/>
              <a:t>réaction</a:t>
            </a:r>
            <a:r>
              <a:rPr lang="fr-CA" sz="2800" dirty="0"/>
              <a:t> négatif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 err="1"/>
              <a:t>Q</a:t>
            </a:r>
            <a:r>
              <a:rPr lang="fr-CA" sz="2800" baseline="-25000" dirty="0" err="1"/>
              <a:t>calorimètre</a:t>
            </a:r>
            <a:r>
              <a:rPr lang="fr-CA" sz="2800" dirty="0"/>
              <a:t> négatif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 err="1"/>
              <a:t>Q</a:t>
            </a:r>
            <a:r>
              <a:rPr lang="fr-CA" sz="2800" baseline="-25000" dirty="0" err="1"/>
              <a:t>calorimètre</a:t>
            </a:r>
            <a:r>
              <a:rPr lang="fr-CA" sz="2800" dirty="0"/>
              <a:t> positif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/>
              <a:t>ΔT négatif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dirty="0"/>
              <a:t>ΔT positif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800" b="1" dirty="0">
                <a:solidFill>
                  <a:srgbClr val="C00000"/>
                </a:solidFill>
              </a:rPr>
              <a:t>Q=</a:t>
            </a:r>
            <a:r>
              <a:rPr lang="fr-CA" sz="2800" b="1" dirty="0" err="1">
                <a:solidFill>
                  <a:srgbClr val="C00000"/>
                </a:solidFill>
              </a:rPr>
              <a:t>mcΔT</a:t>
            </a:r>
            <a:br>
              <a:rPr lang="fr-CA" sz="2000" dirty="0"/>
            </a:br>
            <a:endParaRPr lang="fr-CA" sz="2000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60716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84D24-9015-4340-918C-31F13AF70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4D723-AA5F-4B3B-A8AD-DB55F170379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>
                <a:highlight>
                  <a:srgbClr val="00FF00"/>
                </a:highlight>
              </a:rPr>
              <a:t>Aujourd’hui:</a:t>
            </a:r>
          </a:p>
          <a:p>
            <a:r>
              <a:rPr lang="fr-CA" dirty="0"/>
              <a:t>Mise à jour carte mentale</a:t>
            </a:r>
          </a:p>
          <a:p>
            <a:r>
              <a:rPr lang="fr-CA" dirty="0"/>
              <a:t>p. 157 #1, 3 à 10</a:t>
            </a:r>
          </a:p>
          <a:p>
            <a:r>
              <a:rPr lang="fr-CA" dirty="0"/>
              <a:t>ATC07 – intro chaleur II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20F869-7522-46F3-9A82-A5ECDB4EEDBD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fr-CA" dirty="0"/>
              <a:t>Si en avance (prochain cours):</a:t>
            </a:r>
          </a:p>
          <a:p>
            <a:r>
              <a:rPr lang="fr-CA" dirty="0"/>
              <a:t>P. 211 #1, 3 à 10</a:t>
            </a: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922C97-BC0C-43B9-8278-90DC2BD1C6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464" y="3352800"/>
            <a:ext cx="8382000" cy="1914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504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Activité – Réactivation des connaissances ! (PDF Activité réactivation chaleur)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1371600"/>
          </a:xfrm>
        </p:spPr>
        <p:txBody>
          <a:bodyPr>
            <a:normAutofit/>
          </a:bodyPr>
          <a:lstStyle/>
          <a:p>
            <a:r>
              <a:rPr lang="fr-CA" sz="1400" dirty="0"/>
              <a:t>Voici la liste de mots que vous devez organiser en </a:t>
            </a:r>
            <a:r>
              <a:rPr lang="fr-CA" sz="1400" b="1" u="sng" dirty="0"/>
              <a:t>carte mentale</a:t>
            </a:r>
            <a:r>
              <a:rPr lang="fr-CA" sz="1400" dirty="0"/>
              <a:t>. (voir exemple p.2) Vous pouvez écrire plusieurs fois le même mot et vous pouvez en ajouter au besoin. </a:t>
            </a:r>
            <a:r>
              <a:rPr lang="fr-CA" sz="1400" dirty="0" err="1"/>
              <a:t>Poplet</a:t>
            </a:r>
            <a:r>
              <a:rPr lang="fr-CA" sz="1400" dirty="0"/>
              <a:t>, papier ou découpez des morceaux:</a:t>
            </a:r>
            <a:endParaRPr lang="en-US" sz="1400" dirty="0"/>
          </a:p>
          <a:p>
            <a:pPr lvl="1"/>
            <a:r>
              <a:rPr lang="fr-CA" sz="1400" b="1" dirty="0"/>
              <a:t>Recopier sur des morceaux de papier chaque mot.</a:t>
            </a:r>
            <a:endParaRPr lang="en-US" sz="1400" dirty="0"/>
          </a:p>
          <a:p>
            <a:pPr lvl="1"/>
            <a:r>
              <a:rPr lang="fr-CA" sz="1400" b="1" dirty="0"/>
              <a:t>Commence à organiser ta carte mentale en déplaçant les morceaux de papier.</a:t>
            </a:r>
            <a:endParaRPr lang="en-US" sz="1400" dirty="0"/>
          </a:p>
          <a:p>
            <a:pPr lvl="1"/>
            <a:r>
              <a:rPr lang="fr-CA" sz="1400" b="1" dirty="0"/>
              <a:t>Lorsque l’organisation vous convient, réalisez votre carte mentale directement sur papier</a:t>
            </a:r>
            <a:endParaRPr lang="en-US" sz="1400" dirty="0"/>
          </a:p>
          <a:p>
            <a:endParaRPr lang="fr-CA" sz="1800" dirty="0"/>
          </a:p>
        </p:txBody>
      </p:sp>
      <p:sp>
        <p:nvSpPr>
          <p:cNvPr id="4" name="Rectangle 3"/>
          <p:cNvSpPr/>
          <p:nvPr/>
        </p:nvSpPr>
        <p:spPr>
          <a:xfrm>
            <a:off x="609600" y="2590800"/>
            <a:ext cx="10972800" cy="3785652"/>
          </a:xfrm>
          <a:prstGeom prst="rect">
            <a:avLst/>
          </a:prstGeom>
        </p:spPr>
        <p:txBody>
          <a:bodyPr wrap="square" numCol="3" spcCol="45720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Énergie thermique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>
                <a:highlight>
                  <a:srgbClr val="00FF00"/>
                </a:highlight>
              </a:rPr>
              <a:t>Chaleur</a:t>
            </a:r>
            <a:endParaRPr lang="en-US" sz="2000" dirty="0">
              <a:highlight>
                <a:srgbClr val="00FF00"/>
              </a:highlight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Réaction endothermique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Réaction exothermique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Énergie dégagée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Énergie absorbée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Système isolé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Milieu environnant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Système ouvert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Système fermé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Variation de température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Température finale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Température initiale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Degré Celsius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J / g °C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Joules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Réchauffe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Refroidi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Chaleur dégagée 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Chaleur absorbée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Q</a:t>
            </a:r>
            <a:r>
              <a:rPr lang="fr-CA" sz="2000" baseline="-25000" dirty="0"/>
              <a:t>réaction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Q</a:t>
            </a:r>
            <a:r>
              <a:rPr lang="fr-CA" sz="2000" baseline="-25000" dirty="0"/>
              <a:t>milieu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 err="1"/>
              <a:t>Q</a:t>
            </a:r>
            <a:r>
              <a:rPr lang="fr-CA" sz="2000" baseline="-25000" dirty="0" err="1"/>
              <a:t>calorimètre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Calorimètre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Eau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Capacité thermique massique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Q</a:t>
            </a:r>
            <a:r>
              <a:rPr lang="fr-CA" sz="2000" baseline="-25000" dirty="0"/>
              <a:t>réaction</a:t>
            </a:r>
            <a:r>
              <a:rPr lang="fr-CA" sz="2000" dirty="0"/>
              <a:t> positif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Q</a:t>
            </a:r>
            <a:r>
              <a:rPr lang="fr-CA" sz="2000" baseline="-25000" dirty="0"/>
              <a:t>réaction</a:t>
            </a:r>
            <a:r>
              <a:rPr lang="fr-CA" sz="2000" dirty="0"/>
              <a:t> négatif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 err="1"/>
              <a:t>Q</a:t>
            </a:r>
            <a:r>
              <a:rPr lang="fr-CA" sz="2000" baseline="-25000" dirty="0" err="1"/>
              <a:t>calorimètre</a:t>
            </a:r>
            <a:r>
              <a:rPr lang="fr-CA" sz="2000" dirty="0"/>
              <a:t> négatif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 err="1"/>
              <a:t>Q</a:t>
            </a:r>
            <a:r>
              <a:rPr lang="fr-CA" sz="2000" baseline="-25000" dirty="0" err="1"/>
              <a:t>calorimètre</a:t>
            </a:r>
            <a:r>
              <a:rPr lang="fr-CA" sz="2000" dirty="0"/>
              <a:t> positif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ΔT négatif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ΔT positif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>
                <a:highlight>
                  <a:srgbClr val="00FF00"/>
                </a:highlight>
              </a:rPr>
              <a:t>Q=</a:t>
            </a:r>
            <a:r>
              <a:rPr lang="fr-CA" sz="2000" dirty="0" err="1">
                <a:highlight>
                  <a:srgbClr val="00FF00"/>
                </a:highlight>
              </a:rPr>
              <a:t>mcΔT</a:t>
            </a:r>
            <a:endParaRPr lang="en-US" sz="2000" dirty="0">
              <a:highlight>
                <a:srgbClr val="00FF00"/>
              </a:highlight>
            </a:endParaRPr>
          </a:p>
          <a:p>
            <a:br>
              <a:rPr lang="fr-CA" sz="1600" dirty="0"/>
            </a:br>
            <a:endParaRPr lang="fr-CA" sz="1600" dirty="0"/>
          </a:p>
        </p:txBody>
      </p:sp>
    </p:spTree>
    <p:extLst>
      <p:ext uri="{BB962C8B-B14F-4D97-AF65-F5344CB8AC3E}">
        <p14:creationId xmlns:p14="http://schemas.microsoft.com/office/powerpoint/2010/main" val="232514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Image 2" descr="Des cartes mentales sur les fonctions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762000"/>
            <a:ext cx="7328535" cy="4876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264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5" y="1066800"/>
            <a:ext cx="695325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9012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Padlet</a:t>
            </a:r>
            <a:r>
              <a:rPr lang="fr-CA" dirty="0"/>
              <a:t> pour partager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2">
            <a:normAutofit/>
          </a:bodyPr>
          <a:lstStyle/>
          <a:p>
            <a:r>
              <a:rPr lang="fr-CA" dirty="0">
                <a:hlinkClick r:id="rId2"/>
              </a:rPr>
              <a:t>https://sainteanne.padlet.org/levand/6elfh3rjf1emr7j8</a:t>
            </a:r>
            <a:endParaRPr lang="fr-CA" dirty="0"/>
          </a:p>
          <a:p>
            <a:endParaRPr lang="fr-CA" dirty="0"/>
          </a:p>
          <a:p>
            <a:r>
              <a:rPr lang="fr-CA" dirty="0"/>
              <a:t>Cette carte mentale c’est </a:t>
            </a:r>
            <a:r>
              <a:rPr lang="fr-CA" b="1" dirty="0"/>
              <a:t>ton</a:t>
            </a:r>
            <a:r>
              <a:rPr lang="fr-CA" dirty="0"/>
              <a:t> outil d’étude. Tu devrais la modifier et l’améliorer au fur et à mesure de l’étape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Outils utilisés par élèves</a:t>
            </a:r>
          </a:p>
          <a:p>
            <a:pPr lvl="1"/>
            <a:r>
              <a:rPr lang="fr-CA" dirty="0"/>
              <a:t>Papier</a:t>
            </a:r>
          </a:p>
          <a:p>
            <a:pPr lvl="1"/>
            <a:r>
              <a:rPr lang="fr-CA" dirty="0"/>
              <a:t>Paint</a:t>
            </a:r>
          </a:p>
          <a:p>
            <a:pPr lvl="1"/>
            <a:r>
              <a:rPr lang="fr-CA" dirty="0" err="1"/>
              <a:t>Popplet</a:t>
            </a:r>
            <a:r>
              <a:rPr lang="fr-CA" dirty="0"/>
              <a:t> (des fois des problèmes de connexion)</a:t>
            </a:r>
          </a:p>
          <a:p>
            <a:pPr lvl="1"/>
            <a:r>
              <a:rPr lang="fr-CA" dirty="0" err="1"/>
              <a:t>Coggle</a:t>
            </a:r>
            <a:endParaRPr lang="fr-CA" dirty="0"/>
          </a:p>
          <a:p>
            <a:pPr lvl="1"/>
            <a:r>
              <a:rPr lang="fr-CA" dirty="0"/>
              <a:t>Miro</a:t>
            </a:r>
          </a:p>
          <a:p>
            <a:pPr lvl="1"/>
            <a:r>
              <a:rPr lang="fr-CA" dirty="0" err="1"/>
              <a:t>Lucidchart</a:t>
            </a:r>
            <a:endParaRPr lang="fr-CA" dirty="0"/>
          </a:p>
          <a:p>
            <a:pPr lvl="1"/>
            <a:r>
              <a:rPr lang="fr-CA" dirty="0"/>
              <a:t>Et autres…</a:t>
            </a:r>
          </a:p>
        </p:txBody>
      </p:sp>
    </p:spTree>
    <p:extLst>
      <p:ext uri="{BB962C8B-B14F-4D97-AF65-F5344CB8AC3E}">
        <p14:creationId xmlns:p14="http://schemas.microsoft.com/office/powerpoint/2010/main" val="3447971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Quelques définitions… (4.1 et 5.1)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Différence entre énergie, température et chaleur?</a:t>
            </a:r>
          </a:p>
          <a:p>
            <a:endParaRPr lang="fr-CA" dirty="0"/>
          </a:p>
          <a:p>
            <a:r>
              <a:rPr lang="fr-CA" dirty="0"/>
              <a:t>Différence entre E, T et Q?</a:t>
            </a:r>
          </a:p>
          <a:p>
            <a:endParaRPr lang="fr-CA" dirty="0"/>
          </a:p>
          <a:p>
            <a:r>
              <a:rPr lang="fr-CA" dirty="0"/>
              <a:t>Explique cette formule: (c’est quoi la variable et l’unité?)</a:t>
            </a:r>
          </a:p>
          <a:p>
            <a:pPr lvl="1"/>
            <a:r>
              <a:rPr lang="fr-CA" dirty="0"/>
              <a:t>Q = </a:t>
            </a:r>
            <a:r>
              <a:rPr lang="fr-CA" dirty="0" err="1"/>
              <a:t>mc∆T</a:t>
            </a:r>
            <a:endParaRPr lang="fr-CA" dirty="0"/>
          </a:p>
          <a:p>
            <a:endParaRPr lang="fr-CA" dirty="0"/>
          </a:p>
          <a:p>
            <a:r>
              <a:rPr lang="fr-CA" dirty="0"/>
              <a:t>Q :</a:t>
            </a:r>
          </a:p>
          <a:p>
            <a:r>
              <a:rPr lang="fr-CA" dirty="0"/>
              <a:t>m :</a:t>
            </a:r>
          </a:p>
          <a:p>
            <a:r>
              <a:rPr lang="fr-CA" dirty="0"/>
              <a:t>c: </a:t>
            </a:r>
          </a:p>
          <a:p>
            <a:r>
              <a:rPr lang="fr-CA" dirty="0"/>
              <a:t>∆T: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83264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Quelques définitions… (4.1 et 5.1) p.152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Différence entre énergie, température et chaleur?</a:t>
            </a:r>
          </a:p>
          <a:p>
            <a:pPr lvl="1"/>
            <a:r>
              <a:rPr lang="fr-CA" dirty="0">
                <a:hlinkClick r:id="rId2"/>
              </a:rPr>
              <a:t>https://www.youtube.com/watch?v=X82zVeA4aeQ</a:t>
            </a:r>
            <a:r>
              <a:rPr lang="fr-CA" dirty="0"/>
              <a:t> </a:t>
            </a:r>
          </a:p>
          <a:p>
            <a:pPr lvl="1"/>
            <a:endParaRPr lang="fr-CA" dirty="0"/>
          </a:p>
          <a:p>
            <a:r>
              <a:rPr lang="fr-CA" dirty="0"/>
              <a:t>Différence entre E, T et Q?</a:t>
            </a:r>
          </a:p>
          <a:p>
            <a:endParaRPr lang="fr-CA" dirty="0"/>
          </a:p>
          <a:p>
            <a:r>
              <a:rPr lang="fr-CA" dirty="0"/>
              <a:t>Énergie : capacité de faire du travail ou provoquer un changement (1 J = 1N x 1m)</a:t>
            </a:r>
          </a:p>
          <a:p>
            <a:r>
              <a:rPr lang="fr-CA" dirty="0"/>
              <a:t>Chaleur : énergie thermique (transfert d’énergie thermique entre 2 milieux)</a:t>
            </a:r>
          </a:p>
          <a:p>
            <a:r>
              <a:rPr lang="fr-CA" dirty="0"/>
              <a:t>Température : agitation des molécules</a:t>
            </a:r>
          </a:p>
        </p:txBody>
      </p:sp>
    </p:spTree>
    <p:extLst>
      <p:ext uri="{BB962C8B-B14F-4D97-AF65-F5344CB8AC3E}">
        <p14:creationId xmlns:p14="http://schemas.microsoft.com/office/powerpoint/2010/main" val="1387504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qui va te réchauffer plus?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Un petit briquet</a:t>
            </a:r>
          </a:p>
          <a:p>
            <a:endParaRPr lang="fr-CA" dirty="0"/>
          </a:p>
          <a:p>
            <a:r>
              <a:rPr lang="fr-CA" dirty="0"/>
              <a:t>Un bain d’eau tiède (pas chaud)</a:t>
            </a:r>
          </a:p>
        </p:txBody>
      </p:sp>
    </p:spTree>
    <p:extLst>
      <p:ext uri="{BB962C8B-B14F-4D97-AF65-F5344CB8AC3E}">
        <p14:creationId xmlns:p14="http://schemas.microsoft.com/office/powerpoint/2010/main" val="3747904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Chaleur d’une substance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533400"/>
          </a:xfrm>
        </p:spPr>
        <p:txBody>
          <a:bodyPr/>
          <a:lstStyle/>
          <a:p>
            <a:r>
              <a:rPr lang="fr-CA" dirty="0"/>
              <a:t>On doit comparer la chaleur de chaque substance</a:t>
            </a:r>
          </a:p>
          <a:p>
            <a:pPr lvl="1"/>
            <a:endParaRPr lang="fr-CA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1"/>
            <a:ext cx="9067800" cy="2240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3840994"/>
            <a:ext cx="10972800" cy="246836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∆T = </a:t>
            </a:r>
            <a:r>
              <a:rPr lang="fr-CA" dirty="0" err="1"/>
              <a:t>T</a:t>
            </a:r>
            <a:r>
              <a:rPr lang="fr-CA" baseline="-25000" dirty="0" err="1"/>
              <a:t>final</a:t>
            </a:r>
            <a:r>
              <a:rPr lang="fr-CA" dirty="0"/>
              <a:t> – </a:t>
            </a:r>
            <a:r>
              <a:rPr lang="fr-CA" dirty="0" err="1"/>
              <a:t>T</a:t>
            </a:r>
            <a:r>
              <a:rPr lang="fr-CA" baseline="-25000" dirty="0" err="1"/>
              <a:t>initial</a:t>
            </a:r>
            <a:r>
              <a:rPr lang="fr-CA" baseline="-25000" dirty="0"/>
              <a:t> </a:t>
            </a:r>
            <a:r>
              <a:rPr lang="fr-CA" dirty="0"/>
              <a:t>ou ∆T = T</a:t>
            </a:r>
            <a:r>
              <a:rPr lang="fr-CA" baseline="-25000" dirty="0"/>
              <a:t>2</a:t>
            </a:r>
            <a:r>
              <a:rPr lang="fr-CA" dirty="0"/>
              <a:t> – T</a:t>
            </a:r>
            <a:r>
              <a:rPr lang="fr-CA" baseline="-25000" dirty="0"/>
              <a:t>1</a:t>
            </a:r>
          </a:p>
          <a:p>
            <a:r>
              <a:rPr lang="fr-CA" dirty="0"/>
              <a:t>Le signe de ∆T est très important!</a:t>
            </a:r>
          </a:p>
          <a:p>
            <a:endParaRPr lang="fr-CA" dirty="0"/>
          </a:p>
          <a:p>
            <a:pPr lvl="1"/>
            <a:endParaRPr lang="fr-CA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981410"/>
              </p:ext>
            </p:extLst>
          </p:nvPr>
        </p:nvGraphicFramePr>
        <p:xfrm>
          <a:off x="3009900" y="48768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∆T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Chaleur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­&lt;0 (négatif)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­&lt;0 (négatif)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Dégagée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&gt;0 (positif)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&gt;0 (positif)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Absorbée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236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101</TotalTime>
  <Words>588</Words>
  <Application>Microsoft Office PowerPoint</Application>
  <PresentationFormat>Widescreen</PresentationFormat>
  <Paragraphs>157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Bookman Old Style</vt:lpstr>
      <vt:lpstr>Gill Sans MT</vt:lpstr>
      <vt:lpstr>Wingdings</vt:lpstr>
      <vt:lpstr>Wingdings 3</vt:lpstr>
      <vt:lpstr>Origin</vt:lpstr>
      <vt:lpstr>Intro chaleur + calorimétrie</vt:lpstr>
      <vt:lpstr>Activité – Réactivation des connaissances ! (PDF Activité réactivation chaleur)</vt:lpstr>
      <vt:lpstr>PowerPoint Presentation</vt:lpstr>
      <vt:lpstr>PowerPoint Presentation</vt:lpstr>
      <vt:lpstr>Padlet pour partager</vt:lpstr>
      <vt:lpstr>Quelques définitions… (4.1 et 5.1)</vt:lpstr>
      <vt:lpstr>Quelques définitions… (4.1 et 5.1) p.152</vt:lpstr>
      <vt:lpstr>Qu’est-ce qui va te réchauffer plus?</vt:lpstr>
      <vt:lpstr>Chaleur d’une substance</vt:lpstr>
      <vt:lpstr>Explique</vt:lpstr>
      <vt:lpstr>Explique</vt:lpstr>
      <vt:lpstr>Chaleur d’une substance</vt:lpstr>
      <vt:lpstr>Types de systèmes</vt:lpstr>
      <vt:lpstr>Mise à jour – carte mentale</vt:lpstr>
      <vt:lpstr>Exercices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chaleur + calorimétrie</dc:title>
  <dc:creator/>
  <cp:lastModifiedBy>Levan David</cp:lastModifiedBy>
  <cp:revision>34</cp:revision>
  <dcterms:created xsi:type="dcterms:W3CDTF">2006-08-16T00:00:00Z</dcterms:created>
  <dcterms:modified xsi:type="dcterms:W3CDTF">2020-11-10T17:30:48Z</dcterms:modified>
</cp:coreProperties>
</file>