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41" r:id="rId3"/>
    <p:sldId id="321" r:id="rId4"/>
    <p:sldId id="332" r:id="rId5"/>
    <p:sldId id="278" r:id="rId6"/>
    <p:sldId id="306" r:id="rId7"/>
    <p:sldId id="322" r:id="rId8"/>
    <p:sldId id="330" r:id="rId9"/>
    <p:sldId id="331" r:id="rId10"/>
    <p:sldId id="337" r:id="rId11"/>
    <p:sldId id="328" r:id="rId12"/>
    <p:sldId id="333" r:id="rId13"/>
    <p:sldId id="305" r:id="rId14"/>
    <p:sldId id="307" r:id="rId15"/>
    <p:sldId id="308" r:id="rId16"/>
    <p:sldId id="309"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1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491C4-3190-43DD-BCA7-AF5EAA5AD662}" type="datetimeFigureOut">
              <a:rPr lang="fr-CA" smtClean="0"/>
              <a:t>2020-09-14</a:t>
            </a:fld>
            <a:endParaRPr lang="fr-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E2485-7EBD-42C1-ABBC-E7A6EE11F807}" type="slidenum">
              <a:rPr lang="fr-CA" smtClean="0"/>
              <a:t>‹#›</a:t>
            </a:fld>
            <a:endParaRPr lang="fr-CA"/>
          </a:p>
        </p:txBody>
      </p:sp>
    </p:spTree>
    <p:extLst>
      <p:ext uri="{BB962C8B-B14F-4D97-AF65-F5344CB8AC3E}">
        <p14:creationId xmlns:p14="http://schemas.microsoft.com/office/powerpoint/2010/main" val="47094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DBE3ADE3-C327-4D39-B7CD-A99C01BD2D7E}" type="datetime1">
              <a:rPr lang="fr-CA" smtClean="0"/>
              <a:t>2020-09-14</a:t>
            </a:fld>
            <a:endParaRPr lang="fr-CA"/>
          </a:p>
        </p:txBody>
      </p:sp>
      <p:sp>
        <p:nvSpPr>
          <p:cNvPr id="17" name="Footer Placeholder 16"/>
          <p:cNvSpPr>
            <a:spLocks noGrp="1"/>
          </p:cNvSpPr>
          <p:nvPr>
            <p:ph type="ftr" sz="quarter" idx="11"/>
          </p:nvPr>
        </p:nvSpPr>
        <p:spPr>
          <a:xfrm>
            <a:off x="3864864" y="6355080"/>
            <a:ext cx="4632960" cy="365760"/>
          </a:xfrm>
        </p:spPr>
        <p:txBody>
          <a:bodyPr/>
          <a:lstStyle/>
          <a:p>
            <a:endParaRPr lang="fr-CA"/>
          </a:p>
        </p:txBody>
      </p:sp>
      <p:sp>
        <p:nvSpPr>
          <p:cNvPr id="29" name="Slide Number Placeholder 28"/>
          <p:cNvSpPr>
            <a:spLocks noGrp="1"/>
          </p:cNvSpPr>
          <p:nvPr>
            <p:ph type="sldNum" sz="quarter" idx="12"/>
          </p:nvPr>
        </p:nvSpPr>
        <p:spPr>
          <a:xfrm>
            <a:off x="1621536" y="6355080"/>
            <a:ext cx="1625600" cy="365760"/>
          </a:xfrm>
        </p:spPr>
        <p:txBody>
          <a:bodyPr/>
          <a:lstStyle/>
          <a:p>
            <a:fld id="{532E402A-972A-4FB9-B7F3-9DA6FE68AC5D}" type="slidenum">
              <a:rPr lang="fr-CA" smtClean="0"/>
              <a:t>‹#›</a:t>
            </a:fld>
            <a:endParaRPr lang="fr-CA"/>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6FBCF9-1014-45E8-95E2-7E42F1F46835}" type="datetime1">
              <a:rPr lang="fr-CA" smtClean="0"/>
              <a:t>2020-09-14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1A03D-67AD-4D68-A3A1-3BCA12A912C2}" type="datetime1">
              <a:rPr lang="fr-CA" smtClean="0"/>
              <a:t>2020-09-14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ED5DAEA-5859-4FB0-BF33-C3CB739D346C}" type="datetime1">
              <a:rPr lang="fr-CA" smtClean="0"/>
              <a:t>2020-09-14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F867B3D7-651B-4F15-B221-CC010AF63DA2}" type="datetime1">
              <a:rPr lang="fr-CA" smtClean="0"/>
              <a:t>2020-09-14</a:t>
            </a:fld>
            <a:endParaRPr lang="fr-CA"/>
          </a:p>
        </p:txBody>
      </p:sp>
      <p:sp>
        <p:nvSpPr>
          <p:cNvPr id="5" name="Footer Placeholder 4"/>
          <p:cNvSpPr>
            <a:spLocks noGrp="1"/>
          </p:cNvSpPr>
          <p:nvPr>
            <p:ph type="ftr" sz="quarter" idx="11"/>
          </p:nvPr>
        </p:nvSpPr>
        <p:spPr>
          <a:xfrm>
            <a:off x="3864864" y="6355080"/>
            <a:ext cx="4632960" cy="365760"/>
          </a:xfrm>
        </p:spPr>
        <p:txBody>
          <a:bodyPr/>
          <a:lstStyle/>
          <a:p>
            <a:endParaRPr lang="fr-CA"/>
          </a:p>
        </p:txBody>
      </p:sp>
      <p:sp>
        <p:nvSpPr>
          <p:cNvPr id="6" name="Slide Number Placeholder 5"/>
          <p:cNvSpPr>
            <a:spLocks noGrp="1"/>
          </p:cNvSpPr>
          <p:nvPr>
            <p:ph type="sldNum" sz="quarter" idx="12"/>
          </p:nvPr>
        </p:nvSpPr>
        <p:spPr>
          <a:xfrm>
            <a:off x="1426464" y="6355080"/>
            <a:ext cx="2027936" cy="365760"/>
          </a:xfrm>
        </p:spPr>
        <p:txBody>
          <a:bodyPr/>
          <a:lstStyle/>
          <a:p>
            <a:fld id="{532E402A-972A-4FB9-B7F3-9DA6FE68AC5D}" type="slidenum">
              <a:rPr lang="fr-CA" smtClean="0"/>
              <a:t>‹#›</a:t>
            </a:fld>
            <a:endParaRPr lang="fr-CA"/>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9EF9B2E-06D8-4470-BD02-5EF678E7FC34}" type="datetime1">
              <a:rPr lang="fr-CA" smtClean="0"/>
              <a:t>2020-09-14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3A30DCD-F8AB-45F8-8153-C863EEB21F63}" type="datetime1">
              <a:rPr lang="fr-CA" smtClean="0"/>
              <a:t>2020-09-14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32E402A-972A-4FB9-B7F3-9DA6FE68AC5D}" type="slidenum">
              <a:rPr lang="fr-CA" smtClean="0"/>
              <a:t>‹#›</a:t>
            </a:fld>
            <a:endParaRPr lang="fr-CA"/>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91716D6-1BE6-4BD1-81B0-D5F1DA253F99}" type="datetime1">
              <a:rPr lang="fr-CA" smtClean="0"/>
              <a:t>2020-09-14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32E402A-972A-4FB9-B7F3-9DA6FE68AC5D}" type="slidenum">
              <a:rPr lang="fr-CA" smtClean="0"/>
              <a:t>‹#›</a:t>
            </a:fld>
            <a:endParaRPr lang="fr-CA"/>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8E2D0-E055-44B3-92CD-6BFDCE824738}" type="datetime1">
              <a:rPr lang="fr-CA" smtClean="0"/>
              <a:t>2020-09-14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32E402A-972A-4FB9-B7F3-9DA6FE68AC5D}" type="slidenum">
              <a:rPr lang="fr-CA" smtClean="0"/>
              <a:t>‹#›</a:t>
            </a:fld>
            <a:endParaRPr lang="fr-CA"/>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73D0D-746F-4314-8888-03EF9D3588FE}" type="datetime1">
              <a:rPr lang="fr-CA" smtClean="0"/>
              <a:t>2020-09-14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F71AD2D-29B3-4288-955D-3B7068843D2B}" type="datetime1">
              <a:rPr lang="fr-CA" smtClean="0"/>
              <a:t>2020-09-14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C7A8F7B1-8E78-4613-BDBF-0ADF0E90049E}" type="datetime1">
              <a:rPr lang="fr-CA" smtClean="0"/>
              <a:t>2020-09-14</a:t>
            </a:fld>
            <a:endParaRPr lang="fr-CA"/>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fr-CA"/>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532E402A-972A-4FB9-B7F3-9DA6FE68AC5D}" type="slidenum">
              <a:rPr lang="fr-CA" smtClean="0"/>
              <a:t>‹#›</a:t>
            </a:fld>
            <a:endParaRPr lang="fr-CA"/>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a:t>Les lois simples des gaz</a:t>
            </a:r>
          </a:p>
        </p:txBody>
      </p:sp>
      <p:sp>
        <p:nvSpPr>
          <p:cNvPr id="3" name="Subtitle 2"/>
          <p:cNvSpPr>
            <a:spLocks noGrp="1"/>
          </p:cNvSpPr>
          <p:nvPr>
            <p:ph type="subTitle" idx="1"/>
          </p:nvPr>
        </p:nvSpPr>
        <p:spPr/>
        <p:txBody>
          <a:bodyPr/>
          <a:lstStyle/>
          <a:p>
            <a:r>
              <a:rPr lang="fr-CA" dirty="0"/>
              <a:t>Chapitre 1 et 2</a:t>
            </a:r>
          </a:p>
        </p:txBody>
      </p:sp>
      <p:sp>
        <p:nvSpPr>
          <p:cNvPr id="4" name="Slide Number Placeholder 3"/>
          <p:cNvSpPr>
            <a:spLocks noGrp="1"/>
          </p:cNvSpPr>
          <p:nvPr>
            <p:ph type="sldNum" sz="quarter" idx="12"/>
          </p:nvPr>
        </p:nvSpPr>
        <p:spPr/>
        <p:txBody>
          <a:bodyPr/>
          <a:lstStyle/>
          <a:p>
            <a:fld id="{532E402A-972A-4FB9-B7F3-9DA6FE68AC5D}" type="slidenum">
              <a:rPr lang="fr-CA" smtClean="0"/>
              <a:t>1</a:t>
            </a:fld>
            <a:endParaRPr lang="fr-CA" dirty="0"/>
          </a:p>
        </p:txBody>
      </p:sp>
    </p:spTree>
    <p:extLst>
      <p:ext uri="{BB962C8B-B14F-4D97-AF65-F5344CB8AC3E}">
        <p14:creationId xmlns:p14="http://schemas.microsoft.com/office/powerpoint/2010/main" val="92398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Pression – petite nuance</a:t>
            </a:r>
          </a:p>
        </p:txBody>
      </p:sp>
      <p:sp>
        <p:nvSpPr>
          <p:cNvPr id="3" name="Slide Number Placeholder 2"/>
          <p:cNvSpPr>
            <a:spLocks noGrp="1"/>
          </p:cNvSpPr>
          <p:nvPr>
            <p:ph type="sldNum" sz="quarter" idx="12"/>
          </p:nvPr>
        </p:nvSpPr>
        <p:spPr/>
        <p:txBody>
          <a:bodyPr/>
          <a:lstStyle/>
          <a:p>
            <a:fld id="{532E402A-972A-4FB9-B7F3-9DA6FE68AC5D}" type="slidenum">
              <a:rPr lang="fr-CA" smtClean="0"/>
              <a:t>10</a:t>
            </a:fld>
            <a:endParaRPr lang="fr-CA"/>
          </a:p>
        </p:txBody>
      </p:sp>
      <p:sp>
        <p:nvSpPr>
          <p:cNvPr id="4" name="Content Placeholder 3"/>
          <p:cNvSpPr>
            <a:spLocks noGrp="1"/>
          </p:cNvSpPr>
          <p:nvPr>
            <p:ph sz="quarter" idx="1"/>
          </p:nvPr>
        </p:nvSpPr>
        <p:spPr>
          <a:xfrm>
            <a:off x="685800" y="1219200"/>
            <a:ext cx="6553200" cy="4937760"/>
          </a:xfrm>
        </p:spPr>
        <p:txBody>
          <a:bodyPr>
            <a:normAutofit/>
          </a:bodyPr>
          <a:lstStyle/>
          <a:p>
            <a:r>
              <a:rPr lang="fr-CA" dirty="0"/>
              <a:t>Pour qu’un gaz puisse sortir d’un contenant, la pression interne doit être supérieure à la pression externe</a:t>
            </a:r>
          </a:p>
          <a:p>
            <a:pPr lvl="1"/>
            <a:r>
              <a:rPr lang="fr-CA" dirty="0" err="1"/>
              <a:t>P</a:t>
            </a:r>
            <a:r>
              <a:rPr lang="fr-CA" baseline="-25000" dirty="0" err="1"/>
              <a:t>int</a:t>
            </a:r>
            <a:r>
              <a:rPr lang="fr-CA" dirty="0"/>
              <a:t> &gt; </a:t>
            </a:r>
            <a:r>
              <a:rPr lang="fr-CA" dirty="0" err="1"/>
              <a:t>P</a:t>
            </a:r>
            <a:r>
              <a:rPr lang="fr-CA" baseline="-25000" dirty="0" err="1"/>
              <a:t>ext</a:t>
            </a:r>
            <a:endParaRPr lang="fr-CA" dirty="0"/>
          </a:p>
          <a:p>
            <a:r>
              <a:rPr lang="fr-CA" dirty="0"/>
              <a:t>Si rien sort du contenant, le contenant </a:t>
            </a:r>
            <a:r>
              <a:rPr lang="fr-CA" b="1" dirty="0"/>
              <a:t>n’est pas vide</a:t>
            </a:r>
          </a:p>
          <a:p>
            <a:pPr lvl="1"/>
            <a:r>
              <a:rPr lang="fr-CA" dirty="0"/>
              <a:t> </a:t>
            </a:r>
            <a:r>
              <a:rPr lang="fr-CA" dirty="0" err="1"/>
              <a:t>P</a:t>
            </a:r>
            <a:r>
              <a:rPr lang="fr-CA" baseline="-25000" dirty="0" err="1"/>
              <a:t>int</a:t>
            </a:r>
            <a:r>
              <a:rPr lang="fr-CA" baseline="-25000" dirty="0"/>
              <a:t> =</a:t>
            </a:r>
            <a:r>
              <a:rPr lang="fr-CA" dirty="0"/>
              <a:t> </a:t>
            </a:r>
            <a:r>
              <a:rPr lang="fr-CA" dirty="0" err="1"/>
              <a:t>P</a:t>
            </a:r>
            <a:r>
              <a:rPr lang="fr-CA" baseline="-25000" dirty="0" err="1"/>
              <a:t>ext</a:t>
            </a:r>
            <a:endParaRPr lang="fr-CA" baseline="-25000" dirty="0"/>
          </a:p>
          <a:p>
            <a:r>
              <a:rPr lang="fr-CA" dirty="0"/>
              <a:t>Ce détail est important pour 2 numéros dans le cahier</a:t>
            </a:r>
          </a:p>
          <a:p>
            <a:pPr lvl="1"/>
            <a:r>
              <a:rPr lang="fr-CA" dirty="0"/>
              <a:t>P. 84 #8 et 16 </a:t>
            </a:r>
          </a:p>
          <a:p>
            <a:pPr lvl="1"/>
            <a:endParaRPr lang="fr-CA"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2095500"/>
            <a:ext cx="1475184" cy="2667000"/>
          </a:xfrm>
          <a:prstGeom prst="rect">
            <a:avLst/>
          </a:prstGeom>
        </p:spPr>
      </p:pic>
    </p:spTree>
    <p:extLst>
      <p:ext uri="{BB962C8B-B14F-4D97-AF65-F5344CB8AC3E}">
        <p14:creationId xmlns:p14="http://schemas.microsoft.com/office/powerpoint/2010/main" val="193577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 du cahier: p. 83 #7</a:t>
            </a:r>
          </a:p>
        </p:txBody>
      </p:sp>
      <p:sp>
        <p:nvSpPr>
          <p:cNvPr id="3" name="Slide Number Placeholder 2"/>
          <p:cNvSpPr>
            <a:spLocks noGrp="1"/>
          </p:cNvSpPr>
          <p:nvPr>
            <p:ph type="sldNum" sz="quarter" idx="12"/>
          </p:nvPr>
        </p:nvSpPr>
        <p:spPr/>
        <p:txBody>
          <a:bodyPr/>
          <a:lstStyle/>
          <a:p>
            <a:fld id="{532E402A-972A-4FB9-B7F3-9DA6FE68AC5D}" type="slidenum">
              <a:rPr lang="fr-CA" smtClean="0"/>
              <a:t>11</a:t>
            </a:fld>
            <a:endParaRPr lang="fr-CA" dirty="0"/>
          </a:p>
        </p:txBody>
      </p:sp>
      <p:sp>
        <p:nvSpPr>
          <p:cNvPr id="4" name="Content Placeholder 3"/>
          <p:cNvSpPr>
            <a:spLocks noGrp="1"/>
          </p:cNvSpPr>
          <p:nvPr>
            <p:ph sz="quarter" idx="1"/>
          </p:nvPr>
        </p:nvSpPr>
        <p:spPr/>
        <p:txBody>
          <a:bodyPr/>
          <a:lstStyle/>
          <a:p>
            <a:r>
              <a:rPr lang="fr-CA" dirty="0"/>
              <a:t>Un gaz occupe un volume de 45 mL à une pression de 680 mm Hg. À température constante, quel sera le volume de ce gaz si on amène la pression à 120 kPa?</a:t>
            </a:r>
          </a:p>
        </p:txBody>
      </p:sp>
    </p:spTree>
    <p:extLst>
      <p:ext uri="{BB962C8B-B14F-4D97-AF65-F5344CB8AC3E}">
        <p14:creationId xmlns:p14="http://schemas.microsoft.com/office/powerpoint/2010/main" val="398839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9C3D-A12E-44E5-B4D0-CB278C54524B}"/>
              </a:ext>
            </a:extLst>
          </p:cNvPr>
          <p:cNvSpPr>
            <a:spLocks noGrp="1"/>
          </p:cNvSpPr>
          <p:nvPr>
            <p:ph type="title"/>
          </p:nvPr>
        </p:nvSpPr>
        <p:spPr/>
        <p:txBody>
          <a:bodyPr/>
          <a:lstStyle/>
          <a:p>
            <a:r>
              <a:rPr lang="fr-CA" dirty="0"/>
              <a:t>Corrigé p. 83 #7</a:t>
            </a:r>
            <a:endParaRPr lang="en-CA" dirty="0"/>
          </a:p>
        </p:txBody>
      </p:sp>
      <p:sp>
        <p:nvSpPr>
          <p:cNvPr id="3" name="Slide Number Placeholder 2">
            <a:extLst>
              <a:ext uri="{FF2B5EF4-FFF2-40B4-BE49-F238E27FC236}">
                <a16:creationId xmlns:a16="http://schemas.microsoft.com/office/drawing/2014/main" id="{837FBC8C-E55E-47BB-A4D5-7EAA583718EB}"/>
              </a:ext>
            </a:extLst>
          </p:cNvPr>
          <p:cNvSpPr>
            <a:spLocks noGrp="1"/>
          </p:cNvSpPr>
          <p:nvPr>
            <p:ph type="sldNum" sz="quarter" idx="12"/>
          </p:nvPr>
        </p:nvSpPr>
        <p:spPr/>
        <p:txBody>
          <a:bodyPr/>
          <a:lstStyle/>
          <a:p>
            <a:fld id="{532E402A-972A-4FB9-B7F3-9DA6FE68AC5D}" type="slidenum">
              <a:rPr lang="fr-CA" smtClean="0"/>
              <a:t>12</a:t>
            </a:fld>
            <a:endParaRPr lang="fr-CA" dirty="0"/>
          </a:p>
        </p:txBody>
      </p:sp>
      <p:pic>
        <p:nvPicPr>
          <p:cNvPr id="6" name="Content Placeholder 5">
            <a:extLst>
              <a:ext uri="{FF2B5EF4-FFF2-40B4-BE49-F238E27FC236}">
                <a16:creationId xmlns:a16="http://schemas.microsoft.com/office/drawing/2014/main" id="{3710CE91-58AD-4583-AEE9-8A5B2D6CC106}"/>
              </a:ext>
            </a:extLst>
          </p:cNvPr>
          <p:cNvPicPr>
            <a:picLocks noGrp="1" noChangeAspect="1"/>
          </p:cNvPicPr>
          <p:nvPr>
            <p:ph sz="quarter" idx="1"/>
          </p:nvPr>
        </p:nvPicPr>
        <p:blipFill>
          <a:blip r:embed="rId2"/>
          <a:stretch>
            <a:fillRect/>
          </a:stretch>
        </p:blipFill>
        <p:spPr>
          <a:xfrm>
            <a:off x="1573306" y="1219200"/>
            <a:ext cx="9045388" cy="4937125"/>
          </a:xfrm>
        </p:spPr>
      </p:pic>
    </p:spTree>
    <p:extLst>
      <p:ext uri="{BB962C8B-B14F-4D97-AF65-F5344CB8AC3E}">
        <p14:creationId xmlns:p14="http://schemas.microsoft.com/office/powerpoint/2010/main" val="161568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Pratique – solutions disponibles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13</a:t>
            </a:fld>
            <a:endParaRPr lang="fr-CA" dirty="0"/>
          </a:p>
        </p:txBody>
      </p:sp>
      <p:sp>
        <p:nvSpPr>
          <p:cNvPr id="4" name="Content Placeholder 3"/>
          <p:cNvSpPr>
            <a:spLocks noGrp="1"/>
          </p:cNvSpPr>
          <p:nvPr>
            <p:ph sz="quarter" idx="1"/>
          </p:nvPr>
        </p:nvSpPr>
        <p:spPr/>
        <p:txBody>
          <a:bodyPr>
            <a:normAutofit fontScale="92500"/>
          </a:bodyPr>
          <a:lstStyle/>
          <a:p>
            <a:pPr marL="514350" indent="-514350">
              <a:buFont typeface="+mj-lt"/>
              <a:buAutoNum type="arabicPeriod"/>
            </a:pPr>
            <a:r>
              <a:rPr lang="fr-CA" dirty="0"/>
              <a:t>Un échantillon de He</a:t>
            </a:r>
            <a:r>
              <a:rPr lang="fr-CA" baseline="-25000" dirty="0"/>
              <a:t>(g)</a:t>
            </a:r>
            <a:r>
              <a:rPr lang="fr-CA" dirty="0"/>
              <a:t> est récolté à TAPN dans une balle élastique de 2.5L. Si la balle est immergé dans un contenant d’eau, aussi à la température ambiante, alors que la pression augmente à 110.6 kPa, quelle sera le volume finale de la balle?</a:t>
            </a:r>
          </a:p>
          <a:p>
            <a:pPr marL="514350" indent="-514350">
              <a:buFont typeface="+mj-lt"/>
              <a:buAutoNum type="arabicPeriod"/>
            </a:pPr>
            <a:r>
              <a:rPr lang="fr-CA" dirty="0"/>
              <a:t>Un échantillon de 28.7 ml de O</a:t>
            </a:r>
            <a:r>
              <a:rPr lang="fr-CA" baseline="-25000" dirty="0"/>
              <a:t>2(g)</a:t>
            </a:r>
            <a:r>
              <a:rPr lang="fr-CA" dirty="0"/>
              <a:t> est prélevé dans une seringue en verre à TAPN. Si la seringue est placé dans un four à 65</a:t>
            </a:r>
            <a:r>
              <a:rPr lang="en-US" dirty="0"/>
              <a:t>°C </a:t>
            </a:r>
            <a:r>
              <a:rPr lang="fr-CA" dirty="0"/>
              <a:t>jusqu’à</a:t>
            </a:r>
            <a:r>
              <a:rPr lang="en-US" dirty="0"/>
              <a:t> ce que la température du gaz </a:t>
            </a:r>
            <a:r>
              <a:rPr lang="fr-CA" dirty="0"/>
              <a:t>s’équillibre</a:t>
            </a:r>
            <a:r>
              <a:rPr lang="en-US" dirty="0"/>
              <a:t>.</a:t>
            </a:r>
          </a:p>
          <a:p>
            <a:pPr marL="788670" lvl="1" indent="-514350">
              <a:buFont typeface="+mj-lt"/>
              <a:buAutoNum type="arabicPeriod"/>
            </a:pPr>
            <a:r>
              <a:rPr lang="en-US" dirty="0"/>
              <a:t>A) Quel volume occupera l’oxygène si la pression reste constante?</a:t>
            </a:r>
          </a:p>
          <a:p>
            <a:pPr marL="788670" lvl="1" indent="-514350">
              <a:buFont typeface="+mj-lt"/>
              <a:buAutoNum type="arabicPeriod"/>
            </a:pPr>
            <a:r>
              <a:rPr lang="en-US" dirty="0"/>
              <a:t>B) Si la seringue </a:t>
            </a:r>
            <a:r>
              <a:rPr lang="fr-CA" dirty="0"/>
              <a:t>peut</a:t>
            </a:r>
            <a:r>
              <a:rPr lang="en-US" dirty="0"/>
              <a:t> contenir jusqu’à 50 mL, est-ce que le piston pourra </a:t>
            </a:r>
            <a:r>
              <a:rPr lang="fr-CA" dirty="0"/>
              <a:t>contenir</a:t>
            </a:r>
            <a:r>
              <a:rPr lang="en-US" dirty="0"/>
              <a:t> tout le gaz?</a:t>
            </a:r>
          </a:p>
          <a:p>
            <a:pPr marL="514350" indent="-514350">
              <a:buFont typeface="+mj-lt"/>
              <a:buAutoNum type="arabicPeriod"/>
            </a:pPr>
            <a:r>
              <a:rPr lang="fr-CA" dirty="0"/>
              <a:t>De l’hélium est entreposé dans une bonbonne en métal à 14°C et le gaz exerce une pression de 507 kPa. Quelle sera la pression à l’intérieur de la bonbonne si le tout se fait transféré à un entrepôt à 40</a:t>
            </a:r>
            <a:r>
              <a:rPr lang="en-US" dirty="0"/>
              <a:t>°C. Donne ta réponse en atm.</a:t>
            </a:r>
            <a:endParaRPr lang="fr-CA" dirty="0"/>
          </a:p>
        </p:txBody>
      </p:sp>
    </p:spTree>
    <p:extLst>
      <p:ext uri="{BB962C8B-B14F-4D97-AF65-F5344CB8AC3E}">
        <p14:creationId xmlns:p14="http://schemas.microsoft.com/office/powerpoint/2010/main" val="382640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Solution #1 – vidéo dispo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14</a:t>
            </a:fld>
            <a:endParaRPr lang="fr-CA" dirty="0"/>
          </a:p>
        </p:txBody>
      </p:sp>
      <p:sp>
        <p:nvSpPr>
          <p:cNvPr id="4" name="Content Placeholder 3"/>
          <p:cNvSpPr>
            <a:spLocks noGrp="1"/>
          </p:cNvSpPr>
          <p:nvPr>
            <p:ph sz="quarter" idx="1"/>
          </p:nvPr>
        </p:nvSpPr>
        <p:spPr/>
        <p:txBody>
          <a:bodyPr/>
          <a:lstStyle/>
          <a:p>
            <a:r>
              <a:rPr lang="fr-CA" sz="1800" dirty="0"/>
              <a:t>Un échantillon de He</a:t>
            </a:r>
            <a:r>
              <a:rPr lang="fr-CA" sz="1800" baseline="-25000" dirty="0"/>
              <a:t>(g)</a:t>
            </a:r>
            <a:r>
              <a:rPr lang="fr-CA" sz="1800" dirty="0"/>
              <a:t> est récolté à TAPN dans une balle élastique de 2.5L. Si la balle est immergée dans un contenant d’eau, aussi à la température ambiante, alors que la pression augmente à 110.6 kPa, quelle sera le volume finale de la balle?</a:t>
            </a:r>
          </a:p>
          <a:p>
            <a:endParaRPr lang="fr-CA" dirty="0"/>
          </a:p>
        </p:txBody>
      </p:sp>
      <p:pic>
        <p:nvPicPr>
          <p:cNvPr id="1026" name="Picture 2" descr="C:\Users\Dave\Dropbox\Camera Uploads\2017-09-10 16.03.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913" b="11479"/>
          <a:stretch/>
        </p:blipFill>
        <p:spPr bwMode="auto">
          <a:xfrm>
            <a:off x="1943100" y="2108200"/>
            <a:ext cx="83197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7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Solution #2 – vidéo dispo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15</a:t>
            </a:fld>
            <a:endParaRPr lang="fr-CA" dirty="0"/>
          </a:p>
        </p:txBody>
      </p:sp>
      <p:sp>
        <p:nvSpPr>
          <p:cNvPr id="4" name="Content Placeholder 3"/>
          <p:cNvSpPr>
            <a:spLocks noGrp="1"/>
          </p:cNvSpPr>
          <p:nvPr>
            <p:ph sz="quarter" idx="1"/>
          </p:nvPr>
        </p:nvSpPr>
        <p:spPr/>
        <p:txBody>
          <a:bodyPr/>
          <a:lstStyle/>
          <a:p>
            <a:pPr marL="514350" indent="-514350">
              <a:buFont typeface="+mj-lt"/>
              <a:buAutoNum type="arabicPeriod"/>
            </a:pPr>
            <a:r>
              <a:rPr lang="fr-CA" sz="1600" dirty="0"/>
              <a:t>Un échantillon de 28.7 ml de O</a:t>
            </a:r>
            <a:r>
              <a:rPr lang="fr-CA" sz="1600" baseline="-25000" dirty="0"/>
              <a:t>2(g)</a:t>
            </a:r>
            <a:r>
              <a:rPr lang="fr-CA" sz="1600" dirty="0"/>
              <a:t> est prélevé dans une seringue en verre à TAPN. Si la seringue est placé dans un four à 65</a:t>
            </a:r>
            <a:r>
              <a:rPr lang="en-US" sz="1600" dirty="0"/>
              <a:t>°C jusqu’à ce que la température du gaz </a:t>
            </a:r>
            <a:r>
              <a:rPr lang="fr-CA" sz="1600" dirty="0"/>
              <a:t>s’équillibre</a:t>
            </a:r>
            <a:r>
              <a:rPr lang="en-US" sz="1600" dirty="0"/>
              <a:t>.</a:t>
            </a:r>
          </a:p>
          <a:p>
            <a:pPr marL="788670" lvl="1" indent="-514350">
              <a:buFont typeface="+mj-lt"/>
              <a:buAutoNum type="arabicPeriod"/>
            </a:pPr>
            <a:r>
              <a:rPr lang="en-US" sz="1600" dirty="0"/>
              <a:t>A) Quel volume occupera l’oxygène si la pression reste constante?</a:t>
            </a:r>
          </a:p>
          <a:p>
            <a:pPr marL="788670" lvl="1" indent="-514350">
              <a:buFont typeface="+mj-lt"/>
              <a:buAutoNum type="arabicPeriod"/>
            </a:pPr>
            <a:r>
              <a:rPr lang="en-US" sz="1600" dirty="0"/>
              <a:t>B) Si la seringue peut contenir jusqu’à 50 mL, est-ce que le piston pourra </a:t>
            </a:r>
            <a:r>
              <a:rPr lang="fr-CA" sz="1600" dirty="0"/>
              <a:t>contenir</a:t>
            </a:r>
            <a:r>
              <a:rPr lang="en-US" sz="1600" dirty="0"/>
              <a:t> tout le gaz?</a:t>
            </a:r>
          </a:p>
          <a:p>
            <a:endParaRPr lang="fr-CA" dirty="0"/>
          </a:p>
        </p:txBody>
      </p:sp>
      <p:pic>
        <p:nvPicPr>
          <p:cNvPr id="2050" name="Picture 2" descr="C:\Users\Dave\Dropbox\Camera Uploads\2017-09-10 16.0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743202"/>
            <a:ext cx="50927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9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Solution #3 – vidéo dispo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16</a:t>
            </a:fld>
            <a:endParaRPr lang="fr-CA" dirty="0"/>
          </a:p>
        </p:txBody>
      </p:sp>
      <p:sp>
        <p:nvSpPr>
          <p:cNvPr id="4" name="Content Placeholder 3"/>
          <p:cNvSpPr>
            <a:spLocks noGrp="1"/>
          </p:cNvSpPr>
          <p:nvPr>
            <p:ph sz="quarter" idx="1"/>
          </p:nvPr>
        </p:nvSpPr>
        <p:spPr/>
        <p:txBody>
          <a:bodyPr/>
          <a:lstStyle/>
          <a:p>
            <a:pPr marL="514350" indent="-514350">
              <a:buFont typeface="+mj-lt"/>
              <a:buAutoNum type="arabicPeriod"/>
            </a:pPr>
            <a:r>
              <a:rPr lang="fr-CA" sz="1800" dirty="0"/>
              <a:t>De l’hélium est entreposé dans une bonbonne en métal à 14°C et le gaz exerce une pression de 507 kPa. Quelle sera la pression à l’intérieur de la bonbonne si le tout se fait transféré à un entrepôt à 40</a:t>
            </a:r>
            <a:r>
              <a:rPr lang="en-US" sz="1800" dirty="0"/>
              <a:t>°C. Donne ta réponse en atm.</a:t>
            </a:r>
            <a:endParaRPr lang="fr-CA" sz="1800" dirty="0"/>
          </a:p>
        </p:txBody>
      </p:sp>
      <p:pic>
        <p:nvPicPr>
          <p:cNvPr id="3074" name="Picture 2" descr="C:\Users\Dave\Dropbox\Camera Uploads\2017-09-10 16.03.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50" r="24796"/>
          <a:stretch/>
        </p:blipFill>
        <p:spPr bwMode="auto">
          <a:xfrm>
            <a:off x="4343403" y="2431279"/>
            <a:ext cx="3810001" cy="36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4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Exercices</a:t>
            </a:r>
          </a:p>
        </p:txBody>
      </p:sp>
      <p:sp>
        <p:nvSpPr>
          <p:cNvPr id="3" name="Slide Number Placeholder 2"/>
          <p:cNvSpPr>
            <a:spLocks noGrp="1"/>
          </p:cNvSpPr>
          <p:nvPr>
            <p:ph type="sldNum" sz="quarter" idx="12"/>
          </p:nvPr>
        </p:nvSpPr>
        <p:spPr/>
        <p:txBody>
          <a:bodyPr/>
          <a:lstStyle/>
          <a:p>
            <a:fld id="{532E402A-972A-4FB9-B7F3-9DA6FE68AC5D}" type="slidenum">
              <a:rPr lang="fr-CA" smtClean="0"/>
              <a:t>17</a:t>
            </a:fld>
            <a:endParaRPr lang="fr-CA" dirty="0"/>
          </a:p>
        </p:txBody>
      </p:sp>
      <p:sp>
        <p:nvSpPr>
          <p:cNvPr id="4" name="Content Placeholder 3"/>
          <p:cNvSpPr>
            <a:spLocks noGrp="1"/>
          </p:cNvSpPr>
          <p:nvPr>
            <p:ph sz="quarter" idx="1"/>
          </p:nvPr>
        </p:nvSpPr>
        <p:spPr>
          <a:xfrm>
            <a:off x="609600" y="1219200"/>
            <a:ext cx="4724400" cy="5137150"/>
          </a:xfrm>
        </p:spPr>
        <p:txBody>
          <a:bodyPr>
            <a:normAutofit/>
          </a:bodyPr>
          <a:lstStyle/>
          <a:p>
            <a:pPr lvl="0"/>
            <a:r>
              <a:rPr lang="fr-CA" sz="2800" b="1" dirty="0">
                <a:highlight>
                  <a:srgbClr val="FF0000"/>
                </a:highlight>
              </a:rPr>
              <a:t>Gravement en retard</a:t>
            </a:r>
          </a:p>
          <a:p>
            <a:pPr lvl="1"/>
            <a:r>
              <a:rPr lang="fr-CA" sz="2500" dirty="0"/>
              <a:t>p. 46 # 1, 2 (sauf d), 5</a:t>
            </a:r>
          </a:p>
          <a:p>
            <a:pPr lvl="1"/>
            <a:r>
              <a:rPr lang="fr-CA" sz="2500" dirty="0"/>
              <a:t>p. 53 # 1, 5</a:t>
            </a:r>
          </a:p>
          <a:p>
            <a:pPr lvl="1"/>
            <a:r>
              <a:rPr lang="fr-CA" sz="2500" dirty="0"/>
              <a:t>p. 82 # 1,2</a:t>
            </a:r>
          </a:p>
          <a:p>
            <a:r>
              <a:rPr lang="fr-CA" sz="2800" b="1" dirty="0">
                <a:highlight>
                  <a:srgbClr val="FFFF00"/>
                </a:highlight>
              </a:rPr>
              <a:t>Dernier cours</a:t>
            </a:r>
          </a:p>
          <a:p>
            <a:pPr lvl="1"/>
            <a:r>
              <a:rPr lang="fr-CA" sz="2500" dirty="0"/>
              <a:t>p. 82 #5 à 8, 10 à 14, 16 à 24</a:t>
            </a:r>
          </a:p>
          <a:p>
            <a:pPr lvl="2"/>
            <a:r>
              <a:rPr lang="fr-CA" sz="2100" dirty="0"/>
              <a:t>Note : #8, 16 implique un concept avancé mais 75% du problème est du niveau du test</a:t>
            </a:r>
          </a:p>
          <a:p>
            <a:pPr lvl="0"/>
            <a:endParaRPr lang="fr-CA" sz="2400" dirty="0"/>
          </a:p>
        </p:txBody>
      </p:sp>
      <p:pic>
        <p:nvPicPr>
          <p:cNvPr id="5" name="Image 4"/>
          <p:cNvPicPr>
            <a:picLocks noChangeAspect="1"/>
          </p:cNvPicPr>
          <p:nvPr/>
        </p:nvPicPr>
        <p:blipFill>
          <a:blip r:embed="rId2"/>
          <a:stretch>
            <a:fillRect/>
          </a:stretch>
        </p:blipFill>
        <p:spPr>
          <a:xfrm>
            <a:off x="5486400" y="3581400"/>
            <a:ext cx="6248400" cy="1993148"/>
          </a:xfrm>
          <a:prstGeom prst="rect">
            <a:avLst/>
          </a:prstGeom>
        </p:spPr>
      </p:pic>
      <p:sp>
        <p:nvSpPr>
          <p:cNvPr id="6" name="Content Placeholder 3">
            <a:extLst>
              <a:ext uri="{FF2B5EF4-FFF2-40B4-BE49-F238E27FC236}">
                <a16:creationId xmlns:a16="http://schemas.microsoft.com/office/drawing/2014/main" id="{9D848599-2E0F-414D-96E5-8F1D8D1C6587}"/>
              </a:ext>
            </a:extLst>
          </p:cNvPr>
          <p:cNvSpPr txBox="1">
            <a:spLocks/>
          </p:cNvSpPr>
          <p:nvPr/>
        </p:nvSpPr>
        <p:spPr>
          <a:xfrm>
            <a:off x="5334000" y="1175429"/>
            <a:ext cx="6248400" cy="2405971"/>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fr-CA" dirty="0"/>
              <a:t>Formatifs disponible</a:t>
            </a:r>
          </a:p>
          <a:p>
            <a:pPr lvl="1"/>
            <a:r>
              <a:rPr lang="fr-CA" dirty="0"/>
              <a:t>ATC02 et ATC03 – les lois simples de gaz 1 et 2</a:t>
            </a:r>
            <a:endParaRPr lang="fr-CA" sz="2700" dirty="0"/>
          </a:p>
          <a:p>
            <a:r>
              <a:rPr lang="fr-CA" sz="2700" b="1" dirty="0">
                <a:highlight>
                  <a:srgbClr val="00FF00"/>
                </a:highlight>
              </a:rPr>
              <a:t>Aujourd’hui</a:t>
            </a:r>
            <a:endParaRPr lang="fr-CA" sz="2700" dirty="0">
              <a:highlight>
                <a:srgbClr val="00FF00"/>
              </a:highlight>
            </a:endParaRPr>
          </a:p>
          <a:p>
            <a:pPr lvl="1"/>
            <a:r>
              <a:rPr lang="fr-CA" sz="2400" dirty="0"/>
              <a:t>Quiz Moodle évalué – limite 27 sept 23h59</a:t>
            </a:r>
          </a:p>
        </p:txBody>
      </p:sp>
    </p:spTree>
    <p:extLst>
      <p:ext uri="{BB962C8B-B14F-4D97-AF65-F5344CB8AC3E}">
        <p14:creationId xmlns:p14="http://schemas.microsoft.com/office/powerpoint/2010/main" val="10902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Dates des tests et récupérations</a:t>
            </a:r>
          </a:p>
        </p:txBody>
      </p:sp>
      <p:sp>
        <p:nvSpPr>
          <p:cNvPr id="3" name="Espace réservé du numéro de diapositive 2"/>
          <p:cNvSpPr>
            <a:spLocks noGrp="1"/>
          </p:cNvSpPr>
          <p:nvPr>
            <p:ph type="sldNum" sz="quarter" idx="12"/>
          </p:nvPr>
        </p:nvSpPr>
        <p:spPr/>
        <p:txBody>
          <a:bodyPr/>
          <a:lstStyle/>
          <a:p>
            <a:fld id="{532E402A-972A-4FB9-B7F3-9DA6FE68AC5D}" type="slidenum">
              <a:rPr lang="fr-CA" smtClean="0"/>
              <a:t>2</a:t>
            </a:fld>
            <a:endParaRPr lang="fr-CA" dirty="0"/>
          </a:p>
        </p:txBody>
      </p:sp>
      <p:sp>
        <p:nvSpPr>
          <p:cNvPr id="4" name="Espace réservé du contenu 3"/>
          <p:cNvSpPr>
            <a:spLocks noGrp="1"/>
          </p:cNvSpPr>
          <p:nvPr>
            <p:ph sz="quarter" idx="1"/>
          </p:nvPr>
        </p:nvSpPr>
        <p:spPr>
          <a:xfrm>
            <a:off x="609600" y="1219200"/>
            <a:ext cx="10972800" cy="2133600"/>
          </a:xfrm>
        </p:spPr>
        <p:txBody>
          <a:bodyPr>
            <a:normAutofit fontScale="92500" lnSpcReduction="20000"/>
          </a:bodyPr>
          <a:lstStyle/>
          <a:p>
            <a:r>
              <a:rPr lang="fr-CA" dirty="0"/>
              <a:t>Limite Moodle évalué : dimanche 27 sept 23h59</a:t>
            </a:r>
          </a:p>
          <a:p>
            <a:pPr lvl="1"/>
            <a:r>
              <a:rPr lang="fr-CA" dirty="0"/>
              <a:t>506: jeudi 24 sept 15h00</a:t>
            </a:r>
          </a:p>
          <a:p>
            <a:r>
              <a:rPr lang="fr-CA" dirty="0"/>
              <a:t>Récup: lundi 28 septembre – au ‘dîner’ P4? P5?</a:t>
            </a:r>
          </a:p>
          <a:p>
            <a:pPr lvl="1"/>
            <a:r>
              <a:rPr lang="fr-CA" dirty="0"/>
              <a:t>Apporte ton lunch et tes questions</a:t>
            </a:r>
          </a:p>
          <a:p>
            <a:pPr lvl="1"/>
            <a:r>
              <a:rPr lang="fr-CA" dirty="0"/>
              <a:t>Format à déterminer… en personne avec le foyer le plus populaire + sur Teams avec les autres?</a:t>
            </a:r>
          </a:p>
          <a:p>
            <a:endParaRPr lang="fr-CA" dirty="0"/>
          </a:p>
          <a:p>
            <a:endParaRPr lang="fr-CA" dirty="0"/>
          </a:p>
        </p:txBody>
      </p:sp>
      <p:graphicFrame>
        <p:nvGraphicFramePr>
          <p:cNvPr id="5" name="Table 4"/>
          <p:cNvGraphicFramePr>
            <a:graphicFrameLocks noGrp="1"/>
          </p:cNvGraphicFramePr>
          <p:nvPr>
            <p:extLst>
              <p:ext uri="{D42A27DB-BD31-4B8C-83A1-F6EECF244321}">
                <p14:modId xmlns:p14="http://schemas.microsoft.com/office/powerpoint/2010/main" val="1120574159"/>
              </p:ext>
            </p:extLst>
          </p:nvPr>
        </p:nvGraphicFramePr>
        <p:xfrm>
          <a:off x="2733675" y="3429000"/>
          <a:ext cx="6724650" cy="2681484"/>
        </p:xfrm>
        <a:graphic>
          <a:graphicData uri="http://schemas.openxmlformats.org/drawingml/2006/table">
            <a:tbl>
              <a:tblPr firstRow="1" bandRow="1">
                <a:tableStyleId>{5C22544A-7EE6-4342-B048-85BDC9FD1C3A}</a:tableStyleId>
              </a:tblPr>
              <a:tblGrid>
                <a:gridCol w="3362325">
                  <a:extLst>
                    <a:ext uri="{9D8B030D-6E8A-4147-A177-3AD203B41FA5}">
                      <a16:colId xmlns:a16="http://schemas.microsoft.com/office/drawing/2014/main" val="20000"/>
                    </a:ext>
                  </a:extLst>
                </a:gridCol>
                <a:gridCol w="3362325">
                  <a:extLst>
                    <a:ext uri="{9D8B030D-6E8A-4147-A177-3AD203B41FA5}">
                      <a16:colId xmlns:a16="http://schemas.microsoft.com/office/drawing/2014/main" val="20001"/>
                    </a:ext>
                  </a:extLst>
                </a:gridCol>
              </a:tblGrid>
              <a:tr h="423254">
                <a:tc>
                  <a:txBody>
                    <a:bodyPr/>
                    <a:lstStyle/>
                    <a:p>
                      <a:r>
                        <a:rPr lang="fr-CA" sz="1700" dirty="0"/>
                        <a:t>Groupe</a:t>
                      </a:r>
                    </a:p>
                  </a:txBody>
                  <a:tcPr marL="85885" marR="85885" marT="42943" marB="42943"/>
                </a:tc>
                <a:tc>
                  <a:txBody>
                    <a:bodyPr/>
                    <a:lstStyle/>
                    <a:p>
                      <a:r>
                        <a:rPr lang="fr-CA" sz="1700" dirty="0"/>
                        <a:t>Date du test</a:t>
                      </a:r>
                    </a:p>
                  </a:txBody>
                  <a:tcPr marL="85885" marR="85885" marT="42943" marB="42943"/>
                </a:tc>
                <a:extLst>
                  <a:ext uri="{0D108BD9-81ED-4DB2-BD59-A6C34878D82A}">
                    <a16:rowId xmlns:a16="http://schemas.microsoft.com/office/drawing/2014/main" val="10000"/>
                  </a:ext>
                </a:extLst>
              </a:tr>
              <a:tr h="423254">
                <a:tc>
                  <a:txBody>
                    <a:bodyPr/>
                    <a:lstStyle/>
                    <a:p>
                      <a:r>
                        <a:rPr lang="fr-CA" sz="2400" dirty="0"/>
                        <a:t>501</a:t>
                      </a:r>
                    </a:p>
                  </a:txBody>
                  <a:tcPr marL="85885" marR="85885" marT="42943" marB="42943"/>
                </a:tc>
                <a:tc>
                  <a:txBody>
                    <a:bodyPr/>
                    <a:lstStyle/>
                    <a:p>
                      <a:r>
                        <a:rPr lang="fr-CA" sz="2400" dirty="0"/>
                        <a:t>Mercredi 30 sept (P2)</a:t>
                      </a:r>
                    </a:p>
                  </a:txBody>
                  <a:tcPr marL="85885" marR="85885" marT="42943" marB="42943"/>
                </a:tc>
                <a:extLst>
                  <a:ext uri="{0D108BD9-81ED-4DB2-BD59-A6C34878D82A}">
                    <a16:rowId xmlns:a16="http://schemas.microsoft.com/office/drawing/2014/main" val="10001"/>
                  </a:ext>
                </a:extLst>
              </a:tr>
              <a:tr h="423254">
                <a:tc>
                  <a:txBody>
                    <a:bodyPr/>
                    <a:lstStyle/>
                    <a:p>
                      <a:r>
                        <a:rPr lang="fr-CA" sz="2400" dirty="0"/>
                        <a:t>502</a:t>
                      </a:r>
                    </a:p>
                  </a:txBody>
                  <a:tcPr marL="85885" marR="85885" marT="42943" marB="42943"/>
                </a:tc>
                <a:tc>
                  <a:txBody>
                    <a:bodyPr/>
                    <a:lstStyle/>
                    <a:p>
                      <a:r>
                        <a:rPr lang="fr-CA" sz="2400" dirty="0"/>
                        <a:t>Mardi 29 sept (P3)</a:t>
                      </a:r>
                    </a:p>
                  </a:txBody>
                  <a:tcPr marL="85885" marR="85885" marT="42943" marB="42943"/>
                </a:tc>
                <a:extLst>
                  <a:ext uri="{0D108BD9-81ED-4DB2-BD59-A6C34878D82A}">
                    <a16:rowId xmlns:a16="http://schemas.microsoft.com/office/drawing/2014/main" val="10002"/>
                  </a:ext>
                </a:extLst>
              </a:tr>
              <a:tr h="423254">
                <a:tc>
                  <a:txBody>
                    <a:bodyPr/>
                    <a:lstStyle/>
                    <a:p>
                      <a:r>
                        <a:rPr lang="fr-CA" sz="2400" dirty="0"/>
                        <a:t>503</a:t>
                      </a:r>
                    </a:p>
                  </a:txBody>
                  <a:tcPr marL="85885" marR="85885" marT="42943" marB="42943"/>
                </a:tc>
                <a:tc>
                  <a:txBody>
                    <a:bodyPr/>
                    <a:lstStyle/>
                    <a:p>
                      <a:r>
                        <a:rPr lang="fr-CA" sz="2400" dirty="0"/>
                        <a:t>Mercredi 30 sept (P1)</a:t>
                      </a:r>
                    </a:p>
                  </a:txBody>
                  <a:tcPr marL="85885" marR="85885" marT="42943" marB="42943"/>
                </a:tc>
                <a:extLst>
                  <a:ext uri="{0D108BD9-81ED-4DB2-BD59-A6C34878D82A}">
                    <a16:rowId xmlns:a16="http://schemas.microsoft.com/office/drawing/2014/main" val="10003"/>
                  </a:ext>
                </a:extLst>
              </a:tr>
              <a:tr h="423254">
                <a:tc>
                  <a:txBody>
                    <a:bodyPr/>
                    <a:lstStyle/>
                    <a:p>
                      <a:r>
                        <a:rPr lang="fr-CA" sz="2400" dirty="0"/>
                        <a:t>506</a:t>
                      </a:r>
                    </a:p>
                  </a:txBody>
                  <a:tcPr marL="85885" marR="85885" marT="42943" marB="42943"/>
                </a:tc>
                <a:tc>
                  <a:txBody>
                    <a:bodyPr/>
                    <a:lstStyle/>
                    <a:p>
                      <a:r>
                        <a:rPr lang="fr-CA" sz="2400" dirty="0"/>
                        <a:t>Vendredi 25 sept (P1)</a:t>
                      </a:r>
                    </a:p>
                  </a:txBody>
                  <a:tcPr marL="85885" marR="85885" marT="42943" marB="42943"/>
                </a:tc>
                <a:extLst>
                  <a:ext uri="{0D108BD9-81ED-4DB2-BD59-A6C34878D82A}">
                    <a16:rowId xmlns:a16="http://schemas.microsoft.com/office/drawing/2014/main" val="10004"/>
                  </a:ext>
                </a:extLst>
              </a:tr>
              <a:tr h="423254">
                <a:tc>
                  <a:txBody>
                    <a:bodyPr/>
                    <a:lstStyle/>
                    <a:p>
                      <a:r>
                        <a:rPr lang="fr-CA" sz="2400" dirty="0"/>
                        <a:t>410</a:t>
                      </a:r>
                    </a:p>
                  </a:txBody>
                  <a:tcPr marL="85885" marR="85885" marT="42943" marB="42943"/>
                </a:tc>
                <a:tc>
                  <a:txBody>
                    <a:bodyPr/>
                    <a:lstStyle/>
                    <a:p>
                      <a:r>
                        <a:rPr lang="fr-CA" sz="2400" dirty="0"/>
                        <a:t>Mardi 29 sept (P5)</a:t>
                      </a:r>
                    </a:p>
                  </a:txBody>
                  <a:tcPr marL="85885" marR="85885" marT="42943" marB="4294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005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Objectifs de l’élève</a:t>
            </a:r>
          </a:p>
        </p:txBody>
      </p:sp>
      <p:sp>
        <p:nvSpPr>
          <p:cNvPr id="3" name="Slide Number Placeholder 2"/>
          <p:cNvSpPr>
            <a:spLocks noGrp="1"/>
          </p:cNvSpPr>
          <p:nvPr>
            <p:ph type="sldNum" sz="quarter" idx="12"/>
          </p:nvPr>
        </p:nvSpPr>
        <p:spPr/>
        <p:txBody>
          <a:bodyPr/>
          <a:lstStyle/>
          <a:p>
            <a:fld id="{532E402A-972A-4FB9-B7F3-9DA6FE68AC5D}" type="slidenum">
              <a:rPr lang="fr-CA" smtClean="0"/>
              <a:t>3</a:t>
            </a:fld>
            <a:endParaRPr lang="fr-CA" dirty="0"/>
          </a:p>
        </p:txBody>
      </p:sp>
      <p:sp>
        <p:nvSpPr>
          <p:cNvPr id="4" name="Content Placeholder 3"/>
          <p:cNvSpPr>
            <a:spLocks noGrp="1"/>
          </p:cNvSpPr>
          <p:nvPr>
            <p:ph sz="quarter" idx="1"/>
          </p:nvPr>
        </p:nvSpPr>
        <p:spPr/>
        <p:txBody>
          <a:bodyPr/>
          <a:lstStyle/>
          <a:p>
            <a:r>
              <a:rPr lang="fr-CA" dirty="0"/>
              <a:t>Pouvoir expliquer un phénomène macroscopique (volume, température, pression, quantité) à l’aide de la théorie cinétique (p. 35-37, p. 50-51)</a:t>
            </a:r>
          </a:p>
          <a:p>
            <a:r>
              <a:rPr lang="fr-CA" dirty="0"/>
              <a:t>Nommer et expliquer la conséquence des quatre hypothèses de la théorique cinétique (p. 41-42)</a:t>
            </a:r>
          </a:p>
          <a:p>
            <a:pPr lvl="1"/>
            <a:r>
              <a:rPr lang="fr-CA" dirty="0"/>
              <a:t>Particule à masse fixe, volume négligeable</a:t>
            </a:r>
          </a:p>
          <a:p>
            <a:pPr lvl="1"/>
            <a:r>
              <a:rPr lang="fr-CA" dirty="0"/>
              <a:t>Constamment en mouvement et aléatoire</a:t>
            </a:r>
          </a:p>
          <a:p>
            <a:pPr lvl="1"/>
            <a:r>
              <a:rPr lang="fr-CA" dirty="0"/>
              <a:t>Collisions élastiques</a:t>
            </a:r>
          </a:p>
          <a:p>
            <a:pPr lvl="1"/>
            <a:r>
              <a:rPr lang="fr-CA" dirty="0"/>
              <a:t>Distribution des vitesses proportionnelle à la température</a:t>
            </a:r>
          </a:p>
          <a:p>
            <a:r>
              <a:rPr lang="fr-CA" dirty="0"/>
              <a:t>Résolution de problème avec lois simples (p.66 à 81)</a:t>
            </a:r>
          </a:p>
        </p:txBody>
      </p:sp>
    </p:spTree>
    <p:extLst>
      <p:ext uri="{BB962C8B-B14F-4D97-AF65-F5344CB8AC3E}">
        <p14:creationId xmlns:p14="http://schemas.microsoft.com/office/powerpoint/2010/main" val="269660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Distribution Maxwell-Boltzmann (</a:t>
            </a:r>
            <a:r>
              <a:rPr lang="fr-CA" dirty="0"/>
              <a:t>énergie cinétique proportionnelle à la température)</a:t>
            </a:r>
            <a:endParaRPr lang="en-CA" dirty="0"/>
          </a:p>
        </p:txBody>
      </p:sp>
      <p:sp>
        <p:nvSpPr>
          <p:cNvPr id="3" name="Content Placeholder 2"/>
          <p:cNvSpPr>
            <a:spLocks noGrp="1"/>
          </p:cNvSpPr>
          <p:nvPr>
            <p:ph sz="quarter" idx="1"/>
          </p:nvPr>
        </p:nvSpPr>
        <p:spPr/>
        <p:txBody>
          <a:bodyPr/>
          <a:lstStyle/>
          <a:p>
            <a:endParaRPr lang="en-CA"/>
          </a:p>
        </p:txBody>
      </p:sp>
      <p:pic>
        <p:nvPicPr>
          <p:cNvPr id="4" name="Picture 3"/>
          <p:cNvPicPr>
            <a:picLocks noChangeAspect="1"/>
          </p:cNvPicPr>
          <p:nvPr/>
        </p:nvPicPr>
        <p:blipFill>
          <a:blip r:embed="rId2"/>
          <a:stretch>
            <a:fillRect/>
          </a:stretch>
        </p:blipFill>
        <p:spPr>
          <a:xfrm>
            <a:off x="2309418" y="1219201"/>
            <a:ext cx="7748983" cy="5240795"/>
          </a:xfrm>
          <a:prstGeom prst="rect">
            <a:avLst/>
          </a:prstGeom>
        </p:spPr>
      </p:pic>
    </p:spTree>
    <p:extLst>
      <p:ext uri="{BB962C8B-B14F-4D97-AF65-F5344CB8AC3E}">
        <p14:creationId xmlns:p14="http://schemas.microsoft.com/office/powerpoint/2010/main" val="341521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Les lois simples (retenir la </a:t>
            </a:r>
            <a:r>
              <a:rPr lang="fr-CA" b="1" dirty="0"/>
              <a:t>formule</a:t>
            </a:r>
            <a:r>
              <a:rPr lang="fr-CA" dirty="0"/>
              <a:t>)</a:t>
            </a:r>
          </a:p>
        </p:txBody>
      </p:sp>
      <p:sp>
        <p:nvSpPr>
          <p:cNvPr id="3" name="Slide Number Placeholder 2"/>
          <p:cNvSpPr>
            <a:spLocks noGrp="1"/>
          </p:cNvSpPr>
          <p:nvPr>
            <p:ph type="sldNum" sz="quarter" idx="12"/>
          </p:nvPr>
        </p:nvSpPr>
        <p:spPr/>
        <p:txBody>
          <a:bodyPr/>
          <a:lstStyle/>
          <a:p>
            <a:fld id="{532E402A-972A-4FB9-B7F3-9DA6FE68AC5D}" type="slidenum">
              <a:rPr lang="fr-CA" smtClean="0"/>
              <a:t>5</a:t>
            </a:fld>
            <a:endParaRPr lang="fr-CA"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lnSpcReduction="10000"/>
              </a:bodyPr>
              <a:lstStyle/>
              <a:p>
                <a:r>
                  <a:rPr lang="fr-CA" dirty="0"/>
                  <a:t>Relation entre pression et volume: loi Boyle-Mariotte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𝑉</m:t>
                        </m:r>
                      </m:e>
                      <m:sub>
                        <m:r>
                          <a:rPr lang="en-US" i="1">
                            <a:latin typeface="Cambria Math"/>
                          </a:rPr>
                          <m:t>1</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𝑃</m:t>
                        </m:r>
                      </m:e>
                      <m:sub>
                        <m:r>
                          <a:rPr lang="en-US" i="1">
                            <a:latin typeface="Cambria Math"/>
                            <a:ea typeface="Cambria Math"/>
                          </a:rPr>
                          <m:t>2</m:t>
                        </m:r>
                      </m:sub>
                    </m:sSub>
                    <m:sSub>
                      <m:sSubPr>
                        <m:ctrlPr>
                          <a:rPr lang="en-US" i="1">
                            <a:latin typeface="Cambria Math" panose="02040503050406030204" pitchFamily="18" charset="0"/>
                            <a:ea typeface="Cambria Math"/>
                          </a:rPr>
                        </m:ctrlPr>
                      </m:sSubPr>
                      <m:e>
                        <m:r>
                          <a:rPr lang="en-US" i="1">
                            <a:latin typeface="Cambria Math"/>
                            <a:ea typeface="Cambria Math"/>
                          </a:rPr>
                          <m:t>𝑉</m:t>
                        </m:r>
                      </m:e>
                      <m:sub>
                        <m:r>
                          <a:rPr lang="en-US" i="1">
                            <a:latin typeface="Cambria Math"/>
                            <a:ea typeface="Cambria Math"/>
                          </a:rPr>
                          <m:t>2</m:t>
                        </m:r>
                      </m:sub>
                    </m:sSub>
                  </m:oMath>
                </a14:m>
                <a:r>
                  <a:rPr lang="fr-CA" dirty="0"/>
                  <a:t> (n, T constantes)</a:t>
                </a:r>
              </a:p>
              <a:p>
                <a:r>
                  <a:rPr lang="fr-CA" dirty="0"/>
                  <a:t>Relation entre température et volume: loi de Charles</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en-US" dirty="0"/>
                  <a:t> (n, P constantes)</a:t>
                </a:r>
              </a:p>
              <a:p>
                <a:r>
                  <a:rPr lang="fr-CA" dirty="0"/>
                  <a:t>Relation entre pression et température: loi de Gay-Lussac</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fr-CA" dirty="0"/>
                  <a:t> (n, V constants)</a:t>
                </a:r>
              </a:p>
              <a:p>
                <a:r>
                  <a:rPr lang="fr-CA" dirty="0"/>
                  <a:t>Relation entre volume et quantité: loi d’Avogadro</a:t>
                </a:r>
              </a:p>
              <a:p>
                <a:pPr lvl="1"/>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1</m:t>
                            </m:r>
                          </m:sub>
                        </m:sSub>
                      </m:num>
                      <m:den>
                        <m:sSub>
                          <m:sSubPr>
                            <m:ctrlPr>
                              <a:rPr lang="en-US" sz="2000" i="1">
                                <a:latin typeface="Cambria Math" panose="02040503050406030204" pitchFamily="18" charset="0"/>
                              </a:rPr>
                            </m:ctrlPr>
                          </m:sSubPr>
                          <m:e>
                            <m:r>
                              <a:rPr lang="fr-CA" sz="2000" i="1">
                                <a:latin typeface="Cambria Math"/>
                              </a:rPr>
                              <m:t>𝑛</m:t>
                            </m:r>
                          </m:e>
                          <m:sub>
                            <m:r>
                              <a:rPr lang="en-US" sz="2000" i="1">
                                <a:latin typeface="Cambria Math"/>
                              </a:rPr>
                              <m:t>1</m:t>
                            </m:r>
                          </m:sub>
                        </m:sSub>
                      </m:den>
                    </m:f>
                    <m:r>
                      <a:rPr lang="en-US" sz="2000" i="1">
                        <a:latin typeface="Cambria Math"/>
                        <a:ea typeface="Cambria Math"/>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2</m:t>
                            </m:r>
                          </m:sub>
                        </m:sSub>
                      </m:num>
                      <m:den>
                        <m:sSub>
                          <m:sSubPr>
                            <m:ctrlPr>
                              <a:rPr lang="en-US" sz="2000" i="1">
                                <a:latin typeface="Cambria Math" panose="02040503050406030204" pitchFamily="18" charset="0"/>
                              </a:rPr>
                            </m:ctrlPr>
                          </m:sSubPr>
                          <m:e>
                            <m:r>
                              <a:rPr lang="fr-CA" sz="2000" i="1">
                                <a:latin typeface="Cambria Math"/>
                              </a:rPr>
                              <m:t>𝑛</m:t>
                            </m:r>
                          </m:e>
                          <m:sub>
                            <m:r>
                              <a:rPr lang="en-US" sz="2000" i="1">
                                <a:latin typeface="Cambria Math"/>
                              </a:rPr>
                              <m:t>2</m:t>
                            </m:r>
                          </m:sub>
                        </m:sSub>
                      </m:den>
                    </m:f>
                  </m:oMath>
                </a14:m>
                <a:r>
                  <a:rPr lang="fr-CA" dirty="0"/>
                  <a:t> (T, P constantes)</a:t>
                </a:r>
              </a:p>
              <a:p>
                <a:r>
                  <a:rPr lang="fr-CA" dirty="0"/>
                  <a:t>Relation entre pression et quantité</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r-CA" sz="2400" i="1">
                                <a:latin typeface="Cambria Math"/>
                              </a:rPr>
                              <m:t>𝑃</m:t>
                            </m:r>
                          </m:e>
                          <m:sub>
                            <m:r>
                              <a:rPr lang="en-US" sz="2400" i="1">
                                <a:latin typeface="Cambria Math"/>
                              </a:rPr>
                              <m:t>1</m:t>
                            </m:r>
                          </m:sub>
                        </m:sSub>
                      </m:num>
                      <m:den>
                        <m:sSub>
                          <m:sSubPr>
                            <m:ctrlPr>
                              <a:rPr lang="en-US" sz="2400" i="1">
                                <a:latin typeface="Cambria Math" panose="02040503050406030204" pitchFamily="18" charset="0"/>
                              </a:rPr>
                            </m:ctrlPr>
                          </m:sSubPr>
                          <m:e>
                            <m:r>
                              <a:rPr lang="fr-CA" sz="2400" i="1">
                                <a:latin typeface="Cambria Math"/>
                              </a:rPr>
                              <m:t>𝑛</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r-CA" sz="2400" i="1">
                                <a:latin typeface="Cambria Math"/>
                              </a:rPr>
                              <m:t>𝑃</m:t>
                            </m:r>
                          </m:e>
                          <m:sub>
                            <m:r>
                              <a:rPr lang="en-US" sz="2400" i="1">
                                <a:latin typeface="Cambria Math"/>
                              </a:rPr>
                              <m:t>2</m:t>
                            </m:r>
                          </m:sub>
                        </m:sSub>
                      </m:num>
                      <m:den>
                        <m:sSub>
                          <m:sSubPr>
                            <m:ctrlPr>
                              <a:rPr lang="en-US" sz="2400" i="1">
                                <a:latin typeface="Cambria Math" panose="02040503050406030204" pitchFamily="18" charset="0"/>
                              </a:rPr>
                            </m:ctrlPr>
                          </m:sSubPr>
                          <m:e>
                            <m:r>
                              <a:rPr lang="fr-CA" sz="2400" i="1">
                                <a:latin typeface="Cambria Math"/>
                              </a:rPr>
                              <m:t>𝑛</m:t>
                            </m:r>
                          </m:e>
                          <m:sub>
                            <m:r>
                              <a:rPr lang="en-US" sz="2400" i="1">
                                <a:latin typeface="Cambria Math"/>
                              </a:rPr>
                              <m:t>2</m:t>
                            </m:r>
                          </m:sub>
                        </m:sSub>
                      </m:den>
                    </m:f>
                    <m:r>
                      <a:rPr lang="fr-CA" sz="2400" i="1">
                        <a:latin typeface="Cambria Math"/>
                      </a:rPr>
                      <m:t> </m:t>
                    </m:r>
                  </m:oMath>
                </a14:m>
                <a:r>
                  <a:rPr lang="fr-CA" dirty="0"/>
                  <a:t>(V, T constants)</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593" t="-1852" r="-1704"/>
                </a:stretch>
              </a:blipFill>
            </p:spPr>
            <p:txBody>
              <a:bodyPr/>
              <a:lstStyle/>
              <a:p>
                <a:r>
                  <a:rPr lang="fr-CA">
                    <a:noFill/>
                  </a:rPr>
                  <a:t> </a:t>
                </a:r>
              </a:p>
            </p:txBody>
          </p:sp>
        </mc:Fallback>
      </mc:AlternateContent>
    </p:spTree>
    <p:extLst>
      <p:ext uri="{BB962C8B-B14F-4D97-AF65-F5344CB8AC3E}">
        <p14:creationId xmlns:p14="http://schemas.microsoft.com/office/powerpoint/2010/main" val="93995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Conventions à mémoriser</a:t>
            </a:r>
          </a:p>
        </p:txBody>
      </p:sp>
      <p:sp>
        <p:nvSpPr>
          <p:cNvPr id="3" name="Slide Number Placeholder 2"/>
          <p:cNvSpPr>
            <a:spLocks noGrp="1"/>
          </p:cNvSpPr>
          <p:nvPr>
            <p:ph type="sldNum" sz="quarter" idx="12"/>
          </p:nvPr>
        </p:nvSpPr>
        <p:spPr/>
        <p:txBody>
          <a:bodyPr/>
          <a:lstStyle/>
          <a:p>
            <a:fld id="{532E402A-972A-4FB9-B7F3-9DA6FE68AC5D}" type="slidenum">
              <a:rPr lang="fr-CA" smtClean="0"/>
              <a:t>6</a:t>
            </a:fld>
            <a:endParaRPr lang="fr-CA"/>
          </a:p>
        </p:txBody>
      </p:sp>
      <p:sp>
        <p:nvSpPr>
          <p:cNvPr id="4" name="Content Placeholder 3"/>
          <p:cNvSpPr>
            <a:spLocks noGrp="1"/>
          </p:cNvSpPr>
          <p:nvPr>
            <p:ph sz="quarter" idx="1"/>
          </p:nvPr>
        </p:nvSpPr>
        <p:spPr/>
        <p:txBody>
          <a:bodyPr/>
          <a:lstStyle/>
          <a:p>
            <a:r>
              <a:rPr lang="fr-CA" dirty="0"/>
              <a:t>TPN (température et pression normale)</a:t>
            </a:r>
          </a:p>
          <a:p>
            <a:pPr lvl="1"/>
            <a:r>
              <a:rPr lang="fr-CA" dirty="0">
                <a:highlight>
                  <a:srgbClr val="FFFF00"/>
                </a:highlight>
              </a:rPr>
              <a:t>T = </a:t>
            </a:r>
            <a:r>
              <a:rPr lang="en-US" dirty="0">
                <a:highlight>
                  <a:srgbClr val="FFFF00"/>
                </a:highlight>
              </a:rPr>
              <a:t>0°C = 273K et P = 101.3 </a:t>
            </a:r>
            <a:r>
              <a:rPr lang="en-US" dirty="0" err="1">
                <a:highlight>
                  <a:srgbClr val="FFFF00"/>
                </a:highlight>
              </a:rPr>
              <a:t>kPa</a:t>
            </a:r>
            <a:r>
              <a:rPr lang="en-US" dirty="0">
                <a:highlight>
                  <a:srgbClr val="FFFF00"/>
                </a:highlight>
              </a:rPr>
              <a:t> = 1 </a:t>
            </a:r>
            <a:r>
              <a:rPr lang="en-US" dirty="0" err="1">
                <a:highlight>
                  <a:srgbClr val="FFFF00"/>
                </a:highlight>
              </a:rPr>
              <a:t>atm</a:t>
            </a:r>
            <a:endParaRPr lang="en-US" dirty="0">
              <a:highlight>
                <a:srgbClr val="FFFF00"/>
              </a:highlight>
            </a:endParaRPr>
          </a:p>
          <a:p>
            <a:pPr lvl="1"/>
            <a:endParaRPr lang="en-US" dirty="0"/>
          </a:p>
          <a:p>
            <a:r>
              <a:rPr lang="en-US" dirty="0"/>
              <a:t>TAPN (</a:t>
            </a:r>
            <a:r>
              <a:rPr lang="en-US" dirty="0" err="1"/>
              <a:t>température</a:t>
            </a:r>
            <a:r>
              <a:rPr lang="en-US" dirty="0"/>
              <a:t> </a:t>
            </a:r>
            <a:r>
              <a:rPr lang="en-US" dirty="0" err="1"/>
              <a:t>ambiante</a:t>
            </a:r>
            <a:r>
              <a:rPr lang="en-US" dirty="0"/>
              <a:t> et </a:t>
            </a:r>
            <a:r>
              <a:rPr lang="en-US" dirty="0" err="1"/>
              <a:t>pression</a:t>
            </a:r>
            <a:r>
              <a:rPr lang="en-US" dirty="0"/>
              <a:t> </a:t>
            </a:r>
            <a:r>
              <a:rPr lang="en-US" dirty="0" err="1"/>
              <a:t>normale</a:t>
            </a:r>
            <a:r>
              <a:rPr lang="en-US" dirty="0"/>
              <a:t>)</a:t>
            </a:r>
          </a:p>
          <a:p>
            <a:pPr marL="548640" lvl="2">
              <a:spcBef>
                <a:spcPts val="600"/>
              </a:spcBef>
              <a:buClr>
                <a:schemeClr val="accent1"/>
              </a:buClr>
            </a:pPr>
            <a:r>
              <a:rPr lang="fr-CA" sz="2300" dirty="0">
                <a:highlight>
                  <a:srgbClr val="FFFF00"/>
                </a:highlight>
              </a:rPr>
              <a:t>T = </a:t>
            </a:r>
            <a:r>
              <a:rPr lang="en-US" sz="2300" dirty="0">
                <a:highlight>
                  <a:srgbClr val="FFFF00"/>
                </a:highlight>
              </a:rPr>
              <a:t>25°C = 298K et P = 101.3 </a:t>
            </a:r>
            <a:r>
              <a:rPr lang="en-US" sz="2300" dirty="0" err="1">
                <a:highlight>
                  <a:srgbClr val="FFFF00"/>
                </a:highlight>
              </a:rPr>
              <a:t>kPa</a:t>
            </a:r>
            <a:r>
              <a:rPr lang="en-US" sz="2300" dirty="0">
                <a:highlight>
                  <a:srgbClr val="FFFF00"/>
                </a:highlight>
              </a:rPr>
              <a:t> = 1 </a:t>
            </a:r>
            <a:r>
              <a:rPr lang="en-US" sz="2300" dirty="0" err="1">
                <a:highlight>
                  <a:srgbClr val="FFFF00"/>
                </a:highlight>
              </a:rPr>
              <a:t>atm</a:t>
            </a:r>
            <a:endParaRPr lang="en-US" sz="2300" dirty="0">
              <a:highlight>
                <a:srgbClr val="FFFF00"/>
              </a:highlight>
            </a:endParaRPr>
          </a:p>
          <a:p>
            <a:endParaRPr lang="fr-CA" dirty="0"/>
          </a:p>
          <a:p>
            <a:r>
              <a:rPr lang="fr-CA" dirty="0"/>
              <a:t>Convertir </a:t>
            </a:r>
            <a:r>
              <a:rPr lang="fr-CA" dirty="0" err="1"/>
              <a:t>Celcius</a:t>
            </a:r>
            <a:r>
              <a:rPr lang="fr-CA" dirty="0"/>
              <a:t> à Kelvin et vice-versa</a:t>
            </a:r>
          </a:p>
          <a:p>
            <a:r>
              <a:rPr lang="fr-CA" dirty="0"/>
              <a:t>Convertir </a:t>
            </a:r>
            <a:r>
              <a:rPr lang="fr-CA" dirty="0" err="1"/>
              <a:t>atm</a:t>
            </a:r>
            <a:r>
              <a:rPr lang="fr-CA" dirty="0"/>
              <a:t>, kPa et mm Hg</a:t>
            </a:r>
          </a:p>
        </p:txBody>
      </p:sp>
    </p:spTree>
    <p:extLst>
      <p:ext uri="{BB962C8B-B14F-4D97-AF65-F5344CB8AC3E}">
        <p14:creationId xmlns:p14="http://schemas.microsoft.com/office/powerpoint/2010/main" val="272364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Démarche pour résolution de problème</a:t>
            </a:r>
          </a:p>
        </p:txBody>
      </p:sp>
      <p:sp>
        <p:nvSpPr>
          <p:cNvPr id="3" name="Slide Number Placeholder 2"/>
          <p:cNvSpPr>
            <a:spLocks noGrp="1"/>
          </p:cNvSpPr>
          <p:nvPr>
            <p:ph type="sldNum" sz="quarter" idx="12"/>
          </p:nvPr>
        </p:nvSpPr>
        <p:spPr/>
        <p:txBody>
          <a:bodyPr/>
          <a:lstStyle/>
          <a:p>
            <a:fld id="{532E402A-972A-4FB9-B7F3-9DA6FE68AC5D}" type="slidenum">
              <a:rPr lang="fr-CA" smtClean="0"/>
              <a:t>7</a:t>
            </a:fld>
            <a:endParaRPr lang="fr-CA"/>
          </a:p>
        </p:txBody>
      </p:sp>
      <p:sp>
        <p:nvSpPr>
          <p:cNvPr id="4" name="Content Placeholder 3"/>
          <p:cNvSpPr>
            <a:spLocks noGrp="1"/>
          </p:cNvSpPr>
          <p:nvPr>
            <p:ph sz="quarter" idx="1"/>
          </p:nvPr>
        </p:nvSpPr>
        <p:spPr/>
        <p:txBody>
          <a:bodyPr/>
          <a:lstStyle/>
          <a:p>
            <a:pPr marL="514350" indent="-514350">
              <a:buFont typeface="+mj-lt"/>
              <a:buAutoNum type="arabicPeriod"/>
            </a:pPr>
            <a:r>
              <a:rPr lang="fr-CA" dirty="0"/>
              <a:t>Identifier les variables (V, T, P et n) du problème</a:t>
            </a:r>
          </a:p>
          <a:p>
            <a:pPr marL="514350" indent="-514350">
              <a:buFont typeface="+mj-lt"/>
              <a:buAutoNum type="arabicPeriod"/>
            </a:pPr>
            <a:r>
              <a:rPr lang="fr-CA" dirty="0"/>
              <a:t>Identifier les deux variables qui vont changer; identifier les deux variables fixes (constantes)</a:t>
            </a:r>
          </a:p>
          <a:p>
            <a:pPr marL="514350" indent="-514350">
              <a:buFont typeface="+mj-lt"/>
              <a:buAutoNum type="arabicPeriod"/>
            </a:pPr>
            <a:r>
              <a:rPr lang="fr-CA" dirty="0"/>
              <a:t>Choisir la relation (la loi) appropriée et l’écrire</a:t>
            </a:r>
          </a:p>
          <a:p>
            <a:pPr marL="514350" indent="-514350">
              <a:buFont typeface="+mj-lt"/>
              <a:buAutoNum type="arabicPeriod"/>
            </a:pPr>
            <a:r>
              <a:rPr lang="fr-CA" dirty="0"/>
              <a:t>Substitution des valeurs avec unités</a:t>
            </a:r>
          </a:p>
          <a:p>
            <a:pPr marL="514350" indent="-514350">
              <a:buFont typeface="+mj-lt"/>
              <a:buAutoNum type="arabicPeriod"/>
            </a:pPr>
            <a:r>
              <a:rPr lang="fr-CA" dirty="0"/>
              <a:t>Calcul et isoler la réponse finale</a:t>
            </a:r>
          </a:p>
          <a:p>
            <a:pPr marL="514350" indent="-514350">
              <a:buFont typeface="+mj-lt"/>
              <a:buAutoNum type="arabicPeriod"/>
            </a:pPr>
            <a:r>
              <a:rPr lang="fr-CA" dirty="0"/>
              <a:t>N.B. Convertir les valeurs au besoin</a:t>
            </a:r>
          </a:p>
          <a:p>
            <a:pPr marL="514350" indent="-514350">
              <a:buFont typeface="+mj-lt"/>
              <a:buAutoNum type="arabicPeriod"/>
            </a:pPr>
            <a:r>
              <a:rPr lang="fr-CA" dirty="0"/>
              <a:t>SVP </a:t>
            </a:r>
            <a:r>
              <a:rPr lang="fr-CA" b="1" dirty="0"/>
              <a:t>encadrer</a:t>
            </a:r>
            <a:r>
              <a:rPr lang="fr-CA" dirty="0"/>
              <a:t> ou </a:t>
            </a:r>
            <a:r>
              <a:rPr lang="fr-CA" b="1" dirty="0"/>
              <a:t>encercler</a:t>
            </a:r>
            <a:r>
              <a:rPr lang="fr-CA" dirty="0"/>
              <a:t> la réponse pour simplifier la tâche du correcteur </a:t>
            </a:r>
            <a:r>
              <a:rPr lang="fr-CA" dirty="0">
                <a:sym typeface="Wingdings" pitchFamily="2" charset="2"/>
              </a:rPr>
              <a:t></a:t>
            </a:r>
          </a:p>
          <a:p>
            <a:pPr marL="514350" indent="-514350">
              <a:buFont typeface="+mj-lt"/>
              <a:buAutoNum type="arabicPeriod"/>
            </a:pPr>
            <a:endParaRPr lang="fr-CA" dirty="0"/>
          </a:p>
        </p:txBody>
      </p:sp>
    </p:spTree>
    <p:extLst>
      <p:ext uri="{BB962C8B-B14F-4D97-AF65-F5344CB8AC3E}">
        <p14:creationId xmlns:p14="http://schemas.microsoft.com/office/powerpoint/2010/main" val="55573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L’hypothèse d’Avogadro</a:t>
            </a:r>
          </a:p>
        </p:txBody>
      </p:sp>
      <p:sp>
        <p:nvSpPr>
          <p:cNvPr id="3" name="Slide Number Placeholder 2"/>
          <p:cNvSpPr>
            <a:spLocks noGrp="1"/>
          </p:cNvSpPr>
          <p:nvPr>
            <p:ph type="sldNum" sz="quarter" idx="12"/>
          </p:nvPr>
        </p:nvSpPr>
        <p:spPr/>
        <p:txBody>
          <a:bodyPr/>
          <a:lstStyle/>
          <a:p>
            <a:fld id="{532E402A-972A-4FB9-B7F3-9DA6FE68AC5D}" type="slidenum">
              <a:rPr lang="fr-CA" smtClean="0"/>
              <a:t>8</a:t>
            </a:fld>
            <a:endParaRPr lang="fr-CA"/>
          </a:p>
        </p:txBody>
      </p:sp>
      <p:sp>
        <p:nvSpPr>
          <p:cNvPr id="4" name="Content Placeholder 3"/>
          <p:cNvSpPr>
            <a:spLocks noGrp="1"/>
          </p:cNvSpPr>
          <p:nvPr>
            <p:ph sz="quarter" idx="1"/>
          </p:nvPr>
        </p:nvSpPr>
        <p:spPr/>
        <p:txBody>
          <a:bodyPr/>
          <a:lstStyle/>
          <a:p>
            <a:r>
              <a:rPr lang="fr-CA" dirty="0"/>
              <a:t>Pour deux gaz différents, dans deux contenants de volumes, température et pression égaux, contiennent le même nombre de particules.</a:t>
            </a:r>
          </a:p>
          <a:p>
            <a:pPr lvl="1"/>
            <a:r>
              <a:rPr lang="fr-CA" b="1" dirty="0"/>
              <a:t>La masse sera différente cependant.</a:t>
            </a:r>
          </a:p>
          <a:p>
            <a:pPr lvl="1"/>
            <a:endParaRPr lang="fr-CA" b="1" dirty="0"/>
          </a:p>
          <a:p>
            <a:endParaRPr lang="fr-CA" dirty="0"/>
          </a:p>
          <a:p>
            <a:endParaRPr lang="fr-CA" dirty="0"/>
          </a:p>
          <a:p>
            <a:endParaRPr lang="fr-CA" dirty="0"/>
          </a:p>
          <a:p>
            <a:r>
              <a:rPr lang="fr-CA" dirty="0"/>
              <a:t>Donc n</a:t>
            </a:r>
            <a:r>
              <a:rPr lang="fr-CA" baseline="-25000" dirty="0"/>
              <a:t>a</a:t>
            </a:r>
            <a:r>
              <a:rPr lang="fr-CA" dirty="0"/>
              <a:t> = n</a:t>
            </a:r>
            <a:r>
              <a:rPr lang="fr-CA" baseline="-25000" dirty="0"/>
              <a:t>b</a:t>
            </a:r>
            <a:endParaRPr lang="fr-CA" dirty="0"/>
          </a:p>
          <a:p>
            <a:r>
              <a:rPr lang="fr-CA" dirty="0"/>
              <a:t>Permet l’identification de gaz inconnus</a:t>
            </a:r>
          </a:p>
          <a:p>
            <a:pPr lvl="1"/>
            <a:r>
              <a:rPr lang="fr-CA" dirty="0"/>
              <a:t>Ex. p. 87 #17, 18</a:t>
            </a:r>
          </a:p>
        </p:txBody>
      </p:sp>
      <p:sp>
        <p:nvSpPr>
          <p:cNvPr id="5" name="Rectangle: Rounded Corners 4">
            <a:extLst>
              <a:ext uri="{FF2B5EF4-FFF2-40B4-BE49-F238E27FC236}">
                <a16:creationId xmlns:a16="http://schemas.microsoft.com/office/drawing/2014/main" id="{44C466C1-AAB1-4DDC-9741-69C653003AEE}"/>
              </a:ext>
            </a:extLst>
          </p:cNvPr>
          <p:cNvSpPr/>
          <p:nvPr/>
        </p:nvSpPr>
        <p:spPr>
          <a:xfrm>
            <a:off x="2809240" y="2667000"/>
            <a:ext cx="1298448" cy="1298448"/>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p:spPr>
        <p:style>
          <a:lnRef idx="2">
            <a:schemeClr val="accent6"/>
          </a:lnRef>
          <a:fillRef idx="1">
            <a:schemeClr val="lt1"/>
          </a:fillRef>
          <a:effectRef idx="0">
            <a:schemeClr val="accent6"/>
          </a:effectRef>
          <a:fontRef idx="minor">
            <a:schemeClr val="dk1"/>
          </a:fontRef>
        </p:style>
        <p:txBody>
          <a:bodyPr rtlCol="0" anchor="ctr"/>
          <a:lstStyle/>
          <a:p>
            <a:pPr algn="ctr"/>
            <a:r>
              <a:rPr lang="fr-CA" dirty="0"/>
              <a:t>Gaz A</a:t>
            </a:r>
          </a:p>
          <a:p>
            <a:pPr algn="ctr"/>
            <a:r>
              <a:rPr lang="fr-CA" dirty="0"/>
              <a:t>T, P et V identique</a:t>
            </a:r>
            <a:endParaRPr lang="en-CA" dirty="0"/>
          </a:p>
        </p:txBody>
      </p:sp>
      <p:sp>
        <p:nvSpPr>
          <p:cNvPr id="6" name="Rectangle: Rounded Corners 5">
            <a:extLst>
              <a:ext uri="{FF2B5EF4-FFF2-40B4-BE49-F238E27FC236}">
                <a16:creationId xmlns:a16="http://schemas.microsoft.com/office/drawing/2014/main" id="{CCE475FB-A8EF-4B2C-B7AF-C12DF8FE0C16}"/>
              </a:ext>
            </a:extLst>
          </p:cNvPr>
          <p:cNvSpPr/>
          <p:nvPr/>
        </p:nvSpPr>
        <p:spPr>
          <a:xfrm>
            <a:off x="7772400" y="2667000"/>
            <a:ext cx="1298448" cy="1298448"/>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p:spPr>
        <p:style>
          <a:lnRef idx="2">
            <a:schemeClr val="accent6"/>
          </a:lnRef>
          <a:fillRef idx="1">
            <a:schemeClr val="lt1"/>
          </a:fillRef>
          <a:effectRef idx="0">
            <a:schemeClr val="accent6"/>
          </a:effectRef>
          <a:fontRef idx="minor">
            <a:schemeClr val="dk1"/>
          </a:fontRef>
        </p:style>
        <p:txBody>
          <a:bodyPr rtlCol="0" anchor="ctr"/>
          <a:lstStyle/>
          <a:p>
            <a:pPr algn="ctr"/>
            <a:r>
              <a:rPr lang="fr-CA" dirty="0"/>
              <a:t>Gaz B</a:t>
            </a:r>
          </a:p>
          <a:p>
            <a:pPr algn="ctr"/>
            <a:r>
              <a:rPr lang="fr-CA" dirty="0"/>
              <a:t>T, P et V identique</a:t>
            </a:r>
            <a:endParaRPr lang="en-CA" dirty="0"/>
          </a:p>
        </p:txBody>
      </p:sp>
    </p:spTree>
    <p:extLst>
      <p:ext uri="{BB962C8B-B14F-4D97-AF65-F5344CB8AC3E}">
        <p14:creationId xmlns:p14="http://schemas.microsoft.com/office/powerpoint/2010/main" val="243240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Volume molaire d’un gaz</a:t>
            </a:r>
          </a:p>
        </p:txBody>
      </p:sp>
      <p:sp>
        <p:nvSpPr>
          <p:cNvPr id="3" name="Slide Number Placeholder 2"/>
          <p:cNvSpPr>
            <a:spLocks noGrp="1"/>
          </p:cNvSpPr>
          <p:nvPr>
            <p:ph type="sldNum" sz="quarter" idx="12"/>
          </p:nvPr>
        </p:nvSpPr>
        <p:spPr/>
        <p:txBody>
          <a:bodyPr/>
          <a:lstStyle/>
          <a:p>
            <a:fld id="{532E402A-972A-4FB9-B7F3-9DA6FE68AC5D}" type="slidenum">
              <a:rPr lang="fr-CA" smtClean="0"/>
              <a:t>9</a:t>
            </a:fld>
            <a:endParaRPr lang="fr-CA"/>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fontScale="85000" lnSpcReduction="20000"/>
              </a:bodyPr>
              <a:lstStyle/>
              <a:p>
                <a:r>
                  <a:rPr lang="fr-CA" dirty="0"/>
                  <a:t>Constat suite à l’hypothèse d’Avogadro:</a:t>
                </a:r>
              </a:p>
              <a:p>
                <a:pPr lvl="1"/>
                <a:r>
                  <a:rPr lang="fr-CA" dirty="0"/>
                  <a:t>La nature du gaz ne changera pas le volume occupé. </a:t>
                </a:r>
                <a:r>
                  <a:rPr lang="fr-CA" b="1" dirty="0"/>
                  <a:t>Une mole de gaz</a:t>
                </a:r>
                <a:r>
                  <a:rPr lang="fr-CA" dirty="0"/>
                  <a:t>, aux même conditions de température et de pression, occupera la même espace.</a:t>
                </a:r>
              </a:p>
              <a:p>
                <a:pPr lvl="1"/>
                <a:endParaRPr lang="fr-CA" b="1" dirty="0"/>
              </a:p>
              <a:p>
                <a:r>
                  <a:rPr lang="fr-CA" dirty="0"/>
                  <a:t>TPN</a:t>
                </a:r>
              </a:p>
              <a:p>
                <a:pPr lvl="1"/>
                <a:r>
                  <a:rPr lang="fr-CA" dirty="0"/>
                  <a:t>Volume molaire = 22,4 L/mol</a:t>
                </a:r>
              </a:p>
              <a:p>
                <a:r>
                  <a:rPr lang="fr-CA" dirty="0"/>
                  <a:t>TAPN</a:t>
                </a:r>
              </a:p>
              <a:p>
                <a:pPr lvl="1"/>
                <a:r>
                  <a:rPr lang="fr-CA" dirty="0"/>
                  <a:t>Volume molaire = 24.5 L/mol</a:t>
                </a:r>
              </a:p>
              <a:p>
                <a:pPr lvl="1"/>
                <a:endParaRPr lang="fr-CA" dirty="0"/>
              </a:p>
              <a:p>
                <a:r>
                  <a:rPr lang="fr-CA" dirty="0"/>
                  <a:t>La connaissance de ces valeurs peuvent accélérer la résolution de problèmes, mais je ne suggère pas de les mémoriser car on peut toujours calculer. Tu peux te servir de ces valeurs si tu désires.</a:t>
                </a:r>
              </a:p>
              <a:p>
                <a:r>
                  <a:rPr lang="fr-CA" dirty="0"/>
                  <a:t>Nécessaire pour #22 et 23, mais dans un test je veux juste que tu comprennes la relation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1</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1</m:t>
                            </m:r>
                          </m:sub>
                        </m:sSub>
                      </m:den>
                    </m:f>
                    <m:r>
                      <a:rPr lang="en-US" sz="2800" i="1">
                        <a:latin typeface="Cambria Math"/>
                        <a:ea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2</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2</m:t>
                            </m:r>
                          </m:sub>
                        </m:sSub>
                      </m:den>
                    </m:f>
                  </m:oMath>
                </a14:m>
                <a:r>
                  <a:rPr lang="fr-CA" dirty="0"/>
                  <a:t> </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a:blip r:embed="rId2"/>
                <a:stretch>
                  <a:fillRect l="-370" t="-2222" r="-370"/>
                </a:stretch>
              </a:blipFill>
            </p:spPr>
            <p:txBody>
              <a:bodyPr/>
              <a:lstStyle/>
              <a:p>
                <a:r>
                  <a:rPr lang="fr-CA">
                    <a:noFill/>
                  </a:rPr>
                  <a:t> </a:t>
                </a:r>
              </a:p>
            </p:txBody>
          </p:sp>
        </mc:Fallback>
      </mc:AlternateContent>
    </p:spTree>
    <p:extLst>
      <p:ext uri="{BB962C8B-B14F-4D97-AF65-F5344CB8AC3E}">
        <p14:creationId xmlns:p14="http://schemas.microsoft.com/office/powerpoint/2010/main" val="176913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1179</TotalTime>
  <Words>1210</Words>
  <Application>Microsoft Office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Bookman Old Style</vt:lpstr>
      <vt:lpstr>Calibri</vt:lpstr>
      <vt:lpstr>Cambria Math</vt:lpstr>
      <vt:lpstr>Gill Sans MT</vt:lpstr>
      <vt:lpstr>Wingdings</vt:lpstr>
      <vt:lpstr>Wingdings 3</vt:lpstr>
      <vt:lpstr>Origin</vt:lpstr>
      <vt:lpstr>Les lois simples des gaz</vt:lpstr>
      <vt:lpstr>Dates des tests et récupérations</vt:lpstr>
      <vt:lpstr>Objectifs de l’élève</vt:lpstr>
      <vt:lpstr>Distribution Maxwell-Boltzmann (énergie cinétique proportionnelle à la température)</vt:lpstr>
      <vt:lpstr>Les lois simples (retenir la formule)</vt:lpstr>
      <vt:lpstr>Conventions à mémoriser</vt:lpstr>
      <vt:lpstr>Démarche pour résolution de problème</vt:lpstr>
      <vt:lpstr>L’hypothèse d’Avogadro</vt:lpstr>
      <vt:lpstr>Volume molaire d’un gaz</vt:lpstr>
      <vt:lpstr>Pression – petite nuance</vt:lpstr>
      <vt:lpstr>Exemple du cahier: p. 83 #7</vt:lpstr>
      <vt:lpstr>Corrigé p. 83 #7</vt:lpstr>
      <vt:lpstr>Pratique – solutions disponibles sur Moodle</vt:lpstr>
      <vt:lpstr>Solution #1 – vidéo dispo sur Moodle</vt:lpstr>
      <vt:lpstr>Solution #2 – vidéo dispo sur Moodle</vt:lpstr>
      <vt:lpstr>Solution #3 – vidéo dispo sur Moodle</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lois simples des gaz</dc:title>
  <dc:creator>David Levan</dc:creator>
  <cp:lastModifiedBy>Levan David</cp:lastModifiedBy>
  <cp:revision>121</cp:revision>
  <dcterms:created xsi:type="dcterms:W3CDTF">2017-08-27T23:45:32Z</dcterms:created>
  <dcterms:modified xsi:type="dcterms:W3CDTF">2020-09-15T01:36:31Z</dcterms:modified>
</cp:coreProperties>
</file>