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364" r:id="rId3"/>
    <p:sldId id="384" r:id="rId4"/>
    <p:sldId id="385" r:id="rId5"/>
    <p:sldId id="389" r:id="rId6"/>
    <p:sldId id="387" r:id="rId7"/>
    <p:sldId id="388" r:id="rId8"/>
    <p:sldId id="391" r:id="rId9"/>
    <p:sldId id="390" r:id="rId10"/>
    <p:sldId id="392" r:id="rId11"/>
    <p:sldId id="393" r:id="rId12"/>
    <p:sldId id="394" r:id="rId13"/>
    <p:sldId id="395" r:id="rId14"/>
    <p:sldId id="39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89407" autoAdjust="0"/>
  </p:normalViewPr>
  <p:slideViewPr>
    <p:cSldViewPr>
      <p:cViewPr varScale="1">
        <p:scale>
          <a:sx n="68" d="100"/>
          <a:sy n="68" d="100"/>
        </p:scale>
        <p:origin x="97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54" y="16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3C714-3B88-4F04-B0CA-5F0E40CF0C12}" type="datetimeFigureOut">
              <a:rPr lang="fr-CA" smtClean="0"/>
              <a:t>2021-01-10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99D2E-728F-4D49-9CBE-264A0B04270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64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https://autotechnology.com/wp-content/uploads/white-rust-can-form-on-corrugated-metal-roofs-and-sidings-but-is-eas_16001003_40001374_1_14109305_500-500x324.jpg</a:t>
            </a:r>
          </a:p>
          <a:p>
            <a:r>
              <a:rPr lang="fr-CA" dirty="0"/>
              <a:t>https://upload.wikimedia.org/wikipedia/commons/thumb/8/8a/Midsummer_bonfire_closeup.jpg/200px-Midsummer_bonfire_closeup.jpg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5007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899D2E-728F-4D49-9CBE-264A0B042700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633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85C6B61A-05DA-442F-9C23-9CDF02E0E810}" type="datetime1">
              <a:rPr lang="en-US" smtClean="0"/>
              <a:t>1/10/2021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3759-087A-4FFB-B708-53A9162CE225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72B3-0613-4541-82CC-5EE13DE55698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6920-3A90-4F4C-8D1E-748A213C5AE8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FA9D18A1-7E8F-47FB-A2C8-909F172D85DC}" type="datetime1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1431-73B4-44F0-B063-35C24EAC09DC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4841-5527-4DF5-8281-74A9FBF5FE2A}" type="datetime1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4203-37CB-427D-8123-10CA5DE366F5}" type="datetime1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844D-C576-4D21-A642-E0071039FD8E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64D13-ABF0-4B50-AA7C-28204975178D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7F60-30A0-40A6-B513-DA6D2CBE7A98}" type="datetime1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B5E548-5B0F-4337-B54A-BC8B25D016D6}" type="datetime1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fr/simulation/legacy/reactions-and-ra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Modèle cinétique - collisions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6.2</a:t>
            </a:r>
          </a:p>
        </p:txBody>
      </p:sp>
    </p:spTree>
    <p:extLst>
      <p:ext uri="{BB962C8B-B14F-4D97-AF65-F5344CB8AC3E}">
        <p14:creationId xmlns:p14="http://schemas.microsoft.com/office/powerpoint/2010/main" val="19098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Mécanismes de réaction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Lorsqu’une réaction a plusieurs étapes, la vitesse de réaction de la réaction globale va être déterminée par </a:t>
            </a:r>
            <a:r>
              <a:rPr lang="fr-CA" b="1" u="sng" dirty="0"/>
              <a:t>l’étape la plus lente</a:t>
            </a:r>
            <a:endParaRPr lang="fr-CA" dirty="0"/>
          </a:p>
          <a:p>
            <a:pPr lvl="1"/>
            <a:r>
              <a:rPr lang="fr-CA" dirty="0"/>
              <a:t>C’est l’étape avec la plus grande </a:t>
            </a:r>
            <a:r>
              <a:rPr lang="fr-CA" b="1" u="sng" dirty="0"/>
              <a:t>énergie d’activation (</a:t>
            </a:r>
            <a:r>
              <a:rPr lang="fr-CA" b="1" i="1" u="sng" dirty="0" err="1"/>
              <a:t>E</a:t>
            </a:r>
            <a:r>
              <a:rPr lang="fr-CA" b="1" i="1" u="sng" baseline="-25000" dirty="0" err="1"/>
              <a:t>a</a:t>
            </a:r>
            <a:r>
              <a:rPr lang="fr-CA" b="1" i="1" u="sng" dirty="0"/>
              <a:t>)</a:t>
            </a:r>
          </a:p>
          <a:p>
            <a:pPr lvl="1"/>
            <a:endParaRPr lang="en-CA" b="1" i="1" u="sng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fr-CA" dirty="0"/>
              <a:t>L’</a:t>
            </a:r>
            <a:r>
              <a:rPr lang="fr-CA" b="1" u="sng" dirty="0"/>
              <a:t>étape déterminante </a:t>
            </a:r>
            <a:r>
              <a:rPr lang="fr-CA" dirty="0"/>
              <a:t>est l’étape avec la plus grande enthalpie du complexe activée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fr-CA" dirty="0"/>
              <a:t>En d’autres mots, c’est l’état de transition qui a besoin du plus d’énergie pour y atteindre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endParaRPr lang="fr-CA" dirty="0"/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fr-CA" dirty="0">
                <a:highlight>
                  <a:srgbClr val="FFFF00"/>
                </a:highlight>
              </a:rPr>
              <a:t>Souvent</a:t>
            </a:r>
            <a:r>
              <a:rPr lang="fr-CA" dirty="0"/>
              <a:t>, l’étape déterminante et l’étape la plus lente est la même </a:t>
            </a:r>
            <a:r>
              <a:rPr lang="fr-CA" dirty="0">
                <a:highlight>
                  <a:srgbClr val="FFFF00"/>
                </a:highlight>
              </a:rPr>
              <a:t>mais pas toujours</a:t>
            </a:r>
            <a:r>
              <a:rPr lang="fr-CA" dirty="0"/>
              <a:t>.</a:t>
            </a:r>
          </a:p>
          <a:p>
            <a:endParaRPr lang="fr-CA" i="1" dirty="0"/>
          </a:p>
          <a:p>
            <a:endParaRPr lang="fr-CA" i="1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2081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dirty="0"/>
              <a:t>Exemple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7" y="1295400"/>
            <a:ext cx="82010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#2 p. 265 #3 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97" y="1175824"/>
            <a:ext cx="10972800" cy="477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442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6048"/>
            <a:ext cx="11075476" cy="493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58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551A47-CEC1-4C52-A7B3-07218C2960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fr-CA" dirty="0">
                <a:highlight>
                  <a:srgbClr val="FFFF00"/>
                </a:highlight>
              </a:rPr>
              <a:t>Dernier cours</a:t>
            </a:r>
            <a:r>
              <a:rPr lang="fr-CA" dirty="0"/>
              <a:t>: p. 253 # 1 à 12 (sauf #5)</a:t>
            </a:r>
            <a:endParaRPr lang="en-CA" dirty="0"/>
          </a:p>
          <a:p>
            <a:pPr lvl="0"/>
            <a:r>
              <a:rPr lang="fr-CA" dirty="0">
                <a:highlight>
                  <a:srgbClr val="00FF00"/>
                </a:highlight>
              </a:rPr>
              <a:t>Aujourd’hui</a:t>
            </a:r>
            <a:r>
              <a:rPr lang="fr-CA" dirty="0"/>
              <a:t>: p. 264 # 1 à 3</a:t>
            </a:r>
          </a:p>
          <a:p>
            <a:pPr lvl="0"/>
            <a:r>
              <a:rPr lang="fr-CA" dirty="0"/>
              <a:t>ATC12 et </a:t>
            </a:r>
            <a:r>
              <a:rPr lang="fr-CA"/>
              <a:t>ATC13 disponible</a:t>
            </a:r>
            <a:endParaRPr lang="en-CA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60AB8-1C07-48D1-886C-ACA999E3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9144000" cy="260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Téléchargez le simulateur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>
                <a:hlinkClick r:id="rId3"/>
              </a:rPr>
              <a:t>https://phet.colorado.edu/fr/simulation/legacy/reactions-and-rates</a:t>
            </a:r>
            <a:endParaRPr lang="fr-CA" dirty="0"/>
          </a:p>
          <a:p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4767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8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Conditions pour avoir une réaction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Particules des réactifs entrent en </a:t>
            </a:r>
            <a:r>
              <a:rPr lang="fr-CA" b="1" u="sng" dirty="0"/>
              <a:t>collision</a:t>
            </a: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Énergie cinétique minimale (</a:t>
            </a:r>
            <a:r>
              <a:rPr lang="fr-CA" i="1" dirty="0"/>
              <a:t>E</a:t>
            </a:r>
            <a:r>
              <a:rPr lang="fr-CA" i="1" baseline="-25000" dirty="0"/>
              <a:t>min</a:t>
            </a:r>
            <a:r>
              <a:rPr lang="fr-CA" i="1" dirty="0"/>
              <a:t>) </a:t>
            </a:r>
            <a:r>
              <a:rPr lang="fr-CA" dirty="0"/>
              <a:t>doit être atteint par les réactifs</a:t>
            </a:r>
          </a:p>
          <a:p>
            <a:pPr lvl="1"/>
            <a:r>
              <a:rPr lang="fr-CA" dirty="0"/>
              <a:t>En d’autres mots, l’énergie d’activation (</a:t>
            </a:r>
            <a:r>
              <a:rPr lang="fr-CA" i="1" dirty="0" err="1"/>
              <a:t>E</a:t>
            </a:r>
            <a:r>
              <a:rPr lang="fr-CA" i="1" baseline="-25000" dirty="0" err="1"/>
              <a:t>a</a:t>
            </a:r>
            <a:r>
              <a:rPr lang="fr-CA" dirty="0"/>
              <a:t>) doit être atteint</a:t>
            </a:r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590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228600"/>
            <a:ext cx="9131300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4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Bilan énergétique annoté (p. 184)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87" y="1219201"/>
            <a:ext cx="8167226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97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Distribution Maxwell-Boltzmann (</a:t>
            </a:r>
            <a:r>
              <a:rPr lang="fr-CA" dirty="0"/>
              <a:t>énergie cinétique proportionnelle à la température)</a:t>
            </a:r>
            <a:endParaRPr lang="en-C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F81E6-C462-47B2-A9CB-6622C97ACE6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17338" y="1267440"/>
            <a:ext cx="7157324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3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de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858000" cy="4937760"/>
          </a:xfrm>
        </p:spPr>
        <p:txBody>
          <a:bodyPr>
            <a:normAutofit/>
          </a:bodyPr>
          <a:lstStyle/>
          <a:p>
            <a:r>
              <a:rPr lang="fr-CA" dirty="0"/>
              <a:t>Collision élastique</a:t>
            </a:r>
          </a:p>
          <a:p>
            <a:pPr lvl="1"/>
            <a:r>
              <a:rPr lang="fr-CA" dirty="0"/>
              <a:t>Rebondissent parfaitement. Pas de réaction chimique a lieu. C’est ce qu’on a considéré pour la loi idéale des gaz.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58429"/>
            <a:ext cx="8124825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GifCam\elastiqu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1219200"/>
            <a:ext cx="4171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7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Types de collisions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784438" cy="4937760"/>
          </a:xfrm>
        </p:spPr>
        <p:txBody>
          <a:bodyPr>
            <a:normAutofit/>
          </a:bodyPr>
          <a:lstStyle/>
          <a:p>
            <a:r>
              <a:rPr lang="fr-CA" dirty="0"/>
              <a:t>Collision efficace</a:t>
            </a:r>
          </a:p>
          <a:p>
            <a:pPr lvl="1"/>
            <a:r>
              <a:rPr lang="fr-CA" dirty="0"/>
              <a:t>Les particules de réactifs possèdent assez d’énergie lorsqu’ils entrent en collision pour entrainer une réaction chimique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664" y="3192145"/>
            <a:ext cx="81724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GifCam\elastiqu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038" y="1219200"/>
            <a:ext cx="41719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145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Angle de collisions (enrichissement)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6477000" cy="4937760"/>
          </a:xfrm>
        </p:spPr>
        <p:txBody>
          <a:bodyPr/>
          <a:lstStyle/>
          <a:p>
            <a:r>
              <a:rPr lang="fr-CA" dirty="0"/>
              <a:t>Mécanique quantique et orbitaux</a:t>
            </a:r>
          </a:p>
          <a:p>
            <a:pPr lvl="1"/>
            <a:r>
              <a:rPr lang="fr-CA" dirty="0"/>
              <a:t>L’angle d’approche des réactifs vont avoir une influence sur la réaction</a:t>
            </a:r>
          </a:p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19200"/>
            <a:ext cx="38100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48160"/>
            <a:ext cx="6629400" cy="25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126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907</TotalTime>
  <Words>327</Words>
  <Application>Microsoft Office PowerPoint</Application>
  <PresentationFormat>Widescreen</PresentationFormat>
  <Paragraphs>52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Bookman Old Style</vt:lpstr>
      <vt:lpstr>Calibri</vt:lpstr>
      <vt:lpstr>Gill Sans MT</vt:lpstr>
      <vt:lpstr>Wingdings</vt:lpstr>
      <vt:lpstr>Wingdings 3</vt:lpstr>
      <vt:lpstr>Origin</vt:lpstr>
      <vt:lpstr>Modèle cinétique - collisions</vt:lpstr>
      <vt:lpstr>Téléchargez le simulateur</vt:lpstr>
      <vt:lpstr>Conditions pour avoir une réaction</vt:lpstr>
      <vt:lpstr>PowerPoint Presentation</vt:lpstr>
      <vt:lpstr>Bilan énergétique annoté (p. 184)</vt:lpstr>
      <vt:lpstr>Distribution Maxwell-Boltzmann (énergie cinétique proportionnelle à la température)</vt:lpstr>
      <vt:lpstr>Types de collisions</vt:lpstr>
      <vt:lpstr>Types de collisions</vt:lpstr>
      <vt:lpstr>Angle de collisions (enrichissement)</vt:lpstr>
      <vt:lpstr>Mécanismes de réaction</vt:lpstr>
      <vt:lpstr> Exemple</vt:lpstr>
      <vt:lpstr>Exemple #2 p. 265 #3 a)</vt:lpstr>
      <vt:lpstr>PowerPoint Presentation</vt:lpstr>
      <vt:lpstr>Exercices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chaleur + calorimétrie</dc:title>
  <dc:creator/>
  <cp:lastModifiedBy>Levan David</cp:lastModifiedBy>
  <cp:revision>122</cp:revision>
  <dcterms:created xsi:type="dcterms:W3CDTF">2006-08-16T00:00:00Z</dcterms:created>
  <dcterms:modified xsi:type="dcterms:W3CDTF">2021-01-10T23:49:16Z</dcterms:modified>
</cp:coreProperties>
</file>