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350" r:id="rId2"/>
    <p:sldId id="349" r:id="rId3"/>
    <p:sldId id="351" r:id="rId4"/>
    <p:sldId id="348" r:id="rId5"/>
    <p:sldId id="339" r:id="rId6"/>
    <p:sldId id="338" r:id="rId7"/>
    <p:sldId id="352" r:id="rId8"/>
    <p:sldId id="353" r:id="rId9"/>
    <p:sldId id="354" r:id="rId10"/>
    <p:sldId id="347" r:id="rId11"/>
    <p:sldId id="31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89407" autoAdjust="0"/>
  </p:normalViewPr>
  <p:slideViewPr>
    <p:cSldViewPr>
      <p:cViewPr varScale="1">
        <p:scale>
          <a:sx n="60" d="100"/>
          <a:sy n="60" d="100"/>
        </p:scale>
        <p:origin x="84" y="9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3C714-3B88-4F04-B0CA-5F0E40CF0C12}" type="datetimeFigureOut">
              <a:rPr lang="fr-CA" smtClean="0"/>
              <a:t>2020-11-29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99D2E-728F-4D49-9CBE-264A0B04270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45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85C6B61A-05DA-442F-9C23-9CDF02E0E810}" type="datetime1">
              <a:rPr lang="en-US" smtClean="0"/>
              <a:t>11/29/2020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3759-087A-4FFB-B708-53A9162CE225}" type="datetime1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2B3-0613-4541-82CC-5EE13DE55698}" type="datetime1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6920-3A90-4F4C-8D1E-748A213C5AE8}" type="datetime1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A9D18A1-7E8F-47FB-A2C8-909F172D85DC}" type="datetime1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1431-73B4-44F0-B063-35C24EAC09DC}" type="datetime1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4841-5527-4DF5-8281-74A9FBF5FE2A}" type="datetime1">
              <a:rPr lang="en-US" smtClean="0"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4203-37CB-427D-8123-10CA5DE366F5}" type="datetime1">
              <a:rPr lang="en-US" smtClean="0"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844D-C576-4D21-A642-E0071039FD8E}" type="datetime1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4D13-ABF0-4B50-AA7C-28204975178D}" type="datetime1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7F60-30A0-40A6-B513-DA6D2CBE7A98}" type="datetime1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5E548-5B0F-4337-B54A-BC8B25D016D6}" type="datetime1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oprof.qc.ca/bv/pages/c1026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oprof.qc.ca/bv/pages/c1026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Enthalpie_standard_de_format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Loi de Hess – partie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5.2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76200"/>
            <a:ext cx="2812633" cy="649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620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Équations d’enthalpies standard de formation (∆</a:t>
            </a:r>
            <a:r>
              <a:rPr lang="fr-CA" dirty="0" err="1"/>
              <a:t>H°</a:t>
            </a:r>
            <a:r>
              <a:rPr lang="fr-CA" baseline="-25000" dirty="0" err="1"/>
              <a:t>f</a:t>
            </a:r>
            <a:r>
              <a:rPr lang="fr-CA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Toujours diatomiques:</a:t>
            </a:r>
          </a:p>
          <a:p>
            <a:pPr lvl="1"/>
            <a:r>
              <a:rPr lang="fr-CA" dirty="0"/>
              <a:t>Halogènes</a:t>
            </a:r>
          </a:p>
          <a:p>
            <a:pPr lvl="1"/>
            <a:r>
              <a:rPr lang="fr-CA" dirty="0"/>
              <a:t>H</a:t>
            </a:r>
            <a:r>
              <a:rPr lang="fr-CA" baseline="-25000" dirty="0"/>
              <a:t>2</a:t>
            </a:r>
            <a:endParaRPr lang="fr-CA" dirty="0"/>
          </a:p>
          <a:p>
            <a:pPr lvl="1"/>
            <a:r>
              <a:rPr lang="fr-CA" dirty="0"/>
              <a:t>N</a:t>
            </a:r>
            <a:r>
              <a:rPr lang="fr-CA" baseline="-25000" dirty="0"/>
              <a:t>2</a:t>
            </a:r>
          </a:p>
          <a:p>
            <a:pPr lvl="1"/>
            <a:r>
              <a:rPr lang="fr-CA" dirty="0"/>
              <a:t>O</a:t>
            </a:r>
            <a:r>
              <a:rPr lang="fr-CA" baseline="-25000" dirty="0"/>
              <a:t>2</a:t>
            </a:r>
            <a:endParaRPr lang="fr-CA" dirty="0"/>
          </a:p>
          <a:p>
            <a:pPr lvl="1"/>
            <a:endParaRPr lang="fr-CA" dirty="0"/>
          </a:p>
          <a:p>
            <a:r>
              <a:rPr lang="fr-CA" dirty="0"/>
              <a:t>Monoatomiques:</a:t>
            </a:r>
          </a:p>
          <a:p>
            <a:pPr lvl="1"/>
            <a:r>
              <a:rPr lang="fr-CA" dirty="0"/>
              <a:t>C</a:t>
            </a:r>
          </a:p>
          <a:p>
            <a:pPr lvl="1"/>
            <a:r>
              <a:rPr lang="fr-CA" dirty="0"/>
              <a:t>Métaux (Mg, Al…)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543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09600" y="1219200"/>
            <a:ext cx="10972800" cy="2667000"/>
          </a:xfrm>
          <a:prstGeom prst="rect">
            <a:avLst/>
          </a:prstGeom>
        </p:spPr>
        <p:txBody>
          <a:bodyPr vert="horz" numCol="2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b="1" dirty="0">
                <a:highlight>
                  <a:srgbClr val="FF0000"/>
                </a:highlight>
              </a:rPr>
              <a:t>Retard</a:t>
            </a:r>
            <a:r>
              <a:rPr lang="fr-CA" dirty="0"/>
              <a:t>: p. 185 à 190</a:t>
            </a:r>
          </a:p>
          <a:p>
            <a:pPr lvl="0"/>
            <a:r>
              <a:rPr lang="fr-CA" u="sng" dirty="0">
                <a:highlight>
                  <a:srgbClr val="FFFF00"/>
                </a:highlight>
              </a:rPr>
              <a:t>Dernier cours:</a:t>
            </a:r>
            <a:r>
              <a:rPr lang="fr-CA" dirty="0">
                <a:highlight>
                  <a:srgbClr val="FFFF00"/>
                </a:highlight>
              </a:rPr>
              <a:t> </a:t>
            </a:r>
            <a:r>
              <a:rPr lang="fr-CA" dirty="0"/>
              <a:t>p. 222 #1 à 7, 9 – loi de Hess facile</a:t>
            </a:r>
          </a:p>
          <a:p>
            <a:pPr lvl="0"/>
            <a:endParaRPr lang="fr-CA" dirty="0">
              <a:highlight>
                <a:srgbClr val="00FF00"/>
              </a:highlight>
            </a:endParaRPr>
          </a:p>
          <a:p>
            <a:pPr lvl="0"/>
            <a:endParaRPr lang="fr-CA" dirty="0">
              <a:highlight>
                <a:srgbClr val="00FF00"/>
              </a:highlight>
            </a:endParaRPr>
          </a:p>
          <a:p>
            <a:pPr lvl="0"/>
            <a:endParaRPr lang="fr-CA" dirty="0">
              <a:highlight>
                <a:srgbClr val="00FF00"/>
              </a:highlight>
            </a:endParaRPr>
          </a:p>
          <a:p>
            <a:pPr lvl="0"/>
            <a:r>
              <a:rPr lang="fr-CA" dirty="0">
                <a:highlight>
                  <a:srgbClr val="00FF00"/>
                </a:highlight>
              </a:rPr>
              <a:t>Aujourd’hui:</a:t>
            </a:r>
          </a:p>
          <a:p>
            <a:pPr lvl="1"/>
            <a:r>
              <a:rPr lang="fr-CA" dirty="0"/>
              <a:t>p. 222 10, 11, 13 – loi de Hess facile</a:t>
            </a:r>
          </a:p>
          <a:p>
            <a:pPr lvl="1"/>
            <a:r>
              <a:rPr lang="fr-FR" dirty="0"/>
              <a:t>p. 226 #8, 12 – </a:t>
            </a:r>
            <a:r>
              <a:rPr lang="fr-CA" dirty="0"/>
              <a:t>loi de Hess </a:t>
            </a:r>
            <a:r>
              <a:rPr lang="fr-FR" dirty="0"/>
              <a:t>avancé</a:t>
            </a:r>
          </a:p>
          <a:p>
            <a:pPr lvl="1"/>
            <a:r>
              <a:rPr lang="fr-FR" dirty="0"/>
              <a:t>p. 234 #5 – </a:t>
            </a:r>
            <a:r>
              <a:rPr lang="fr-CA" dirty="0"/>
              <a:t>loi de Hess </a:t>
            </a:r>
            <a:r>
              <a:rPr lang="fr-FR" dirty="0"/>
              <a:t>avancé</a:t>
            </a:r>
          </a:p>
          <a:p>
            <a:r>
              <a:rPr lang="fr-FR" dirty="0"/>
              <a:t>Quiz Moodle</a:t>
            </a:r>
            <a:endParaRPr lang="en-US" dirty="0"/>
          </a:p>
          <a:p>
            <a:endParaRPr lang="fr-CA" dirty="0"/>
          </a:p>
        </p:txBody>
      </p:sp>
      <p:pic>
        <p:nvPicPr>
          <p:cNvPr id="1027" name="Picture 3" descr="C:\Users\Dave\Dropbox\CSA\Classification exercices V-B-N-NN\M5 he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07" y="3200400"/>
            <a:ext cx="10947293" cy="285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90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Loi de Hess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 err="1"/>
              <a:t>Déf</a:t>
            </a:r>
            <a:r>
              <a:rPr lang="fr-CA" dirty="0"/>
              <a:t>.: la variation d’enthalpie d’une réaction est </a:t>
            </a:r>
            <a:r>
              <a:rPr lang="fr-CA" b="1" dirty="0"/>
              <a:t>la somme algébrique</a:t>
            </a:r>
            <a:r>
              <a:rPr lang="fr-CA" dirty="0"/>
              <a:t> de deux ou plusieurs réactions</a:t>
            </a:r>
          </a:p>
          <a:p>
            <a:pPr lvl="1"/>
            <a:r>
              <a:rPr lang="fr-CA" dirty="0"/>
              <a:t>En d’autres mots, une réaction peut être décomposée en réactions élémentaires et la somme algébrique des variations des réactions intermédiaires nous donne le ∆</a:t>
            </a:r>
            <a:r>
              <a:rPr lang="fr-CA" dirty="0" err="1"/>
              <a:t>H</a:t>
            </a:r>
            <a:r>
              <a:rPr lang="fr-CA" baseline="-25000" dirty="0" err="1"/>
              <a:t>rxn</a:t>
            </a:r>
            <a:endParaRPr lang="fr-CA" baseline="-25000" dirty="0"/>
          </a:p>
          <a:p>
            <a:pPr lvl="1"/>
            <a:endParaRPr lang="fr-CA" baseline="-25000" dirty="0"/>
          </a:p>
          <a:p>
            <a:r>
              <a:rPr lang="fr-CA" dirty="0"/>
              <a:t>∆</a:t>
            </a:r>
            <a:r>
              <a:rPr lang="fr-CA" dirty="0" err="1"/>
              <a:t>H</a:t>
            </a:r>
            <a:r>
              <a:rPr lang="fr-CA" baseline="-25000" dirty="0" err="1"/>
              <a:t>total</a:t>
            </a:r>
            <a:r>
              <a:rPr lang="fr-CA" dirty="0"/>
              <a:t> = ∆H</a:t>
            </a:r>
            <a:r>
              <a:rPr lang="fr-CA" baseline="-25000" dirty="0"/>
              <a:t>1</a:t>
            </a:r>
            <a:r>
              <a:rPr lang="fr-CA" dirty="0"/>
              <a:t> + ∆H</a:t>
            </a:r>
            <a:r>
              <a:rPr lang="fr-CA" baseline="-25000" dirty="0"/>
              <a:t>2</a:t>
            </a:r>
            <a:r>
              <a:rPr lang="fr-CA" dirty="0"/>
              <a:t> + …</a:t>
            </a:r>
          </a:p>
          <a:p>
            <a:pPr lvl="1"/>
            <a:r>
              <a:rPr lang="fr-CA" dirty="0"/>
              <a:t>Ou</a:t>
            </a:r>
          </a:p>
          <a:p>
            <a:r>
              <a:rPr lang="fr-CA" dirty="0"/>
              <a:t>∆</a:t>
            </a:r>
            <a:r>
              <a:rPr lang="fr-CA" dirty="0" err="1"/>
              <a:t>H</a:t>
            </a:r>
            <a:r>
              <a:rPr lang="fr-CA" baseline="-25000" dirty="0" err="1"/>
              <a:t>total</a:t>
            </a:r>
            <a:r>
              <a:rPr lang="fr-CA" dirty="0"/>
              <a:t> = ∑∆H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5" name="Rectangle 4"/>
          <p:cNvSpPr/>
          <p:nvPr/>
        </p:nvSpPr>
        <p:spPr>
          <a:xfrm>
            <a:off x="5791201" y="6400800"/>
            <a:ext cx="4534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>
                <a:hlinkClick r:id="rId2"/>
              </a:rPr>
              <a:t>http://www.alloprof.qc.ca/bv/pages/c1026.aspx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54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Résolution de </a:t>
            </a:r>
            <a:r>
              <a:rPr lang="fr-CA" dirty="0" err="1"/>
              <a:t>prob</a:t>
            </a:r>
            <a:r>
              <a:rPr lang="fr-CA" dirty="0"/>
              <a:t>. – loi de Hess (p. 220)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/>
              <a:t>Étapes à suivre</a:t>
            </a:r>
            <a:r>
              <a:rPr lang="fr-FR" dirty="0"/>
              <a:t> pour calculer la chaleur d'une réaction à l'aide de la loi de Hess</a:t>
            </a:r>
            <a:br>
              <a:rPr lang="fr-FR" dirty="0"/>
            </a:br>
            <a:br>
              <a:rPr lang="fr-FR" dirty="0"/>
            </a:br>
            <a:r>
              <a:rPr lang="fr-FR" b="1" dirty="0"/>
              <a:t>1.</a:t>
            </a:r>
            <a:r>
              <a:rPr lang="fr-FR" dirty="0"/>
              <a:t> Écrire l'équation globale balancée.</a:t>
            </a:r>
            <a:br>
              <a:rPr lang="fr-FR" dirty="0"/>
            </a:br>
            <a:r>
              <a:rPr lang="fr-FR" b="1" dirty="0"/>
              <a:t>2.</a:t>
            </a:r>
            <a:r>
              <a:rPr lang="fr-FR" dirty="0"/>
              <a:t> Choisir les équations intermédiaires pertinentes.</a:t>
            </a:r>
            <a:br>
              <a:rPr lang="fr-FR" dirty="0"/>
            </a:br>
            <a:r>
              <a:rPr lang="fr-FR" b="1" dirty="0"/>
              <a:t>3.</a:t>
            </a:r>
            <a:r>
              <a:rPr lang="fr-FR" dirty="0"/>
              <a:t> Réorganiser les équations en les inversant ou en les multipliant.</a:t>
            </a:r>
            <a:br>
              <a:rPr lang="fr-FR" dirty="0"/>
            </a:br>
            <a:r>
              <a:rPr lang="fr-FR" b="1" dirty="0"/>
              <a:t>4.</a:t>
            </a:r>
            <a:r>
              <a:rPr lang="fr-FR" dirty="0"/>
              <a:t> Additionner les équations ainsi que les chaleurs qui leur sont associées. </a:t>
            </a:r>
            <a:br>
              <a:rPr lang="fr-FR" dirty="0"/>
            </a:br>
            <a:r>
              <a:rPr lang="fr-FR" b="1" dirty="0"/>
              <a:t>5.</a:t>
            </a:r>
            <a:r>
              <a:rPr lang="fr-FR" dirty="0"/>
              <a:t> Convertir la valeur obtenue selon les exigences du problème à résoudre.</a:t>
            </a:r>
          </a:p>
          <a:p>
            <a:endParaRPr lang="fr-FR" dirty="0"/>
          </a:p>
          <a:p>
            <a:r>
              <a:rPr lang="fr-CA" dirty="0">
                <a:hlinkClick r:id="rId2"/>
              </a:rPr>
              <a:t>http://www.alloprof.qc.ca/bv/pages/c1026.aspx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117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Pause pour quelques exercices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Loi de Hess simple – </a:t>
            </a:r>
            <a:r>
              <a:rPr lang="fr-CA" dirty="0">
                <a:highlight>
                  <a:srgbClr val="FFFF00"/>
                </a:highlight>
              </a:rPr>
              <a:t>dernier cours</a:t>
            </a:r>
          </a:p>
          <a:p>
            <a:pPr lvl="1"/>
            <a:r>
              <a:rPr lang="fr-CA" dirty="0"/>
              <a:t>Tu as les équations intermédiaires</a:t>
            </a:r>
          </a:p>
          <a:p>
            <a:pPr marL="274320" lvl="1" indent="0">
              <a:buNone/>
            </a:pPr>
            <a:endParaRPr lang="fr-CA" dirty="0"/>
          </a:p>
          <a:p>
            <a:r>
              <a:rPr lang="fr-CA" dirty="0"/>
              <a:t>Loi de Hess avancé</a:t>
            </a:r>
          </a:p>
          <a:p>
            <a:pPr lvl="1"/>
            <a:r>
              <a:rPr lang="fr-CA" dirty="0"/>
              <a:t>Tu dois trouver les équations intermédiaires</a:t>
            </a:r>
          </a:p>
          <a:p>
            <a:pPr lvl="1"/>
            <a:endParaRPr lang="fr-CA" dirty="0"/>
          </a:p>
          <a:p>
            <a:r>
              <a:rPr lang="fr-CA" dirty="0"/>
              <a:t>Loi de Hess mixte</a:t>
            </a:r>
          </a:p>
          <a:p>
            <a:pPr lvl="1"/>
            <a:r>
              <a:rPr lang="fr-CA" dirty="0"/>
              <a:t>Certains équations intermédiaires sont fournis</a:t>
            </a:r>
          </a:p>
          <a:p>
            <a:pPr lvl="2"/>
            <a:r>
              <a:rPr lang="fr-CA" dirty="0"/>
              <a:t>Tu dois choisir les bonnes</a:t>
            </a:r>
          </a:p>
          <a:p>
            <a:pPr lvl="2"/>
            <a:r>
              <a:rPr lang="fr-CA" dirty="0"/>
              <a:t>Tu dois en ajouter au besoin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1884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Annexe 10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D69ED65-C9BA-46F9-BF6C-19CD89CC3443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239837"/>
            <a:ext cx="104394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275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Enthalpie standard de formation (∆</a:t>
            </a:r>
            <a:r>
              <a:rPr lang="fr-CA" dirty="0" err="1"/>
              <a:t>H°</a:t>
            </a:r>
            <a:r>
              <a:rPr lang="fr-CA" baseline="-25000" dirty="0" err="1"/>
              <a:t>f</a:t>
            </a:r>
            <a:r>
              <a:rPr lang="fr-CA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2971800"/>
          </a:xfrm>
        </p:spPr>
        <p:txBody>
          <a:bodyPr>
            <a:normAutofit/>
          </a:bodyPr>
          <a:lstStyle/>
          <a:p>
            <a:r>
              <a:rPr lang="fr-CA" dirty="0" err="1"/>
              <a:t>Déf</a:t>
            </a:r>
            <a:r>
              <a:rPr lang="fr-CA" dirty="0"/>
              <a:t>. (wiki): </a:t>
            </a:r>
            <a:r>
              <a:rPr lang="fr-FR" dirty="0"/>
              <a:t>L'enthalpie standard de formation à la température T d'un composé chimique (</a:t>
            </a:r>
            <a:r>
              <a:rPr lang="fr-CA" dirty="0"/>
              <a:t>∆</a:t>
            </a:r>
            <a:r>
              <a:rPr lang="fr-CA" dirty="0" err="1"/>
              <a:t>H°</a:t>
            </a:r>
            <a:r>
              <a:rPr lang="fr-CA" baseline="-25000" dirty="0" err="1"/>
              <a:t>f</a:t>
            </a:r>
            <a:r>
              <a:rPr lang="fr-CA" dirty="0"/>
              <a:t>)</a:t>
            </a:r>
            <a:r>
              <a:rPr lang="fr-CA" baseline="-25000" dirty="0"/>
              <a:t> </a:t>
            </a:r>
            <a:r>
              <a:rPr lang="fr-FR" dirty="0"/>
              <a:t>est la différence d'enthalpie mise en jeu lors de la formation d'une mole de ce composé à partir des corps simples, purs, pris dans l'état standard et stables à la température considérée T.</a:t>
            </a:r>
          </a:p>
          <a:p>
            <a:r>
              <a:rPr lang="fr-FR" dirty="0"/>
              <a:t>En d’autre mots, l’enthalpie de formation (à TAPN), est l’énergie nécessaire pour former une substance à partir de réactifs simples stables (un seul élément)</a:t>
            </a:r>
            <a:endParaRPr lang="fr-CA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609600" y="4038601"/>
            <a:ext cx="11049000" cy="226746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Exemple:</a:t>
            </a:r>
          </a:p>
          <a:p>
            <a:pPr lvl="1"/>
            <a:r>
              <a:rPr lang="fr-CA" dirty="0" err="1"/>
              <a:t>C</a:t>
            </a:r>
            <a:r>
              <a:rPr lang="fr-CA" baseline="-25000" dirty="0" err="1"/>
              <a:t>graphite</a:t>
            </a:r>
            <a:r>
              <a:rPr lang="fr-CA" dirty="0"/>
              <a:t> + O</a:t>
            </a:r>
            <a:r>
              <a:rPr lang="fr-CA" baseline="-25000" dirty="0"/>
              <a:t>2(g)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CO</a:t>
            </a:r>
            <a:r>
              <a:rPr lang="fr-CA" baseline="-25000" dirty="0">
                <a:sym typeface="Wingdings" pitchFamily="2" charset="2"/>
              </a:rPr>
              <a:t>2(g)</a:t>
            </a:r>
          </a:p>
          <a:p>
            <a:pPr lvl="1"/>
            <a:r>
              <a:rPr lang="fr-CA" dirty="0"/>
              <a:t>∆</a:t>
            </a:r>
            <a:r>
              <a:rPr lang="fr-CA" dirty="0" err="1"/>
              <a:t>H°</a:t>
            </a:r>
            <a:r>
              <a:rPr lang="fr-CA" baseline="-25000" dirty="0" err="1"/>
              <a:t>f</a:t>
            </a:r>
            <a:r>
              <a:rPr lang="fr-CA" baseline="-25000" dirty="0"/>
              <a:t> </a:t>
            </a:r>
            <a:r>
              <a:rPr lang="fr-CA" dirty="0"/>
              <a:t>de CO</a:t>
            </a:r>
            <a:r>
              <a:rPr lang="fr-CA" baseline="-25000" dirty="0"/>
              <a:t>2(g)</a:t>
            </a:r>
            <a:r>
              <a:rPr lang="fr-CA" dirty="0"/>
              <a:t> = -393,52 kJ/mol CO</a:t>
            </a:r>
            <a:r>
              <a:rPr lang="fr-CA" baseline="-25000" dirty="0"/>
              <a:t>2(g)</a:t>
            </a:r>
            <a:endParaRPr lang="fr-CA" dirty="0"/>
          </a:p>
        </p:txBody>
      </p:sp>
      <p:sp>
        <p:nvSpPr>
          <p:cNvPr id="7" name="Rectangle 6"/>
          <p:cNvSpPr/>
          <p:nvPr/>
        </p:nvSpPr>
        <p:spPr>
          <a:xfrm>
            <a:off x="3676135" y="6379173"/>
            <a:ext cx="66602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>
                <a:hlinkClick r:id="rId2"/>
              </a:rPr>
              <a:t>https://fr.wikipedia.org/wiki/Enthalpie_standard_de_formation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5704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avancé – p. 226 #8a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60028"/>
            <a:ext cx="8229600" cy="1038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6477000" y="1654314"/>
            <a:ext cx="5216611" cy="2673052"/>
            <a:chOff x="1905000" y="3105150"/>
            <a:chExt cx="5249562" cy="2619375"/>
          </a:xfrm>
        </p:grpSpPr>
        <p:pic>
          <p:nvPicPr>
            <p:cNvPr id="1126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2962" y="3886200"/>
              <a:ext cx="5181600" cy="1838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26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0" y="3105150"/>
              <a:ext cx="5095875" cy="64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46919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F2328DA-1636-4977-8D91-7A1721D44BE5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15" y="1219200"/>
            <a:ext cx="10774484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94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Commentaires additionnels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Notez que ∆</a:t>
            </a:r>
            <a:r>
              <a:rPr lang="fr-CA" dirty="0" err="1"/>
              <a:t>H°</a:t>
            </a:r>
            <a:r>
              <a:rPr lang="fr-CA" baseline="-25000" dirty="0" err="1"/>
              <a:t>f</a:t>
            </a:r>
            <a:r>
              <a:rPr lang="fr-CA" baseline="-25000" dirty="0"/>
              <a:t> </a:t>
            </a:r>
            <a:r>
              <a:rPr lang="fr-CA" dirty="0"/>
              <a:t> d’une substance pure, simple et stable est égal à 0 kJ/mol</a:t>
            </a:r>
          </a:p>
          <a:p>
            <a:pPr lvl="1"/>
            <a:r>
              <a:rPr lang="fr-CA" dirty="0"/>
              <a:t>C’est-à-dire, il ne faut aucune énergie pour former cette substance. Elle est présente aux conditions standards de TAPN</a:t>
            </a:r>
          </a:p>
          <a:p>
            <a:pPr lvl="1"/>
            <a:endParaRPr lang="fr-CA" dirty="0"/>
          </a:p>
          <a:p>
            <a:r>
              <a:rPr lang="fr-CA" dirty="0"/>
              <a:t>Dans certains cas, plusieurs formes de la même substance peut être présente (carbone)</a:t>
            </a:r>
          </a:p>
          <a:p>
            <a:r>
              <a:rPr lang="fr-CA" dirty="0"/>
              <a:t>∆</a:t>
            </a:r>
            <a:r>
              <a:rPr lang="fr-CA" dirty="0" err="1"/>
              <a:t>H°</a:t>
            </a:r>
            <a:r>
              <a:rPr lang="fr-CA" baseline="-25000" dirty="0" err="1"/>
              <a:t>f</a:t>
            </a:r>
            <a:r>
              <a:rPr lang="fr-CA" baseline="-25000" dirty="0"/>
              <a:t> </a:t>
            </a:r>
            <a:r>
              <a:rPr lang="fr-CA" dirty="0"/>
              <a:t> du graphite = 0</a:t>
            </a:r>
          </a:p>
          <a:p>
            <a:r>
              <a:rPr lang="fr-CA" dirty="0"/>
              <a:t>∆</a:t>
            </a:r>
            <a:r>
              <a:rPr lang="fr-CA" dirty="0" err="1"/>
              <a:t>H°</a:t>
            </a:r>
            <a:r>
              <a:rPr lang="fr-CA" baseline="-25000" dirty="0" err="1"/>
              <a:t>f</a:t>
            </a:r>
            <a:r>
              <a:rPr lang="fr-CA" baseline="-25000" dirty="0"/>
              <a:t> </a:t>
            </a:r>
            <a:r>
              <a:rPr lang="fr-CA" dirty="0"/>
              <a:t> du diamant = 1.9 kJ/mol</a:t>
            </a:r>
          </a:p>
          <a:p>
            <a:endParaRPr lang="fr-CA" dirty="0"/>
          </a:p>
          <a:p>
            <a:r>
              <a:rPr lang="fr-CA" dirty="0"/>
              <a:t>Tu peux utiliser </a:t>
            </a:r>
            <a:r>
              <a:rPr lang="fr-CA" dirty="0">
                <a:highlight>
                  <a:srgbClr val="FFFF00"/>
                </a:highlight>
              </a:rPr>
              <a:t>(tu dois!)</a:t>
            </a:r>
            <a:r>
              <a:rPr lang="fr-CA" dirty="0"/>
              <a:t> des coefficients fractionnels</a:t>
            </a:r>
          </a:p>
        </p:txBody>
      </p:sp>
    </p:spTree>
    <p:extLst>
      <p:ext uri="{BB962C8B-B14F-4D97-AF65-F5344CB8AC3E}">
        <p14:creationId xmlns:p14="http://schemas.microsoft.com/office/powerpoint/2010/main" val="948261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623</TotalTime>
  <Words>584</Words>
  <Application>Microsoft Office PowerPoint</Application>
  <PresentationFormat>Widescreen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Bookman Old Style</vt:lpstr>
      <vt:lpstr>Calibri</vt:lpstr>
      <vt:lpstr>Gill Sans MT</vt:lpstr>
      <vt:lpstr>Wingdings</vt:lpstr>
      <vt:lpstr>Wingdings 3</vt:lpstr>
      <vt:lpstr>Origin</vt:lpstr>
      <vt:lpstr>Loi de Hess – partie 2</vt:lpstr>
      <vt:lpstr>Loi de Hess</vt:lpstr>
      <vt:lpstr>Résolution de prob. – loi de Hess (p. 220)</vt:lpstr>
      <vt:lpstr>Pause pour quelques exercices</vt:lpstr>
      <vt:lpstr>Annexe 10</vt:lpstr>
      <vt:lpstr>Enthalpie standard de formation (∆H°f)</vt:lpstr>
      <vt:lpstr>Exemple avancé – p. 226 #8a</vt:lpstr>
      <vt:lpstr>Corrigé</vt:lpstr>
      <vt:lpstr>Commentaires additionnels</vt:lpstr>
      <vt:lpstr>Équations d’enthalpies standard de formation (∆H°f)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94</cp:revision>
  <dcterms:created xsi:type="dcterms:W3CDTF">2006-08-16T00:00:00Z</dcterms:created>
  <dcterms:modified xsi:type="dcterms:W3CDTF">2020-11-29T18:59:05Z</dcterms:modified>
</cp:coreProperties>
</file>