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16" r:id="rId3"/>
    <p:sldId id="317" r:id="rId4"/>
    <p:sldId id="318" r:id="rId5"/>
    <p:sldId id="270" r:id="rId6"/>
    <p:sldId id="326" r:id="rId7"/>
    <p:sldId id="271" r:id="rId8"/>
    <p:sldId id="311" r:id="rId9"/>
    <p:sldId id="313" r:id="rId10"/>
    <p:sldId id="315" r:id="rId11"/>
    <p:sldId id="324" r:id="rId12"/>
    <p:sldId id="319" r:id="rId13"/>
    <p:sldId id="275" r:id="rId14"/>
    <p:sldId id="320" r:id="rId15"/>
    <p:sldId id="325" r:id="rId16"/>
    <p:sldId id="310" r:id="rId17"/>
    <p:sldId id="321" r:id="rId18"/>
    <p:sldId id="278" r:id="rId19"/>
    <p:sldId id="322" r:id="rId20"/>
    <p:sldId id="32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491C4-3190-43DD-BCA7-AF5EAA5AD662}" type="datetimeFigureOut">
              <a:rPr lang="fr-CA" smtClean="0"/>
              <a:t>2020-09-14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E2485-7EBD-42C1-ABBC-E7A6EE11F80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094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https://upload.wikimedia.org/wikipedia/commons/6/6d/Translational_motion.gif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E2485-7EBD-42C1-ABBC-E7A6EE11F807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2151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https://upload.wikimedia.org/wikipedia/commons/6/6d/Translational_motion.gif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E2485-7EBD-42C1-ABBC-E7A6EE11F807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2151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https://upload.wikimedia.org/wikipedia/commons/6/6d/Translational_motion.gif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E2485-7EBD-42C1-ABBC-E7A6EE11F807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7064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DBE3ADE3-C327-4D39-B7CD-A99C01BD2D7E}" type="datetime1">
              <a:rPr lang="fr-CA" smtClean="0"/>
              <a:t>2020-09-14</a:t>
            </a:fld>
            <a:endParaRPr lang="fr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fr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532E402A-972A-4FB9-B7F3-9DA6FE68AC5D}" type="slidenum">
              <a:rPr lang="fr-CA" smtClean="0"/>
              <a:t>‹#›</a:t>
            </a:fld>
            <a:endParaRPr lang="fr-CA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BCF9-1014-45E8-95E2-7E42F1F46835}" type="datetime1">
              <a:rPr lang="fr-CA" smtClean="0"/>
              <a:t>2020-09-14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A03D-67AD-4D68-A3A1-3BCA12A912C2}" type="datetime1">
              <a:rPr lang="fr-CA" smtClean="0"/>
              <a:t>2020-09-14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‹#›</a:t>
            </a:fld>
            <a:endParaRPr lang="fr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DAEA-5859-4FB0-BF33-C3CB739D346C}" type="datetime1">
              <a:rPr lang="fr-CA" smtClean="0"/>
              <a:t>2020-09-14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‹#›</a:t>
            </a:fld>
            <a:endParaRPr lang="fr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F867B3D7-651B-4F15-B221-CC010AF63DA2}" type="datetime1">
              <a:rPr lang="fr-CA" smtClean="0"/>
              <a:t>2020-09-14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532E402A-972A-4FB9-B7F3-9DA6FE68AC5D}" type="slidenum">
              <a:rPr lang="fr-CA" smtClean="0"/>
              <a:t>‹#›</a:t>
            </a:fld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9B2E-06D8-4470-BD02-5EF678E7FC34}" type="datetime1">
              <a:rPr lang="fr-CA" smtClean="0"/>
              <a:t>2020-09-14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‹#›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0DCD-F8AB-45F8-8153-C863EEB21F63}" type="datetime1">
              <a:rPr lang="fr-CA" smtClean="0"/>
              <a:t>2020-09-14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‹#›</a:t>
            </a:fld>
            <a:endParaRPr lang="fr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16D6-1BE6-4BD1-81B0-D5F1DA253F99}" type="datetime1">
              <a:rPr lang="fr-CA" smtClean="0"/>
              <a:t>2020-09-14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‹#›</a:t>
            </a:fld>
            <a:endParaRPr lang="fr-CA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E2D0-E055-44B3-92CD-6BFDCE824738}" type="datetime1">
              <a:rPr lang="fr-CA" smtClean="0"/>
              <a:t>2020-09-14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‹#›</a:t>
            </a:fld>
            <a:endParaRPr lang="fr-CA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3D0D-746F-4314-8888-03EF9D3588FE}" type="datetime1">
              <a:rPr lang="fr-CA" smtClean="0"/>
              <a:t>2020-09-14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‹#›</a:t>
            </a:fld>
            <a:endParaRPr lang="fr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AD2D-29B3-4288-955D-3B7068843D2B}" type="datetime1">
              <a:rPr lang="fr-CA" smtClean="0"/>
              <a:t>2020-09-14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‹#›</a:t>
            </a:fld>
            <a:endParaRPr lang="fr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7A8F7B1-8E78-4613-BDBF-0ADF0E90049E}" type="datetime1">
              <a:rPr lang="fr-CA" smtClean="0"/>
              <a:t>2020-09-14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2E402A-972A-4FB9-B7F3-9DA6FE68AC5D}" type="slidenum">
              <a:rPr lang="fr-CA" smtClean="0"/>
              <a:t>‹#›</a:t>
            </a:fld>
            <a:endParaRPr lang="fr-CA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Les lois simples des gaz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Chapitre 1 et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23984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Notation Kelvin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10</a:t>
            </a:fld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Un Kelvin est utilisé pour mesurer la température de façon absolue (pas de chiffres négatifs)</a:t>
            </a:r>
          </a:p>
          <a:p>
            <a:pPr lvl="1"/>
            <a:r>
              <a:rPr lang="fr-CA" dirty="0"/>
              <a:t>La plus basse température possible: 0K (le zéro absolu)</a:t>
            </a:r>
          </a:p>
          <a:p>
            <a:pPr lvl="1"/>
            <a:endParaRPr lang="fr-CA" dirty="0"/>
          </a:p>
          <a:p>
            <a:r>
              <a:rPr lang="fr-CA" dirty="0"/>
              <a:t>Température de la pièce = </a:t>
            </a:r>
            <a:r>
              <a:rPr lang="en-US" dirty="0"/>
              <a:t>25°C = 298K</a:t>
            </a:r>
          </a:p>
          <a:p>
            <a:endParaRPr lang="fr-CA" dirty="0"/>
          </a:p>
          <a:p>
            <a:r>
              <a:rPr lang="fr-CA" dirty="0"/>
              <a:t>Pour convertir de Celsius à Kelvin, additionner (+) 273</a:t>
            </a:r>
          </a:p>
          <a:p>
            <a:r>
              <a:rPr lang="fr-CA" dirty="0"/>
              <a:t>Pour convertir de Kelvin à Celsius, soustraire (-) 273</a:t>
            </a:r>
          </a:p>
          <a:p>
            <a:endParaRPr lang="fr-CA" dirty="0"/>
          </a:p>
          <a:p>
            <a:r>
              <a:rPr lang="fr-CA" dirty="0"/>
              <a:t>N.B.: techniquement la conversion exacte est de 273.15K mais nous utiliserons 273K pour simplifier</a:t>
            </a:r>
          </a:p>
        </p:txBody>
      </p:sp>
    </p:spTree>
    <p:extLst>
      <p:ext uri="{BB962C8B-B14F-4D97-AF65-F5344CB8AC3E}">
        <p14:creationId xmlns:p14="http://schemas.microsoft.com/office/powerpoint/2010/main" val="253920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Notation Kelvin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11</a:t>
            </a:fld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Pour la première étape, </a:t>
            </a:r>
            <a:r>
              <a:rPr lang="fr-CA" dirty="0">
                <a:highlight>
                  <a:srgbClr val="FFFF00"/>
                </a:highlight>
              </a:rPr>
              <a:t>tous les calculs avec une température (T) doit se faire en température absolue (en Kelvin)</a:t>
            </a:r>
          </a:p>
          <a:p>
            <a:pPr lvl="1"/>
            <a:r>
              <a:rPr lang="fr-CA" dirty="0"/>
              <a:t>Sinon les proportions seront illogiques et nous allons obtenir des résultats impossibles</a:t>
            </a:r>
          </a:p>
          <a:p>
            <a:pPr lvl="2"/>
            <a:r>
              <a:rPr lang="fr-CA" dirty="0"/>
              <a:t>Ex. un volume négatif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B672266A-CC13-4310-BC01-14F478990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9" y="2716792"/>
            <a:ext cx="3024981" cy="30249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59FDAA-6EFF-4B68-9E09-B31403C63F70}"/>
              </a:ext>
            </a:extLst>
          </p:cNvPr>
          <p:cNvSpPr/>
          <p:nvPr/>
        </p:nvSpPr>
        <p:spPr>
          <a:xfrm>
            <a:off x="4583509" y="5741773"/>
            <a:ext cx="41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/>
              <a:t>William Thomson, 1st Baron Kelvin </a:t>
            </a:r>
            <a:br>
              <a:rPr lang="en-CA" sz="2000" dirty="0"/>
            </a:br>
            <a:r>
              <a:rPr lang="en-CA" sz="2000" dirty="0"/>
              <a:t>(Lord Kelvin)</a:t>
            </a:r>
          </a:p>
        </p:txBody>
      </p:sp>
    </p:spTree>
    <p:extLst>
      <p:ext uri="{BB962C8B-B14F-4D97-AF65-F5344CB8AC3E}">
        <p14:creationId xmlns:p14="http://schemas.microsoft.com/office/powerpoint/2010/main" val="3014026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Conversion rapide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12</a:t>
            </a:fld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Quelle est la température en K?</a:t>
            </a:r>
          </a:p>
          <a:p>
            <a:r>
              <a:rPr lang="fr-CA" dirty="0"/>
              <a:t>0</a:t>
            </a:r>
            <a:r>
              <a:rPr lang="en-US" dirty="0"/>
              <a:t>°C =</a:t>
            </a:r>
          </a:p>
          <a:p>
            <a:r>
              <a:rPr lang="en-US" dirty="0"/>
              <a:t>100°C =</a:t>
            </a:r>
          </a:p>
          <a:p>
            <a:r>
              <a:rPr lang="en-US" dirty="0"/>
              <a:t>76°C =</a:t>
            </a:r>
          </a:p>
          <a:p>
            <a:endParaRPr lang="fr-CA" dirty="0"/>
          </a:p>
          <a:p>
            <a:r>
              <a:rPr lang="fr-CA" dirty="0"/>
              <a:t>Quelle est la température en °C?</a:t>
            </a:r>
          </a:p>
          <a:p>
            <a:r>
              <a:rPr lang="fr-CA" dirty="0"/>
              <a:t>0K =</a:t>
            </a:r>
          </a:p>
          <a:p>
            <a:r>
              <a:rPr lang="en-US" dirty="0"/>
              <a:t>100 K =</a:t>
            </a:r>
          </a:p>
          <a:p>
            <a:r>
              <a:rPr lang="en-US" dirty="0"/>
              <a:t>376 K = 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34947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théorie cinétique des gaz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13</a:t>
            </a:fld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La théorie présume </a:t>
            </a:r>
            <a:r>
              <a:rPr lang="fr-CA" b="1" u="sng" dirty="0"/>
              <a:t>un gaz idéal hypothétique</a:t>
            </a:r>
            <a:r>
              <a:rPr lang="fr-CA" dirty="0"/>
              <a:t> avec ces quatre hypothèses: (</a:t>
            </a:r>
            <a:r>
              <a:rPr lang="fr-CA" b="1" dirty="0"/>
              <a:t>p.42-43</a:t>
            </a:r>
            <a:r>
              <a:rPr lang="fr-CA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Les particules de gaz ont une masse mais un volume négligeable (un point)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Les particules de gaz sont continuellement en mouvement, de façon aléatoire, dans toutes les directions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Les collisions de gaz sont élastiques: rebond parfait sans perte d’énergie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L’énergie cinétique moyenne des particules de gaz et directement proportionnelle à la température</a:t>
            </a:r>
          </a:p>
        </p:txBody>
      </p:sp>
    </p:spTree>
    <p:extLst>
      <p:ext uri="{BB962C8B-B14F-4D97-AF65-F5344CB8AC3E}">
        <p14:creationId xmlns:p14="http://schemas.microsoft.com/office/powerpoint/2010/main" val="377555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théorie cinétique des gaz - en bref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14</a:t>
            </a:fld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fr-CA" dirty="0"/>
                  <a:t>Masse mais pas de V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fr-CA" dirty="0"/>
                  <a:t>Mouvement constant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fr-CA" dirty="0"/>
                  <a:t>Collisions élastiques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fr-CA" dirty="0" err="1"/>
                  <a:t>E</a:t>
                </a:r>
                <a:r>
                  <a:rPr lang="fr-CA" baseline="-25000" dirty="0" err="1"/>
                  <a:t>k</a:t>
                </a:r>
                <a:r>
                  <a:rPr lang="fr-CA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CA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fr-CA" b="0" i="1" smtClean="0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fr-CA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CA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𝑚𝑜𝑦</m:t>
                        </m:r>
                      </m:sub>
                    </m:sSub>
                    <m:r>
                      <a:rPr lang="fr-CA" i="1">
                        <a:latin typeface="Cambria Math"/>
                        <a:ea typeface="Cambria Math"/>
                      </a:rPr>
                      <m:t>∝</m:t>
                    </m:r>
                    <m:r>
                      <a:rPr lang="fr-CA" b="0" i="1" smtClean="0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endParaRPr lang="fr-CA" dirty="0"/>
              </a:p>
              <a:p>
                <a:pPr marL="514350" indent="-514350">
                  <a:buFont typeface="+mj-lt"/>
                  <a:buAutoNum type="arabicPeriod"/>
                </a:pPr>
                <a:endParaRPr lang="fr-CA" dirty="0"/>
              </a:p>
              <a:p>
                <a:pPr marL="0" indent="0">
                  <a:buNone/>
                </a:pPr>
                <a:r>
                  <a:rPr lang="fr-CA" dirty="0"/>
                  <a:t>Voir simulateur </a:t>
                </a:r>
                <a:r>
                  <a:rPr lang="fr-CA" dirty="0" err="1"/>
                  <a:t>PhET</a:t>
                </a:r>
                <a:r>
                  <a:rPr lang="fr-CA" dirty="0"/>
                  <a:t>: </a:t>
                </a:r>
                <a:r>
                  <a:rPr lang="fr-CA" b="1" dirty="0" err="1"/>
                  <a:t>gas-properties_fr</a:t>
                </a:r>
                <a:endParaRPr lang="fr-CA" b="1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1333" t="-111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219200"/>
            <a:ext cx="4038600" cy="354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12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théorie cinétique des gaz - en bref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15</a:t>
            </a:fld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6096000" cy="4937760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 startAt="4"/>
                </a:pPr>
                <a:r>
                  <a:rPr lang="fr-CA" dirty="0" err="1"/>
                  <a:t>E</a:t>
                </a:r>
                <a:r>
                  <a:rPr lang="fr-CA" baseline="-25000" dirty="0" err="1"/>
                  <a:t>k</a:t>
                </a:r>
                <a:r>
                  <a:rPr lang="fr-CA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CA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fr-CA" b="0" i="1" smtClean="0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fr-CA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CA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𝑚𝑜𝑦</m:t>
                        </m:r>
                      </m:sub>
                    </m:sSub>
                    <m:r>
                      <a:rPr lang="fr-CA" i="1">
                        <a:latin typeface="Cambria Math"/>
                        <a:ea typeface="Cambria Math"/>
                      </a:rPr>
                      <m:t>∝</m:t>
                    </m:r>
                    <m:r>
                      <a:rPr lang="fr-CA" b="0" i="1" smtClean="0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endParaRPr lang="fr-CA" dirty="0"/>
              </a:p>
              <a:p>
                <a:pPr marL="788670" lvl="1" indent="-514350">
                  <a:buFont typeface="+mj-lt"/>
                  <a:buAutoNum type="arabicPeriod" startAt="4"/>
                </a:pPr>
                <a:r>
                  <a:rPr lang="fr-CA" dirty="0"/>
                  <a:t>La température d’un gaz influence la vitesse moyenne des particules: distribution Maxwell-Boltzmann</a:t>
                </a:r>
              </a:p>
              <a:p>
                <a:pPr marL="514350" indent="-514350">
                  <a:buFont typeface="+mj-lt"/>
                  <a:buAutoNum type="arabicPeriod" startAt="4"/>
                </a:pPr>
                <a:endParaRPr lang="fr-CA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6096000" cy="4937760"/>
              </a:xfrm>
              <a:blipFill>
                <a:blip r:embed="rId3"/>
                <a:stretch>
                  <a:fillRect l="-9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0E87E55-DC78-465E-A159-06769135F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384" y="3019676"/>
            <a:ext cx="2191056" cy="2953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903587-545B-4D5E-A766-13298A8AA3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99"/>
          <a:stretch/>
        </p:blipFill>
        <p:spPr>
          <a:xfrm>
            <a:off x="3458464" y="3019676"/>
            <a:ext cx="2152950" cy="29531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58BEFE-7BFD-4ACD-83A2-D04BA9606A23}"/>
              </a:ext>
            </a:extLst>
          </p:cNvPr>
          <p:cNvSpPr txBox="1"/>
          <p:nvPr/>
        </p:nvSpPr>
        <p:spPr>
          <a:xfrm>
            <a:off x="2224024" y="6000270"/>
            <a:ext cx="1908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Photos : Wikipédia</a:t>
            </a:r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7651A0-EB74-4FB6-951A-76B6CE19EC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219200"/>
            <a:ext cx="4038600" cy="354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68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Distribution Maxwell-Boltzmann (</a:t>
            </a:r>
            <a:r>
              <a:rPr lang="fr-CA" dirty="0"/>
              <a:t>énergie cinétique proportionnelle à la température)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418" y="1219201"/>
            <a:ext cx="7748983" cy="524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0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Démo crème à raser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17</a:t>
            </a:fld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41522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lois simples (résumé </a:t>
            </a:r>
            <a:r>
              <a:rPr lang="fr-CA" b="1" dirty="0"/>
              <a:t>p.109</a:t>
            </a:r>
            <a:r>
              <a:rPr lang="fr-CA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18</a:t>
            </a:fld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fr-CA" dirty="0"/>
                  <a:t>Relation entre pression et volume: loi Boyle-Mariotte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CA" dirty="0"/>
                  <a:t> (n, T constantes)</a:t>
                </a:r>
              </a:p>
              <a:p>
                <a:r>
                  <a:rPr lang="fr-CA" dirty="0"/>
                  <a:t>Relation entre température et volume: loi de Charles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(n, P constantes)</a:t>
                </a:r>
              </a:p>
              <a:p>
                <a:r>
                  <a:rPr lang="fr-CA" dirty="0"/>
                  <a:t>Relation entre pression et température: loi de Gay-Lussac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fr-CA" dirty="0"/>
                  <a:t> (n, V constants)</a:t>
                </a:r>
              </a:p>
              <a:p>
                <a:r>
                  <a:rPr lang="fr-CA" dirty="0"/>
                  <a:t>Relation entre volume et quantité: loi d’Avogadro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0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0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fr-CA" dirty="0"/>
                  <a:t> (T, P constantes)</a:t>
                </a:r>
              </a:p>
              <a:p>
                <a:r>
                  <a:rPr lang="fr-CA" dirty="0"/>
                  <a:t>Relation entre pression et quantité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4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4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fr-CA" sz="2400" i="1">
                        <a:latin typeface="Cambria Math"/>
                      </a:rPr>
                      <m:t> </m:t>
                    </m:r>
                  </m:oMath>
                </a14:m>
                <a:r>
                  <a:rPr lang="fr-CA" dirty="0"/>
                  <a:t>(V, T constants)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852" r="-1704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951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Exercices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19</a:t>
            </a:fld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2362200"/>
          </a:xfrm>
        </p:spPr>
        <p:txBody>
          <a:bodyPr numCol="2"/>
          <a:lstStyle/>
          <a:p>
            <a:pPr lvl="0"/>
            <a:r>
              <a:rPr lang="fr-CA" sz="2800" b="1" dirty="0"/>
              <a:t>Aujourd’hui </a:t>
            </a:r>
            <a:r>
              <a:rPr lang="fr-CA" sz="2400" b="1" dirty="0">
                <a:highlight>
                  <a:srgbClr val="FFFF00"/>
                </a:highlight>
              </a:rPr>
              <a:t>(terminer en devoir)</a:t>
            </a:r>
          </a:p>
          <a:p>
            <a:pPr lvl="1"/>
            <a:r>
              <a:rPr lang="fr-CA" sz="2500" dirty="0"/>
              <a:t>p. 46 # 1, 2 (sauf d), 5</a:t>
            </a:r>
          </a:p>
          <a:p>
            <a:pPr lvl="1"/>
            <a:r>
              <a:rPr lang="fr-CA" sz="2500" dirty="0"/>
              <a:t>p. 53 # 1, 5</a:t>
            </a:r>
          </a:p>
          <a:p>
            <a:pPr lvl="1"/>
            <a:r>
              <a:rPr lang="fr-CA" sz="2500" dirty="0"/>
              <a:t>p. 82 # 1,2</a:t>
            </a:r>
          </a:p>
          <a:p>
            <a:pPr lvl="1"/>
            <a:endParaRPr lang="fr-CA" sz="2500" dirty="0"/>
          </a:p>
          <a:p>
            <a:r>
              <a:rPr lang="fr-CA" dirty="0"/>
              <a:t>Maintenant disponible</a:t>
            </a:r>
          </a:p>
          <a:p>
            <a:pPr lvl="1"/>
            <a:r>
              <a:rPr lang="fr-CA" dirty="0"/>
              <a:t>ATC02 – les lois simples de gaz</a:t>
            </a:r>
          </a:p>
          <a:p>
            <a:pPr lvl="1"/>
            <a:endParaRPr lang="fr-CA" sz="25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374750"/>
            <a:ext cx="9062600" cy="289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15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Rappels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2</a:t>
            </a:fld>
            <a:endParaRPr lang="fr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Pour le début du cours, nous allons traiter les chapitres 1 à 3 dans un ordre mélangé</a:t>
            </a:r>
          </a:p>
        </p:txBody>
      </p:sp>
    </p:spTree>
    <p:extLst>
      <p:ext uri="{BB962C8B-B14F-4D97-AF65-F5344CB8AC3E}">
        <p14:creationId xmlns:p14="http://schemas.microsoft.com/office/powerpoint/2010/main" val="3011924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Exercices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20</a:t>
            </a:fld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r-CA" sz="2800" b="1" dirty="0"/>
              <a:t>Aujourd’hui </a:t>
            </a:r>
            <a:r>
              <a:rPr lang="fr-CA" sz="2800" b="1" dirty="0">
                <a:highlight>
                  <a:srgbClr val="FFFF00"/>
                </a:highlight>
              </a:rPr>
              <a:t>(terminer en devoir)</a:t>
            </a:r>
          </a:p>
          <a:p>
            <a:pPr lvl="1"/>
            <a:r>
              <a:rPr lang="fr-CA" sz="2500" dirty="0"/>
              <a:t>p. 46 # 1, 2 (sauf d), 5</a:t>
            </a:r>
          </a:p>
          <a:p>
            <a:pPr lvl="1"/>
            <a:r>
              <a:rPr lang="fr-CA" sz="2500" dirty="0"/>
              <a:t>p. 53 # 1, 5</a:t>
            </a:r>
          </a:p>
          <a:p>
            <a:pPr lvl="1"/>
            <a:r>
              <a:rPr lang="fr-CA" sz="2500" dirty="0"/>
              <a:t>p. 82 # 1,2</a:t>
            </a:r>
          </a:p>
          <a:p>
            <a:pPr lvl="0"/>
            <a:endParaRPr lang="fr-CA" sz="2800" dirty="0"/>
          </a:p>
          <a:p>
            <a:pPr lvl="0"/>
            <a:r>
              <a:rPr lang="fr-CA" sz="2800" i="1" dirty="0"/>
              <a:t>Le prochain cours</a:t>
            </a:r>
          </a:p>
          <a:p>
            <a:pPr lvl="0"/>
            <a:r>
              <a:rPr lang="fr-CA" sz="2800" dirty="0"/>
              <a:t>p. 82 #5 à 8, 10 à 14, 16 à 24</a:t>
            </a:r>
          </a:p>
          <a:p>
            <a:pPr lvl="1"/>
            <a:r>
              <a:rPr lang="fr-CA" sz="2400" dirty="0"/>
              <a:t>Note : #8, 16 implique un concept avancé mais 75% du problème est du niveau du test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442" y="1832154"/>
            <a:ext cx="7155958" cy="228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7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théorie cinétique des gaz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3</a:t>
            </a:fld>
            <a:endParaRPr lang="fr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Modèle particulaire </a:t>
            </a:r>
            <a:r>
              <a:rPr lang="fr-CA" b="1" dirty="0"/>
              <a:t>(p. 35-36)</a:t>
            </a:r>
            <a:endParaRPr lang="fr-CA" dirty="0"/>
          </a:p>
          <a:p>
            <a:r>
              <a:rPr lang="fr-CA" dirty="0"/>
              <a:t>Phases dépend du regroupement des particules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749676" y="2438401"/>
            <a:ext cx="4767263" cy="3217307"/>
            <a:chOff x="2225675" y="2438400"/>
            <a:chExt cx="4767263" cy="321730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35"/>
            <a:stretch/>
          </p:blipFill>
          <p:spPr bwMode="auto">
            <a:xfrm>
              <a:off x="2225675" y="2438400"/>
              <a:ext cx="4767263" cy="282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2225675" y="5267325"/>
              <a:ext cx="4692650" cy="388382"/>
              <a:chOff x="2225675" y="5267325"/>
              <a:chExt cx="4692650" cy="388382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225675" y="5267325"/>
                <a:ext cx="13557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dirty="0"/>
                  <a:t>Gaz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31443" y="5286375"/>
                <a:ext cx="13557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dirty="0"/>
                  <a:t>Liquide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562600" y="5286375"/>
                <a:ext cx="13557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dirty="0"/>
                  <a:t>Solide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3663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théorie cinétique des gaz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4</a:t>
            </a:fld>
            <a:endParaRPr lang="fr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Particules constamment en mouvement (</a:t>
            </a:r>
            <a:r>
              <a:rPr lang="fr-CA" b="1" dirty="0"/>
              <a:t>p.36</a:t>
            </a:r>
            <a:r>
              <a:rPr lang="fr-CA" dirty="0"/>
              <a:t>)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2"/>
          <a:srcRect b="17073"/>
          <a:stretch/>
        </p:blipFill>
        <p:spPr>
          <a:xfrm>
            <a:off x="1724692" y="1905000"/>
            <a:ext cx="8742617" cy="2590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24692" y="4572000"/>
            <a:ext cx="254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Translation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24745" y="4572000"/>
            <a:ext cx="254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Rotation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96201" y="4572000"/>
            <a:ext cx="254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Vibration</a:t>
            </a:r>
          </a:p>
        </p:txBody>
      </p:sp>
    </p:spTree>
    <p:extLst>
      <p:ext uri="{BB962C8B-B14F-4D97-AF65-F5344CB8AC3E}">
        <p14:creationId xmlns:p14="http://schemas.microsoft.com/office/powerpoint/2010/main" val="197967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Pour décrire un gaz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5</a:t>
            </a:fld>
            <a:endParaRPr lang="fr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Nous allons utiliser quatre variables différentes:</a:t>
            </a:r>
          </a:p>
          <a:p>
            <a:pPr lvl="1"/>
            <a:r>
              <a:rPr lang="fr-CA" dirty="0"/>
              <a:t>Température (T)</a:t>
            </a:r>
          </a:p>
          <a:p>
            <a:pPr lvl="1"/>
            <a:r>
              <a:rPr lang="fr-CA" dirty="0"/>
              <a:t>Pression (P)</a:t>
            </a:r>
          </a:p>
          <a:p>
            <a:pPr lvl="1"/>
            <a:r>
              <a:rPr lang="fr-CA" dirty="0"/>
              <a:t>Volume (V)</a:t>
            </a:r>
          </a:p>
          <a:p>
            <a:pPr lvl="1"/>
            <a:r>
              <a:rPr lang="fr-CA" dirty="0"/>
              <a:t>Quantité de gaz en moles (n)</a:t>
            </a:r>
          </a:p>
          <a:p>
            <a:r>
              <a:rPr lang="fr-CA" dirty="0"/>
              <a:t>Tableau de définitions résumées: </a:t>
            </a:r>
            <a:r>
              <a:rPr lang="fr-CA" b="1" dirty="0"/>
              <a:t>p. 66, Table 2.1</a:t>
            </a:r>
          </a:p>
          <a:p>
            <a:pPr lvl="1"/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0"/>
            <a:ext cx="4458504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011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Tableau de définitions résumées: </a:t>
            </a:r>
            <a:r>
              <a:rPr lang="fr-CA" b="1" dirty="0"/>
              <a:t>p. 66, Table 2.1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6</a:t>
            </a:fld>
            <a:endParaRPr lang="fr-CA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2DB37B8-E63F-4F48-B8D7-F98A3E35C43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25818" y="1162878"/>
            <a:ext cx="8940364" cy="4965512"/>
          </a:xfrm>
        </p:spPr>
      </p:pic>
    </p:spTree>
    <p:extLst>
      <p:ext uri="{BB962C8B-B14F-4D97-AF65-F5344CB8AC3E}">
        <p14:creationId xmlns:p14="http://schemas.microsoft.com/office/powerpoint/2010/main" val="80597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Description – en bref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7</a:t>
            </a:fld>
            <a:endParaRPr lang="fr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Température (T)</a:t>
            </a:r>
          </a:p>
          <a:p>
            <a:pPr lvl="1"/>
            <a:r>
              <a:rPr lang="fr-CA" dirty="0"/>
              <a:t>Degré d’agitation des particules.  Énergie cinétique des particules.</a:t>
            </a:r>
          </a:p>
          <a:p>
            <a:pPr lvl="1"/>
            <a:r>
              <a:rPr lang="fr-CA" dirty="0"/>
              <a:t>Rythme (</a:t>
            </a:r>
            <a:r>
              <a:rPr lang="fr-CA" dirty="0" err="1"/>
              <a:t>bpm</a:t>
            </a:r>
            <a:r>
              <a:rPr lang="fr-CA" dirty="0"/>
              <a:t>)</a:t>
            </a:r>
          </a:p>
          <a:p>
            <a:r>
              <a:rPr lang="fr-CA" dirty="0"/>
              <a:t>Pression (P)</a:t>
            </a:r>
          </a:p>
          <a:p>
            <a:pPr lvl="1"/>
            <a:r>
              <a:rPr lang="fr-CA" dirty="0"/>
              <a:t>Nombre de collisions des particules sur les parois du contenant.</a:t>
            </a:r>
          </a:p>
          <a:p>
            <a:pPr lvl="1"/>
            <a:r>
              <a:rPr lang="fr-CA" dirty="0"/>
              <a:t>Collisions entres danseurs/obstacles</a:t>
            </a:r>
          </a:p>
          <a:p>
            <a:r>
              <a:rPr lang="fr-CA" dirty="0"/>
              <a:t>Volume (V)</a:t>
            </a:r>
          </a:p>
          <a:p>
            <a:pPr lvl="1"/>
            <a:r>
              <a:rPr lang="fr-CA" dirty="0"/>
              <a:t>Espace qu’occupe le gaz</a:t>
            </a:r>
          </a:p>
          <a:p>
            <a:pPr lvl="1"/>
            <a:r>
              <a:rPr lang="fr-CA" dirty="0"/>
              <a:t>Taille de la salle</a:t>
            </a:r>
          </a:p>
          <a:p>
            <a:r>
              <a:rPr lang="fr-CA" dirty="0"/>
              <a:t>Quantité de gaz en moles (n)</a:t>
            </a:r>
          </a:p>
          <a:p>
            <a:pPr lvl="1"/>
            <a:r>
              <a:rPr lang="fr-CA" dirty="0"/>
              <a:t>Nombre de particules dans le contenant</a:t>
            </a:r>
          </a:p>
          <a:p>
            <a:pPr lvl="1"/>
            <a:r>
              <a:rPr lang="fr-CA" dirty="0"/>
              <a:t># de danseurs </a:t>
            </a:r>
          </a:p>
        </p:txBody>
      </p:sp>
    </p:spTree>
    <p:extLst>
      <p:ext uri="{BB962C8B-B14F-4D97-AF65-F5344CB8AC3E}">
        <p14:creationId xmlns:p14="http://schemas.microsoft.com/office/powerpoint/2010/main" val="420335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Pression d’un gaz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8</a:t>
            </a:fld>
            <a:endParaRPr lang="fr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7924800" cy="4937760"/>
              </a:xfrm>
            </p:spPr>
            <p:txBody>
              <a:bodyPr>
                <a:normAutofit/>
              </a:bodyPr>
              <a:lstStyle/>
              <a:p>
                <a:r>
                  <a:rPr lang="fr-CA" dirty="0"/>
                  <a:t>Défini comme étant la force exercée sur une surface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CA" sz="2800" i="1">
                        <a:latin typeface="Cambria Math"/>
                      </a:rPr>
                      <m:t>𝑃</m:t>
                    </m:r>
                    <m:r>
                      <a:rPr lang="fr-CA" sz="28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fr-CA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800" i="1"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fr-CA" sz="2800" i="1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r>
                  <a:rPr lang="fr-CA" sz="2800" dirty="0"/>
                  <a:t> </a:t>
                </a:r>
              </a:p>
              <a:p>
                <a:r>
                  <a:rPr lang="fr-CA" dirty="0"/>
                  <a:t>P = pression [Pa] ; F = force [N] ; A = aire [m</a:t>
                </a:r>
                <a:r>
                  <a:rPr lang="fr-CA" baseline="30000" dirty="0"/>
                  <a:t>2</a:t>
                </a:r>
                <a:r>
                  <a:rPr lang="fr-CA" dirty="0"/>
                  <a:t>]</a:t>
                </a:r>
              </a:p>
              <a:p>
                <a:pPr lvl="1"/>
                <a:r>
                  <a:rPr lang="fr-CA" dirty="0"/>
                  <a:t>C’est une définition de la physique</a:t>
                </a:r>
              </a:p>
              <a:p>
                <a:pPr lvl="1"/>
                <a:r>
                  <a:rPr lang="fr-CA" dirty="0"/>
                  <a:t>En chimie, on va se servir de P comme descriptif d’un gaz</a:t>
                </a:r>
              </a:p>
              <a:p>
                <a:pPr lvl="1"/>
                <a:endParaRPr lang="fr-CA" dirty="0"/>
              </a:p>
              <a:p>
                <a:r>
                  <a:rPr lang="fr-CA" dirty="0"/>
                  <a:t>La pression atmosphérique ambiante est définie comme étant:</a:t>
                </a:r>
              </a:p>
              <a:p>
                <a:pPr lvl="1"/>
                <a:r>
                  <a:rPr lang="fr-CA" b="1" dirty="0">
                    <a:highlight>
                      <a:srgbClr val="FFFF00"/>
                    </a:highlight>
                  </a:rPr>
                  <a:t>101.3 kPa = 1 </a:t>
                </a:r>
                <a:r>
                  <a:rPr lang="fr-CA" b="1" dirty="0" err="1">
                    <a:highlight>
                      <a:srgbClr val="FFFF00"/>
                    </a:highlight>
                  </a:rPr>
                  <a:t>atm</a:t>
                </a:r>
                <a:r>
                  <a:rPr lang="fr-CA" b="1" dirty="0">
                    <a:highlight>
                      <a:srgbClr val="FFFF00"/>
                    </a:highlight>
                  </a:rPr>
                  <a:t> = 760 mm Hg</a:t>
                </a:r>
              </a:p>
              <a:p>
                <a:pPr lvl="2"/>
                <a:r>
                  <a:rPr lang="fr-CA" dirty="0"/>
                  <a:t>À mémoriser</a:t>
                </a:r>
              </a:p>
              <a:p>
                <a:endParaRPr lang="fr-CA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7924800" cy="4937760"/>
              </a:xfrm>
              <a:blipFill>
                <a:blip r:embed="rId2"/>
                <a:stretch>
                  <a:fillRect l="-692" t="-1111" r="-23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http://www.mrbigler.com/moodle/file.php/18/Gases/Images/manometer-open-high-press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743200"/>
            <a:ext cx="2343150" cy="309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50" y="457200"/>
            <a:ext cx="21907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815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Conversion rapide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9</a:t>
            </a:fld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Soit 95.60 kPa. Combien en mm Hg? en </a:t>
            </a:r>
            <a:r>
              <a:rPr lang="fr-CA" dirty="0" err="1"/>
              <a:t>atm</a:t>
            </a:r>
            <a:r>
              <a:rPr lang="fr-CA" dirty="0"/>
              <a:t>? en Torr?</a:t>
            </a:r>
          </a:p>
        </p:txBody>
      </p:sp>
    </p:spTree>
    <p:extLst>
      <p:ext uri="{BB962C8B-B14F-4D97-AF65-F5344CB8AC3E}">
        <p14:creationId xmlns:p14="http://schemas.microsoft.com/office/powerpoint/2010/main" val="2451178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990</TotalTime>
  <Words>892</Words>
  <Application>Microsoft Office PowerPoint</Application>
  <PresentationFormat>Widescreen</PresentationFormat>
  <Paragraphs>145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Bookman Old Style</vt:lpstr>
      <vt:lpstr>Calibri</vt:lpstr>
      <vt:lpstr>Cambria Math</vt:lpstr>
      <vt:lpstr>Gill Sans MT</vt:lpstr>
      <vt:lpstr>Wingdings</vt:lpstr>
      <vt:lpstr>Wingdings 3</vt:lpstr>
      <vt:lpstr>Origin</vt:lpstr>
      <vt:lpstr>Les lois simples des gaz</vt:lpstr>
      <vt:lpstr>Rappels</vt:lpstr>
      <vt:lpstr>La théorie cinétique des gaz</vt:lpstr>
      <vt:lpstr>La théorie cinétique des gaz</vt:lpstr>
      <vt:lpstr>Pour décrire un gaz</vt:lpstr>
      <vt:lpstr>Tableau de définitions résumées: p. 66, Table 2.1</vt:lpstr>
      <vt:lpstr>Description – en bref</vt:lpstr>
      <vt:lpstr>Pression d’un gaz</vt:lpstr>
      <vt:lpstr>Conversion rapide</vt:lpstr>
      <vt:lpstr>Notation Kelvin</vt:lpstr>
      <vt:lpstr>Notation Kelvin</vt:lpstr>
      <vt:lpstr>Conversion rapide</vt:lpstr>
      <vt:lpstr>La théorie cinétique des gaz</vt:lpstr>
      <vt:lpstr>La théorie cinétique des gaz - en bref</vt:lpstr>
      <vt:lpstr>La théorie cinétique des gaz - en bref</vt:lpstr>
      <vt:lpstr>Distribution Maxwell-Boltzmann (énergie cinétique proportionnelle à la température)</vt:lpstr>
      <vt:lpstr>Démo crème à raser</vt:lpstr>
      <vt:lpstr>Les lois simples (résumé p.109)</vt:lpstr>
      <vt:lpstr>Exercices</vt:lpstr>
      <vt:lpstr>Exercices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lois simples des gaz</dc:title>
  <dc:creator>David Levan</dc:creator>
  <cp:lastModifiedBy>Levan David</cp:lastModifiedBy>
  <cp:revision>99</cp:revision>
  <dcterms:created xsi:type="dcterms:W3CDTF">2017-08-27T23:45:32Z</dcterms:created>
  <dcterms:modified xsi:type="dcterms:W3CDTF">2020-09-14T13:56:33Z</dcterms:modified>
</cp:coreProperties>
</file>