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  <p:sldId id="467" r:id="rId3"/>
    <p:sldId id="46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 snapToGrid="0">
      <p:cViewPr>
        <p:scale>
          <a:sx n="90" d="100"/>
          <a:sy n="90" d="100"/>
        </p:scale>
        <p:origin x="1338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40C-BE8C-4C25-8F57-602CDE1311D8}" type="datetimeFigureOut">
              <a:rPr lang="fr-CA" smtClean="0"/>
              <a:t>2020-11-25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421307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40C-BE8C-4C25-8F57-602CDE1311D8}" type="datetimeFigureOut">
              <a:rPr lang="fr-CA" smtClean="0"/>
              <a:t>2020-11-25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184373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40C-BE8C-4C25-8F57-602CDE1311D8}" type="datetimeFigureOut">
              <a:rPr lang="fr-CA" smtClean="0"/>
              <a:t>2020-11-25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075672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40C-BE8C-4C25-8F57-602CDE1311D8}" type="datetimeFigureOut">
              <a:rPr lang="fr-CA" smtClean="0"/>
              <a:t>2020-11-25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49406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40C-BE8C-4C25-8F57-602CDE1311D8}" type="datetimeFigureOut">
              <a:rPr lang="fr-CA" smtClean="0"/>
              <a:t>2020-11-25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466735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40C-BE8C-4C25-8F57-602CDE1311D8}" type="datetimeFigureOut">
              <a:rPr lang="fr-CA" smtClean="0"/>
              <a:t>2020-11-25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656458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40C-BE8C-4C25-8F57-602CDE1311D8}" type="datetimeFigureOut">
              <a:rPr lang="fr-CA" smtClean="0"/>
              <a:t>2020-11-25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723817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40C-BE8C-4C25-8F57-602CDE1311D8}" type="datetimeFigureOut">
              <a:rPr lang="fr-CA" smtClean="0"/>
              <a:t>2020-11-25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264284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79A2640C-BE8C-4C25-8F57-602CDE1311D8}" type="datetimeFigureOut">
              <a:rPr lang="fr-CA" smtClean="0"/>
              <a:t>2020-11-25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00544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40C-BE8C-4C25-8F57-602CDE1311D8}" type="datetimeFigureOut">
              <a:rPr lang="fr-CA" smtClean="0"/>
              <a:t>2020-11-25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351565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40C-BE8C-4C25-8F57-602CDE1311D8}" type="datetimeFigureOut">
              <a:rPr lang="fr-CA" smtClean="0"/>
              <a:t>2020-11-25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503181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40C-BE8C-4C25-8F57-602CDE1311D8}" type="datetimeFigureOut">
              <a:rPr lang="fr-CA" smtClean="0"/>
              <a:t>2020-11-25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583033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40C-BE8C-4C25-8F57-602CDE1311D8}" type="datetimeFigureOut">
              <a:rPr lang="fr-CA" smtClean="0"/>
              <a:t>2020-11-25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884558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40C-BE8C-4C25-8F57-602CDE1311D8}" type="datetimeFigureOut">
              <a:rPr lang="fr-CA" smtClean="0"/>
              <a:t>2020-11-25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246485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40C-BE8C-4C25-8F57-602CDE1311D8}" type="datetimeFigureOut">
              <a:rPr lang="fr-CA" smtClean="0"/>
              <a:t>2020-11-25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920878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40C-BE8C-4C25-8F57-602CDE1311D8}" type="datetimeFigureOut">
              <a:rPr lang="fr-CA" smtClean="0"/>
              <a:t>2020-11-25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293019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640C-BE8C-4C25-8F57-602CDE1311D8}" type="datetimeFigureOut">
              <a:rPr lang="fr-CA" smtClean="0"/>
              <a:t>2020-11-25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54806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32000">
              <a:schemeClr val="bg1"/>
            </a:gs>
            <a:gs pos="100000">
              <a:schemeClr val="bg1"/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2640C-BE8C-4C25-8F57-602CDE1311D8}" type="datetimeFigureOut">
              <a:rPr lang="fr-CA" smtClean="0"/>
              <a:t>2020-11-25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B7BCC-B2FE-4D98-9C01-F435339425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583429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961" r:id="rId13"/>
    <p:sldLayoutId id="2147483962" r:id="rId14"/>
    <p:sldLayoutId id="2147483963" r:id="rId15"/>
    <p:sldLayoutId id="2147483964" r:id="rId16"/>
    <p:sldLayoutId id="2147483965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0A9303C6-454B-4804-A5BF-003EC672A7C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091" r="9091"/>
          <a:stretch/>
        </p:blipFill>
        <p:spPr>
          <a:xfrm>
            <a:off x="-3176" y="10"/>
            <a:ext cx="12192000" cy="6857991"/>
          </a:xfrm>
          <a:prstGeom prst="rect">
            <a:avLst/>
          </a:prstGeom>
        </p:spPr>
      </p:pic>
      <p:sp>
        <p:nvSpPr>
          <p:cNvPr id="93" name="Rectangle 92">
            <a:extLst>
              <a:ext uri="{FF2B5EF4-FFF2-40B4-BE49-F238E27FC236}">
                <a16:creationId xmlns:a16="http://schemas.microsoft.com/office/drawing/2014/main" id="{41704883-D088-4683-A1FD-AEE53B336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4249541"/>
            <a:ext cx="8968085" cy="1660332"/>
          </a:xfrm>
          <a:prstGeom prst="rect">
            <a:avLst/>
          </a:prstGeom>
          <a:solidFill>
            <a:schemeClr val="bg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06A21BE-F897-40C9-8638-CF8E292ECD9D}"/>
              </a:ext>
            </a:extLst>
          </p:cNvPr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0322" y="4402667"/>
            <a:ext cx="8133478" cy="940240"/>
          </a:xfrm>
        </p:spPr>
        <p:txBody>
          <a:bodyPr>
            <a:normAutofit/>
          </a:bodyPr>
          <a:lstStyle/>
          <a:p>
            <a:r>
              <a:rPr lang="fr-CA" sz="4400" b="1" dirty="0"/>
              <a:t>Correction carte mentale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A9C04EC1-26B9-40BD-84A6-B2C0A913D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4249541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BAB74E2-5A82-47FD-BBB4-BFD47779F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902314"/>
            <a:ext cx="8968085" cy="27594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9C4FFB60-A034-4994-8F55-E38D4F31C8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5902314"/>
            <a:ext cx="3080285" cy="275942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89640A42-7BAE-4CF1-97A6-57385C4E8AD7}"/>
              </a:ext>
            </a:extLst>
          </p:cNvPr>
          <p:cNvSpPr txBox="1">
            <a:spLocks/>
          </p:cNvSpPr>
          <p:nvPr/>
        </p:nvSpPr>
        <p:spPr>
          <a:xfrm>
            <a:off x="9093198" y="4241982"/>
            <a:ext cx="3095626" cy="16603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fr-CA" sz="4000" b="1" dirty="0">
                <a:solidFill>
                  <a:schemeClr val="bg1"/>
                </a:solidFill>
              </a:rPr>
              <a:t>Chapitre 4</a:t>
            </a:r>
          </a:p>
          <a:p>
            <a:pPr algn="ctr">
              <a:spcAft>
                <a:spcPts val="600"/>
              </a:spcAft>
            </a:pPr>
            <a:r>
              <a:rPr lang="fr-CA" sz="3600" b="1" dirty="0">
                <a:solidFill>
                  <a:schemeClr val="bg1"/>
                </a:solidFill>
              </a:rPr>
              <a:t>Introduction</a:t>
            </a:r>
            <a:endParaRPr lang="fr-CA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3750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9B18CB3B-B980-4594-B3A4-4255B23D7F49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10572709" y="609599"/>
            <a:ext cx="1619291" cy="1381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CA" sz="1800" b="1" dirty="0">
                <a:solidFill>
                  <a:schemeClr val="bg1"/>
                </a:solidFill>
              </a:rPr>
              <a:t>Chapitre 4</a:t>
            </a:r>
          </a:p>
          <a:p>
            <a:pPr algn="ctr"/>
            <a:r>
              <a:rPr lang="fr-CA" sz="1600" b="1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FCF316-FA35-450A-981E-0496B54DF686}"/>
              </a:ext>
            </a:extLst>
          </p:cNvPr>
          <p:cNvSpPr/>
          <p:nvPr/>
        </p:nvSpPr>
        <p:spPr>
          <a:xfrm>
            <a:off x="282829" y="2292574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Énergie thermique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C1CD4E0-280D-48D2-92C8-FA29168F946B}"/>
              </a:ext>
            </a:extLst>
          </p:cNvPr>
          <p:cNvSpPr/>
          <p:nvPr/>
        </p:nvSpPr>
        <p:spPr>
          <a:xfrm>
            <a:off x="282827" y="2687092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Chaleur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8E76B64-B53D-49EE-B4D4-022905A3E52B}"/>
              </a:ext>
            </a:extLst>
          </p:cNvPr>
          <p:cNvSpPr/>
          <p:nvPr/>
        </p:nvSpPr>
        <p:spPr>
          <a:xfrm>
            <a:off x="282827" y="3079987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 err="1"/>
              <a:t>Rx</a:t>
            </a:r>
            <a:r>
              <a:rPr lang="fr-CA" sz="1600" b="1" dirty="0"/>
              <a:t> endothermique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DA39CCA-E854-46E2-8502-F1323B137D67}"/>
              </a:ext>
            </a:extLst>
          </p:cNvPr>
          <p:cNvSpPr/>
          <p:nvPr/>
        </p:nvSpPr>
        <p:spPr>
          <a:xfrm>
            <a:off x="282827" y="3472882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 err="1"/>
              <a:t>Rx</a:t>
            </a:r>
            <a:r>
              <a:rPr lang="fr-CA" sz="1600" b="1" dirty="0"/>
              <a:t> exothermique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3DB55CB-89C4-40B3-85D0-E42EAAA285A4}"/>
              </a:ext>
            </a:extLst>
          </p:cNvPr>
          <p:cNvSpPr/>
          <p:nvPr/>
        </p:nvSpPr>
        <p:spPr>
          <a:xfrm>
            <a:off x="282827" y="3865777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Énergie dégagée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4DF4648-D706-4C0B-BD67-4C2843B494E4}"/>
              </a:ext>
            </a:extLst>
          </p:cNvPr>
          <p:cNvSpPr/>
          <p:nvPr/>
        </p:nvSpPr>
        <p:spPr>
          <a:xfrm>
            <a:off x="282827" y="4265391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Énergie absorbée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A5E4999-5E03-4491-A036-03AB8431CE12}"/>
              </a:ext>
            </a:extLst>
          </p:cNvPr>
          <p:cNvSpPr/>
          <p:nvPr/>
        </p:nvSpPr>
        <p:spPr>
          <a:xfrm>
            <a:off x="282826" y="4643565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Système isolée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4A3C171-5515-4A3E-97BE-6299DC3CF8AA}"/>
              </a:ext>
            </a:extLst>
          </p:cNvPr>
          <p:cNvSpPr/>
          <p:nvPr/>
        </p:nvSpPr>
        <p:spPr>
          <a:xfrm>
            <a:off x="282826" y="5036460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Milieu environnant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556AB3D-3DB8-4072-91A4-6A399AC40746}"/>
              </a:ext>
            </a:extLst>
          </p:cNvPr>
          <p:cNvSpPr/>
          <p:nvPr/>
        </p:nvSpPr>
        <p:spPr>
          <a:xfrm>
            <a:off x="282826" y="5424281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Système ouvert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796E6F2-9C75-4950-B299-ED54701FA6A5}"/>
              </a:ext>
            </a:extLst>
          </p:cNvPr>
          <p:cNvSpPr/>
          <p:nvPr/>
        </p:nvSpPr>
        <p:spPr>
          <a:xfrm>
            <a:off x="282826" y="5819568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Système fermé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12764E2-2DB8-40F3-B6F3-AC800A00B5BF}"/>
              </a:ext>
            </a:extLst>
          </p:cNvPr>
          <p:cNvSpPr/>
          <p:nvPr/>
        </p:nvSpPr>
        <p:spPr>
          <a:xfrm>
            <a:off x="282826" y="6206670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Variation de température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E489FB7-6040-4F5F-831D-175AF2116521}"/>
              </a:ext>
            </a:extLst>
          </p:cNvPr>
          <p:cNvSpPr/>
          <p:nvPr/>
        </p:nvSpPr>
        <p:spPr>
          <a:xfrm>
            <a:off x="4833760" y="2317369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Température finale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EDD5E7A-0CE1-46DC-AB53-5B5B9B58B135}"/>
              </a:ext>
            </a:extLst>
          </p:cNvPr>
          <p:cNvSpPr/>
          <p:nvPr/>
        </p:nvSpPr>
        <p:spPr>
          <a:xfrm>
            <a:off x="4833761" y="2698678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Température initiale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02F326D-F25C-4498-96FD-F5022B7A734B}"/>
              </a:ext>
            </a:extLst>
          </p:cNvPr>
          <p:cNvSpPr/>
          <p:nvPr/>
        </p:nvSpPr>
        <p:spPr>
          <a:xfrm>
            <a:off x="4833763" y="3079987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Degré Celsius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693EDF5-BF92-41B9-BB49-BAE1994A6A83}"/>
              </a:ext>
            </a:extLst>
          </p:cNvPr>
          <p:cNvSpPr/>
          <p:nvPr/>
        </p:nvSpPr>
        <p:spPr>
          <a:xfrm>
            <a:off x="4833763" y="3472882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J/</a:t>
            </a:r>
            <a:r>
              <a:rPr lang="fr-CA" sz="1600" b="1" dirty="0" err="1"/>
              <a:t>g</a:t>
            </a:r>
            <a:r>
              <a:rPr lang="fr-CA" sz="1600" b="1" baseline="30000" dirty="0" err="1"/>
              <a:t>o</a:t>
            </a:r>
            <a:r>
              <a:rPr lang="fr-CA" sz="1600" b="1" dirty="0" err="1"/>
              <a:t>C</a:t>
            </a:r>
            <a:endParaRPr lang="fr-CA" sz="1600" b="1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2999875-9242-4F20-9559-56FFC888FA4F}"/>
              </a:ext>
            </a:extLst>
          </p:cNvPr>
          <p:cNvSpPr/>
          <p:nvPr/>
        </p:nvSpPr>
        <p:spPr>
          <a:xfrm>
            <a:off x="4833763" y="3865777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Joules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56FD3FE-57F6-459E-ACFB-2EE28C17ECFD}"/>
              </a:ext>
            </a:extLst>
          </p:cNvPr>
          <p:cNvSpPr/>
          <p:nvPr/>
        </p:nvSpPr>
        <p:spPr>
          <a:xfrm>
            <a:off x="4833763" y="4256408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Réchauffe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115A31C-1537-464D-94BC-97BEAB666D20}"/>
              </a:ext>
            </a:extLst>
          </p:cNvPr>
          <p:cNvSpPr/>
          <p:nvPr/>
        </p:nvSpPr>
        <p:spPr>
          <a:xfrm>
            <a:off x="4833763" y="4643565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Refroidi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277FF53-C7C6-4D7D-A3E4-F4E7FE987461}"/>
              </a:ext>
            </a:extLst>
          </p:cNvPr>
          <p:cNvSpPr/>
          <p:nvPr/>
        </p:nvSpPr>
        <p:spPr>
          <a:xfrm>
            <a:off x="4833763" y="5036460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Chaleur dégagée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FBC25D7-6AC1-4605-BEBD-95EB8E57C213}"/>
              </a:ext>
            </a:extLst>
          </p:cNvPr>
          <p:cNvSpPr/>
          <p:nvPr/>
        </p:nvSpPr>
        <p:spPr>
          <a:xfrm>
            <a:off x="4833763" y="5426673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Chaleur absorbée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35EDCD1-3804-49B5-A014-062CFF3BD5EE}"/>
              </a:ext>
            </a:extLst>
          </p:cNvPr>
          <p:cNvSpPr/>
          <p:nvPr/>
        </p:nvSpPr>
        <p:spPr>
          <a:xfrm>
            <a:off x="4833762" y="5819568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 err="1"/>
              <a:t>Qréaction</a:t>
            </a:r>
            <a:endParaRPr lang="fr-CA" sz="1600" b="1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FFF3DFB-EC16-45BB-89DA-716066CC91DA}"/>
              </a:ext>
            </a:extLst>
          </p:cNvPr>
          <p:cNvSpPr/>
          <p:nvPr/>
        </p:nvSpPr>
        <p:spPr>
          <a:xfrm>
            <a:off x="4833761" y="6206670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 err="1"/>
              <a:t>Qmilieu</a:t>
            </a:r>
            <a:endParaRPr lang="fr-CA" sz="1600" b="1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E70FD314-67DB-450B-AE53-606C44B2DDBF}"/>
              </a:ext>
            </a:extLst>
          </p:cNvPr>
          <p:cNvSpPr/>
          <p:nvPr/>
        </p:nvSpPr>
        <p:spPr>
          <a:xfrm>
            <a:off x="8879256" y="2289939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 err="1"/>
              <a:t>Qcalorimètre</a:t>
            </a:r>
            <a:endParaRPr lang="fr-CA" sz="1600" b="1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87DB027-A2D0-47B5-9D90-FCC61B9E7E07}"/>
              </a:ext>
            </a:extLst>
          </p:cNvPr>
          <p:cNvSpPr/>
          <p:nvPr/>
        </p:nvSpPr>
        <p:spPr>
          <a:xfrm>
            <a:off x="8879261" y="2698678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Calorimètre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82DC92E-AC51-4958-AB21-A9E591C8D83D}"/>
              </a:ext>
            </a:extLst>
          </p:cNvPr>
          <p:cNvSpPr/>
          <p:nvPr/>
        </p:nvSpPr>
        <p:spPr>
          <a:xfrm>
            <a:off x="8879261" y="3094750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Eau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B7AEDA7-4255-466A-925E-5C23118E5609}"/>
              </a:ext>
            </a:extLst>
          </p:cNvPr>
          <p:cNvSpPr/>
          <p:nvPr/>
        </p:nvSpPr>
        <p:spPr>
          <a:xfrm>
            <a:off x="8879261" y="3487359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Capacité thermique massique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60941A7-46DA-4E2E-84E9-DFF9C064D1CB}"/>
              </a:ext>
            </a:extLst>
          </p:cNvPr>
          <p:cNvSpPr/>
          <p:nvPr/>
        </p:nvSpPr>
        <p:spPr>
          <a:xfrm>
            <a:off x="8879261" y="3880254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 err="1"/>
              <a:t>Qréaction</a:t>
            </a:r>
            <a:r>
              <a:rPr lang="fr-CA" sz="1600" b="1" dirty="0"/>
              <a:t> positif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3D227B2-D845-44B4-980E-FEA1C4929F1D}"/>
              </a:ext>
            </a:extLst>
          </p:cNvPr>
          <p:cNvSpPr/>
          <p:nvPr/>
        </p:nvSpPr>
        <p:spPr>
          <a:xfrm>
            <a:off x="8879260" y="4273149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 err="1"/>
              <a:t>Qréaction</a:t>
            </a:r>
            <a:r>
              <a:rPr lang="fr-CA" sz="1600" b="1" dirty="0"/>
              <a:t> négatif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29F504F-3264-4443-A8A5-3B300D68D15A}"/>
              </a:ext>
            </a:extLst>
          </p:cNvPr>
          <p:cNvSpPr/>
          <p:nvPr/>
        </p:nvSpPr>
        <p:spPr>
          <a:xfrm>
            <a:off x="8879259" y="4669221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 err="1"/>
              <a:t>Qcalorimètre</a:t>
            </a:r>
            <a:r>
              <a:rPr lang="fr-CA" sz="1600" b="1" dirty="0"/>
              <a:t> négatif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E09C38BA-B5E3-495B-8019-254F5DD13B75}"/>
              </a:ext>
            </a:extLst>
          </p:cNvPr>
          <p:cNvSpPr/>
          <p:nvPr/>
        </p:nvSpPr>
        <p:spPr>
          <a:xfrm>
            <a:off x="8879259" y="5054832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 err="1"/>
              <a:t>Qcalorimètre</a:t>
            </a:r>
            <a:r>
              <a:rPr lang="fr-CA" sz="1600" b="1" dirty="0"/>
              <a:t> positif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3C736F6-0199-41F2-8958-2E5ADBC420F4}"/>
              </a:ext>
            </a:extLst>
          </p:cNvPr>
          <p:cNvSpPr/>
          <p:nvPr/>
        </p:nvSpPr>
        <p:spPr>
          <a:xfrm>
            <a:off x="8879259" y="5445866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/>
              <a:t>Δ</a:t>
            </a:r>
            <a:r>
              <a:rPr lang="fr-CA" sz="1600" b="1" dirty="0"/>
              <a:t>T négatif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84AAA684-6778-4126-9D70-3213883087C9}"/>
              </a:ext>
            </a:extLst>
          </p:cNvPr>
          <p:cNvSpPr/>
          <p:nvPr/>
        </p:nvSpPr>
        <p:spPr>
          <a:xfrm>
            <a:off x="8879258" y="5826142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/>
              <a:t>Δ</a:t>
            </a:r>
            <a:r>
              <a:rPr lang="fr-CA" sz="1600" b="1" dirty="0"/>
              <a:t>T positif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640E5DCB-17D1-4495-A42A-130873439480}"/>
              </a:ext>
            </a:extLst>
          </p:cNvPr>
          <p:cNvSpPr/>
          <p:nvPr/>
        </p:nvSpPr>
        <p:spPr>
          <a:xfrm>
            <a:off x="8879257" y="6227466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Q = mc</a:t>
            </a:r>
            <a:r>
              <a:rPr lang="el-GR" sz="1600" b="1" dirty="0"/>
              <a:t>Δ</a:t>
            </a:r>
            <a:r>
              <a:rPr lang="fr-CA" sz="1600" b="1" dirty="0"/>
              <a:t>T</a:t>
            </a:r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C82285E8-3671-4273-B4C7-0718A03F4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/>
              <a:t>Correction carte mentale</a:t>
            </a:r>
          </a:p>
        </p:txBody>
      </p:sp>
    </p:spTree>
    <p:extLst>
      <p:ext uri="{BB962C8B-B14F-4D97-AF65-F5344CB8AC3E}">
        <p14:creationId xmlns:p14="http://schemas.microsoft.com/office/powerpoint/2010/main" val="39663739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FDD0C49-E57A-43C5-815D-4D0EB3D7FF9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FCF316-FA35-450A-981E-0496B54DF686}"/>
              </a:ext>
            </a:extLst>
          </p:cNvPr>
          <p:cNvSpPr/>
          <p:nvPr/>
        </p:nvSpPr>
        <p:spPr>
          <a:xfrm>
            <a:off x="542132" y="363389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Énergie thermique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C1CD4E0-280D-48D2-92C8-FA29168F946B}"/>
              </a:ext>
            </a:extLst>
          </p:cNvPr>
          <p:cNvSpPr/>
          <p:nvPr/>
        </p:nvSpPr>
        <p:spPr>
          <a:xfrm>
            <a:off x="542131" y="1378705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Chaleur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8E76B64-B53D-49EE-B4D4-022905A3E52B}"/>
              </a:ext>
            </a:extLst>
          </p:cNvPr>
          <p:cNvSpPr/>
          <p:nvPr/>
        </p:nvSpPr>
        <p:spPr>
          <a:xfrm>
            <a:off x="7022570" y="3664093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 err="1"/>
              <a:t>Rx</a:t>
            </a:r>
            <a:r>
              <a:rPr lang="fr-CA" sz="1600" b="1" dirty="0"/>
              <a:t> endothermique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DA39CCA-E854-46E2-8502-F1323B137D67}"/>
              </a:ext>
            </a:extLst>
          </p:cNvPr>
          <p:cNvSpPr/>
          <p:nvPr/>
        </p:nvSpPr>
        <p:spPr>
          <a:xfrm>
            <a:off x="6848703" y="5758215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 err="1"/>
              <a:t>Rx</a:t>
            </a:r>
            <a:r>
              <a:rPr lang="fr-CA" sz="1600" b="1" dirty="0"/>
              <a:t> exothermique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3DB55CB-89C4-40B3-85D0-E42EAAA285A4}"/>
              </a:ext>
            </a:extLst>
          </p:cNvPr>
          <p:cNvSpPr/>
          <p:nvPr/>
        </p:nvSpPr>
        <p:spPr>
          <a:xfrm>
            <a:off x="6848703" y="6127770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Énergie dégagée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4DF4648-D706-4C0B-BD67-4C2843B494E4}"/>
              </a:ext>
            </a:extLst>
          </p:cNvPr>
          <p:cNvSpPr/>
          <p:nvPr/>
        </p:nvSpPr>
        <p:spPr>
          <a:xfrm>
            <a:off x="7019242" y="4036774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Énergie absorbée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A5E4999-5E03-4491-A036-03AB8431CE12}"/>
              </a:ext>
            </a:extLst>
          </p:cNvPr>
          <p:cNvSpPr/>
          <p:nvPr/>
        </p:nvSpPr>
        <p:spPr>
          <a:xfrm>
            <a:off x="3709719" y="1378705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Système isolée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4A3C171-5515-4A3E-97BE-6299DC3CF8AA}"/>
              </a:ext>
            </a:extLst>
          </p:cNvPr>
          <p:cNvSpPr/>
          <p:nvPr/>
        </p:nvSpPr>
        <p:spPr>
          <a:xfrm>
            <a:off x="8701854" y="867425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Milieu environnant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556AB3D-3DB8-4072-91A4-6A399AC40746}"/>
              </a:ext>
            </a:extLst>
          </p:cNvPr>
          <p:cNvSpPr/>
          <p:nvPr/>
        </p:nvSpPr>
        <p:spPr>
          <a:xfrm>
            <a:off x="3709720" y="363389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Système ouvert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796E6F2-9C75-4950-B299-ED54701FA6A5}"/>
              </a:ext>
            </a:extLst>
          </p:cNvPr>
          <p:cNvSpPr/>
          <p:nvPr/>
        </p:nvSpPr>
        <p:spPr>
          <a:xfrm>
            <a:off x="3709720" y="884901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Système fermé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12764E2-2DB8-40F3-B6F3-AC800A00B5BF}"/>
              </a:ext>
            </a:extLst>
          </p:cNvPr>
          <p:cNvSpPr/>
          <p:nvPr/>
        </p:nvSpPr>
        <p:spPr>
          <a:xfrm>
            <a:off x="2955030" y="4087421"/>
            <a:ext cx="2066241" cy="548675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Variation de température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02F326D-F25C-4498-96FD-F5022B7A734B}"/>
              </a:ext>
            </a:extLst>
          </p:cNvPr>
          <p:cNvSpPr/>
          <p:nvPr/>
        </p:nvSpPr>
        <p:spPr>
          <a:xfrm>
            <a:off x="3367103" y="3131826"/>
            <a:ext cx="1573927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Degré Celsius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693EDF5-BF92-41B9-BB49-BAE1994A6A83}"/>
              </a:ext>
            </a:extLst>
          </p:cNvPr>
          <p:cNvSpPr/>
          <p:nvPr/>
        </p:nvSpPr>
        <p:spPr>
          <a:xfrm>
            <a:off x="1002687" y="4877739"/>
            <a:ext cx="1513349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J/</a:t>
            </a:r>
            <a:r>
              <a:rPr lang="fr-CA" sz="1600" b="1" dirty="0" err="1"/>
              <a:t>g</a:t>
            </a:r>
            <a:r>
              <a:rPr lang="fr-CA" sz="1600" b="1" baseline="30000" dirty="0" err="1"/>
              <a:t>o</a:t>
            </a:r>
            <a:r>
              <a:rPr lang="fr-CA" sz="1600" b="1" dirty="0" err="1"/>
              <a:t>C</a:t>
            </a:r>
            <a:endParaRPr lang="fr-CA" sz="1600" b="1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2999875-9242-4F20-9559-56FFC888FA4F}"/>
              </a:ext>
            </a:extLst>
          </p:cNvPr>
          <p:cNvSpPr/>
          <p:nvPr/>
        </p:nvSpPr>
        <p:spPr>
          <a:xfrm>
            <a:off x="252184" y="3414056"/>
            <a:ext cx="14017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Joules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56FD3FE-57F6-459E-ACFB-2EE28C17ECFD}"/>
              </a:ext>
            </a:extLst>
          </p:cNvPr>
          <p:cNvSpPr/>
          <p:nvPr/>
        </p:nvSpPr>
        <p:spPr>
          <a:xfrm>
            <a:off x="9605594" y="4902635"/>
            <a:ext cx="1227629" cy="157125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100" b="1" dirty="0"/>
              <a:t>Réchauffe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115A31C-1537-464D-94BC-97BEAB666D20}"/>
              </a:ext>
            </a:extLst>
          </p:cNvPr>
          <p:cNvSpPr/>
          <p:nvPr/>
        </p:nvSpPr>
        <p:spPr>
          <a:xfrm>
            <a:off x="9201601" y="2811014"/>
            <a:ext cx="1226035" cy="135482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100" b="1" dirty="0"/>
              <a:t>Refroidi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277FF53-C7C6-4D7D-A3E4-F4E7FE987461}"/>
              </a:ext>
            </a:extLst>
          </p:cNvPr>
          <p:cNvSpPr/>
          <p:nvPr/>
        </p:nvSpPr>
        <p:spPr>
          <a:xfrm>
            <a:off x="6848703" y="6497325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Chaleur dégagée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FBC25D7-6AC1-4605-BEBD-95EB8E57C213}"/>
              </a:ext>
            </a:extLst>
          </p:cNvPr>
          <p:cNvSpPr/>
          <p:nvPr/>
        </p:nvSpPr>
        <p:spPr>
          <a:xfrm>
            <a:off x="7022569" y="4406329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Chaleur absorbée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35EDCD1-3804-49B5-A014-062CFF3BD5EE}"/>
              </a:ext>
            </a:extLst>
          </p:cNvPr>
          <p:cNvSpPr/>
          <p:nvPr/>
        </p:nvSpPr>
        <p:spPr>
          <a:xfrm>
            <a:off x="5256635" y="2756627"/>
            <a:ext cx="1495093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 err="1"/>
              <a:t>Q</a:t>
            </a:r>
            <a:r>
              <a:rPr lang="fr-CA" sz="1600" b="1" baseline="-25000" dirty="0" err="1"/>
              <a:t>réaction</a:t>
            </a:r>
            <a:endParaRPr lang="fr-CA" sz="1600" b="1" baseline="-25000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FFF3DFB-EC16-45BB-89DA-716066CC91DA}"/>
              </a:ext>
            </a:extLst>
          </p:cNvPr>
          <p:cNvSpPr/>
          <p:nvPr/>
        </p:nvSpPr>
        <p:spPr>
          <a:xfrm>
            <a:off x="8701855" y="1403366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 err="1"/>
              <a:t>Q</a:t>
            </a:r>
            <a:r>
              <a:rPr lang="fr-CA" sz="1600" b="1" baseline="-25000" dirty="0" err="1"/>
              <a:t>milieu</a:t>
            </a:r>
            <a:endParaRPr lang="fr-CA" sz="1600" b="1" baseline="-25000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E70FD314-67DB-450B-AE53-606C44B2DDBF}"/>
              </a:ext>
            </a:extLst>
          </p:cNvPr>
          <p:cNvSpPr/>
          <p:nvPr/>
        </p:nvSpPr>
        <p:spPr>
          <a:xfrm>
            <a:off x="10410849" y="2369072"/>
            <a:ext cx="1495093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 err="1"/>
              <a:t>Q</a:t>
            </a:r>
            <a:r>
              <a:rPr lang="fr-CA" sz="1600" b="1" baseline="-25000" dirty="0" err="1"/>
              <a:t>calorimètre</a:t>
            </a:r>
            <a:endParaRPr lang="fr-CA" sz="1600" b="1" baseline="-250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87DB027-A2D0-47B5-9D90-FCC61B9E7E07}"/>
              </a:ext>
            </a:extLst>
          </p:cNvPr>
          <p:cNvSpPr/>
          <p:nvPr/>
        </p:nvSpPr>
        <p:spPr>
          <a:xfrm>
            <a:off x="3709718" y="1999329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Calorimètre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82DC92E-AC51-4958-AB21-A9E591C8D83D}"/>
              </a:ext>
            </a:extLst>
          </p:cNvPr>
          <p:cNvSpPr/>
          <p:nvPr/>
        </p:nvSpPr>
        <p:spPr>
          <a:xfrm>
            <a:off x="8701854" y="331484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Eau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B7AEDA7-4255-466A-925E-5C23118E5609}"/>
              </a:ext>
            </a:extLst>
          </p:cNvPr>
          <p:cNvSpPr/>
          <p:nvPr/>
        </p:nvSpPr>
        <p:spPr>
          <a:xfrm>
            <a:off x="731242" y="4087421"/>
            <a:ext cx="2066241" cy="548675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Capacité thermique massique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60941A7-46DA-4E2E-84E9-DFF9C064D1CB}"/>
              </a:ext>
            </a:extLst>
          </p:cNvPr>
          <p:cNvSpPr/>
          <p:nvPr/>
        </p:nvSpPr>
        <p:spPr>
          <a:xfrm>
            <a:off x="6357517" y="3310611"/>
            <a:ext cx="2030120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 err="1"/>
              <a:t>Q</a:t>
            </a:r>
            <a:r>
              <a:rPr lang="fr-CA" sz="1600" b="1" baseline="-25000" dirty="0" err="1"/>
              <a:t>réaction</a:t>
            </a:r>
            <a:r>
              <a:rPr lang="fr-CA" sz="1600" b="1" dirty="0"/>
              <a:t> positif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3D227B2-D845-44B4-980E-FEA1C4929F1D}"/>
              </a:ext>
            </a:extLst>
          </p:cNvPr>
          <p:cNvSpPr/>
          <p:nvPr/>
        </p:nvSpPr>
        <p:spPr>
          <a:xfrm>
            <a:off x="5510516" y="5414227"/>
            <a:ext cx="2030120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 err="1"/>
              <a:t>Q</a:t>
            </a:r>
            <a:r>
              <a:rPr lang="fr-CA" sz="1600" b="1" baseline="-25000" dirty="0" err="1"/>
              <a:t>réaction</a:t>
            </a:r>
            <a:r>
              <a:rPr lang="fr-CA" sz="1600" b="1" dirty="0"/>
              <a:t> négatif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29F504F-3264-4443-A8A5-3B300D68D15A}"/>
              </a:ext>
            </a:extLst>
          </p:cNvPr>
          <p:cNvSpPr/>
          <p:nvPr/>
        </p:nvSpPr>
        <p:spPr>
          <a:xfrm>
            <a:off x="8701854" y="3310611"/>
            <a:ext cx="2030120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 err="1"/>
              <a:t>Q</a:t>
            </a:r>
            <a:r>
              <a:rPr lang="fr-CA" sz="1600" b="1" baseline="-25000" dirty="0" err="1"/>
              <a:t>calorimètre</a:t>
            </a:r>
            <a:r>
              <a:rPr lang="fr-CA" sz="1600" b="1" dirty="0"/>
              <a:t> négatif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E09C38BA-B5E3-495B-8019-254F5DD13B75}"/>
              </a:ext>
            </a:extLst>
          </p:cNvPr>
          <p:cNvSpPr/>
          <p:nvPr/>
        </p:nvSpPr>
        <p:spPr>
          <a:xfrm>
            <a:off x="9128276" y="5415267"/>
            <a:ext cx="2030120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 err="1"/>
              <a:t>Q</a:t>
            </a:r>
            <a:r>
              <a:rPr lang="fr-CA" sz="1600" b="1" baseline="-25000" dirty="0" err="1"/>
              <a:t>calorimètre</a:t>
            </a:r>
            <a:r>
              <a:rPr lang="fr-CA" sz="1600" b="1" dirty="0"/>
              <a:t> positif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3C736F6-0199-41F2-8958-2E5ADBC420F4}"/>
              </a:ext>
            </a:extLst>
          </p:cNvPr>
          <p:cNvSpPr/>
          <p:nvPr/>
        </p:nvSpPr>
        <p:spPr>
          <a:xfrm>
            <a:off x="9201601" y="2954430"/>
            <a:ext cx="1226036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/>
              <a:t>Δ</a:t>
            </a:r>
            <a:r>
              <a:rPr lang="fr-CA" sz="1600" b="1" dirty="0"/>
              <a:t>T négatif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84AAA684-6778-4126-9D70-3213883087C9}"/>
              </a:ext>
            </a:extLst>
          </p:cNvPr>
          <p:cNvSpPr/>
          <p:nvPr/>
        </p:nvSpPr>
        <p:spPr>
          <a:xfrm>
            <a:off x="9606391" y="5059086"/>
            <a:ext cx="1226036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/>
              <a:t>Δ</a:t>
            </a:r>
            <a:r>
              <a:rPr lang="fr-CA" sz="1600" b="1" dirty="0"/>
              <a:t>T positif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640E5DCB-17D1-4495-A42A-130873439480}"/>
              </a:ext>
            </a:extLst>
          </p:cNvPr>
          <p:cNvSpPr/>
          <p:nvPr/>
        </p:nvSpPr>
        <p:spPr>
          <a:xfrm>
            <a:off x="542131" y="2638050"/>
            <a:ext cx="3035111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/>
              <a:t>Q = mc</a:t>
            </a:r>
            <a:r>
              <a:rPr lang="el-GR" sz="1600" b="1" dirty="0"/>
              <a:t>Δ</a:t>
            </a:r>
            <a:r>
              <a:rPr lang="fr-CA" sz="1600" b="1" dirty="0"/>
              <a:t>T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BA8A6B46-B9B6-4CFF-B19D-D7ACF6086E0A}"/>
              </a:ext>
            </a:extLst>
          </p:cNvPr>
          <p:cNvCxnSpPr>
            <a:cxnSpLocks/>
            <a:stCxn id="7" idx="2"/>
            <a:endCxn id="28" idx="0"/>
          </p:cNvCxnSpPr>
          <p:nvPr/>
        </p:nvCxnSpPr>
        <p:spPr>
          <a:xfrm flipH="1">
            <a:off x="2059687" y="695909"/>
            <a:ext cx="1" cy="6827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>
            <a:extLst>
              <a:ext uri="{FF2B5EF4-FFF2-40B4-BE49-F238E27FC236}">
                <a16:creationId xmlns:a16="http://schemas.microsoft.com/office/drawing/2014/main" id="{90EFDB05-68F6-492D-806A-352757647C4D}"/>
              </a:ext>
            </a:extLst>
          </p:cNvPr>
          <p:cNvCxnSpPr>
            <a:cxnSpLocks/>
            <a:stCxn id="28" idx="2"/>
            <a:endCxn id="31" idx="0"/>
          </p:cNvCxnSpPr>
          <p:nvPr/>
        </p:nvCxnSpPr>
        <p:spPr>
          <a:xfrm>
            <a:off x="2059687" y="1711225"/>
            <a:ext cx="3167587" cy="28810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>
            <a:extLst>
              <a:ext uri="{FF2B5EF4-FFF2-40B4-BE49-F238E27FC236}">
                <a16:creationId xmlns:a16="http://schemas.microsoft.com/office/drawing/2014/main" id="{944B2C83-4A5A-4691-9285-3CADFE7FAFA1}"/>
              </a:ext>
            </a:extLst>
          </p:cNvPr>
          <p:cNvCxnSpPr>
            <a:cxnSpLocks/>
            <a:stCxn id="31" idx="0"/>
            <a:endCxn id="37" idx="2"/>
          </p:cNvCxnSpPr>
          <p:nvPr/>
        </p:nvCxnSpPr>
        <p:spPr>
          <a:xfrm flipV="1">
            <a:off x="5227274" y="1711225"/>
            <a:ext cx="1" cy="28810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>
            <a:extLst>
              <a:ext uri="{FF2B5EF4-FFF2-40B4-BE49-F238E27FC236}">
                <a16:creationId xmlns:a16="http://schemas.microsoft.com/office/drawing/2014/main" id="{45A1F2A1-6ADE-44F4-8CBF-A6A9190C8CB2}"/>
              </a:ext>
            </a:extLst>
          </p:cNvPr>
          <p:cNvCxnSpPr>
            <a:cxnSpLocks/>
            <a:stCxn id="28" idx="2"/>
            <a:endCxn id="60" idx="0"/>
          </p:cNvCxnSpPr>
          <p:nvPr/>
        </p:nvCxnSpPr>
        <p:spPr>
          <a:xfrm>
            <a:off x="2059687" y="1711225"/>
            <a:ext cx="0" cy="9268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" name="Groupe 88">
            <a:extLst>
              <a:ext uri="{FF2B5EF4-FFF2-40B4-BE49-F238E27FC236}">
                <a16:creationId xmlns:a16="http://schemas.microsoft.com/office/drawing/2014/main" id="{220BA604-CAFA-4E17-8AC0-53F838142F50}"/>
              </a:ext>
            </a:extLst>
          </p:cNvPr>
          <p:cNvGrpSpPr/>
          <p:nvPr/>
        </p:nvGrpSpPr>
        <p:grpSpPr>
          <a:xfrm>
            <a:off x="252184" y="5849837"/>
            <a:ext cx="4855195" cy="334511"/>
            <a:chOff x="2332307" y="5101871"/>
            <a:chExt cx="5671463" cy="334511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1E489FB7-6040-4F5F-831D-175AF2116521}"/>
                </a:ext>
              </a:extLst>
            </p:cNvPr>
            <p:cNvSpPr/>
            <p:nvPr/>
          </p:nvSpPr>
          <p:spPr>
            <a:xfrm>
              <a:off x="2332307" y="5101871"/>
              <a:ext cx="3035111" cy="332520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1600" b="1" dirty="0"/>
                <a:t>Température finale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FEDD5E7A-0CE1-46DC-AB53-5B5B9B58B135}"/>
                </a:ext>
              </a:extLst>
            </p:cNvPr>
            <p:cNvSpPr/>
            <p:nvPr/>
          </p:nvSpPr>
          <p:spPr>
            <a:xfrm>
              <a:off x="4968659" y="5103862"/>
              <a:ext cx="3035111" cy="332520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1600" b="1" dirty="0"/>
                <a:t>Température initiale</a:t>
              </a:r>
            </a:p>
          </p:txBody>
        </p:sp>
        <p:cxnSp>
          <p:nvCxnSpPr>
            <p:cNvPr id="74" name="Connecteur droit 73">
              <a:extLst>
                <a:ext uri="{FF2B5EF4-FFF2-40B4-BE49-F238E27FC236}">
                  <a16:creationId xmlns:a16="http://schemas.microsoft.com/office/drawing/2014/main" id="{26A5F2D3-8A22-4247-BCF6-1079A2653AC4}"/>
                </a:ext>
              </a:extLst>
            </p:cNvPr>
            <p:cNvCxnSpPr/>
            <p:nvPr/>
          </p:nvCxnSpPr>
          <p:spPr>
            <a:xfrm>
              <a:off x="5036204" y="5274215"/>
              <a:ext cx="300251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" name="Connecteur droit 74">
            <a:extLst>
              <a:ext uri="{FF2B5EF4-FFF2-40B4-BE49-F238E27FC236}">
                <a16:creationId xmlns:a16="http://schemas.microsoft.com/office/drawing/2014/main" id="{C01DD7FD-7B75-4F00-B1BE-2689BFC65C7A}"/>
              </a:ext>
            </a:extLst>
          </p:cNvPr>
          <p:cNvCxnSpPr>
            <a:cxnSpLocks/>
            <a:endCxn id="43" idx="0"/>
          </p:cNvCxnSpPr>
          <p:nvPr/>
        </p:nvCxnSpPr>
        <p:spPr>
          <a:xfrm>
            <a:off x="2516036" y="2879693"/>
            <a:ext cx="1472115" cy="12077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>
            <a:extLst>
              <a:ext uri="{FF2B5EF4-FFF2-40B4-BE49-F238E27FC236}">
                <a16:creationId xmlns:a16="http://schemas.microsoft.com/office/drawing/2014/main" id="{4A4EAEED-0D6D-4A75-A707-1383D224F8DF}"/>
              </a:ext>
            </a:extLst>
          </p:cNvPr>
          <p:cNvCxnSpPr>
            <a:cxnSpLocks/>
            <a:stCxn id="43" idx="0"/>
            <a:endCxn id="47" idx="2"/>
          </p:cNvCxnSpPr>
          <p:nvPr/>
        </p:nvCxnSpPr>
        <p:spPr>
          <a:xfrm flipV="1">
            <a:off x="3988151" y="3464346"/>
            <a:ext cx="165916" cy="6230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82">
            <a:extLst>
              <a:ext uri="{FF2B5EF4-FFF2-40B4-BE49-F238E27FC236}">
                <a16:creationId xmlns:a16="http://schemas.microsoft.com/office/drawing/2014/main" id="{BDD1AD8E-2688-486C-8658-0C037C61EA6A}"/>
              </a:ext>
            </a:extLst>
          </p:cNvPr>
          <p:cNvCxnSpPr>
            <a:cxnSpLocks/>
            <a:stCxn id="44" idx="0"/>
            <a:endCxn id="43" idx="2"/>
          </p:cNvCxnSpPr>
          <p:nvPr/>
        </p:nvCxnSpPr>
        <p:spPr>
          <a:xfrm flipV="1">
            <a:off x="1551325" y="4636096"/>
            <a:ext cx="2436826" cy="12137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85">
            <a:extLst>
              <a:ext uri="{FF2B5EF4-FFF2-40B4-BE49-F238E27FC236}">
                <a16:creationId xmlns:a16="http://schemas.microsoft.com/office/drawing/2014/main" id="{819C7FAF-9005-44D1-B490-8749064577D0}"/>
              </a:ext>
            </a:extLst>
          </p:cNvPr>
          <p:cNvCxnSpPr>
            <a:cxnSpLocks/>
            <a:stCxn id="43" idx="2"/>
            <a:endCxn id="45" idx="0"/>
          </p:cNvCxnSpPr>
          <p:nvPr/>
        </p:nvCxnSpPr>
        <p:spPr>
          <a:xfrm flipH="1">
            <a:off x="3808239" y="4636096"/>
            <a:ext cx="179912" cy="12157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90">
            <a:extLst>
              <a:ext uri="{FF2B5EF4-FFF2-40B4-BE49-F238E27FC236}">
                <a16:creationId xmlns:a16="http://schemas.microsoft.com/office/drawing/2014/main" id="{01D06CC6-4AB9-4518-8634-A7F404D75018}"/>
              </a:ext>
            </a:extLst>
          </p:cNvPr>
          <p:cNvCxnSpPr>
            <a:cxnSpLocks/>
            <a:endCxn id="34" idx="0"/>
          </p:cNvCxnSpPr>
          <p:nvPr/>
        </p:nvCxnSpPr>
        <p:spPr>
          <a:xfrm flipH="1">
            <a:off x="1764363" y="2916471"/>
            <a:ext cx="480228" cy="11709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eur droit 95">
            <a:extLst>
              <a:ext uri="{FF2B5EF4-FFF2-40B4-BE49-F238E27FC236}">
                <a16:creationId xmlns:a16="http://schemas.microsoft.com/office/drawing/2014/main" id="{EE1637EB-2622-4F61-AD00-A4CB18440323}"/>
              </a:ext>
            </a:extLst>
          </p:cNvPr>
          <p:cNvCxnSpPr>
            <a:cxnSpLocks/>
            <a:stCxn id="34" idx="2"/>
            <a:endCxn id="48" idx="0"/>
          </p:cNvCxnSpPr>
          <p:nvPr/>
        </p:nvCxnSpPr>
        <p:spPr>
          <a:xfrm flipH="1">
            <a:off x="1759362" y="4636096"/>
            <a:ext cx="5001" cy="24164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cteur droit 109">
            <a:extLst>
              <a:ext uri="{FF2B5EF4-FFF2-40B4-BE49-F238E27FC236}">
                <a16:creationId xmlns:a16="http://schemas.microsoft.com/office/drawing/2014/main" id="{38EEB19A-0169-484F-AAAF-9897CC717998}"/>
              </a:ext>
            </a:extLst>
          </p:cNvPr>
          <p:cNvCxnSpPr>
            <a:cxnSpLocks/>
            <a:endCxn id="49" idx="0"/>
          </p:cNvCxnSpPr>
          <p:nvPr/>
        </p:nvCxnSpPr>
        <p:spPr>
          <a:xfrm flipH="1">
            <a:off x="953040" y="2849597"/>
            <a:ext cx="658986" cy="56445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cteur droit 118">
            <a:extLst>
              <a:ext uri="{FF2B5EF4-FFF2-40B4-BE49-F238E27FC236}">
                <a16:creationId xmlns:a16="http://schemas.microsoft.com/office/drawing/2014/main" id="{579D7790-D7C9-4EF2-B37F-838E335BBEA1}"/>
              </a:ext>
            </a:extLst>
          </p:cNvPr>
          <p:cNvCxnSpPr>
            <a:cxnSpLocks/>
            <a:stCxn id="38" idx="0"/>
            <a:endCxn id="33" idx="2"/>
          </p:cNvCxnSpPr>
          <p:nvPr/>
        </p:nvCxnSpPr>
        <p:spPr>
          <a:xfrm flipV="1">
            <a:off x="10219410" y="664004"/>
            <a:ext cx="0" cy="2034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cteur droit 148">
            <a:extLst>
              <a:ext uri="{FF2B5EF4-FFF2-40B4-BE49-F238E27FC236}">
                <a16:creationId xmlns:a16="http://schemas.microsoft.com/office/drawing/2014/main" id="{D9A629BD-0C64-4D8D-A99E-CF6926886D2A}"/>
              </a:ext>
            </a:extLst>
          </p:cNvPr>
          <p:cNvCxnSpPr>
            <a:cxnSpLocks/>
            <a:stCxn id="56" idx="0"/>
            <a:endCxn id="55" idx="2"/>
          </p:cNvCxnSpPr>
          <p:nvPr/>
        </p:nvCxnSpPr>
        <p:spPr>
          <a:xfrm flipH="1" flipV="1">
            <a:off x="10219411" y="1735886"/>
            <a:ext cx="938985" cy="6331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cteur droit 168">
            <a:extLst>
              <a:ext uri="{FF2B5EF4-FFF2-40B4-BE49-F238E27FC236}">
                <a16:creationId xmlns:a16="http://schemas.microsoft.com/office/drawing/2014/main" id="{7DC89469-40D3-4552-9D66-23FAEE28A7CC}"/>
              </a:ext>
            </a:extLst>
          </p:cNvPr>
          <p:cNvCxnSpPr>
            <a:cxnSpLocks/>
            <a:stCxn id="31" idx="2"/>
            <a:endCxn id="56" idx="0"/>
          </p:cNvCxnSpPr>
          <p:nvPr/>
        </p:nvCxnSpPr>
        <p:spPr>
          <a:xfrm>
            <a:off x="5227274" y="2331849"/>
            <a:ext cx="5931122" cy="372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cteur droit 171">
            <a:extLst>
              <a:ext uri="{FF2B5EF4-FFF2-40B4-BE49-F238E27FC236}">
                <a16:creationId xmlns:a16="http://schemas.microsoft.com/office/drawing/2014/main" id="{9A37BF90-EA76-44B0-9B46-88C159D52CB7}"/>
              </a:ext>
            </a:extLst>
          </p:cNvPr>
          <p:cNvCxnSpPr>
            <a:cxnSpLocks/>
            <a:stCxn id="31" idx="2"/>
            <a:endCxn id="54" idx="0"/>
          </p:cNvCxnSpPr>
          <p:nvPr/>
        </p:nvCxnSpPr>
        <p:spPr>
          <a:xfrm>
            <a:off x="5227274" y="2331849"/>
            <a:ext cx="776908" cy="42477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cteur droit 182">
            <a:extLst>
              <a:ext uri="{FF2B5EF4-FFF2-40B4-BE49-F238E27FC236}">
                <a16:creationId xmlns:a16="http://schemas.microsoft.com/office/drawing/2014/main" id="{83498897-BD09-4534-86DB-79D7C72AAE68}"/>
              </a:ext>
            </a:extLst>
          </p:cNvPr>
          <p:cNvCxnSpPr>
            <a:cxnSpLocks/>
            <a:stCxn id="55" idx="0"/>
            <a:endCxn id="38" idx="2"/>
          </p:cNvCxnSpPr>
          <p:nvPr/>
        </p:nvCxnSpPr>
        <p:spPr>
          <a:xfrm flipH="1" flipV="1">
            <a:off x="10219410" y="1199945"/>
            <a:ext cx="1" cy="2034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cteur droit 224">
            <a:extLst>
              <a:ext uri="{FF2B5EF4-FFF2-40B4-BE49-F238E27FC236}">
                <a16:creationId xmlns:a16="http://schemas.microsoft.com/office/drawing/2014/main" id="{0328DC7B-B389-4572-95C6-E86D4DD2A76F}"/>
              </a:ext>
            </a:extLst>
          </p:cNvPr>
          <p:cNvCxnSpPr>
            <a:cxnSpLocks/>
            <a:stCxn id="54" idx="2"/>
            <a:endCxn id="39" idx="0"/>
          </p:cNvCxnSpPr>
          <p:nvPr/>
        </p:nvCxnSpPr>
        <p:spPr>
          <a:xfrm>
            <a:off x="6004182" y="3089147"/>
            <a:ext cx="521394" cy="23250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cteur droit 225">
            <a:extLst>
              <a:ext uri="{FF2B5EF4-FFF2-40B4-BE49-F238E27FC236}">
                <a16:creationId xmlns:a16="http://schemas.microsoft.com/office/drawing/2014/main" id="{3B287838-F369-4D5F-82F6-FB91ECD5080C}"/>
              </a:ext>
            </a:extLst>
          </p:cNvPr>
          <p:cNvCxnSpPr>
            <a:cxnSpLocks/>
            <a:stCxn id="54" idx="2"/>
            <a:endCxn id="36" idx="1"/>
          </p:cNvCxnSpPr>
          <p:nvPr/>
        </p:nvCxnSpPr>
        <p:spPr>
          <a:xfrm>
            <a:off x="6004182" y="3089147"/>
            <a:ext cx="353335" cy="3877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cteur droit 232">
            <a:extLst>
              <a:ext uri="{FF2B5EF4-FFF2-40B4-BE49-F238E27FC236}">
                <a16:creationId xmlns:a16="http://schemas.microsoft.com/office/drawing/2014/main" id="{F5BD60E1-75C2-4BD3-A54E-C8D08385509D}"/>
              </a:ext>
            </a:extLst>
          </p:cNvPr>
          <p:cNvCxnSpPr>
            <a:cxnSpLocks/>
            <a:stCxn id="56" idx="2"/>
            <a:endCxn id="41" idx="3"/>
          </p:cNvCxnSpPr>
          <p:nvPr/>
        </p:nvCxnSpPr>
        <p:spPr>
          <a:xfrm flipH="1">
            <a:off x="10731974" y="2701592"/>
            <a:ext cx="426422" cy="77527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necteur droit 235">
            <a:extLst>
              <a:ext uri="{FF2B5EF4-FFF2-40B4-BE49-F238E27FC236}">
                <a16:creationId xmlns:a16="http://schemas.microsoft.com/office/drawing/2014/main" id="{2B7E0651-232E-4A59-8293-2A15C860F4C3}"/>
              </a:ext>
            </a:extLst>
          </p:cNvPr>
          <p:cNvCxnSpPr>
            <a:cxnSpLocks/>
            <a:stCxn id="56" idx="2"/>
            <a:endCxn id="57" idx="3"/>
          </p:cNvCxnSpPr>
          <p:nvPr/>
        </p:nvCxnSpPr>
        <p:spPr>
          <a:xfrm>
            <a:off x="11158396" y="2701592"/>
            <a:ext cx="0" cy="28799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Connecteur droit 253">
            <a:extLst>
              <a:ext uri="{FF2B5EF4-FFF2-40B4-BE49-F238E27FC236}">
                <a16:creationId xmlns:a16="http://schemas.microsoft.com/office/drawing/2014/main" id="{DAD83270-7C38-482F-8259-FDA5553DC25C}"/>
              </a:ext>
            </a:extLst>
          </p:cNvPr>
          <p:cNvCxnSpPr>
            <a:stCxn id="36" idx="3"/>
            <a:endCxn id="41" idx="1"/>
          </p:cNvCxnSpPr>
          <p:nvPr/>
        </p:nvCxnSpPr>
        <p:spPr>
          <a:xfrm>
            <a:off x="8387637" y="3476871"/>
            <a:ext cx="314217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necteur droit 254">
            <a:extLst>
              <a:ext uri="{FF2B5EF4-FFF2-40B4-BE49-F238E27FC236}">
                <a16:creationId xmlns:a16="http://schemas.microsoft.com/office/drawing/2014/main" id="{1879B27B-090A-4527-B47C-92059A40A5C9}"/>
              </a:ext>
            </a:extLst>
          </p:cNvPr>
          <p:cNvCxnSpPr>
            <a:cxnSpLocks/>
            <a:stCxn id="39" idx="3"/>
          </p:cNvCxnSpPr>
          <p:nvPr/>
        </p:nvCxnSpPr>
        <p:spPr>
          <a:xfrm>
            <a:off x="7540636" y="5580487"/>
            <a:ext cx="1522365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Rectangle 259">
            <a:extLst>
              <a:ext uri="{FF2B5EF4-FFF2-40B4-BE49-F238E27FC236}">
                <a16:creationId xmlns:a16="http://schemas.microsoft.com/office/drawing/2014/main" id="{771DBA44-5F02-4495-8F82-806E8F3C0F3E}"/>
              </a:ext>
            </a:extLst>
          </p:cNvPr>
          <p:cNvSpPr/>
          <p:nvPr/>
        </p:nvSpPr>
        <p:spPr>
          <a:xfrm>
            <a:off x="6600890" y="5082272"/>
            <a:ext cx="1226036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/>
              <a:t>Δ</a:t>
            </a:r>
            <a:r>
              <a:rPr lang="fr-CA" sz="1600" b="1" dirty="0"/>
              <a:t>T négatif</a:t>
            </a:r>
          </a:p>
        </p:txBody>
      </p:sp>
      <p:sp>
        <p:nvSpPr>
          <p:cNvPr id="261" name="Rectangle 260">
            <a:extLst>
              <a:ext uri="{FF2B5EF4-FFF2-40B4-BE49-F238E27FC236}">
                <a16:creationId xmlns:a16="http://schemas.microsoft.com/office/drawing/2014/main" id="{32693A3B-6A07-4A51-B1D5-41DD7DCB34D7}"/>
              </a:ext>
            </a:extLst>
          </p:cNvPr>
          <p:cNvSpPr/>
          <p:nvPr/>
        </p:nvSpPr>
        <p:spPr>
          <a:xfrm>
            <a:off x="7013947" y="2966681"/>
            <a:ext cx="1226036" cy="332520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/>
              <a:t>Δ</a:t>
            </a:r>
            <a:r>
              <a:rPr lang="fr-CA" sz="1600" b="1" dirty="0"/>
              <a:t>T positif</a:t>
            </a:r>
          </a:p>
        </p:txBody>
      </p:sp>
      <p:sp>
        <p:nvSpPr>
          <p:cNvPr id="262" name="Rectangle 261">
            <a:extLst>
              <a:ext uri="{FF2B5EF4-FFF2-40B4-BE49-F238E27FC236}">
                <a16:creationId xmlns:a16="http://schemas.microsoft.com/office/drawing/2014/main" id="{AF00894F-AE9B-4837-AC8B-809B4E598583}"/>
              </a:ext>
            </a:extLst>
          </p:cNvPr>
          <p:cNvSpPr/>
          <p:nvPr/>
        </p:nvSpPr>
        <p:spPr>
          <a:xfrm>
            <a:off x="7013947" y="2772534"/>
            <a:ext cx="1227629" cy="157125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100" b="1" dirty="0"/>
              <a:t>Réchauffe</a:t>
            </a:r>
          </a:p>
        </p:txBody>
      </p:sp>
      <p:sp>
        <p:nvSpPr>
          <p:cNvPr id="263" name="Rectangle 262">
            <a:extLst>
              <a:ext uri="{FF2B5EF4-FFF2-40B4-BE49-F238E27FC236}">
                <a16:creationId xmlns:a16="http://schemas.microsoft.com/office/drawing/2014/main" id="{75248AE6-9965-4E23-A410-D49EFD63E5AC}"/>
              </a:ext>
            </a:extLst>
          </p:cNvPr>
          <p:cNvSpPr/>
          <p:nvPr/>
        </p:nvSpPr>
        <p:spPr>
          <a:xfrm>
            <a:off x="6600890" y="4923604"/>
            <a:ext cx="1226035" cy="135482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100" b="1" dirty="0"/>
              <a:t>Refroidi</a:t>
            </a:r>
          </a:p>
        </p:txBody>
      </p:sp>
    </p:spTree>
    <p:extLst>
      <p:ext uri="{BB962C8B-B14F-4D97-AF65-F5344CB8AC3E}">
        <p14:creationId xmlns:p14="http://schemas.microsoft.com/office/powerpoint/2010/main" val="7437256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150</Words>
  <Application>Microsoft Office PowerPoint</Application>
  <PresentationFormat>Grand écran</PresentationFormat>
  <Paragraphs>76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Arial</vt:lpstr>
      <vt:lpstr>Trebuchet MS</vt:lpstr>
      <vt:lpstr>Berlin</vt:lpstr>
      <vt:lpstr>Correction carte mentale</vt:lpstr>
      <vt:lpstr>Correction carte mentale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chaleur et la calorimétrie</dc:title>
  <dc:creator>Bacchi Jonathan</dc:creator>
  <cp:lastModifiedBy>Bacchi Jonathan</cp:lastModifiedBy>
  <cp:revision>37</cp:revision>
  <dcterms:created xsi:type="dcterms:W3CDTF">2020-11-03T17:55:48Z</dcterms:created>
  <dcterms:modified xsi:type="dcterms:W3CDTF">2020-11-25T22:09:09Z</dcterms:modified>
</cp:coreProperties>
</file>