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507" r:id="rId2"/>
    <p:sldId id="515" r:id="rId3"/>
    <p:sldId id="519" r:id="rId4"/>
    <p:sldId id="526" r:id="rId5"/>
    <p:sldId id="520" r:id="rId6"/>
    <p:sldId id="527" r:id="rId7"/>
    <p:sldId id="528" r:id="rId8"/>
    <p:sldId id="529" r:id="rId9"/>
    <p:sldId id="530" r:id="rId10"/>
    <p:sldId id="531" r:id="rId11"/>
    <p:sldId id="540" r:id="rId12"/>
    <p:sldId id="532" r:id="rId13"/>
    <p:sldId id="533" r:id="rId14"/>
    <p:sldId id="534" r:id="rId15"/>
    <p:sldId id="541" r:id="rId16"/>
    <p:sldId id="537" r:id="rId17"/>
    <p:sldId id="538" r:id="rId18"/>
    <p:sldId id="539" r:id="rId19"/>
    <p:sldId id="509" r:id="rId20"/>
    <p:sldId id="4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7C8"/>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3" autoAdjust="0"/>
    <p:restoredTop sz="94660"/>
  </p:normalViewPr>
  <p:slideViewPr>
    <p:cSldViewPr snapToGrid="0">
      <p:cViewPr varScale="1">
        <p:scale>
          <a:sx n="67" d="100"/>
          <a:sy n="67" d="100"/>
        </p:scale>
        <p:origin x="54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503D9-2542-46E2-BDBB-78351E3E1D59}"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AC670E21-D217-4F84-AFCA-05A97E97D892}">
      <dgm:prSet/>
      <dgm:spPr/>
      <dgm:t>
        <a:bodyPr/>
        <a:lstStyle/>
        <a:p>
          <a:pPr>
            <a:lnSpc>
              <a:spcPct val="100000"/>
            </a:lnSpc>
          </a:pPr>
          <a:r>
            <a:rPr lang="fr-CA" b="1" dirty="0">
              <a:solidFill>
                <a:schemeClr val="bg1"/>
              </a:solidFill>
            </a:rPr>
            <a:t>Contenir une réaction réversible</a:t>
          </a:r>
          <a:endParaRPr lang="en-US" dirty="0">
            <a:solidFill>
              <a:schemeClr val="bg1"/>
            </a:solidFill>
          </a:endParaRPr>
        </a:p>
      </dgm:t>
    </dgm:pt>
    <dgm:pt modelId="{8A28D72C-2BA7-45FD-A773-8F443CD86B04}" type="parTrans" cxnId="{5E606B47-7133-4301-B053-6E852B89DDBF}">
      <dgm:prSet/>
      <dgm:spPr/>
      <dgm:t>
        <a:bodyPr/>
        <a:lstStyle/>
        <a:p>
          <a:endParaRPr lang="en-US"/>
        </a:p>
      </dgm:t>
    </dgm:pt>
    <dgm:pt modelId="{7D3FB21A-8147-462D-83A6-9B341ACEF12D}" type="sibTrans" cxnId="{5E606B47-7133-4301-B053-6E852B89DDBF}">
      <dgm:prSet/>
      <dgm:spPr/>
      <dgm:t>
        <a:bodyPr/>
        <a:lstStyle/>
        <a:p>
          <a:endParaRPr lang="en-US"/>
        </a:p>
      </dgm:t>
    </dgm:pt>
    <dgm:pt modelId="{5451BB31-09CD-4C0C-8EA7-CAB9CBF95518}">
      <dgm:prSet/>
      <dgm:spPr/>
      <dgm:t>
        <a:bodyPr/>
        <a:lstStyle/>
        <a:p>
          <a:pPr>
            <a:lnSpc>
              <a:spcPct val="100000"/>
            </a:lnSpc>
          </a:pPr>
          <a:r>
            <a:rPr lang="fr-CA" b="1" dirty="0">
              <a:solidFill>
                <a:schemeClr val="bg1"/>
              </a:solidFill>
            </a:rPr>
            <a:t>Système fermé</a:t>
          </a:r>
          <a:endParaRPr lang="en-US" dirty="0">
            <a:solidFill>
              <a:schemeClr val="bg1"/>
            </a:solidFill>
          </a:endParaRPr>
        </a:p>
      </dgm:t>
    </dgm:pt>
    <dgm:pt modelId="{F1C5C6DA-90D0-47B4-B4F9-7ADCD0726C47}" type="parTrans" cxnId="{A264832C-3660-48D0-A639-AF5E3D34FD43}">
      <dgm:prSet/>
      <dgm:spPr/>
      <dgm:t>
        <a:bodyPr/>
        <a:lstStyle/>
        <a:p>
          <a:endParaRPr lang="en-US"/>
        </a:p>
      </dgm:t>
    </dgm:pt>
    <dgm:pt modelId="{20E5DCA9-6699-4B1D-9C22-5700B7B5EAE2}" type="sibTrans" cxnId="{A264832C-3660-48D0-A639-AF5E3D34FD43}">
      <dgm:prSet/>
      <dgm:spPr/>
      <dgm:t>
        <a:bodyPr/>
        <a:lstStyle/>
        <a:p>
          <a:endParaRPr lang="en-US"/>
        </a:p>
      </dgm:t>
    </dgm:pt>
    <dgm:pt modelId="{A12C60FE-B886-4F00-AF9E-CFFF922D129F}">
      <dgm:prSet/>
      <dgm:spPr/>
      <dgm:t>
        <a:bodyPr/>
        <a:lstStyle/>
        <a:p>
          <a:pPr>
            <a:lnSpc>
              <a:spcPct val="100000"/>
            </a:lnSpc>
          </a:pPr>
          <a:r>
            <a:rPr lang="en-US" b="1" dirty="0" err="1">
              <a:solidFill>
                <a:schemeClr val="bg1"/>
              </a:solidFill>
            </a:rPr>
            <a:t>Propriétés</a:t>
          </a:r>
          <a:r>
            <a:rPr lang="en-US" b="1" dirty="0">
              <a:solidFill>
                <a:schemeClr val="bg1"/>
              </a:solidFill>
            </a:rPr>
            <a:t> </a:t>
          </a:r>
          <a:r>
            <a:rPr lang="en-US" b="1" dirty="0" err="1">
              <a:solidFill>
                <a:schemeClr val="bg1"/>
              </a:solidFill>
            </a:rPr>
            <a:t>macroscopiques</a:t>
          </a:r>
          <a:r>
            <a:rPr lang="en-US" b="1" dirty="0">
              <a:solidFill>
                <a:schemeClr val="bg1"/>
              </a:solidFill>
            </a:rPr>
            <a:t> </a:t>
          </a:r>
          <a:r>
            <a:rPr lang="en-US" b="1" dirty="0" err="1">
              <a:solidFill>
                <a:schemeClr val="bg1"/>
              </a:solidFill>
            </a:rPr>
            <a:t>constantes</a:t>
          </a:r>
          <a:endParaRPr lang="en-US" b="1" dirty="0">
            <a:solidFill>
              <a:schemeClr val="bg1"/>
            </a:solidFill>
          </a:endParaRPr>
        </a:p>
      </dgm:t>
    </dgm:pt>
    <dgm:pt modelId="{942C9601-E66A-48CA-9AAC-7246ECC45E65}" type="parTrans" cxnId="{0B799493-28D1-4A82-88C9-C1E4D8628035}">
      <dgm:prSet/>
      <dgm:spPr/>
      <dgm:t>
        <a:bodyPr/>
        <a:lstStyle/>
        <a:p>
          <a:endParaRPr lang="fr-CA"/>
        </a:p>
      </dgm:t>
    </dgm:pt>
    <dgm:pt modelId="{41D50A97-3380-4DAE-BFE7-8544F36C9B0E}" type="sibTrans" cxnId="{0B799493-28D1-4A82-88C9-C1E4D8628035}">
      <dgm:prSet/>
      <dgm:spPr/>
      <dgm:t>
        <a:bodyPr/>
        <a:lstStyle/>
        <a:p>
          <a:endParaRPr lang="fr-CA"/>
        </a:p>
      </dgm:t>
    </dgm:pt>
    <dgm:pt modelId="{14AC1147-7FAD-4C0B-9C5E-5ED4CA486216}" type="pres">
      <dgm:prSet presAssocID="{C0A503D9-2542-46E2-BDBB-78351E3E1D59}" presName="root" presStyleCnt="0">
        <dgm:presLayoutVars>
          <dgm:dir/>
          <dgm:resizeHandles val="exact"/>
        </dgm:presLayoutVars>
      </dgm:prSet>
      <dgm:spPr/>
    </dgm:pt>
    <dgm:pt modelId="{5D451B51-A09E-48FE-B4B0-F5AFB7C99960}" type="pres">
      <dgm:prSet presAssocID="{AC670E21-D217-4F84-AFCA-05A97E97D892}" presName="compNode" presStyleCnt="0"/>
      <dgm:spPr/>
    </dgm:pt>
    <dgm:pt modelId="{D3CDE5B6-4C8B-4535-9D5D-97D104D57AD8}" type="pres">
      <dgm:prSet presAssocID="{AC670E21-D217-4F84-AFCA-05A97E97D892}" presName="bgRect" presStyleLbl="bgShp" presStyleIdx="0" presStyleCnt="3"/>
      <dgm:spPr/>
    </dgm:pt>
    <dgm:pt modelId="{B50EF668-20C4-40AF-92B0-5F40C5C8583C}" type="pres">
      <dgm:prSet presAssocID="{AC670E21-D217-4F84-AFCA-05A97E97D89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teau indicateur"/>
        </a:ext>
      </dgm:extLst>
    </dgm:pt>
    <dgm:pt modelId="{11780B73-41D5-435E-BA04-2A9E838F282B}" type="pres">
      <dgm:prSet presAssocID="{AC670E21-D217-4F84-AFCA-05A97E97D892}" presName="spaceRect" presStyleCnt="0"/>
      <dgm:spPr/>
    </dgm:pt>
    <dgm:pt modelId="{5ECE5E00-7102-4B5D-AB02-96E77F6BB94F}" type="pres">
      <dgm:prSet presAssocID="{AC670E21-D217-4F84-AFCA-05A97E97D892}" presName="parTx" presStyleLbl="revTx" presStyleIdx="0" presStyleCnt="3">
        <dgm:presLayoutVars>
          <dgm:chMax val="0"/>
          <dgm:chPref val="0"/>
        </dgm:presLayoutVars>
      </dgm:prSet>
      <dgm:spPr/>
    </dgm:pt>
    <dgm:pt modelId="{30F3B216-5C52-4EFC-B442-3B563C02C3C2}" type="pres">
      <dgm:prSet presAssocID="{7D3FB21A-8147-462D-83A6-9B341ACEF12D}" presName="sibTrans" presStyleCnt="0"/>
      <dgm:spPr/>
    </dgm:pt>
    <dgm:pt modelId="{B81AF953-3CED-4824-9924-2D9B53C92BC8}" type="pres">
      <dgm:prSet presAssocID="{5451BB31-09CD-4C0C-8EA7-CAB9CBF95518}" presName="compNode" presStyleCnt="0"/>
      <dgm:spPr/>
    </dgm:pt>
    <dgm:pt modelId="{0BC542E1-DE4E-4DDD-8F08-A4F536423C5A}" type="pres">
      <dgm:prSet presAssocID="{5451BB31-09CD-4C0C-8EA7-CAB9CBF95518}" presName="bgRect" presStyleLbl="bgShp" presStyleIdx="1" presStyleCnt="3"/>
      <dgm:spPr/>
    </dgm:pt>
    <dgm:pt modelId="{CF0DE39C-FB38-433A-8281-346E5CE6D678}" type="pres">
      <dgm:prSet presAssocID="{5451BB31-09CD-4C0C-8EA7-CAB9CBF9551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errouiller"/>
        </a:ext>
      </dgm:extLst>
    </dgm:pt>
    <dgm:pt modelId="{01B56427-D3D8-4CE7-8FCB-2A199145B710}" type="pres">
      <dgm:prSet presAssocID="{5451BB31-09CD-4C0C-8EA7-CAB9CBF95518}" presName="spaceRect" presStyleCnt="0"/>
      <dgm:spPr/>
    </dgm:pt>
    <dgm:pt modelId="{BF152905-4657-4195-84F2-E48D4CD9E428}" type="pres">
      <dgm:prSet presAssocID="{5451BB31-09CD-4C0C-8EA7-CAB9CBF95518}" presName="parTx" presStyleLbl="revTx" presStyleIdx="1" presStyleCnt="3">
        <dgm:presLayoutVars>
          <dgm:chMax val="0"/>
          <dgm:chPref val="0"/>
        </dgm:presLayoutVars>
      </dgm:prSet>
      <dgm:spPr/>
    </dgm:pt>
    <dgm:pt modelId="{1826FA20-D281-4AA7-B495-481E72DA35BD}" type="pres">
      <dgm:prSet presAssocID="{20E5DCA9-6699-4B1D-9C22-5700B7B5EAE2}" presName="sibTrans" presStyleCnt="0"/>
      <dgm:spPr/>
    </dgm:pt>
    <dgm:pt modelId="{B65DEDD2-CBD9-43C5-ADA2-D5A0576B55DD}" type="pres">
      <dgm:prSet presAssocID="{A12C60FE-B886-4F00-AF9E-CFFF922D129F}" presName="compNode" presStyleCnt="0"/>
      <dgm:spPr/>
    </dgm:pt>
    <dgm:pt modelId="{9DD2CC49-74AC-42D2-BCBB-BC08B39D4751}" type="pres">
      <dgm:prSet presAssocID="{A12C60FE-B886-4F00-AF9E-CFFF922D129F}" presName="bgRect" presStyleLbl="bgShp" presStyleIdx="2" presStyleCnt="3" custLinFactNeighborX="25022" custLinFactNeighborY="21629"/>
      <dgm:spPr/>
    </dgm:pt>
    <dgm:pt modelId="{D71096F9-F95C-4763-8E0C-68F1ED981CB1}" type="pres">
      <dgm:prSet presAssocID="{A12C60FE-B886-4F00-AF9E-CFFF922D129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cherches"/>
        </a:ext>
      </dgm:extLst>
    </dgm:pt>
    <dgm:pt modelId="{F61B3C49-4851-4B97-A1D7-3F77264A2A27}" type="pres">
      <dgm:prSet presAssocID="{A12C60FE-B886-4F00-AF9E-CFFF922D129F}" presName="spaceRect" presStyleCnt="0"/>
      <dgm:spPr/>
    </dgm:pt>
    <dgm:pt modelId="{D58DAAF7-2383-477E-9375-5143C55F6D24}" type="pres">
      <dgm:prSet presAssocID="{A12C60FE-B886-4F00-AF9E-CFFF922D129F}" presName="parTx" presStyleLbl="revTx" presStyleIdx="2" presStyleCnt="3">
        <dgm:presLayoutVars>
          <dgm:chMax val="0"/>
          <dgm:chPref val="0"/>
        </dgm:presLayoutVars>
      </dgm:prSet>
      <dgm:spPr/>
    </dgm:pt>
  </dgm:ptLst>
  <dgm:cxnLst>
    <dgm:cxn modelId="{A813181B-A6E7-4C62-82EC-402191B1EDE3}" type="presOf" srcId="{5451BB31-09CD-4C0C-8EA7-CAB9CBF95518}" destId="{BF152905-4657-4195-84F2-E48D4CD9E428}" srcOrd="0" destOrd="0" presId="urn:microsoft.com/office/officeart/2018/2/layout/IconVerticalSolidList"/>
    <dgm:cxn modelId="{A264832C-3660-48D0-A639-AF5E3D34FD43}" srcId="{C0A503D9-2542-46E2-BDBB-78351E3E1D59}" destId="{5451BB31-09CD-4C0C-8EA7-CAB9CBF95518}" srcOrd="1" destOrd="0" parTransId="{F1C5C6DA-90D0-47B4-B4F9-7ADCD0726C47}" sibTransId="{20E5DCA9-6699-4B1D-9C22-5700B7B5EAE2}"/>
    <dgm:cxn modelId="{5E606B47-7133-4301-B053-6E852B89DDBF}" srcId="{C0A503D9-2542-46E2-BDBB-78351E3E1D59}" destId="{AC670E21-D217-4F84-AFCA-05A97E97D892}" srcOrd="0" destOrd="0" parTransId="{8A28D72C-2BA7-45FD-A773-8F443CD86B04}" sibTransId="{7D3FB21A-8147-462D-83A6-9B341ACEF12D}"/>
    <dgm:cxn modelId="{66FE3151-8F0E-4735-A7BC-EBFB814D73EE}" type="presOf" srcId="{A12C60FE-B886-4F00-AF9E-CFFF922D129F}" destId="{D58DAAF7-2383-477E-9375-5143C55F6D24}" srcOrd="0" destOrd="0" presId="urn:microsoft.com/office/officeart/2018/2/layout/IconVerticalSolidList"/>
    <dgm:cxn modelId="{0B799493-28D1-4A82-88C9-C1E4D8628035}" srcId="{C0A503D9-2542-46E2-BDBB-78351E3E1D59}" destId="{A12C60FE-B886-4F00-AF9E-CFFF922D129F}" srcOrd="2" destOrd="0" parTransId="{942C9601-E66A-48CA-9AAC-7246ECC45E65}" sibTransId="{41D50A97-3380-4DAE-BFE7-8544F36C9B0E}"/>
    <dgm:cxn modelId="{F3DAB9AE-F1EC-4B82-8068-3B6374EFCF3F}" type="presOf" srcId="{AC670E21-D217-4F84-AFCA-05A97E97D892}" destId="{5ECE5E00-7102-4B5D-AB02-96E77F6BB94F}" srcOrd="0" destOrd="0" presId="urn:microsoft.com/office/officeart/2018/2/layout/IconVerticalSolidList"/>
    <dgm:cxn modelId="{1DB1C1C6-D577-48B3-9294-C14F9C603F83}" type="presOf" srcId="{C0A503D9-2542-46E2-BDBB-78351E3E1D59}" destId="{14AC1147-7FAD-4C0B-9C5E-5ED4CA486216}" srcOrd="0" destOrd="0" presId="urn:microsoft.com/office/officeart/2018/2/layout/IconVerticalSolidList"/>
    <dgm:cxn modelId="{D8012314-7E6A-45E3-947E-CDBB06364181}" type="presParOf" srcId="{14AC1147-7FAD-4C0B-9C5E-5ED4CA486216}" destId="{5D451B51-A09E-48FE-B4B0-F5AFB7C99960}" srcOrd="0" destOrd="0" presId="urn:microsoft.com/office/officeart/2018/2/layout/IconVerticalSolidList"/>
    <dgm:cxn modelId="{BD8737AC-82E8-45AC-971D-72EEFE6B8400}" type="presParOf" srcId="{5D451B51-A09E-48FE-B4B0-F5AFB7C99960}" destId="{D3CDE5B6-4C8B-4535-9D5D-97D104D57AD8}" srcOrd="0" destOrd="0" presId="urn:microsoft.com/office/officeart/2018/2/layout/IconVerticalSolidList"/>
    <dgm:cxn modelId="{317E94E8-9AE7-48D5-9F12-69BAC7A8B4DA}" type="presParOf" srcId="{5D451B51-A09E-48FE-B4B0-F5AFB7C99960}" destId="{B50EF668-20C4-40AF-92B0-5F40C5C8583C}" srcOrd="1" destOrd="0" presId="urn:microsoft.com/office/officeart/2018/2/layout/IconVerticalSolidList"/>
    <dgm:cxn modelId="{0395F1D2-C2CB-4EE6-804E-8988D61C61A5}" type="presParOf" srcId="{5D451B51-A09E-48FE-B4B0-F5AFB7C99960}" destId="{11780B73-41D5-435E-BA04-2A9E838F282B}" srcOrd="2" destOrd="0" presId="urn:microsoft.com/office/officeart/2018/2/layout/IconVerticalSolidList"/>
    <dgm:cxn modelId="{280D5C39-86C2-4D82-A0A2-DD54045BDF89}" type="presParOf" srcId="{5D451B51-A09E-48FE-B4B0-F5AFB7C99960}" destId="{5ECE5E00-7102-4B5D-AB02-96E77F6BB94F}" srcOrd="3" destOrd="0" presId="urn:microsoft.com/office/officeart/2018/2/layout/IconVerticalSolidList"/>
    <dgm:cxn modelId="{AA719CD8-14D0-43C2-AAAB-996C3A4B0C69}" type="presParOf" srcId="{14AC1147-7FAD-4C0B-9C5E-5ED4CA486216}" destId="{30F3B216-5C52-4EFC-B442-3B563C02C3C2}" srcOrd="1" destOrd="0" presId="urn:microsoft.com/office/officeart/2018/2/layout/IconVerticalSolidList"/>
    <dgm:cxn modelId="{AC9C19FB-5991-4861-9DA9-07E1DD849248}" type="presParOf" srcId="{14AC1147-7FAD-4C0B-9C5E-5ED4CA486216}" destId="{B81AF953-3CED-4824-9924-2D9B53C92BC8}" srcOrd="2" destOrd="0" presId="urn:microsoft.com/office/officeart/2018/2/layout/IconVerticalSolidList"/>
    <dgm:cxn modelId="{E7C2E0B8-C44F-441D-8B8B-A82B11775192}" type="presParOf" srcId="{B81AF953-3CED-4824-9924-2D9B53C92BC8}" destId="{0BC542E1-DE4E-4DDD-8F08-A4F536423C5A}" srcOrd="0" destOrd="0" presId="urn:microsoft.com/office/officeart/2018/2/layout/IconVerticalSolidList"/>
    <dgm:cxn modelId="{A47C92F2-6C75-4FD5-923A-1A4E3D498445}" type="presParOf" srcId="{B81AF953-3CED-4824-9924-2D9B53C92BC8}" destId="{CF0DE39C-FB38-433A-8281-346E5CE6D678}" srcOrd="1" destOrd="0" presId="urn:microsoft.com/office/officeart/2018/2/layout/IconVerticalSolidList"/>
    <dgm:cxn modelId="{0FE742A7-2511-4A31-9F50-A736BB7AAB2F}" type="presParOf" srcId="{B81AF953-3CED-4824-9924-2D9B53C92BC8}" destId="{01B56427-D3D8-4CE7-8FCB-2A199145B710}" srcOrd="2" destOrd="0" presId="urn:microsoft.com/office/officeart/2018/2/layout/IconVerticalSolidList"/>
    <dgm:cxn modelId="{AEB5AEEE-4833-4485-9242-C9505B98A8C9}" type="presParOf" srcId="{B81AF953-3CED-4824-9924-2D9B53C92BC8}" destId="{BF152905-4657-4195-84F2-E48D4CD9E428}" srcOrd="3" destOrd="0" presId="urn:microsoft.com/office/officeart/2018/2/layout/IconVerticalSolidList"/>
    <dgm:cxn modelId="{8B458FF0-0A8B-4E54-BB05-650FCD856D8F}" type="presParOf" srcId="{14AC1147-7FAD-4C0B-9C5E-5ED4CA486216}" destId="{1826FA20-D281-4AA7-B495-481E72DA35BD}" srcOrd="3" destOrd="0" presId="urn:microsoft.com/office/officeart/2018/2/layout/IconVerticalSolidList"/>
    <dgm:cxn modelId="{31D2648C-6D28-4643-9F26-78B4254F2F94}" type="presParOf" srcId="{14AC1147-7FAD-4C0B-9C5E-5ED4CA486216}" destId="{B65DEDD2-CBD9-43C5-ADA2-D5A0576B55DD}" srcOrd="4" destOrd="0" presId="urn:microsoft.com/office/officeart/2018/2/layout/IconVerticalSolidList"/>
    <dgm:cxn modelId="{2A492A55-31B9-4C69-9B99-BC6D349D50BE}" type="presParOf" srcId="{B65DEDD2-CBD9-43C5-ADA2-D5A0576B55DD}" destId="{9DD2CC49-74AC-42D2-BCBB-BC08B39D4751}" srcOrd="0" destOrd="0" presId="urn:microsoft.com/office/officeart/2018/2/layout/IconVerticalSolidList"/>
    <dgm:cxn modelId="{96EF23E9-DB12-4296-8F30-1A5EDDD045DF}" type="presParOf" srcId="{B65DEDD2-CBD9-43C5-ADA2-D5A0576B55DD}" destId="{D71096F9-F95C-4763-8E0C-68F1ED981CB1}" srcOrd="1" destOrd="0" presId="urn:microsoft.com/office/officeart/2018/2/layout/IconVerticalSolidList"/>
    <dgm:cxn modelId="{36F7C66C-C4FB-4266-9B88-89077D632658}" type="presParOf" srcId="{B65DEDD2-CBD9-43C5-ADA2-D5A0576B55DD}" destId="{F61B3C49-4851-4B97-A1D7-3F77264A2A27}" srcOrd="2" destOrd="0" presId="urn:microsoft.com/office/officeart/2018/2/layout/IconVerticalSolidList"/>
    <dgm:cxn modelId="{BA43C12E-6BA5-40DC-B157-6D80CC14424B}" type="presParOf" srcId="{B65DEDD2-CBD9-43C5-ADA2-D5A0576B55DD}" destId="{D58DAAF7-2383-477E-9375-5143C55F6D24}"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80ED6-A4A8-4EC0-9671-2221A87EB0AB}"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fr-CA"/>
        </a:p>
      </dgm:t>
    </dgm:pt>
    <dgm:pt modelId="{5526E07F-340B-469C-B276-B5BB24545323}">
      <dgm:prSet phldrT="[Texte]"/>
      <dgm:spPr/>
      <dgm:t>
        <a:bodyPr/>
        <a:lstStyle/>
        <a:p>
          <a:r>
            <a:rPr lang="fr-CA" dirty="0"/>
            <a:t>Variation de la concentration des réactifs</a:t>
          </a:r>
        </a:p>
      </dgm:t>
    </dgm:pt>
    <dgm:pt modelId="{D680000D-7013-46D8-ACA6-DFB6AF87539A}" type="parTrans" cxnId="{81EEE963-AAF2-480A-81A4-65AAD2FEC674}">
      <dgm:prSet/>
      <dgm:spPr/>
      <dgm:t>
        <a:bodyPr/>
        <a:lstStyle/>
        <a:p>
          <a:endParaRPr lang="fr-CA"/>
        </a:p>
      </dgm:t>
    </dgm:pt>
    <dgm:pt modelId="{8007610E-6D88-4113-8DD7-FB837FD3E3F7}" type="sibTrans" cxnId="{81EEE963-AAF2-480A-81A4-65AAD2FEC674}">
      <dgm:prSet/>
      <dgm:spPr/>
      <dgm:t>
        <a:bodyPr/>
        <a:lstStyle/>
        <a:p>
          <a:endParaRPr lang="fr-CA"/>
        </a:p>
      </dgm:t>
    </dgm:pt>
    <dgm:pt modelId="{1D4B41A9-395E-4206-B336-86452E65AE3F}">
      <dgm:prSet phldrT="[Texte]"/>
      <dgm:spPr/>
      <dgm:t>
        <a:bodyPr/>
        <a:lstStyle/>
        <a:p>
          <a:r>
            <a:rPr lang="fr-CA" dirty="0"/>
            <a:t>Variation de la concentration des produits</a:t>
          </a:r>
        </a:p>
      </dgm:t>
    </dgm:pt>
    <dgm:pt modelId="{17A0B4D2-FB71-4988-BEDB-7501E6C09376}" type="parTrans" cxnId="{B1EE2FC2-6BBB-4CEF-B304-1DEB7D4BF1C2}">
      <dgm:prSet/>
      <dgm:spPr/>
      <dgm:t>
        <a:bodyPr/>
        <a:lstStyle/>
        <a:p>
          <a:endParaRPr lang="fr-CA"/>
        </a:p>
      </dgm:t>
    </dgm:pt>
    <dgm:pt modelId="{DBCCD2DD-6EC8-4EBA-B85C-F8D6F2EBBE50}" type="sibTrans" cxnId="{B1EE2FC2-6BBB-4CEF-B304-1DEB7D4BF1C2}">
      <dgm:prSet/>
      <dgm:spPr/>
      <dgm:t>
        <a:bodyPr/>
        <a:lstStyle/>
        <a:p>
          <a:endParaRPr lang="fr-CA"/>
        </a:p>
      </dgm:t>
    </dgm:pt>
    <dgm:pt modelId="{C6C566C3-0E28-4C19-B95E-54EA6F14CB09}">
      <dgm:prSet phldrT="[Texte]"/>
      <dgm:spPr/>
      <dgm:t>
        <a:bodyPr/>
        <a:lstStyle/>
        <a:p>
          <a:r>
            <a:rPr lang="fr-CA" dirty="0"/>
            <a:t>Variation de la température</a:t>
          </a:r>
        </a:p>
      </dgm:t>
    </dgm:pt>
    <dgm:pt modelId="{70D97015-2073-4E8F-A3B0-9FAC5D00DB2D}" type="parTrans" cxnId="{1216210F-732C-477E-9CC2-36316ECA2FBD}">
      <dgm:prSet/>
      <dgm:spPr/>
      <dgm:t>
        <a:bodyPr/>
        <a:lstStyle/>
        <a:p>
          <a:endParaRPr lang="fr-CA"/>
        </a:p>
      </dgm:t>
    </dgm:pt>
    <dgm:pt modelId="{7A9541DD-6DAC-4BAF-8B1E-602FA531AD4A}" type="sibTrans" cxnId="{1216210F-732C-477E-9CC2-36316ECA2FBD}">
      <dgm:prSet/>
      <dgm:spPr/>
      <dgm:t>
        <a:bodyPr/>
        <a:lstStyle/>
        <a:p>
          <a:endParaRPr lang="fr-CA"/>
        </a:p>
      </dgm:t>
    </dgm:pt>
    <dgm:pt modelId="{5807A512-1C2A-47AB-B6CE-93D2B36C2CBD}">
      <dgm:prSet phldrT="[Texte]"/>
      <dgm:spPr/>
      <dgm:t>
        <a:bodyPr/>
        <a:lstStyle/>
        <a:p>
          <a:r>
            <a:rPr lang="fr-CA" dirty="0"/>
            <a:t>Variation de la pression</a:t>
          </a:r>
        </a:p>
      </dgm:t>
    </dgm:pt>
    <dgm:pt modelId="{DF459F2E-6122-4618-A259-2A9FE06A0316}" type="parTrans" cxnId="{1139D972-6962-46CC-A8FD-C33E77D45997}">
      <dgm:prSet/>
      <dgm:spPr/>
      <dgm:t>
        <a:bodyPr/>
        <a:lstStyle/>
        <a:p>
          <a:endParaRPr lang="fr-CA"/>
        </a:p>
      </dgm:t>
    </dgm:pt>
    <dgm:pt modelId="{584E9FB4-1889-4822-82DE-7260AB03BCFE}" type="sibTrans" cxnId="{1139D972-6962-46CC-A8FD-C33E77D45997}">
      <dgm:prSet/>
      <dgm:spPr/>
      <dgm:t>
        <a:bodyPr/>
        <a:lstStyle/>
        <a:p>
          <a:endParaRPr lang="fr-CA"/>
        </a:p>
      </dgm:t>
    </dgm:pt>
    <dgm:pt modelId="{4499DA52-C337-4A46-8FAC-34FBCF6AEDCE}" type="pres">
      <dgm:prSet presAssocID="{D7F80ED6-A4A8-4EC0-9671-2221A87EB0AB}" presName="Name0" presStyleCnt="0">
        <dgm:presLayoutVars>
          <dgm:dir/>
          <dgm:resizeHandles val="exact"/>
        </dgm:presLayoutVars>
      </dgm:prSet>
      <dgm:spPr/>
    </dgm:pt>
    <dgm:pt modelId="{BEACCB1F-14EE-4FC5-98ED-4D3A901F4E4C}" type="pres">
      <dgm:prSet presAssocID="{5526E07F-340B-469C-B276-B5BB24545323}" presName="node" presStyleLbl="node1" presStyleIdx="0" presStyleCnt="4">
        <dgm:presLayoutVars>
          <dgm:bulletEnabled val="1"/>
        </dgm:presLayoutVars>
      </dgm:prSet>
      <dgm:spPr/>
    </dgm:pt>
    <dgm:pt modelId="{5C11D563-F41C-4EF3-AA5E-656CDD98C17B}" type="pres">
      <dgm:prSet presAssocID="{8007610E-6D88-4113-8DD7-FB837FD3E3F7}" presName="sibTrans" presStyleCnt="0"/>
      <dgm:spPr/>
    </dgm:pt>
    <dgm:pt modelId="{92D72123-CD33-4A13-9FF4-C90DFB78897B}" type="pres">
      <dgm:prSet presAssocID="{1D4B41A9-395E-4206-B336-86452E65AE3F}" presName="node" presStyleLbl="node1" presStyleIdx="1" presStyleCnt="4">
        <dgm:presLayoutVars>
          <dgm:bulletEnabled val="1"/>
        </dgm:presLayoutVars>
      </dgm:prSet>
      <dgm:spPr/>
    </dgm:pt>
    <dgm:pt modelId="{6E603800-3EA2-4D86-BECC-264390A14BFC}" type="pres">
      <dgm:prSet presAssocID="{DBCCD2DD-6EC8-4EBA-B85C-F8D6F2EBBE50}" presName="sibTrans" presStyleCnt="0"/>
      <dgm:spPr/>
    </dgm:pt>
    <dgm:pt modelId="{451A8FB1-6752-4C16-99BA-B716E4A74FBB}" type="pres">
      <dgm:prSet presAssocID="{C6C566C3-0E28-4C19-B95E-54EA6F14CB09}" presName="node" presStyleLbl="node1" presStyleIdx="2" presStyleCnt="4">
        <dgm:presLayoutVars>
          <dgm:bulletEnabled val="1"/>
        </dgm:presLayoutVars>
      </dgm:prSet>
      <dgm:spPr/>
    </dgm:pt>
    <dgm:pt modelId="{5D80981D-F670-472D-B6BD-5B378D5622C5}" type="pres">
      <dgm:prSet presAssocID="{7A9541DD-6DAC-4BAF-8B1E-602FA531AD4A}" presName="sibTrans" presStyleCnt="0"/>
      <dgm:spPr/>
    </dgm:pt>
    <dgm:pt modelId="{6CB34306-F936-4DC7-82C0-0E00731ECF6F}" type="pres">
      <dgm:prSet presAssocID="{5807A512-1C2A-47AB-B6CE-93D2B36C2CBD}" presName="node" presStyleLbl="node1" presStyleIdx="3" presStyleCnt="4">
        <dgm:presLayoutVars>
          <dgm:bulletEnabled val="1"/>
        </dgm:presLayoutVars>
      </dgm:prSet>
      <dgm:spPr/>
    </dgm:pt>
  </dgm:ptLst>
  <dgm:cxnLst>
    <dgm:cxn modelId="{1216210F-732C-477E-9CC2-36316ECA2FBD}" srcId="{D7F80ED6-A4A8-4EC0-9671-2221A87EB0AB}" destId="{C6C566C3-0E28-4C19-B95E-54EA6F14CB09}" srcOrd="2" destOrd="0" parTransId="{70D97015-2073-4E8F-A3B0-9FAC5D00DB2D}" sibTransId="{7A9541DD-6DAC-4BAF-8B1E-602FA531AD4A}"/>
    <dgm:cxn modelId="{063AAB11-16BD-4FAF-85FE-D3818457E3C5}" type="presOf" srcId="{C6C566C3-0E28-4C19-B95E-54EA6F14CB09}" destId="{451A8FB1-6752-4C16-99BA-B716E4A74FBB}" srcOrd="0" destOrd="0" presId="urn:microsoft.com/office/officeart/2005/8/layout/hList6"/>
    <dgm:cxn modelId="{81EEE963-AAF2-480A-81A4-65AAD2FEC674}" srcId="{D7F80ED6-A4A8-4EC0-9671-2221A87EB0AB}" destId="{5526E07F-340B-469C-B276-B5BB24545323}" srcOrd="0" destOrd="0" parTransId="{D680000D-7013-46D8-ACA6-DFB6AF87539A}" sibTransId="{8007610E-6D88-4113-8DD7-FB837FD3E3F7}"/>
    <dgm:cxn modelId="{1139D972-6962-46CC-A8FD-C33E77D45997}" srcId="{D7F80ED6-A4A8-4EC0-9671-2221A87EB0AB}" destId="{5807A512-1C2A-47AB-B6CE-93D2B36C2CBD}" srcOrd="3" destOrd="0" parTransId="{DF459F2E-6122-4618-A259-2A9FE06A0316}" sibTransId="{584E9FB4-1889-4822-82DE-7260AB03BCFE}"/>
    <dgm:cxn modelId="{4C3FE876-21D2-4620-82C3-A3C29EEBE3AB}" type="presOf" srcId="{1D4B41A9-395E-4206-B336-86452E65AE3F}" destId="{92D72123-CD33-4A13-9FF4-C90DFB78897B}" srcOrd="0" destOrd="0" presId="urn:microsoft.com/office/officeart/2005/8/layout/hList6"/>
    <dgm:cxn modelId="{8A734B9F-2BEE-43DE-B897-AEFEE5F5800D}" type="presOf" srcId="{D7F80ED6-A4A8-4EC0-9671-2221A87EB0AB}" destId="{4499DA52-C337-4A46-8FAC-34FBCF6AEDCE}" srcOrd="0" destOrd="0" presId="urn:microsoft.com/office/officeart/2005/8/layout/hList6"/>
    <dgm:cxn modelId="{198579A8-24B7-4A0F-8E51-22E10D85DF03}" type="presOf" srcId="{5807A512-1C2A-47AB-B6CE-93D2B36C2CBD}" destId="{6CB34306-F936-4DC7-82C0-0E00731ECF6F}" srcOrd="0" destOrd="0" presId="urn:microsoft.com/office/officeart/2005/8/layout/hList6"/>
    <dgm:cxn modelId="{B1EE2FC2-6BBB-4CEF-B304-1DEB7D4BF1C2}" srcId="{D7F80ED6-A4A8-4EC0-9671-2221A87EB0AB}" destId="{1D4B41A9-395E-4206-B336-86452E65AE3F}" srcOrd="1" destOrd="0" parTransId="{17A0B4D2-FB71-4988-BEDB-7501E6C09376}" sibTransId="{DBCCD2DD-6EC8-4EBA-B85C-F8D6F2EBBE50}"/>
    <dgm:cxn modelId="{13C6DEE0-2C7B-4924-9806-AC8C4B0082B9}" type="presOf" srcId="{5526E07F-340B-469C-B276-B5BB24545323}" destId="{BEACCB1F-14EE-4FC5-98ED-4D3A901F4E4C}" srcOrd="0" destOrd="0" presId="urn:microsoft.com/office/officeart/2005/8/layout/hList6"/>
    <dgm:cxn modelId="{C2283859-EA40-41B6-947D-D59485063F2F}" type="presParOf" srcId="{4499DA52-C337-4A46-8FAC-34FBCF6AEDCE}" destId="{BEACCB1F-14EE-4FC5-98ED-4D3A901F4E4C}" srcOrd="0" destOrd="0" presId="urn:microsoft.com/office/officeart/2005/8/layout/hList6"/>
    <dgm:cxn modelId="{10C61819-082D-4413-A4E7-33827D087E52}" type="presParOf" srcId="{4499DA52-C337-4A46-8FAC-34FBCF6AEDCE}" destId="{5C11D563-F41C-4EF3-AA5E-656CDD98C17B}" srcOrd="1" destOrd="0" presId="urn:microsoft.com/office/officeart/2005/8/layout/hList6"/>
    <dgm:cxn modelId="{E03359C9-F3C9-4DBF-9C01-9A4DBD3CF89A}" type="presParOf" srcId="{4499DA52-C337-4A46-8FAC-34FBCF6AEDCE}" destId="{92D72123-CD33-4A13-9FF4-C90DFB78897B}" srcOrd="2" destOrd="0" presId="urn:microsoft.com/office/officeart/2005/8/layout/hList6"/>
    <dgm:cxn modelId="{2A265B96-C794-432F-ABD8-64DDB97FAD68}" type="presParOf" srcId="{4499DA52-C337-4A46-8FAC-34FBCF6AEDCE}" destId="{6E603800-3EA2-4D86-BECC-264390A14BFC}" srcOrd="3" destOrd="0" presId="urn:microsoft.com/office/officeart/2005/8/layout/hList6"/>
    <dgm:cxn modelId="{876AFD2B-EF8D-46EC-B8A8-1EF4542EE320}" type="presParOf" srcId="{4499DA52-C337-4A46-8FAC-34FBCF6AEDCE}" destId="{451A8FB1-6752-4C16-99BA-B716E4A74FBB}" srcOrd="4" destOrd="0" presId="urn:microsoft.com/office/officeart/2005/8/layout/hList6"/>
    <dgm:cxn modelId="{4A8DA0A4-C503-4B3D-A60B-EAC8B62CFC9B}" type="presParOf" srcId="{4499DA52-C337-4A46-8FAC-34FBCF6AEDCE}" destId="{5D80981D-F670-472D-B6BD-5B378D5622C5}" srcOrd="5" destOrd="0" presId="urn:microsoft.com/office/officeart/2005/8/layout/hList6"/>
    <dgm:cxn modelId="{F02A78F2-838D-4F2D-971D-814703D6578A}" type="presParOf" srcId="{4499DA52-C337-4A46-8FAC-34FBCF6AEDCE}" destId="{6CB34306-F936-4DC7-82C0-0E00731ECF6F}" srcOrd="6"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80ED6-A4A8-4EC0-9671-2221A87EB0AB}"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fr-CA"/>
        </a:p>
      </dgm:t>
    </dgm:pt>
    <dgm:pt modelId="{5526E07F-340B-469C-B276-B5BB24545323}">
      <dgm:prSet phldrT="[Texte]"/>
      <dgm:spPr/>
      <dgm:t>
        <a:bodyPr/>
        <a:lstStyle/>
        <a:p>
          <a:r>
            <a:rPr lang="fr-CA" dirty="0"/>
            <a:t>Variation de la concentration des réactifs</a:t>
          </a:r>
        </a:p>
      </dgm:t>
    </dgm:pt>
    <dgm:pt modelId="{D680000D-7013-46D8-ACA6-DFB6AF87539A}" type="parTrans" cxnId="{81EEE963-AAF2-480A-81A4-65AAD2FEC674}">
      <dgm:prSet/>
      <dgm:spPr/>
      <dgm:t>
        <a:bodyPr/>
        <a:lstStyle/>
        <a:p>
          <a:endParaRPr lang="fr-CA"/>
        </a:p>
      </dgm:t>
    </dgm:pt>
    <dgm:pt modelId="{8007610E-6D88-4113-8DD7-FB837FD3E3F7}" type="sibTrans" cxnId="{81EEE963-AAF2-480A-81A4-65AAD2FEC674}">
      <dgm:prSet/>
      <dgm:spPr/>
      <dgm:t>
        <a:bodyPr/>
        <a:lstStyle/>
        <a:p>
          <a:endParaRPr lang="fr-CA"/>
        </a:p>
      </dgm:t>
    </dgm:pt>
    <dgm:pt modelId="{1D4B41A9-395E-4206-B336-86452E65AE3F}">
      <dgm:prSet phldrT="[Texte]"/>
      <dgm:spPr/>
      <dgm:t>
        <a:bodyPr/>
        <a:lstStyle/>
        <a:p>
          <a:r>
            <a:rPr lang="fr-CA" dirty="0"/>
            <a:t>Variation de la concentration des produits</a:t>
          </a:r>
        </a:p>
      </dgm:t>
    </dgm:pt>
    <dgm:pt modelId="{17A0B4D2-FB71-4988-BEDB-7501E6C09376}" type="parTrans" cxnId="{B1EE2FC2-6BBB-4CEF-B304-1DEB7D4BF1C2}">
      <dgm:prSet/>
      <dgm:spPr/>
      <dgm:t>
        <a:bodyPr/>
        <a:lstStyle/>
        <a:p>
          <a:endParaRPr lang="fr-CA"/>
        </a:p>
      </dgm:t>
    </dgm:pt>
    <dgm:pt modelId="{DBCCD2DD-6EC8-4EBA-B85C-F8D6F2EBBE50}" type="sibTrans" cxnId="{B1EE2FC2-6BBB-4CEF-B304-1DEB7D4BF1C2}">
      <dgm:prSet/>
      <dgm:spPr/>
      <dgm:t>
        <a:bodyPr/>
        <a:lstStyle/>
        <a:p>
          <a:endParaRPr lang="fr-CA"/>
        </a:p>
      </dgm:t>
    </dgm:pt>
    <dgm:pt modelId="{C6C566C3-0E28-4C19-B95E-54EA6F14CB09}">
      <dgm:prSet phldrT="[Texte]"/>
      <dgm:spPr/>
      <dgm:t>
        <a:bodyPr/>
        <a:lstStyle/>
        <a:p>
          <a:r>
            <a:rPr lang="fr-CA" dirty="0"/>
            <a:t>Variation de la température</a:t>
          </a:r>
        </a:p>
      </dgm:t>
    </dgm:pt>
    <dgm:pt modelId="{70D97015-2073-4E8F-A3B0-9FAC5D00DB2D}" type="parTrans" cxnId="{1216210F-732C-477E-9CC2-36316ECA2FBD}">
      <dgm:prSet/>
      <dgm:spPr/>
      <dgm:t>
        <a:bodyPr/>
        <a:lstStyle/>
        <a:p>
          <a:endParaRPr lang="fr-CA"/>
        </a:p>
      </dgm:t>
    </dgm:pt>
    <dgm:pt modelId="{7A9541DD-6DAC-4BAF-8B1E-602FA531AD4A}" type="sibTrans" cxnId="{1216210F-732C-477E-9CC2-36316ECA2FBD}">
      <dgm:prSet/>
      <dgm:spPr/>
      <dgm:t>
        <a:bodyPr/>
        <a:lstStyle/>
        <a:p>
          <a:endParaRPr lang="fr-CA"/>
        </a:p>
      </dgm:t>
    </dgm:pt>
    <dgm:pt modelId="{5807A512-1C2A-47AB-B6CE-93D2B36C2CBD}">
      <dgm:prSet phldrT="[Texte]"/>
      <dgm:spPr/>
      <dgm:t>
        <a:bodyPr/>
        <a:lstStyle/>
        <a:p>
          <a:r>
            <a:rPr lang="fr-CA" dirty="0"/>
            <a:t>Variation de la pression</a:t>
          </a:r>
        </a:p>
      </dgm:t>
    </dgm:pt>
    <dgm:pt modelId="{DF459F2E-6122-4618-A259-2A9FE06A0316}" type="parTrans" cxnId="{1139D972-6962-46CC-A8FD-C33E77D45997}">
      <dgm:prSet/>
      <dgm:spPr/>
      <dgm:t>
        <a:bodyPr/>
        <a:lstStyle/>
        <a:p>
          <a:endParaRPr lang="fr-CA"/>
        </a:p>
      </dgm:t>
    </dgm:pt>
    <dgm:pt modelId="{584E9FB4-1889-4822-82DE-7260AB03BCFE}" type="sibTrans" cxnId="{1139D972-6962-46CC-A8FD-C33E77D45997}">
      <dgm:prSet/>
      <dgm:spPr/>
      <dgm:t>
        <a:bodyPr/>
        <a:lstStyle/>
        <a:p>
          <a:endParaRPr lang="fr-CA"/>
        </a:p>
      </dgm:t>
    </dgm:pt>
    <dgm:pt modelId="{4499DA52-C337-4A46-8FAC-34FBCF6AEDCE}" type="pres">
      <dgm:prSet presAssocID="{D7F80ED6-A4A8-4EC0-9671-2221A87EB0AB}" presName="Name0" presStyleCnt="0">
        <dgm:presLayoutVars>
          <dgm:dir/>
          <dgm:resizeHandles val="exact"/>
        </dgm:presLayoutVars>
      </dgm:prSet>
      <dgm:spPr/>
    </dgm:pt>
    <dgm:pt modelId="{BEACCB1F-14EE-4FC5-98ED-4D3A901F4E4C}" type="pres">
      <dgm:prSet presAssocID="{5526E07F-340B-469C-B276-B5BB24545323}" presName="node" presStyleLbl="node1" presStyleIdx="0" presStyleCnt="4">
        <dgm:presLayoutVars>
          <dgm:bulletEnabled val="1"/>
        </dgm:presLayoutVars>
      </dgm:prSet>
      <dgm:spPr/>
    </dgm:pt>
    <dgm:pt modelId="{5C11D563-F41C-4EF3-AA5E-656CDD98C17B}" type="pres">
      <dgm:prSet presAssocID="{8007610E-6D88-4113-8DD7-FB837FD3E3F7}" presName="sibTrans" presStyleCnt="0"/>
      <dgm:spPr/>
    </dgm:pt>
    <dgm:pt modelId="{92D72123-CD33-4A13-9FF4-C90DFB78897B}" type="pres">
      <dgm:prSet presAssocID="{1D4B41A9-395E-4206-B336-86452E65AE3F}" presName="node" presStyleLbl="node1" presStyleIdx="1" presStyleCnt="4">
        <dgm:presLayoutVars>
          <dgm:bulletEnabled val="1"/>
        </dgm:presLayoutVars>
      </dgm:prSet>
      <dgm:spPr/>
    </dgm:pt>
    <dgm:pt modelId="{6E603800-3EA2-4D86-BECC-264390A14BFC}" type="pres">
      <dgm:prSet presAssocID="{DBCCD2DD-6EC8-4EBA-B85C-F8D6F2EBBE50}" presName="sibTrans" presStyleCnt="0"/>
      <dgm:spPr/>
    </dgm:pt>
    <dgm:pt modelId="{451A8FB1-6752-4C16-99BA-B716E4A74FBB}" type="pres">
      <dgm:prSet presAssocID="{C6C566C3-0E28-4C19-B95E-54EA6F14CB09}" presName="node" presStyleLbl="node1" presStyleIdx="2" presStyleCnt="4">
        <dgm:presLayoutVars>
          <dgm:bulletEnabled val="1"/>
        </dgm:presLayoutVars>
      </dgm:prSet>
      <dgm:spPr/>
    </dgm:pt>
    <dgm:pt modelId="{5D80981D-F670-472D-B6BD-5B378D5622C5}" type="pres">
      <dgm:prSet presAssocID="{7A9541DD-6DAC-4BAF-8B1E-602FA531AD4A}" presName="sibTrans" presStyleCnt="0"/>
      <dgm:spPr/>
    </dgm:pt>
    <dgm:pt modelId="{6CB34306-F936-4DC7-82C0-0E00731ECF6F}" type="pres">
      <dgm:prSet presAssocID="{5807A512-1C2A-47AB-B6CE-93D2B36C2CBD}" presName="node" presStyleLbl="node1" presStyleIdx="3" presStyleCnt="4" custLinFactX="71188" custLinFactNeighborX="100000">
        <dgm:presLayoutVars>
          <dgm:bulletEnabled val="1"/>
        </dgm:presLayoutVars>
      </dgm:prSet>
      <dgm:spPr/>
    </dgm:pt>
  </dgm:ptLst>
  <dgm:cxnLst>
    <dgm:cxn modelId="{1216210F-732C-477E-9CC2-36316ECA2FBD}" srcId="{D7F80ED6-A4A8-4EC0-9671-2221A87EB0AB}" destId="{C6C566C3-0E28-4C19-B95E-54EA6F14CB09}" srcOrd="2" destOrd="0" parTransId="{70D97015-2073-4E8F-A3B0-9FAC5D00DB2D}" sibTransId="{7A9541DD-6DAC-4BAF-8B1E-602FA531AD4A}"/>
    <dgm:cxn modelId="{063AAB11-16BD-4FAF-85FE-D3818457E3C5}" type="presOf" srcId="{C6C566C3-0E28-4C19-B95E-54EA6F14CB09}" destId="{451A8FB1-6752-4C16-99BA-B716E4A74FBB}" srcOrd="0" destOrd="0" presId="urn:microsoft.com/office/officeart/2005/8/layout/hList6"/>
    <dgm:cxn modelId="{81EEE963-AAF2-480A-81A4-65AAD2FEC674}" srcId="{D7F80ED6-A4A8-4EC0-9671-2221A87EB0AB}" destId="{5526E07F-340B-469C-B276-B5BB24545323}" srcOrd="0" destOrd="0" parTransId="{D680000D-7013-46D8-ACA6-DFB6AF87539A}" sibTransId="{8007610E-6D88-4113-8DD7-FB837FD3E3F7}"/>
    <dgm:cxn modelId="{1139D972-6962-46CC-A8FD-C33E77D45997}" srcId="{D7F80ED6-A4A8-4EC0-9671-2221A87EB0AB}" destId="{5807A512-1C2A-47AB-B6CE-93D2B36C2CBD}" srcOrd="3" destOrd="0" parTransId="{DF459F2E-6122-4618-A259-2A9FE06A0316}" sibTransId="{584E9FB4-1889-4822-82DE-7260AB03BCFE}"/>
    <dgm:cxn modelId="{4C3FE876-21D2-4620-82C3-A3C29EEBE3AB}" type="presOf" srcId="{1D4B41A9-395E-4206-B336-86452E65AE3F}" destId="{92D72123-CD33-4A13-9FF4-C90DFB78897B}" srcOrd="0" destOrd="0" presId="urn:microsoft.com/office/officeart/2005/8/layout/hList6"/>
    <dgm:cxn modelId="{8A734B9F-2BEE-43DE-B897-AEFEE5F5800D}" type="presOf" srcId="{D7F80ED6-A4A8-4EC0-9671-2221A87EB0AB}" destId="{4499DA52-C337-4A46-8FAC-34FBCF6AEDCE}" srcOrd="0" destOrd="0" presId="urn:microsoft.com/office/officeart/2005/8/layout/hList6"/>
    <dgm:cxn modelId="{198579A8-24B7-4A0F-8E51-22E10D85DF03}" type="presOf" srcId="{5807A512-1C2A-47AB-B6CE-93D2B36C2CBD}" destId="{6CB34306-F936-4DC7-82C0-0E00731ECF6F}" srcOrd="0" destOrd="0" presId="urn:microsoft.com/office/officeart/2005/8/layout/hList6"/>
    <dgm:cxn modelId="{B1EE2FC2-6BBB-4CEF-B304-1DEB7D4BF1C2}" srcId="{D7F80ED6-A4A8-4EC0-9671-2221A87EB0AB}" destId="{1D4B41A9-395E-4206-B336-86452E65AE3F}" srcOrd="1" destOrd="0" parTransId="{17A0B4D2-FB71-4988-BEDB-7501E6C09376}" sibTransId="{DBCCD2DD-6EC8-4EBA-B85C-F8D6F2EBBE50}"/>
    <dgm:cxn modelId="{13C6DEE0-2C7B-4924-9806-AC8C4B0082B9}" type="presOf" srcId="{5526E07F-340B-469C-B276-B5BB24545323}" destId="{BEACCB1F-14EE-4FC5-98ED-4D3A901F4E4C}" srcOrd="0" destOrd="0" presId="urn:microsoft.com/office/officeart/2005/8/layout/hList6"/>
    <dgm:cxn modelId="{C2283859-EA40-41B6-947D-D59485063F2F}" type="presParOf" srcId="{4499DA52-C337-4A46-8FAC-34FBCF6AEDCE}" destId="{BEACCB1F-14EE-4FC5-98ED-4D3A901F4E4C}" srcOrd="0" destOrd="0" presId="urn:microsoft.com/office/officeart/2005/8/layout/hList6"/>
    <dgm:cxn modelId="{10C61819-082D-4413-A4E7-33827D087E52}" type="presParOf" srcId="{4499DA52-C337-4A46-8FAC-34FBCF6AEDCE}" destId="{5C11D563-F41C-4EF3-AA5E-656CDD98C17B}" srcOrd="1" destOrd="0" presId="urn:microsoft.com/office/officeart/2005/8/layout/hList6"/>
    <dgm:cxn modelId="{E03359C9-F3C9-4DBF-9C01-9A4DBD3CF89A}" type="presParOf" srcId="{4499DA52-C337-4A46-8FAC-34FBCF6AEDCE}" destId="{92D72123-CD33-4A13-9FF4-C90DFB78897B}" srcOrd="2" destOrd="0" presId="urn:microsoft.com/office/officeart/2005/8/layout/hList6"/>
    <dgm:cxn modelId="{2A265B96-C794-432F-ABD8-64DDB97FAD68}" type="presParOf" srcId="{4499DA52-C337-4A46-8FAC-34FBCF6AEDCE}" destId="{6E603800-3EA2-4D86-BECC-264390A14BFC}" srcOrd="3" destOrd="0" presId="urn:microsoft.com/office/officeart/2005/8/layout/hList6"/>
    <dgm:cxn modelId="{876AFD2B-EF8D-46EC-B8A8-1EF4542EE320}" type="presParOf" srcId="{4499DA52-C337-4A46-8FAC-34FBCF6AEDCE}" destId="{451A8FB1-6752-4C16-99BA-B716E4A74FBB}" srcOrd="4" destOrd="0" presId="urn:microsoft.com/office/officeart/2005/8/layout/hList6"/>
    <dgm:cxn modelId="{4A8DA0A4-C503-4B3D-A60B-EAC8B62CFC9B}" type="presParOf" srcId="{4499DA52-C337-4A46-8FAC-34FBCF6AEDCE}" destId="{5D80981D-F670-472D-B6BD-5B378D5622C5}" srcOrd="5" destOrd="0" presId="urn:microsoft.com/office/officeart/2005/8/layout/hList6"/>
    <dgm:cxn modelId="{F02A78F2-838D-4F2D-971D-814703D6578A}" type="presParOf" srcId="{4499DA52-C337-4A46-8FAC-34FBCF6AEDCE}" destId="{6CB34306-F936-4DC7-82C0-0E00731ECF6F}" srcOrd="6"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F80ED6-A4A8-4EC0-9671-2221A87EB0AB}"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fr-CA"/>
        </a:p>
      </dgm:t>
    </dgm:pt>
    <dgm:pt modelId="{5526E07F-340B-469C-B276-B5BB24545323}">
      <dgm:prSet phldrT="[Texte]"/>
      <dgm:spPr/>
      <dgm:t>
        <a:bodyPr/>
        <a:lstStyle/>
        <a:p>
          <a:r>
            <a:rPr lang="fr-CA" dirty="0"/>
            <a:t>Variation de la concentration des réactifs</a:t>
          </a:r>
        </a:p>
      </dgm:t>
    </dgm:pt>
    <dgm:pt modelId="{D680000D-7013-46D8-ACA6-DFB6AF87539A}" type="parTrans" cxnId="{81EEE963-AAF2-480A-81A4-65AAD2FEC674}">
      <dgm:prSet/>
      <dgm:spPr/>
      <dgm:t>
        <a:bodyPr/>
        <a:lstStyle/>
        <a:p>
          <a:endParaRPr lang="fr-CA"/>
        </a:p>
      </dgm:t>
    </dgm:pt>
    <dgm:pt modelId="{8007610E-6D88-4113-8DD7-FB837FD3E3F7}" type="sibTrans" cxnId="{81EEE963-AAF2-480A-81A4-65AAD2FEC674}">
      <dgm:prSet/>
      <dgm:spPr/>
      <dgm:t>
        <a:bodyPr/>
        <a:lstStyle/>
        <a:p>
          <a:endParaRPr lang="fr-CA"/>
        </a:p>
      </dgm:t>
    </dgm:pt>
    <dgm:pt modelId="{1D4B41A9-395E-4206-B336-86452E65AE3F}">
      <dgm:prSet phldrT="[Texte]"/>
      <dgm:spPr>
        <a:solidFill>
          <a:schemeClr val="accent3">
            <a:hueOff val="1025881"/>
            <a:satOff val="1579"/>
            <a:lumOff val="2091"/>
          </a:schemeClr>
        </a:solidFill>
      </dgm:spPr>
      <dgm:t>
        <a:bodyPr/>
        <a:lstStyle/>
        <a:p>
          <a:r>
            <a:rPr lang="fr-CA" dirty="0"/>
            <a:t>Variation de la concentration des produits</a:t>
          </a:r>
        </a:p>
      </dgm:t>
    </dgm:pt>
    <dgm:pt modelId="{17A0B4D2-FB71-4988-BEDB-7501E6C09376}" type="parTrans" cxnId="{B1EE2FC2-6BBB-4CEF-B304-1DEB7D4BF1C2}">
      <dgm:prSet/>
      <dgm:spPr/>
      <dgm:t>
        <a:bodyPr/>
        <a:lstStyle/>
        <a:p>
          <a:endParaRPr lang="fr-CA"/>
        </a:p>
      </dgm:t>
    </dgm:pt>
    <dgm:pt modelId="{DBCCD2DD-6EC8-4EBA-B85C-F8D6F2EBBE50}" type="sibTrans" cxnId="{B1EE2FC2-6BBB-4CEF-B304-1DEB7D4BF1C2}">
      <dgm:prSet/>
      <dgm:spPr/>
      <dgm:t>
        <a:bodyPr/>
        <a:lstStyle/>
        <a:p>
          <a:endParaRPr lang="fr-CA"/>
        </a:p>
      </dgm:t>
    </dgm:pt>
    <dgm:pt modelId="{C6C566C3-0E28-4C19-B95E-54EA6F14CB09}">
      <dgm:prSet phldrT="[Texte]"/>
      <dgm:spPr>
        <a:solidFill>
          <a:schemeClr val="accent3">
            <a:hueOff val="2051763"/>
            <a:satOff val="3159"/>
            <a:lumOff val="4183"/>
            <a:alpha val="40000"/>
          </a:schemeClr>
        </a:solidFill>
      </dgm:spPr>
      <dgm:t>
        <a:bodyPr/>
        <a:lstStyle/>
        <a:p>
          <a:r>
            <a:rPr lang="fr-CA" dirty="0"/>
            <a:t>Variation de la température</a:t>
          </a:r>
        </a:p>
      </dgm:t>
    </dgm:pt>
    <dgm:pt modelId="{70D97015-2073-4E8F-A3B0-9FAC5D00DB2D}" type="parTrans" cxnId="{1216210F-732C-477E-9CC2-36316ECA2FBD}">
      <dgm:prSet/>
      <dgm:spPr/>
      <dgm:t>
        <a:bodyPr/>
        <a:lstStyle/>
        <a:p>
          <a:endParaRPr lang="fr-CA"/>
        </a:p>
      </dgm:t>
    </dgm:pt>
    <dgm:pt modelId="{7A9541DD-6DAC-4BAF-8B1E-602FA531AD4A}" type="sibTrans" cxnId="{1216210F-732C-477E-9CC2-36316ECA2FBD}">
      <dgm:prSet/>
      <dgm:spPr/>
      <dgm:t>
        <a:bodyPr/>
        <a:lstStyle/>
        <a:p>
          <a:endParaRPr lang="fr-CA"/>
        </a:p>
      </dgm:t>
    </dgm:pt>
    <dgm:pt modelId="{5807A512-1C2A-47AB-B6CE-93D2B36C2CBD}">
      <dgm:prSet phldrT="[Texte]"/>
      <dgm:spPr>
        <a:solidFill>
          <a:schemeClr val="accent3">
            <a:hueOff val="3077644"/>
            <a:satOff val="4738"/>
            <a:lumOff val="6274"/>
            <a:alpha val="40000"/>
          </a:schemeClr>
        </a:solidFill>
      </dgm:spPr>
      <dgm:t>
        <a:bodyPr/>
        <a:lstStyle/>
        <a:p>
          <a:r>
            <a:rPr lang="fr-CA" dirty="0"/>
            <a:t>Variation de la pression</a:t>
          </a:r>
        </a:p>
      </dgm:t>
    </dgm:pt>
    <dgm:pt modelId="{DF459F2E-6122-4618-A259-2A9FE06A0316}" type="parTrans" cxnId="{1139D972-6962-46CC-A8FD-C33E77D45997}">
      <dgm:prSet/>
      <dgm:spPr/>
      <dgm:t>
        <a:bodyPr/>
        <a:lstStyle/>
        <a:p>
          <a:endParaRPr lang="fr-CA"/>
        </a:p>
      </dgm:t>
    </dgm:pt>
    <dgm:pt modelId="{584E9FB4-1889-4822-82DE-7260AB03BCFE}" type="sibTrans" cxnId="{1139D972-6962-46CC-A8FD-C33E77D45997}">
      <dgm:prSet/>
      <dgm:spPr/>
      <dgm:t>
        <a:bodyPr/>
        <a:lstStyle/>
        <a:p>
          <a:endParaRPr lang="fr-CA"/>
        </a:p>
      </dgm:t>
    </dgm:pt>
    <dgm:pt modelId="{4499DA52-C337-4A46-8FAC-34FBCF6AEDCE}" type="pres">
      <dgm:prSet presAssocID="{D7F80ED6-A4A8-4EC0-9671-2221A87EB0AB}" presName="Name0" presStyleCnt="0">
        <dgm:presLayoutVars>
          <dgm:dir/>
          <dgm:resizeHandles val="exact"/>
        </dgm:presLayoutVars>
      </dgm:prSet>
      <dgm:spPr/>
    </dgm:pt>
    <dgm:pt modelId="{BEACCB1F-14EE-4FC5-98ED-4D3A901F4E4C}" type="pres">
      <dgm:prSet presAssocID="{5526E07F-340B-469C-B276-B5BB24545323}" presName="node" presStyleLbl="node1" presStyleIdx="0" presStyleCnt="4" custLinFactX="-10354" custLinFactNeighborX="-100000" custLinFactNeighborY="1456">
        <dgm:presLayoutVars>
          <dgm:bulletEnabled val="1"/>
        </dgm:presLayoutVars>
      </dgm:prSet>
      <dgm:spPr/>
    </dgm:pt>
    <dgm:pt modelId="{5C11D563-F41C-4EF3-AA5E-656CDD98C17B}" type="pres">
      <dgm:prSet presAssocID="{8007610E-6D88-4113-8DD7-FB837FD3E3F7}" presName="sibTrans" presStyleCnt="0"/>
      <dgm:spPr/>
    </dgm:pt>
    <dgm:pt modelId="{92D72123-CD33-4A13-9FF4-C90DFB78897B}" type="pres">
      <dgm:prSet presAssocID="{1D4B41A9-395E-4206-B336-86452E65AE3F}" presName="node" presStyleLbl="node1" presStyleIdx="1" presStyleCnt="4">
        <dgm:presLayoutVars>
          <dgm:bulletEnabled val="1"/>
        </dgm:presLayoutVars>
      </dgm:prSet>
      <dgm:spPr/>
    </dgm:pt>
    <dgm:pt modelId="{6E603800-3EA2-4D86-BECC-264390A14BFC}" type="pres">
      <dgm:prSet presAssocID="{DBCCD2DD-6EC8-4EBA-B85C-F8D6F2EBBE50}" presName="sibTrans" presStyleCnt="0"/>
      <dgm:spPr/>
    </dgm:pt>
    <dgm:pt modelId="{451A8FB1-6752-4C16-99BA-B716E4A74FBB}" type="pres">
      <dgm:prSet presAssocID="{C6C566C3-0E28-4C19-B95E-54EA6F14CB09}" presName="node" presStyleLbl="node1" presStyleIdx="2" presStyleCnt="4">
        <dgm:presLayoutVars>
          <dgm:bulletEnabled val="1"/>
        </dgm:presLayoutVars>
      </dgm:prSet>
      <dgm:spPr/>
    </dgm:pt>
    <dgm:pt modelId="{5D80981D-F670-472D-B6BD-5B378D5622C5}" type="pres">
      <dgm:prSet presAssocID="{7A9541DD-6DAC-4BAF-8B1E-602FA531AD4A}" presName="sibTrans" presStyleCnt="0"/>
      <dgm:spPr/>
    </dgm:pt>
    <dgm:pt modelId="{6CB34306-F936-4DC7-82C0-0E00731ECF6F}" type="pres">
      <dgm:prSet presAssocID="{5807A512-1C2A-47AB-B6CE-93D2B36C2CBD}" presName="node" presStyleLbl="node1" presStyleIdx="3" presStyleCnt="4" custLinFactX="71188" custLinFactNeighborX="100000">
        <dgm:presLayoutVars>
          <dgm:bulletEnabled val="1"/>
        </dgm:presLayoutVars>
      </dgm:prSet>
      <dgm:spPr/>
    </dgm:pt>
  </dgm:ptLst>
  <dgm:cxnLst>
    <dgm:cxn modelId="{1216210F-732C-477E-9CC2-36316ECA2FBD}" srcId="{D7F80ED6-A4A8-4EC0-9671-2221A87EB0AB}" destId="{C6C566C3-0E28-4C19-B95E-54EA6F14CB09}" srcOrd="2" destOrd="0" parTransId="{70D97015-2073-4E8F-A3B0-9FAC5D00DB2D}" sibTransId="{7A9541DD-6DAC-4BAF-8B1E-602FA531AD4A}"/>
    <dgm:cxn modelId="{063AAB11-16BD-4FAF-85FE-D3818457E3C5}" type="presOf" srcId="{C6C566C3-0E28-4C19-B95E-54EA6F14CB09}" destId="{451A8FB1-6752-4C16-99BA-B716E4A74FBB}" srcOrd="0" destOrd="0" presId="urn:microsoft.com/office/officeart/2005/8/layout/hList6"/>
    <dgm:cxn modelId="{81EEE963-AAF2-480A-81A4-65AAD2FEC674}" srcId="{D7F80ED6-A4A8-4EC0-9671-2221A87EB0AB}" destId="{5526E07F-340B-469C-B276-B5BB24545323}" srcOrd="0" destOrd="0" parTransId="{D680000D-7013-46D8-ACA6-DFB6AF87539A}" sibTransId="{8007610E-6D88-4113-8DD7-FB837FD3E3F7}"/>
    <dgm:cxn modelId="{1139D972-6962-46CC-A8FD-C33E77D45997}" srcId="{D7F80ED6-A4A8-4EC0-9671-2221A87EB0AB}" destId="{5807A512-1C2A-47AB-B6CE-93D2B36C2CBD}" srcOrd="3" destOrd="0" parTransId="{DF459F2E-6122-4618-A259-2A9FE06A0316}" sibTransId="{584E9FB4-1889-4822-82DE-7260AB03BCFE}"/>
    <dgm:cxn modelId="{4C3FE876-21D2-4620-82C3-A3C29EEBE3AB}" type="presOf" srcId="{1D4B41A9-395E-4206-B336-86452E65AE3F}" destId="{92D72123-CD33-4A13-9FF4-C90DFB78897B}" srcOrd="0" destOrd="0" presId="urn:microsoft.com/office/officeart/2005/8/layout/hList6"/>
    <dgm:cxn modelId="{8A734B9F-2BEE-43DE-B897-AEFEE5F5800D}" type="presOf" srcId="{D7F80ED6-A4A8-4EC0-9671-2221A87EB0AB}" destId="{4499DA52-C337-4A46-8FAC-34FBCF6AEDCE}" srcOrd="0" destOrd="0" presId="urn:microsoft.com/office/officeart/2005/8/layout/hList6"/>
    <dgm:cxn modelId="{198579A8-24B7-4A0F-8E51-22E10D85DF03}" type="presOf" srcId="{5807A512-1C2A-47AB-B6CE-93D2B36C2CBD}" destId="{6CB34306-F936-4DC7-82C0-0E00731ECF6F}" srcOrd="0" destOrd="0" presId="urn:microsoft.com/office/officeart/2005/8/layout/hList6"/>
    <dgm:cxn modelId="{B1EE2FC2-6BBB-4CEF-B304-1DEB7D4BF1C2}" srcId="{D7F80ED6-A4A8-4EC0-9671-2221A87EB0AB}" destId="{1D4B41A9-395E-4206-B336-86452E65AE3F}" srcOrd="1" destOrd="0" parTransId="{17A0B4D2-FB71-4988-BEDB-7501E6C09376}" sibTransId="{DBCCD2DD-6EC8-4EBA-B85C-F8D6F2EBBE50}"/>
    <dgm:cxn modelId="{13C6DEE0-2C7B-4924-9806-AC8C4B0082B9}" type="presOf" srcId="{5526E07F-340B-469C-B276-B5BB24545323}" destId="{BEACCB1F-14EE-4FC5-98ED-4D3A901F4E4C}" srcOrd="0" destOrd="0" presId="urn:microsoft.com/office/officeart/2005/8/layout/hList6"/>
    <dgm:cxn modelId="{C2283859-EA40-41B6-947D-D59485063F2F}" type="presParOf" srcId="{4499DA52-C337-4A46-8FAC-34FBCF6AEDCE}" destId="{BEACCB1F-14EE-4FC5-98ED-4D3A901F4E4C}" srcOrd="0" destOrd="0" presId="urn:microsoft.com/office/officeart/2005/8/layout/hList6"/>
    <dgm:cxn modelId="{10C61819-082D-4413-A4E7-33827D087E52}" type="presParOf" srcId="{4499DA52-C337-4A46-8FAC-34FBCF6AEDCE}" destId="{5C11D563-F41C-4EF3-AA5E-656CDD98C17B}" srcOrd="1" destOrd="0" presId="urn:microsoft.com/office/officeart/2005/8/layout/hList6"/>
    <dgm:cxn modelId="{E03359C9-F3C9-4DBF-9C01-9A4DBD3CF89A}" type="presParOf" srcId="{4499DA52-C337-4A46-8FAC-34FBCF6AEDCE}" destId="{92D72123-CD33-4A13-9FF4-C90DFB78897B}" srcOrd="2" destOrd="0" presId="urn:microsoft.com/office/officeart/2005/8/layout/hList6"/>
    <dgm:cxn modelId="{2A265B96-C794-432F-ABD8-64DDB97FAD68}" type="presParOf" srcId="{4499DA52-C337-4A46-8FAC-34FBCF6AEDCE}" destId="{6E603800-3EA2-4D86-BECC-264390A14BFC}" srcOrd="3" destOrd="0" presId="urn:microsoft.com/office/officeart/2005/8/layout/hList6"/>
    <dgm:cxn modelId="{876AFD2B-EF8D-46EC-B8A8-1EF4542EE320}" type="presParOf" srcId="{4499DA52-C337-4A46-8FAC-34FBCF6AEDCE}" destId="{451A8FB1-6752-4C16-99BA-B716E4A74FBB}" srcOrd="4" destOrd="0" presId="urn:microsoft.com/office/officeart/2005/8/layout/hList6"/>
    <dgm:cxn modelId="{4A8DA0A4-C503-4B3D-A60B-EAC8B62CFC9B}" type="presParOf" srcId="{4499DA52-C337-4A46-8FAC-34FBCF6AEDCE}" destId="{5D80981D-F670-472D-B6BD-5B378D5622C5}" srcOrd="5" destOrd="0" presId="urn:microsoft.com/office/officeart/2005/8/layout/hList6"/>
    <dgm:cxn modelId="{F02A78F2-838D-4F2D-971D-814703D6578A}" type="presParOf" srcId="{4499DA52-C337-4A46-8FAC-34FBCF6AEDCE}" destId="{6CB34306-F936-4DC7-82C0-0E00731ECF6F}" srcOrd="6"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DE5B6-4C8B-4535-9D5D-97D104D57AD8}">
      <dsp:nvSpPr>
        <dsp:cNvPr id="0" name=""/>
        <dsp:cNvSpPr/>
      </dsp:nvSpPr>
      <dsp:spPr>
        <a:xfrm>
          <a:off x="0" y="385"/>
          <a:ext cx="9433453" cy="9028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EF668-20C4-40AF-92B0-5F40C5C8583C}">
      <dsp:nvSpPr>
        <dsp:cNvPr id="0" name=""/>
        <dsp:cNvSpPr/>
      </dsp:nvSpPr>
      <dsp:spPr>
        <a:xfrm>
          <a:off x="273104" y="203521"/>
          <a:ext cx="496554" cy="49655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E5E00-7102-4B5D-AB02-96E77F6BB94F}">
      <dsp:nvSpPr>
        <dsp:cNvPr id="0" name=""/>
        <dsp:cNvSpPr/>
      </dsp:nvSpPr>
      <dsp:spPr>
        <a:xfrm>
          <a:off x="1042763" y="385"/>
          <a:ext cx="8390689" cy="90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49" tIns="95549" rIns="95549" bIns="95549" numCol="1" spcCol="1270" anchor="ctr" anchorCtr="0">
          <a:noAutofit/>
        </a:bodyPr>
        <a:lstStyle/>
        <a:p>
          <a:pPr marL="0" lvl="0" indent="0" algn="l" defTabSz="1111250">
            <a:lnSpc>
              <a:spcPct val="100000"/>
            </a:lnSpc>
            <a:spcBef>
              <a:spcPct val="0"/>
            </a:spcBef>
            <a:spcAft>
              <a:spcPct val="35000"/>
            </a:spcAft>
            <a:buNone/>
          </a:pPr>
          <a:r>
            <a:rPr lang="fr-CA" sz="2500" b="1" kern="1200" dirty="0">
              <a:solidFill>
                <a:schemeClr val="bg1"/>
              </a:solidFill>
            </a:rPr>
            <a:t>Contenir une réaction réversible</a:t>
          </a:r>
          <a:endParaRPr lang="en-US" sz="2500" kern="1200" dirty="0">
            <a:solidFill>
              <a:schemeClr val="bg1"/>
            </a:solidFill>
          </a:endParaRPr>
        </a:p>
      </dsp:txBody>
      <dsp:txXfrm>
        <a:off x="1042763" y="385"/>
        <a:ext cx="8390689" cy="902825"/>
      </dsp:txXfrm>
    </dsp:sp>
    <dsp:sp modelId="{0BC542E1-DE4E-4DDD-8F08-A4F536423C5A}">
      <dsp:nvSpPr>
        <dsp:cNvPr id="0" name=""/>
        <dsp:cNvSpPr/>
      </dsp:nvSpPr>
      <dsp:spPr>
        <a:xfrm>
          <a:off x="0" y="1128917"/>
          <a:ext cx="9433453" cy="9028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DE39C-FB38-433A-8281-346E5CE6D678}">
      <dsp:nvSpPr>
        <dsp:cNvPr id="0" name=""/>
        <dsp:cNvSpPr/>
      </dsp:nvSpPr>
      <dsp:spPr>
        <a:xfrm>
          <a:off x="273104" y="1332053"/>
          <a:ext cx="496554" cy="4965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52905-4657-4195-84F2-E48D4CD9E428}">
      <dsp:nvSpPr>
        <dsp:cNvPr id="0" name=""/>
        <dsp:cNvSpPr/>
      </dsp:nvSpPr>
      <dsp:spPr>
        <a:xfrm>
          <a:off x="1042763" y="1128917"/>
          <a:ext cx="8390689" cy="90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49" tIns="95549" rIns="95549" bIns="95549" numCol="1" spcCol="1270" anchor="ctr" anchorCtr="0">
          <a:noAutofit/>
        </a:bodyPr>
        <a:lstStyle/>
        <a:p>
          <a:pPr marL="0" lvl="0" indent="0" algn="l" defTabSz="1111250">
            <a:lnSpc>
              <a:spcPct val="100000"/>
            </a:lnSpc>
            <a:spcBef>
              <a:spcPct val="0"/>
            </a:spcBef>
            <a:spcAft>
              <a:spcPct val="35000"/>
            </a:spcAft>
            <a:buNone/>
          </a:pPr>
          <a:r>
            <a:rPr lang="fr-CA" sz="2500" b="1" kern="1200" dirty="0">
              <a:solidFill>
                <a:schemeClr val="bg1"/>
              </a:solidFill>
            </a:rPr>
            <a:t>Système fermé</a:t>
          </a:r>
          <a:endParaRPr lang="en-US" sz="2500" kern="1200" dirty="0">
            <a:solidFill>
              <a:schemeClr val="bg1"/>
            </a:solidFill>
          </a:endParaRPr>
        </a:p>
      </dsp:txBody>
      <dsp:txXfrm>
        <a:off x="1042763" y="1128917"/>
        <a:ext cx="8390689" cy="902825"/>
      </dsp:txXfrm>
    </dsp:sp>
    <dsp:sp modelId="{9DD2CC49-74AC-42D2-BCBB-BC08B39D4751}">
      <dsp:nvSpPr>
        <dsp:cNvPr id="0" name=""/>
        <dsp:cNvSpPr/>
      </dsp:nvSpPr>
      <dsp:spPr>
        <a:xfrm>
          <a:off x="0" y="2257835"/>
          <a:ext cx="9433453" cy="9028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096F9-F95C-4763-8E0C-68F1ED981CB1}">
      <dsp:nvSpPr>
        <dsp:cNvPr id="0" name=""/>
        <dsp:cNvSpPr/>
      </dsp:nvSpPr>
      <dsp:spPr>
        <a:xfrm>
          <a:off x="273104" y="2460585"/>
          <a:ext cx="496554" cy="49655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DAAF7-2383-477E-9375-5143C55F6D24}">
      <dsp:nvSpPr>
        <dsp:cNvPr id="0" name=""/>
        <dsp:cNvSpPr/>
      </dsp:nvSpPr>
      <dsp:spPr>
        <a:xfrm>
          <a:off x="1042763" y="2257449"/>
          <a:ext cx="8390689" cy="90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49" tIns="95549" rIns="95549" bIns="95549" numCol="1" spcCol="1270" anchor="ctr" anchorCtr="0">
          <a:noAutofit/>
        </a:bodyPr>
        <a:lstStyle/>
        <a:p>
          <a:pPr marL="0" lvl="0" indent="0" algn="l" defTabSz="1111250">
            <a:lnSpc>
              <a:spcPct val="100000"/>
            </a:lnSpc>
            <a:spcBef>
              <a:spcPct val="0"/>
            </a:spcBef>
            <a:spcAft>
              <a:spcPct val="35000"/>
            </a:spcAft>
            <a:buNone/>
          </a:pPr>
          <a:r>
            <a:rPr lang="en-US" sz="2500" b="1" kern="1200" dirty="0" err="1">
              <a:solidFill>
                <a:schemeClr val="bg1"/>
              </a:solidFill>
            </a:rPr>
            <a:t>Propriétés</a:t>
          </a:r>
          <a:r>
            <a:rPr lang="en-US" sz="2500" b="1" kern="1200" dirty="0">
              <a:solidFill>
                <a:schemeClr val="bg1"/>
              </a:solidFill>
            </a:rPr>
            <a:t> </a:t>
          </a:r>
          <a:r>
            <a:rPr lang="en-US" sz="2500" b="1" kern="1200" dirty="0" err="1">
              <a:solidFill>
                <a:schemeClr val="bg1"/>
              </a:solidFill>
            </a:rPr>
            <a:t>macroscopiques</a:t>
          </a:r>
          <a:r>
            <a:rPr lang="en-US" sz="2500" b="1" kern="1200" dirty="0">
              <a:solidFill>
                <a:schemeClr val="bg1"/>
              </a:solidFill>
            </a:rPr>
            <a:t> </a:t>
          </a:r>
          <a:r>
            <a:rPr lang="en-US" sz="2500" b="1" kern="1200" dirty="0" err="1">
              <a:solidFill>
                <a:schemeClr val="bg1"/>
              </a:solidFill>
            </a:rPr>
            <a:t>constantes</a:t>
          </a:r>
          <a:endParaRPr lang="en-US" sz="2500" b="1" kern="1200" dirty="0">
            <a:solidFill>
              <a:schemeClr val="bg1"/>
            </a:solidFill>
          </a:endParaRPr>
        </a:p>
      </dsp:txBody>
      <dsp:txXfrm>
        <a:off x="1042763" y="2257449"/>
        <a:ext cx="8390689" cy="902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CCB1F-14EE-4FC5-98ED-4D3A901F4E4C}">
      <dsp:nvSpPr>
        <dsp:cNvPr id="0" name=""/>
        <dsp:cNvSpPr/>
      </dsp:nvSpPr>
      <dsp:spPr>
        <a:xfrm rot="16200000">
          <a:off x="-1149991" y="1151667"/>
          <a:ext cx="3947652" cy="164431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280" bIns="0" numCol="1" spcCol="1270" anchor="ctr" anchorCtr="0">
          <a:noAutofit/>
        </a:bodyPr>
        <a:lstStyle/>
        <a:p>
          <a:pPr marL="0" lvl="0" indent="0" algn="ctr" defTabSz="755650">
            <a:lnSpc>
              <a:spcPct val="90000"/>
            </a:lnSpc>
            <a:spcBef>
              <a:spcPct val="0"/>
            </a:spcBef>
            <a:spcAft>
              <a:spcPct val="35000"/>
            </a:spcAft>
            <a:buNone/>
          </a:pPr>
          <a:r>
            <a:rPr lang="fr-CA" sz="1700" kern="1200" dirty="0"/>
            <a:t>Variation de la concentration des réactifs</a:t>
          </a:r>
        </a:p>
      </dsp:txBody>
      <dsp:txXfrm rot="5400000">
        <a:off x="1677" y="789529"/>
        <a:ext cx="1644316" cy="2368592"/>
      </dsp:txXfrm>
    </dsp:sp>
    <dsp:sp modelId="{92D72123-CD33-4A13-9FF4-C90DFB78897B}">
      <dsp:nvSpPr>
        <dsp:cNvPr id="0" name=""/>
        <dsp:cNvSpPr/>
      </dsp:nvSpPr>
      <dsp:spPr>
        <a:xfrm rot="16200000">
          <a:off x="617648" y="1151667"/>
          <a:ext cx="3947652" cy="1644316"/>
        </a:xfrm>
        <a:prstGeom prst="flowChartManualOperation">
          <a:avLst/>
        </a:prstGeom>
        <a:solidFill>
          <a:schemeClr val="accent3">
            <a:hueOff val="1025881"/>
            <a:satOff val="1579"/>
            <a:lumOff val="20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280" bIns="0" numCol="1" spcCol="1270" anchor="ctr" anchorCtr="0">
          <a:noAutofit/>
        </a:bodyPr>
        <a:lstStyle/>
        <a:p>
          <a:pPr marL="0" lvl="0" indent="0" algn="ctr" defTabSz="755650">
            <a:lnSpc>
              <a:spcPct val="90000"/>
            </a:lnSpc>
            <a:spcBef>
              <a:spcPct val="0"/>
            </a:spcBef>
            <a:spcAft>
              <a:spcPct val="35000"/>
            </a:spcAft>
            <a:buNone/>
          </a:pPr>
          <a:r>
            <a:rPr lang="fr-CA" sz="1700" kern="1200" dirty="0"/>
            <a:t>Variation de la concentration des produits</a:t>
          </a:r>
        </a:p>
      </dsp:txBody>
      <dsp:txXfrm rot="5400000">
        <a:off x="1769316" y="789529"/>
        <a:ext cx="1644316" cy="2368592"/>
      </dsp:txXfrm>
    </dsp:sp>
    <dsp:sp modelId="{451A8FB1-6752-4C16-99BA-B716E4A74FBB}">
      <dsp:nvSpPr>
        <dsp:cNvPr id="0" name=""/>
        <dsp:cNvSpPr/>
      </dsp:nvSpPr>
      <dsp:spPr>
        <a:xfrm rot="16200000">
          <a:off x="2385288" y="1151667"/>
          <a:ext cx="3947652" cy="1644316"/>
        </a:xfrm>
        <a:prstGeom prst="flowChartManualOperation">
          <a:avLst/>
        </a:prstGeom>
        <a:solidFill>
          <a:schemeClr val="accent3">
            <a:hueOff val="2051763"/>
            <a:satOff val="3159"/>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280" bIns="0" numCol="1" spcCol="1270" anchor="ctr" anchorCtr="0">
          <a:noAutofit/>
        </a:bodyPr>
        <a:lstStyle/>
        <a:p>
          <a:pPr marL="0" lvl="0" indent="0" algn="ctr" defTabSz="755650">
            <a:lnSpc>
              <a:spcPct val="90000"/>
            </a:lnSpc>
            <a:spcBef>
              <a:spcPct val="0"/>
            </a:spcBef>
            <a:spcAft>
              <a:spcPct val="35000"/>
            </a:spcAft>
            <a:buNone/>
          </a:pPr>
          <a:r>
            <a:rPr lang="fr-CA" sz="1700" kern="1200" dirty="0"/>
            <a:t>Variation de la température</a:t>
          </a:r>
        </a:p>
      </dsp:txBody>
      <dsp:txXfrm rot="5400000">
        <a:off x="3536956" y="789529"/>
        <a:ext cx="1644316" cy="2368592"/>
      </dsp:txXfrm>
    </dsp:sp>
    <dsp:sp modelId="{6CB34306-F936-4DC7-82C0-0E00731ECF6F}">
      <dsp:nvSpPr>
        <dsp:cNvPr id="0" name=""/>
        <dsp:cNvSpPr/>
      </dsp:nvSpPr>
      <dsp:spPr>
        <a:xfrm rot="16200000">
          <a:off x="4152928" y="1151667"/>
          <a:ext cx="3947652" cy="1644316"/>
        </a:xfrm>
        <a:prstGeom prst="flowChartManualOperation">
          <a:avLst/>
        </a:prstGeom>
        <a:solidFill>
          <a:schemeClr val="accent3">
            <a:hueOff val="3077644"/>
            <a:satOff val="4738"/>
            <a:lumOff val="6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280" bIns="0" numCol="1" spcCol="1270" anchor="ctr" anchorCtr="0">
          <a:noAutofit/>
        </a:bodyPr>
        <a:lstStyle/>
        <a:p>
          <a:pPr marL="0" lvl="0" indent="0" algn="ctr" defTabSz="755650">
            <a:lnSpc>
              <a:spcPct val="90000"/>
            </a:lnSpc>
            <a:spcBef>
              <a:spcPct val="0"/>
            </a:spcBef>
            <a:spcAft>
              <a:spcPct val="35000"/>
            </a:spcAft>
            <a:buNone/>
          </a:pPr>
          <a:r>
            <a:rPr lang="fr-CA" sz="1700" kern="1200" dirty="0"/>
            <a:t>Variation de la pression</a:t>
          </a:r>
        </a:p>
      </dsp:txBody>
      <dsp:txXfrm rot="5400000">
        <a:off x="5304596" y="789529"/>
        <a:ext cx="1644316" cy="2368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CCB1F-14EE-4FC5-98ED-4D3A901F4E4C}">
      <dsp:nvSpPr>
        <dsp:cNvPr id="0" name=""/>
        <dsp:cNvSpPr/>
      </dsp:nvSpPr>
      <dsp:spPr>
        <a:xfrm rot="16200000">
          <a:off x="-637933" y="638862"/>
          <a:ext cx="2189874" cy="912148"/>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9655" bIns="0" numCol="1" spcCol="1270" anchor="ctr" anchorCtr="0">
          <a:noAutofit/>
        </a:bodyPr>
        <a:lstStyle/>
        <a:p>
          <a:pPr marL="0" lvl="0" indent="0" algn="ctr" defTabSz="400050">
            <a:lnSpc>
              <a:spcPct val="90000"/>
            </a:lnSpc>
            <a:spcBef>
              <a:spcPct val="0"/>
            </a:spcBef>
            <a:spcAft>
              <a:spcPct val="35000"/>
            </a:spcAft>
            <a:buNone/>
          </a:pPr>
          <a:r>
            <a:rPr lang="fr-CA" sz="900" kern="1200" dirty="0"/>
            <a:t>Variation de la concentration des réactifs</a:t>
          </a:r>
        </a:p>
      </dsp:txBody>
      <dsp:txXfrm rot="5400000">
        <a:off x="930" y="437974"/>
        <a:ext cx="912148" cy="1313924"/>
      </dsp:txXfrm>
    </dsp:sp>
    <dsp:sp modelId="{92D72123-CD33-4A13-9FF4-C90DFB78897B}">
      <dsp:nvSpPr>
        <dsp:cNvPr id="0" name=""/>
        <dsp:cNvSpPr/>
      </dsp:nvSpPr>
      <dsp:spPr>
        <a:xfrm rot="16200000">
          <a:off x="342626" y="638862"/>
          <a:ext cx="2189874" cy="912148"/>
        </a:xfrm>
        <a:prstGeom prst="flowChartManualOperation">
          <a:avLst/>
        </a:prstGeom>
        <a:solidFill>
          <a:schemeClr val="accent3">
            <a:hueOff val="1025881"/>
            <a:satOff val="1579"/>
            <a:lumOff val="20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9655" bIns="0" numCol="1" spcCol="1270" anchor="ctr" anchorCtr="0">
          <a:noAutofit/>
        </a:bodyPr>
        <a:lstStyle/>
        <a:p>
          <a:pPr marL="0" lvl="0" indent="0" algn="ctr" defTabSz="400050">
            <a:lnSpc>
              <a:spcPct val="90000"/>
            </a:lnSpc>
            <a:spcBef>
              <a:spcPct val="0"/>
            </a:spcBef>
            <a:spcAft>
              <a:spcPct val="35000"/>
            </a:spcAft>
            <a:buNone/>
          </a:pPr>
          <a:r>
            <a:rPr lang="fr-CA" sz="900" kern="1200" dirty="0"/>
            <a:t>Variation de la concentration des produits</a:t>
          </a:r>
        </a:p>
      </dsp:txBody>
      <dsp:txXfrm rot="5400000">
        <a:off x="981489" y="437974"/>
        <a:ext cx="912148" cy="1313924"/>
      </dsp:txXfrm>
    </dsp:sp>
    <dsp:sp modelId="{451A8FB1-6752-4C16-99BA-B716E4A74FBB}">
      <dsp:nvSpPr>
        <dsp:cNvPr id="0" name=""/>
        <dsp:cNvSpPr/>
      </dsp:nvSpPr>
      <dsp:spPr>
        <a:xfrm rot="16200000">
          <a:off x="1323187" y="638862"/>
          <a:ext cx="2189874" cy="912148"/>
        </a:xfrm>
        <a:prstGeom prst="flowChartManualOperation">
          <a:avLst/>
        </a:prstGeom>
        <a:solidFill>
          <a:schemeClr val="accent3">
            <a:hueOff val="2051763"/>
            <a:satOff val="3159"/>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9655" bIns="0" numCol="1" spcCol="1270" anchor="ctr" anchorCtr="0">
          <a:noAutofit/>
        </a:bodyPr>
        <a:lstStyle/>
        <a:p>
          <a:pPr marL="0" lvl="0" indent="0" algn="ctr" defTabSz="400050">
            <a:lnSpc>
              <a:spcPct val="90000"/>
            </a:lnSpc>
            <a:spcBef>
              <a:spcPct val="0"/>
            </a:spcBef>
            <a:spcAft>
              <a:spcPct val="35000"/>
            </a:spcAft>
            <a:buNone/>
          </a:pPr>
          <a:r>
            <a:rPr lang="fr-CA" sz="900" kern="1200" dirty="0"/>
            <a:t>Variation de la température</a:t>
          </a:r>
        </a:p>
      </dsp:txBody>
      <dsp:txXfrm rot="5400000">
        <a:off x="1962050" y="437974"/>
        <a:ext cx="912148" cy="1313924"/>
      </dsp:txXfrm>
    </dsp:sp>
    <dsp:sp modelId="{6CB34306-F936-4DC7-82C0-0E00731ECF6F}">
      <dsp:nvSpPr>
        <dsp:cNvPr id="0" name=""/>
        <dsp:cNvSpPr/>
      </dsp:nvSpPr>
      <dsp:spPr>
        <a:xfrm rot="16200000">
          <a:off x="2304676" y="638862"/>
          <a:ext cx="2189874" cy="912148"/>
        </a:xfrm>
        <a:prstGeom prst="flowChartManualOperation">
          <a:avLst/>
        </a:prstGeom>
        <a:solidFill>
          <a:schemeClr val="accent3">
            <a:hueOff val="3077644"/>
            <a:satOff val="4738"/>
            <a:lumOff val="6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9655" bIns="0" numCol="1" spcCol="1270" anchor="ctr" anchorCtr="0">
          <a:noAutofit/>
        </a:bodyPr>
        <a:lstStyle/>
        <a:p>
          <a:pPr marL="0" lvl="0" indent="0" algn="ctr" defTabSz="400050">
            <a:lnSpc>
              <a:spcPct val="90000"/>
            </a:lnSpc>
            <a:spcBef>
              <a:spcPct val="0"/>
            </a:spcBef>
            <a:spcAft>
              <a:spcPct val="35000"/>
            </a:spcAft>
            <a:buNone/>
          </a:pPr>
          <a:r>
            <a:rPr lang="fr-CA" sz="900" kern="1200" dirty="0"/>
            <a:t>Variation de la pression</a:t>
          </a:r>
        </a:p>
      </dsp:txBody>
      <dsp:txXfrm rot="5400000">
        <a:off x="2943539" y="437974"/>
        <a:ext cx="912148" cy="1313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CCB1F-14EE-4FC5-98ED-4D3A901F4E4C}">
      <dsp:nvSpPr>
        <dsp:cNvPr id="0" name=""/>
        <dsp:cNvSpPr/>
      </dsp:nvSpPr>
      <dsp:spPr>
        <a:xfrm rot="16200000">
          <a:off x="-512742" y="512742"/>
          <a:ext cx="1757562" cy="732077"/>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0" rIns="44028" bIns="0" numCol="1" spcCol="1270" anchor="ctr" anchorCtr="0">
          <a:noAutofit/>
        </a:bodyPr>
        <a:lstStyle/>
        <a:p>
          <a:pPr marL="0" lvl="0" indent="0" algn="ctr" defTabSz="311150">
            <a:lnSpc>
              <a:spcPct val="90000"/>
            </a:lnSpc>
            <a:spcBef>
              <a:spcPct val="0"/>
            </a:spcBef>
            <a:spcAft>
              <a:spcPct val="35000"/>
            </a:spcAft>
            <a:buNone/>
          </a:pPr>
          <a:r>
            <a:rPr lang="fr-CA" sz="700" kern="1200" dirty="0"/>
            <a:t>Variation de la concentration des réactifs</a:t>
          </a:r>
        </a:p>
      </dsp:txBody>
      <dsp:txXfrm rot="5400000">
        <a:off x="0" y="351512"/>
        <a:ext cx="732077" cy="1054538"/>
      </dsp:txXfrm>
    </dsp:sp>
    <dsp:sp modelId="{92D72123-CD33-4A13-9FF4-C90DFB78897B}">
      <dsp:nvSpPr>
        <dsp:cNvPr id="0" name=""/>
        <dsp:cNvSpPr/>
      </dsp:nvSpPr>
      <dsp:spPr>
        <a:xfrm rot="16200000">
          <a:off x="274987" y="512742"/>
          <a:ext cx="1757562" cy="732077"/>
        </a:xfrm>
        <a:prstGeom prst="flowChartManualOperation">
          <a:avLst/>
        </a:prstGeom>
        <a:solidFill>
          <a:schemeClr val="accent3">
            <a:hueOff val="1025881"/>
            <a:satOff val="1579"/>
            <a:lumOff val="2091"/>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0" rIns="44028" bIns="0" numCol="1" spcCol="1270" anchor="ctr" anchorCtr="0">
          <a:noAutofit/>
        </a:bodyPr>
        <a:lstStyle/>
        <a:p>
          <a:pPr marL="0" lvl="0" indent="0" algn="ctr" defTabSz="311150">
            <a:lnSpc>
              <a:spcPct val="90000"/>
            </a:lnSpc>
            <a:spcBef>
              <a:spcPct val="0"/>
            </a:spcBef>
            <a:spcAft>
              <a:spcPct val="35000"/>
            </a:spcAft>
            <a:buNone/>
          </a:pPr>
          <a:r>
            <a:rPr lang="fr-CA" sz="700" kern="1200" dirty="0"/>
            <a:t>Variation de la concentration des produits</a:t>
          </a:r>
        </a:p>
      </dsp:txBody>
      <dsp:txXfrm rot="5400000">
        <a:off x="787729" y="351512"/>
        <a:ext cx="732077" cy="1054538"/>
      </dsp:txXfrm>
    </dsp:sp>
    <dsp:sp modelId="{451A8FB1-6752-4C16-99BA-B716E4A74FBB}">
      <dsp:nvSpPr>
        <dsp:cNvPr id="0" name=""/>
        <dsp:cNvSpPr/>
      </dsp:nvSpPr>
      <dsp:spPr>
        <a:xfrm rot="16200000">
          <a:off x="1061971" y="512742"/>
          <a:ext cx="1757562" cy="732077"/>
        </a:xfrm>
        <a:prstGeom prst="flowChartManualOperation">
          <a:avLst/>
        </a:prstGeom>
        <a:solidFill>
          <a:schemeClr val="accent3">
            <a:hueOff val="2051763"/>
            <a:satOff val="3159"/>
            <a:lumOff val="4183"/>
            <a:alpha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0" rIns="44028" bIns="0" numCol="1" spcCol="1270" anchor="ctr" anchorCtr="0">
          <a:noAutofit/>
        </a:bodyPr>
        <a:lstStyle/>
        <a:p>
          <a:pPr marL="0" lvl="0" indent="0" algn="ctr" defTabSz="311150">
            <a:lnSpc>
              <a:spcPct val="90000"/>
            </a:lnSpc>
            <a:spcBef>
              <a:spcPct val="0"/>
            </a:spcBef>
            <a:spcAft>
              <a:spcPct val="35000"/>
            </a:spcAft>
            <a:buNone/>
          </a:pPr>
          <a:r>
            <a:rPr lang="fr-CA" sz="700" kern="1200" dirty="0"/>
            <a:t>Variation de la température</a:t>
          </a:r>
        </a:p>
      </dsp:txBody>
      <dsp:txXfrm rot="5400000">
        <a:off x="1574713" y="351512"/>
        <a:ext cx="732077" cy="1054538"/>
      </dsp:txXfrm>
    </dsp:sp>
    <dsp:sp modelId="{6CB34306-F936-4DC7-82C0-0E00731ECF6F}">
      <dsp:nvSpPr>
        <dsp:cNvPr id="0" name=""/>
        <dsp:cNvSpPr/>
      </dsp:nvSpPr>
      <dsp:spPr>
        <a:xfrm rot="16200000">
          <a:off x="1849701" y="512742"/>
          <a:ext cx="1757562" cy="732077"/>
        </a:xfrm>
        <a:prstGeom prst="flowChartManualOperation">
          <a:avLst/>
        </a:prstGeom>
        <a:solidFill>
          <a:schemeClr val="accent3">
            <a:hueOff val="3077644"/>
            <a:satOff val="4738"/>
            <a:lumOff val="6274"/>
            <a:alpha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0" rIns="44028" bIns="0" numCol="1" spcCol="1270" anchor="ctr" anchorCtr="0">
          <a:noAutofit/>
        </a:bodyPr>
        <a:lstStyle/>
        <a:p>
          <a:pPr marL="0" lvl="0" indent="0" algn="ctr" defTabSz="311150">
            <a:lnSpc>
              <a:spcPct val="90000"/>
            </a:lnSpc>
            <a:spcBef>
              <a:spcPct val="0"/>
            </a:spcBef>
            <a:spcAft>
              <a:spcPct val="35000"/>
            </a:spcAft>
            <a:buNone/>
          </a:pPr>
          <a:r>
            <a:rPr lang="fr-CA" sz="700" kern="1200" dirty="0"/>
            <a:t>Variation de la pression</a:t>
          </a:r>
        </a:p>
      </dsp:txBody>
      <dsp:txXfrm rot="5400000">
        <a:off x="2362443" y="351512"/>
        <a:ext cx="732077" cy="10545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2021-02-16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896501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2021-02-16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502412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2021-02-16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342516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2021-02-16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2683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2021-02-16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538720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2021-02-16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4098782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2021-02-16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537758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2021-02-16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863614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A2640C-BE8C-4C25-8F57-602CDE1311D8}" type="datetimeFigureOut">
              <a:rPr lang="fr-CA" smtClean="0"/>
              <a:t>2021-02-16</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248459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2021-02-16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791158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A2640C-BE8C-4C25-8F57-602CDE1311D8}" type="datetimeFigureOut">
              <a:rPr lang="fr-CA" smtClean="0"/>
              <a:t>2021-02-16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2321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A2640C-BE8C-4C25-8F57-602CDE1311D8}" type="datetimeFigureOut">
              <a:rPr lang="fr-CA" smtClean="0"/>
              <a:t>2021-02-16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7976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A2640C-BE8C-4C25-8F57-602CDE1311D8}" type="datetimeFigureOut">
              <a:rPr lang="fr-CA" smtClean="0"/>
              <a:t>2021-02-16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143585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A2640C-BE8C-4C25-8F57-602CDE1311D8}" type="datetimeFigureOut">
              <a:rPr lang="fr-CA" smtClean="0"/>
              <a:t>2021-02-16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898913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9A2640C-BE8C-4C25-8F57-602CDE1311D8}" type="datetimeFigureOut">
              <a:rPr lang="fr-CA" smtClean="0"/>
              <a:t>2021-02-16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70302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2021-02-16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315519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2021-02-16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53485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31000">
              <a:schemeClr val="bg1"/>
            </a:gs>
            <a:gs pos="100000">
              <a:schemeClr val="bg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A2640C-BE8C-4C25-8F57-602CDE1311D8}" type="datetimeFigureOut">
              <a:rPr lang="fr-CA" smtClean="0"/>
              <a:t>2021-02-16</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71731901"/>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0.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10.png"/><Relationship Id="rId3" Type="http://schemas.openxmlformats.org/officeDocument/2006/relationships/slideLayout" Target="../slideLayouts/slideLayout2.xml"/><Relationship Id="rId7" Type="http://schemas.openxmlformats.org/officeDocument/2006/relationships/diagramQuickStyle" Target="../diagrams/quickStyle3.xml"/><Relationship Id="rId12" Type="http://schemas.openxmlformats.org/officeDocument/2006/relationships/image" Target="../media/image20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3.xml"/><Relationship Id="rId11" Type="http://schemas.openxmlformats.org/officeDocument/2006/relationships/image" Target="../media/image190.png"/><Relationship Id="rId5" Type="http://schemas.openxmlformats.org/officeDocument/2006/relationships/diagramData" Target="../diagrams/data3.xml"/><Relationship Id="rId10" Type="http://schemas.openxmlformats.org/officeDocument/2006/relationships/image" Target="../media/image180.png"/><Relationship Id="rId4" Type="http://schemas.openxmlformats.org/officeDocument/2006/relationships/image" Target="../media/image20.png"/><Relationship Id="rId9" Type="http://schemas.microsoft.com/office/2007/relationships/diagramDrawing" Target="../diagrams/drawing3.xml"/><Relationship Id="rId14" Type="http://schemas.openxmlformats.org/officeDocument/2006/relationships/image" Target="../media/image220.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40.png"/><Relationship Id="rId18" Type="http://schemas.openxmlformats.org/officeDocument/2006/relationships/image" Target="../media/image30.png"/><Relationship Id="rId3" Type="http://schemas.openxmlformats.org/officeDocument/2006/relationships/tags" Target="../tags/tag22.xml"/><Relationship Id="rId21" Type="http://schemas.openxmlformats.org/officeDocument/2006/relationships/image" Target="../media/image33.png"/><Relationship Id="rId7" Type="http://schemas.openxmlformats.org/officeDocument/2006/relationships/diagramData" Target="../diagrams/data4.xml"/><Relationship Id="rId12" Type="http://schemas.openxmlformats.org/officeDocument/2006/relationships/image" Target="../media/image230.png"/><Relationship Id="rId17" Type="http://schemas.openxmlformats.org/officeDocument/2006/relationships/image" Target="../media/image29.png"/><Relationship Id="rId2" Type="http://schemas.openxmlformats.org/officeDocument/2006/relationships/tags" Target="../tags/tag21.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20.xml"/><Relationship Id="rId6" Type="http://schemas.openxmlformats.org/officeDocument/2006/relationships/slideLayout" Target="../slideLayouts/slideLayout2.xml"/><Relationship Id="rId11" Type="http://schemas.microsoft.com/office/2007/relationships/diagramDrawing" Target="../diagrams/drawing4.xml"/><Relationship Id="rId5" Type="http://schemas.openxmlformats.org/officeDocument/2006/relationships/tags" Target="../tags/tag24.xml"/><Relationship Id="rId15" Type="http://schemas.openxmlformats.org/officeDocument/2006/relationships/image" Target="../media/image270.png"/><Relationship Id="rId10" Type="http://schemas.openxmlformats.org/officeDocument/2006/relationships/diagramColors" Target="../diagrams/colors4.xml"/><Relationship Id="rId19" Type="http://schemas.openxmlformats.org/officeDocument/2006/relationships/image" Target="../media/image31.png"/><Relationship Id="rId4" Type="http://schemas.openxmlformats.org/officeDocument/2006/relationships/tags" Target="../tags/tag23.xml"/><Relationship Id="rId9" Type="http://schemas.openxmlformats.org/officeDocument/2006/relationships/diagramQuickStyle" Target="../diagrams/quickStyle4.xml"/><Relationship Id="rId14" Type="http://schemas.openxmlformats.org/officeDocument/2006/relationships/image" Target="../media/image250.png"/><Relationship Id="rId22"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8.xml"/><Relationship Id="rId7" Type="http://schemas.openxmlformats.org/officeDocument/2006/relationships/image" Target="../media/image3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5.png"/><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0.xml"/><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5.xml"/><Relationship Id="rId5" Type="http://schemas.openxmlformats.org/officeDocument/2006/relationships/tags" Target="../tags/tag8.xml"/><Relationship Id="rId4"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lampe&#10;&#10;Description générée automatiquement">
            <a:extLst>
              <a:ext uri="{FF2B5EF4-FFF2-40B4-BE49-F238E27FC236}">
                <a16:creationId xmlns:a16="http://schemas.microsoft.com/office/drawing/2014/main" id="{63D1AA8C-E8B6-46FA-A663-EFD7816F510A}"/>
              </a:ext>
            </a:extLst>
          </p:cNvPr>
          <p:cNvPicPr>
            <a:picLocks noChangeAspect="1"/>
          </p:cNvPicPr>
          <p:nvPr/>
        </p:nvPicPr>
        <p:blipFill rotWithShape="1">
          <a:blip r:embed="rId2"/>
          <a:srcRect t="9091" r="9091"/>
          <a:stretch/>
        </p:blipFill>
        <p:spPr>
          <a:xfrm>
            <a:off x="-3176" y="10"/>
            <a:ext cx="12192000" cy="6857991"/>
          </a:xfrm>
          <a:prstGeom prst="rect">
            <a:avLst/>
          </a:prstGeom>
        </p:spPr>
      </p:pic>
      <p:sp>
        <p:nvSpPr>
          <p:cNvPr id="9"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D2C6D8A9-60ED-4E8A-9C51-AC9DDD69E72D}"/>
              </a:ext>
            </a:extLst>
          </p:cNvPr>
          <p:cNvSpPr>
            <a:spLocks noGrp="1"/>
          </p:cNvSpPr>
          <p:nvPr>
            <p:ph type="ctrTitle"/>
          </p:nvPr>
        </p:nvSpPr>
        <p:spPr>
          <a:xfrm>
            <a:off x="680322" y="4402667"/>
            <a:ext cx="8133478" cy="1340908"/>
          </a:xfrm>
        </p:spPr>
        <p:txBody>
          <a:bodyPr>
            <a:normAutofit fontScale="90000"/>
          </a:bodyPr>
          <a:lstStyle/>
          <a:p>
            <a:r>
              <a:rPr lang="fr-CA" sz="4800" b="1" dirty="0"/>
              <a:t>Principe de Le Chatelier</a:t>
            </a:r>
            <a:br>
              <a:rPr lang="fr-CA" sz="4800" b="1"/>
            </a:br>
            <a:r>
              <a:rPr lang="fr-CA" sz="4800" b="1"/>
              <a:t>partie 1</a:t>
            </a:r>
            <a:endParaRPr lang="fr-CA" sz="4800" b="1" dirty="0"/>
          </a:p>
        </p:txBody>
      </p:sp>
      <p:sp>
        <p:nvSpPr>
          <p:cNvPr id="11"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5687E348-C432-46FF-98A1-548EFE47132A}"/>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7</a:t>
            </a:r>
          </a:p>
          <a:p>
            <a:pPr algn="ctr">
              <a:spcAft>
                <a:spcPts val="600"/>
              </a:spcAft>
            </a:pPr>
            <a:r>
              <a:rPr lang="fr-CA" sz="3600" b="1" dirty="0">
                <a:solidFill>
                  <a:schemeClr val="bg1"/>
                </a:solidFill>
              </a:rPr>
              <a:t>p. 307 à 317</a:t>
            </a:r>
            <a:endParaRPr lang="fr-CA" sz="2000" b="1" dirty="0">
              <a:solidFill>
                <a:schemeClr val="bg1"/>
              </a:solidFill>
            </a:endParaRPr>
          </a:p>
        </p:txBody>
      </p:sp>
    </p:spTree>
    <p:extLst>
      <p:ext uri="{BB962C8B-B14F-4D97-AF65-F5344CB8AC3E}">
        <p14:creationId xmlns:p14="http://schemas.microsoft.com/office/powerpoint/2010/main" val="2688422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Principe de Le Chatelier</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307</a:t>
            </a:r>
          </a:p>
        </p:txBody>
      </p:sp>
      <p:sp>
        <p:nvSpPr>
          <p:cNvPr id="5" name="Espace réservé du contenu 4">
            <a:extLst>
              <a:ext uri="{FF2B5EF4-FFF2-40B4-BE49-F238E27FC236}">
                <a16:creationId xmlns:a16="http://schemas.microsoft.com/office/drawing/2014/main" id="{9D01CD01-1B5D-4BDB-AE50-1E60B047A33B}"/>
              </a:ext>
            </a:extLst>
          </p:cNvPr>
          <p:cNvSpPr>
            <a:spLocks noGrp="1"/>
          </p:cNvSpPr>
          <p:nvPr>
            <p:ph idx="1"/>
          </p:nvPr>
        </p:nvSpPr>
        <p:spPr>
          <a:xfrm>
            <a:off x="680321" y="2172929"/>
            <a:ext cx="9613861" cy="1080938"/>
          </a:xfrm>
        </p:spPr>
        <p:txBody>
          <a:bodyPr anchor="ctr">
            <a:normAutofit/>
          </a:bodyPr>
          <a:lstStyle/>
          <a:p>
            <a:pPr marL="0" indent="0">
              <a:buNone/>
            </a:pPr>
            <a:r>
              <a:rPr lang="fr-CA" sz="1600" i="1" dirty="0"/>
              <a:t>Le principe de Le Chatelier indique que, si on modifie les conditions d’une système à l’équilibre, le système réagit de façon à s’opposer, en partie, aux changements qu’on lui impose, jusqu’à ce qu’il atteigne un nouvel équilibre.</a:t>
            </a:r>
          </a:p>
        </p:txBody>
      </p:sp>
      <p:sp>
        <p:nvSpPr>
          <p:cNvPr id="17" name="Rectangle 16">
            <a:extLst>
              <a:ext uri="{FF2B5EF4-FFF2-40B4-BE49-F238E27FC236}">
                <a16:creationId xmlns:a16="http://schemas.microsoft.com/office/drawing/2014/main" id="{72E483A2-CC4C-4A89-A665-968E9D057D3C}"/>
              </a:ext>
            </a:extLst>
          </p:cNvPr>
          <p:cNvSpPr/>
          <p:nvPr>
            <p:custDataLst>
              <p:tags r:id="rId2"/>
            </p:custDataLst>
          </p:nvPr>
        </p:nvSpPr>
        <p:spPr>
          <a:xfrm>
            <a:off x="10556430" y="4503458"/>
            <a:ext cx="1619293" cy="8059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Henri Louis </a:t>
            </a:r>
          </a:p>
          <a:p>
            <a:pPr algn="ctr"/>
            <a:r>
              <a:rPr lang="fr-CA" sz="1600" b="1" dirty="0"/>
              <a:t>Le Chatelier</a:t>
            </a:r>
          </a:p>
          <a:p>
            <a:pPr algn="ctr"/>
            <a:r>
              <a:rPr lang="fr-CA" sz="1600" b="1" dirty="0"/>
              <a:t>1850-1936</a:t>
            </a:r>
          </a:p>
        </p:txBody>
      </p:sp>
      <p:pic>
        <p:nvPicPr>
          <p:cNvPr id="6" name="Image 5">
            <a:extLst>
              <a:ext uri="{FF2B5EF4-FFF2-40B4-BE49-F238E27FC236}">
                <a16:creationId xmlns:a16="http://schemas.microsoft.com/office/drawing/2014/main" id="{5DE771B7-CB1E-4AEF-BCD6-27AE6E83D973}"/>
              </a:ext>
            </a:extLst>
          </p:cNvPr>
          <p:cNvPicPr>
            <a:picLocks noChangeAspect="1"/>
          </p:cNvPicPr>
          <p:nvPr/>
        </p:nvPicPr>
        <p:blipFill>
          <a:blip r:embed="rId4"/>
          <a:stretch>
            <a:fillRect/>
          </a:stretch>
        </p:blipFill>
        <p:spPr>
          <a:xfrm>
            <a:off x="10572709" y="2592998"/>
            <a:ext cx="1603014" cy="1907720"/>
          </a:xfrm>
          <a:prstGeom prst="rect">
            <a:avLst/>
          </a:prstGeom>
        </p:spPr>
      </p:pic>
      <p:sp>
        <p:nvSpPr>
          <p:cNvPr id="8" name="Espace réservé du contenu 4">
            <a:extLst>
              <a:ext uri="{FF2B5EF4-FFF2-40B4-BE49-F238E27FC236}">
                <a16:creationId xmlns:a16="http://schemas.microsoft.com/office/drawing/2014/main" id="{BECFA1DA-F9C9-47DF-B9DA-612BD9BBB67C}"/>
              </a:ext>
            </a:extLst>
          </p:cNvPr>
          <p:cNvSpPr txBox="1">
            <a:spLocks/>
          </p:cNvSpPr>
          <p:nvPr/>
        </p:nvSpPr>
        <p:spPr>
          <a:xfrm>
            <a:off x="680320" y="3253867"/>
            <a:ext cx="9613861" cy="33337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sz="2800" dirty="0"/>
              <a:t>Réactions du système:</a:t>
            </a:r>
          </a:p>
          <a:p>
            <a:r>
              <a:rPr lang="fr-CA" sz="2800" dirty="0"/>
              <a:t>Tous les changements seront résistés par le système.</a:t>
            </a:r>
          </a:p>
          <a:p>
            <a:r>
              <a:rPr lang="fr-CA" sz="2800" dirty="0"/>
              <a:t>Après une modification, le système tente de rétablir l’équilibre.</a:t>
            </a:r>
          </a:p>
          <a:p>
            <a:r>
              <a:rPr lang="fr-CA" sz="2800" dirty="0"/>
              <a:t>Si la perturbation apporte un changement, le système trouvera un nouvel équilibre.</a:t>
            </a:r>
          </a:p>
        </p:txBody>
      </p:sp>
    </p:spTree>
    <p:extLst>
      <p:ext uri="{BB962C8B-B14F-4D97-AF65-F5344CB8AC3E}">
        <p14:creationId xmlns:p14="http://schemas.microsoft.com/office/powerpoint/2010/main" val="348933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lampe&#10;&#10;Description générée automatiquement">
            <a:extLst>
              <a:ext uri="{FF2B5EF4-FFF2-40B4-BE49-F238E27FC236}">
                <a16:creationId xmlns:a16="http://schemas.microsoft.com/office/drawing/2014/main" id="{3FFBC119-A400-46E9-B481-582ACAF64FC4}"/>
              </a:ext>
            </a:extLst>
          </p:cNvPr>
          <p:cNvPicPr>
            <a:picLocks noChangeAspect="1"/>
          </p:cNvPicPr>
          <p:nvPr/>
        </p:nvPicPr>
        <p:blipFill rotWithShape="1">
          <a:blip r:embed="rId2"/>
          <a:srcRect t="9091" r="9091"/>
          <a:stretch/>
        </p:blipFill>
        <p:spPr>
          <a:xfrm>
            <a:off x="-3176" y="10"/>
            <a:ext cx="12192000" cy="6857991"/>
          </a:xfrm>
          <a:prstGeom prst="rect">
            <a:avLst/>
          </a:prstGeom>
        </p:spPr>
      </p:pic>
      <p:sp>
        <p:nvSpPr>
          <p:cNvPr id="9"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FF0C80B-E8F5-40FC-8879-7193A2FC833C}"/>
              </a:ext>
            </a:extLst>
          </p:cNvPr>
          <p:cNvSpPr>
            <a:spLocks noGrp="1"/>
          </p:cNvSpPr>
          <p:nvPr>
            <p:ph type="ctrTitle"/>
          </p:nvPr>
        </p:nvSpPr>
        <p:spPr>
          <a:xfrm>
            <a:off x="680322" y="4402666"/>
            <a:ext cx="8133478" cy="1346623"/>
          </a:xfrm>
        </p:spPr>
        <p:txBody>
          <a:bodyPr>
            <a:normAutofit fontScale="90000"/>
          </a:bodyPr>
          <a:lstStyle/>
          <a:p>
            <a:r>
              <a:rPr lang="fr-CA" sz="4800" b="1" dirty="0"/>
              <a:t>L’effet de différents facteurs sur l’équilibre</a:t>
            </a:r>
          </a:p>
        </p:txBody>
      </p:sp>
      <p:sp>
        <p:nvSpPr>
          <p:cNvPr id="11"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2E0DAF35-521D-4E85-95F4-355ABE58B675}"/>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7</a:t>
            </a:r>
          </a:p>
          <a:p>
            <a:pPr algn="ctr">
              <a:spcAft>
                <a:spcPts val="600"/>
              </a:spcAft>
            </a:pPr>
            <a:r>
              <a:rPr lang="fr-CA" sz="3600" b="1" dirty="0">
                <a:solidFill>
                  <a:schemeClr val="bg1"/>
                </a:solidFill>
              </a:rPr>
              <a:t>p. 308 à 317</a:t>
            </a:r>
            <a:endParaRPr lang="fr-CA" sz="2000" b="1" dirty="0">
              <a:solidFill>
                <a:schemeClr val="bg1"/>
              </a:solidFill>
            </a:endParaRPr>
          </a:p>
        </p:txBody>
      </p:sp>
    </p:spTree>
    <p:extLst>
      <p:ext uri="{BB962C8B-B14F-4D97-AF65-F5344CB8AC3E}">
        <p14:creationId xmlns:p14="http://schemas.microsoft.com/office/powerpoint/2010/main" val="1170455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Principe de Le Chatelier</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308 à 317</a:t>
            </a:r>
          </a:p>
        </p:txBody>
      </p:sp>
      <p:sp>
        <p:nvSpPr>
          <p:cNvPr id="17" name="Rectangle 16">
            <a:extLst>
              <a:ext uri="{FF2B5EF4-FFF2-40B4-BE49-F238E27FC236}">
                <a16:creationId xmlns:a16="http://schemas.microsoft.com/office/drawing/2014/main" id="{72E483A2-CC4C-4A89-A665-968E9D057D3C}"/>
              </a:ext>
            </a:extLst>
          </p:cNvPr>
          <p:cNvSpPr/>
          <p:nvPr>
            <p:custDataLst>
              <p:tags r:id="rId2"/>
            </p:custDataLst>
          </p:nvPr>
        </p:nvSpPr>
        <p:spPr>
          <a:xfrm>
            <a:off x="10556430" y="4503458"/>
            <a:ext cx="1619293" cy="8059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Henri Louis </a:t>
            </a:r>
          </a:p>
          <a:p>
            <a:pPr algn="ctr"/>
            <a:r>
              <a:rPr lang="fr-CA" sz="1600" b="1" dirty="0"/>
              <a:t>Le Chatelier</a:t>
            </a:r>
          </a:p>
          <a:p>
            <a:pPr algn="ctr"/>
            <a:r>
              <a:rPr lang="fr-CA" sz="1600" b="1" dirty="0"/>
              <a:t>1850-1936</a:t>
            </a:r>
          </a:p>
        </p:txBody>
      </p:sp>
      <p:pic>
        <p:nvPicPr>
          <p:cNvPr id="6" name="Image 5">
            <a:extLst>
              <a:ext uri="{FF2B5EF4-FFF2-40B4-BE49-F238E27FC236}">
                <a16:creationId xmlns:a16="http://schemas.microsoft.com/office/drawing/2014/main" id="{5DE771B7-CB1E-4AEF-BCD6-27AE6E83D973}"/>
              </a:ext>
            </a:extLst>
          </p:cNvPr>
          <p:cNvPicPr>
            <a:picLocks noChangeAspect="1"/>
          </p:cNvPicPr>
          <p:nvPr/>
        </p:nvPicPr>
        <p:blipFill>
          <a:blip r:embed="rId4"/>
          <a:stretch>
            <a:fillRect/>
          </a:stretch>
        </p:blipFill>
        <p:spPr>
          <a:xfrm>
            <a:off x="10572709" y="2592998"/>
            <a:ext cx="1603014" cy="1907720"/>
          </a:xfrm>
          <a:prstGeom prst="rect">
            <a:avLst/>
          </a:prstGeom>
        </p:spPr>
      </p:pic>
      <p:sp>
        <p:nvSpPr>
          <p:cNvPr id="7" name="Espace réservé du contenu 6">
            <a:extLst>
              <a:ext uri="{FF2B5EF4-FFF2-40B4-BE49-F238E27FC236}">
                <a16:creationId xmlns:a16="http://schemas.microsoft.com/office/drawing/2014/main" id="{DA292071-344E-4AF1-A491-B2BE98CEF778}"/>
              </a:ext>
            </a:extLst>
          </p:cNvPr>
          <p:cNvSpPr>
            <a:spLocks noGrp="1"/>
          </p:cNvSpPr>
          <p:nvPr>
            <p:ph idx="1"/>
          </p:nvPr>
        </p:nvSpPr>
        <p:spPr>
          <a:xfrm>
            <a:off x="680321" y="2113450"/>
            <a:ext cx="9613861" cy="730792"/>
          </a:xfrm>
        </p:spPr>
        <p:txBody>
          <a:bodyPr anchor="ctr"/>
          <a:lstStyle/>
          <a:p>
            <a:pPr marL="0" indent="0">
              <a:buNone/>
            </a:pPr>
            <a:r>
              <a:rPr lang="fr-CA" dirty="0"/>
              <a:t>Comment pouvons-nous perturber l’équilibre?</a:t>
            </a:r>
          </a:p>
        </p:txBody>
      </p:sp>
      <p:graphicFrame>
        <p:nvGraphicFramePr>
          <p:cNvPr id="13" name="Diagramme 12">
            <a:extLst>
              <a:ext uri="{FF2B5EF4-FFF2-40B4-BE49-F238E27FC236}">
                <a16:creationId xmlns:a16="http://schemas.microsoft.com/office/drawing/2014/main" id="{560139C5-60FC-4D59-9C6E-72E4AC80522D}"/>
              </a:ext>
            </a:extLst>
          </p:cNvPr>
          <p:cNvGraphicFramePr/>
          <p:nvPr>
            <p:extLst>
              <p:ext uri="{D42A27DB-BD31-4B8C-83A1-F6EECF244321}">
                <p14:modId xmlns:p14="http://schemas.microsoft.com/office/powerpoint/2010/main" val="3040898947"/>
              </p:ext>
            </p:extLst>
          </p:nvPr>
        </p:nvGraphicFramePr>
        <p:xfrm>
          <a:off x="2291733" y="2824577"/>
          <a:ext cx="6950589" cy="39476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793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graphicEl>
                                              <a:dgm id="{BEACCB1F-14EE-4FC5-98ED-4D3A901F4E4C}"/>
                                            </p:graphicEl>
                                          </p:spTgt>
                                        </p:tgtEl>
                                        <p:attrNameLst>
                                          <p:attrName>style.visibility</p:attrName>
                                        </p:attrNameLst>
                                      </p:cBhvr>
                                      <p:to>
                                        <p:strVal val="visible"/>
                                      </p:to>
                                    </p:set>
                                    <p:anim calcmode="lin" valueType="num">
                                      <p:cBhvr additive="base">
                                        <p:cTn id="7" dur="500" fill="hold"/>
                                        <p:tgtEl>
                                          <p:spTgt spid="13">
                                            <p:graphicEl>
                                              <a:dgm id="{BEACCB1F-14EE-4FC5-98ED-4D3A901F4E4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graphicEl>
                                              <a:dgm id="{BEACCB1F-14EE-4FC5-98ED-4D3A901F4E4C}"/>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graphicEl>
                                              <a:dgm id="{92D72123-CD33-4A13-9FF4-C90DFB78897B}"/>
                                            </p:graphicEl>
                                          </p:spTgt>
                                        </p:tgtEl>
                                        <p:attrNameLst>
                                          <p:attrName>style.visibility</p:attrName>
                                        </p:attrNameLst>
                                      </p:cBhvr>
                                      <p:to>
                                        <p:strVal val="visible"/>
                                      </p:to>
                                    </p:set>
                                    <p:anim calcmode="lin" valueType="num">
                                      <p:cBhvr additive="base">
                                        <p:cTn id="12" dur="500" fill="hold"/>
                                        <p:tgtEl>
                                          <p:spTgt spid="13">
                                            <p:graphicEl>
                                              <a:dgm id="{92D72123-CD33-4A13-9FF4-C90DFB78897B}"/>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graphicEl>
                                              <a:dgm id="{92D72123-CD33-4A13-9FF4-C90DFB78897B}"/>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graphicEl>
                                              <a:dgm id="{451A8FB1-6752-4C16-99BA-B716E4A74FBB}"/>
                                            </p:graphicEl>
                                          </p:spTgt>
                                        </p:tgtEl>
                                        <p:attrNameLst>
                                          <p:attrName>style.visibility</p:attrName>
                                        </p:attrNameLst>
                                      </p:cBhvr>
                                      <p:to>
                                        <p:strVal val="visible"/>
                                      </p:to>
                                    </p:set>
                                    <p:anim calcmode="lin" valueType="num">
                                      <p:cBhvr additive="base">
                                        <p:cTn id="17" dur="500" fill="hold"/>
                                        <p:tgtEl>
                                          <p:spTgt spid="13">
                                            <p:graphicEl>
                                              <a:dgm id="{451A8FB1-6752-4C16-99BA-B716E4A74FBB}"/>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graphicEl>
                                              <a:dgm id="{451A8FB1-6752-4C16-99BA-B716E4A74FBB}"/>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
                                            <p:graphicEl>
                                              <a:dgm id="{6CB34306-F936-4DC7-82C0-0E00731ECF6F}"/>
                                            </p:graphicEl>
                                          </p:spTgt>
                                        </p:tgtEl>
                                        <p:attrNameLst>
                                          <p:attrName>style.visibility</p:attrName>
                                        </p:attrNameLst>
                                      </p:cBhvr>
                                      <p:to>
                                        <p:strVal val="visible"/>
                                      </p:to>
                                    </p:set>
                                    <p:anim calcmode="lin" valueType="num">
                                      <p:cBhvr additive="base">
                                        <p:cTn id="22" dur="500" fill="hold"/>
                                        <p:tgtEl>
                                          <p:spTgt spid="13">
                                            <p:graphicEl>
                                              <a:dgm id="{6CB34306-F936-4DC7-82C0-0E00731ECF6F}"/>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graphicEl>
                                              <a:dgm id="{6CB34306-F936-4DC7-82C0-0E00731ECF6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Principe de Le Chatelier</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308 à 317</a:t>
            </a:r>
          </a:p>
        </p:txBody>
      </p:sp>
      <p:sp>
        <p:nvSpPr>
          <p:cNvPr id="17" name="Rectangle 16">
            <a:extLst>
              <a:ext uri="{FF2B5EF4-FFF2-40B4-BE49-F238E27FC236}">
                <a16:creationId xmlns:a16="http://schemas.microsoft.com/office/drawing/2014/main" id="{72E483A2-CC4C-4A89-A665-968E9D057D3C}"/>
              </a:ext>
            </a:extLst>
          </p:cNvPr>
          <p:cNvSpPr/>
          <p:nvPr>
            <p:custDataLst>
              <p:tags r:id="rId2"/>
            </p:custDataLst>
          </p:nvPr>
        </p:nvSpPr>
        <p:spPr>
          <a:xfrm>
            <a:off x="10556430" y="4503458"/>
            <a:ext cx="1619293" cy="8059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Henri Louis </a:t>
            </a:r>
          </a:p>
          <a:p>
            <a:pPr algn="ctr"/>
            <a:r>
              <a:rPr lang="fr-CA" sz="1600" b="1" dirty="0"/>
              <a:t>Le Chatelier</a:t>
            </a:r>
          </a:p>
          <a:p>
            <a:pPr algn="ctr"/>
            <a:r>
              <a:rPr lang="fr-CA" sz="1600" b="1" dirty="0"/>
              <a:t>1850-1936</a:t>
            </a:r>
          </a:p>
        </p:txBody>
      </p:sp>
      <p:pic>
        <p:nvPicPr>
          <p:cNvPr id="6" name="Image 5">
            <a:extLst>
              <a:ext uri="{FF2B5EF4-FFF2-40B4-BE49-F238E27FC236}">
                <a16:creationId xmlns:a16="http://schemas.microsoft.com/office/drawing/2014/main" id="{5DE771B7-CB1E-4AEF-BCD6-27AE6E83D973}"/>
              </a:ext>
            </a:extLst>
          </p:cNvPr>
          <p:cNvPicPr>
            <a:picLocks noChangeAspect="1"/>
          </p:cNvPicPr>
          <p:nvPr/>
        </p:nvPicPr>
        <p:blipFill>
          <a:blip r:embed="rId4"/>
          <a:stretch>
            <a:fillRect/>
          </a:stretch>
        </p:blipFill>
        <p:spPr>
          <a:xfrm>
            <a:off x="10572709" y="2592998"/>
            <a:ext cx="1603014" cy="1907720"/>
          </a:xfrm>
          <a:prstGeom prst="rect">
            <a:avLst/>
          </a:prstGeom>
        </p:spPr>
      </p:pic>
      <p:sp>
        <p:nvSpPr>
          <p:cNvPr id="7" name="Espace réservé du contenu 6">
            <a:extLst>
              <a:ext uri="{FF2B5EF4-FFF2-40B4-BE49-F238E27FC236}">
                <a16:creationId xmlns:a16="http://schemas.microsoft.com/office/drawing/2014/main" id="{DA292071-344E-4AF1-A491-B2BE98CEF778}"/>
              </a:ext>
            </a:extLst>
          </p:cNvPr>
          <p:cNvSpPr>
            <a:spLocks noGrp="1"/>
          </p:cNvSpPr>
          <p:nvPr>
            <p:ph idx="1"/>
          </p:nvPr>
        </p:nvSpPr>
        <p:spPr>
          <a:xfrm>
            <a:off x="247702" y="2592998"/>
            <a:ext cx="3855688" cy="551092"/>
          </a:xfrm>
        </p:spPr>
        <p:txBody>
          <a:bodyPr anchor="ctr">
            <a:noAutofit/>
          </a:bodyPr>
          <a:lstStyle/>
          <a:p>
            <a:pPr marL="0" indent="0">
              <a:buNone/>
            </a:pPr>
            <a:r>
              <a:rPr lang="fr-CA" sz="1400" dirty="0"/>
              <a:t>Comment pouvons-nous perturber l’équilibre?</a:t>
            </a:r>
          </a:p>
        </p:txBody>
      </p:sp>
      <p:graphicFrame>
        <p:nvGraphicFramePr>
          <p:cNvPr id="13" name="Diagramme 12">
            <a:extLst>
              <a:ext uri="{FF2B5EF4-FFF2-40B4-BE49-F238E27FC236}">
                <a16:creationId xmlns:a16="http://schemas.microsoft.com/office/drawing/2014/main" id="{560139C5-60FC-4D59-9C6E-72E4AC80522D}"/>
              </a:ext>
            </a:extLst>
          </p:cNvPr>
          <p:cNvGraphicFramePr/>
          <p:nvPr>
            <p:extLst>
              <p:ext uri="{D42A27DB-BD31-4B8C-83A1-F6EECF244321}">
                <p14:modId xmlns:p14="http://schemas.microsoft.com/office/powerpoint/2010/main" val="2956937010"/>
              </p:ext>
            </p:extLst>
          </p:nvPr>
        </p:nvGraphicFramePr>
        <p:xfrm>
          <a:off x="247702" y="3423374"/>
          <a:ext cx="3855688" cy="21898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8" name="Espace réservé du contenu 6">
                <a:extLst>
                  <a:ext uri="{FF2B5EF4-FFF2-40B4-BE49-F238E27FC236}">
                    <a16:creationId xmlns:a16="http://schemas.microsoft.com/office/drawing/2014/main" id="{6CAD177C-72A9-43DB-BD8F-84A44199466F}"/>
                  </a:ext>
                </a:extLst>
              </p:cNvPr>
              <p:cNvSpPr txBox="1">
                <a:spLocks/>
              </p:cNvSpPr>
              <p:nvPr/>
            </p:nvSpPr>
            <p:spPr>
              <a:xfrm>
                <a:off x="4375356" y="2592998"/>
                <a:ext cx="5918826" cy="30202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sz="2000" dirty="0"/>
                  <a:t>Ces quatre modifications auront une influence sur l’équilibre entre la vitesse directe et inverse.</a:t>
                </a:r>
              </a:p>
              <a:p>
                <a:pPr marL="0" indent="0">
                  <a:buFont typeface="Arial" panose="020B0604020202020204" pitchFamily="34" charset="0"/>
                  <a:buNone/>
                </a:pPr>
                <a:endParaRPr lang="fr-CA" sz="2000" dirty="0"/>
              </a:p>
              <a:p>
                <a14:m>
                  <m:oMath xmlns:m="http://schemas.openxmlformats.org/officeDocument/2006/math">
                    <m:sSub>
                      <m:sSubPr>
                        <m:ctrlPr>
                          <a:rPr lang="fr-CA" sz="2000" i="1">
                            <a:latin typeface="Cambria Math" panose="02040503050406030204" pitchFamily="18" charset="0"/>
                          </a:rPr>
                        </m:ctrlPr>
                      </m:sSubPr>
                      <m:e>
                        <m:r>
                          <a:rPr lang="fr-CA" sz="2000" i="1">
                            <a:latin typeface="Cambria Math" panose="02040503050406030204" pitchFamily="18" charset="0"/>
                          </a:rPr>
                          <m:t>𝑣</m:t>
                        </m:r>
                      </m:e>
                      <m:sub>
                        <m:r>
                          <a:rPr lang="fr-CA" sz="2000" i="1">
                            <a:latin typeface="Cambria Math" panose="02040503050406030204" pitchFamily="18" charset="0"/>
                          </a:rPr>
                          <m:t>𝑑𝑖𝑟</m:t>
                        </m:r>
                      </m:sub>
                    </m:sSub>
                    <m:r>
                      <a:rPr lang="fr-CA" sz="2000" b="0" i="1" smtClean="0">
                        <a:latin typeface="Cambria Math" panose="02040503050406030204" pitchFamily="18" charset="0"/>
                      </a:rPr>
                      <m:t> </m:t>
                    </m:r>
                    <m:r>
                      <a:rPr lang="fr-CA" sz="2000" b="0" i="1" smtClean="0">
                        <a:latin typeface="Cambria Math" panose="02040503050406030204" pitchFamily="18" charset="0"/>
                        <a:ea typeface="Cambria Math" panose="02040503050406030204" pitchFamily="18" charset="0"/>
                      </a:rPr>
                      <m:t>&gt;</m:t>
                    </m:r>
                    <m:sSub>
                      <m:sSubPr>
                        <m:ctrlPr>
                          <a:rPr lang="fr-CA" sz="2000" i="1">
                            <a:latin typeface="Cambria Math" panose="02040503050406030204" pitchFamily="18" charset="0"/>
                            <a:ea typeface="Cambria Math" panose="02040503050406030204" pitchFamily="18" charset="0"/>
                          </a:rPr>
                        </m:ctrlPr>
                      </m:sSubPr>
                      <m:e>
                        <m:r>
                          <a:rPr lang="fr-CA" sz="2000" i="1">
                            <a:latin typeface="Cambria Math" panose="02040503050406030204" pitchFamily="18" charset="0"/>
                            <a:ea typeface="Cambria Math" panose="02040503050406030204" pitchFamily="18" charset="0"/>
                          </a:rPr>
                          <m:t>𝑣</m:t>
                        </m:r>
                      </m:e>
                      <m:sub>
                        <m:r>
                          <a:rPr lang="fr-CA" sz="2000" i="1">
                            <a:latin typeface="Cambria Math" panose="02040503050406030204" pitchFamily="18" charset="0"/>
                            <a:ea typeface="Cambria Math" panose="02040503050406030204" pitchFamily="18" charset="0"/>
                          </a:rPr>
                          <m:t>𝑖𝑛𝑣</m:t>
                        </m:r>
                      </m:sub>
                    </m:sSub>
                  </m:oMath>
                </a14:m>
                <a:r>
                  <a:rPr lang="fr-CA" sz="2000" dirty="0"/>
                  <a:t>         Réactifs            Produits</a:t>
                </a:r>
              </a:p>
              <a:p>
                <a:pPr marL="0" indent="0">
                  <a:buNone/>
                </a:pPr>
                <a:endParaRPr lang="fr-CA" sz="2000" dirty="0"/>
              </a:p>
              <a:p>
                <a14:m>
                  <m:oMath xmlns:m="http://schemas.openxmlformats.org/officeDocument/2006/math">
                    <m:sSub>
                      <m:sSubPr>
                        <m:ctrlPr>
                          <a:rPr lang="fr-CA" sz="2000" i="1">
                            <a:latin typeface="Cambria Math" panose="02040503050406030204" pitchFamily="18" charset="0"/>
                          </a:rPr>
                        </m:ctrlPr>
                      </m:sSubPr>
                      <m:e>
                        <m:r>
                          <a:rPr lang="fr-CA" sz="2000" i="1">
                            <a:latin typeface="Cambria Math" panose="02040503050406030204" pitchFamily="18" charset="0"/>
                          </a:rPr>
                          <m:t>𝑣</m:t>
                        </m:r>
                      </m:e>
                      <m:sub>
                        <m:r>
                          <a:rPr lang="fr-CA" sz="2000" i="1">
                            <a:latin typeface="Cambria Math" panose="02040503050406030204" pitchFamily="18" charset="0"/>
                          </a:rPr>
                          <m:t>𝑑𝑖𝑟</m:t>
                        </m:r>
                      </m:sub>
                    </m:sSub>
                    <m:r>
                      <a:rPr lang="fr-CA" sz="2000" i="1">
                        <a:latin typeface="Cambria Math" panose="02040503050406030204" pitchFamily="18" charset="0"/>
                      </a:rPr>
                      <m:t> </m:t>
                    </m:r>
                    <m:r>
                      <a:rPr lang="fr-CA" sz="2000" i="1" smtClean="0">
                        <a:latin typeface="Cambria Math" panose="02040503050406030204" pitchFamily="18" charset="0"/>
                        <a:ea typeface="Cambria Math" panose="02040503050406030204" pitchFamily="18" charset="0"/>
                      </a:rPr>
                      <m:t>&lt;</m:t>
                    </m:r>
                    <m:sSub>
                      <m:sSubPr>
                        <m:ctrlPr>
                          <a:rPr lang="fr-CA" sz="2000" i="1">
                            <a:latin typeface="Cambria Math" panose="02040503050406030204" pitchFamily="18" charset="0"/>
                            <a:ea typeface="Cambria Math" panose="02040503050406030204" pitchFamily="18" charset="0"/>
                          </a:rPr>
                        </m:ctrlPr>
                      </m:sSubPr>
                      <m:e>
                        <m:r>
                          <a:rPr lang="fr-CA" sz="2000" i="1">
                            <a:latin typeface="Cambria Math" panose="02040503050406030204" pitchFamily="18" charset="0"/>
                            <a:ea typeface="Cambria Math" panose="02040503050406030204" pitchFamily="18" charset="0"/>
                          </a:rPr>
                          <m:t>𝑣</m:t>
                        </m:r>
                      </m:e>
                      <m:sub>
                        <m:r>
                          <a:rPr lang="fr-CA" sz="2000" i="1">
                            <a:latin typeface="Cambria Math" panose="02040503050406030204" pitchFamily="18" charset="0"/>
                            <a:ea typeface="Cambria Math" panose="02040503050406030204" pitchFamily="18" charset="0"/>
                          </a:rPr>
                          <m:t>𝑖𝑛𝑣</m:t>
                        </m:r>
                      </m:sub>
                    </m:sSub>
                  </m:oMath>
                </a14:m>
                <a:r>
                  <a:rPr lang="fr-CA" sz="2000" dirty="0"/>
                  <a:t>         Réactifs            Produits</a:t>
                </a:r>
              </a:p>
            </p:txBody>
          </p:sp>
        </mc:Choice>
        <mc:Fallback xmlns="">
          <p:sp>
            <p:nvSpPr>
              <p:cNvPr id="8" name="Espace réservé du contenu 6">
                <a:extLst>
                  <a:ext uri="{FF2B5EF4-FFF2-40B4-BE49-F238E27FC236}">
                    <a16:creationId xmlns:a16="http://schemas.microsoft.com/office/drawing/2014/main" id="{6CAD177C-72A9-43DB-BD8F-84A44199466F}"/>
                  </a:ext>
                </a:extLst>
              </p:cNvPr>
              <p:cNvSpPr txBox="1">
                <a:spLocks noRot="1" noChangeAspect="1" noMove="1" noResize="1" noEditPoints="1" noAdjustHandles="1" noChangeArrowheads="1" noChangeShapeType="1" noTextEdit="1"/>
              </p:cNvSpPr>
              <p:nvPr/>
            </p:nvSpPr>
            <p:spPr>
              <a:xfrm>
                <a:off x="4375356" y="2592998"/>
                <a:ext cx="5918826" cy="3020250"/>
              </a:xfrm>
              <a:prstGeom prst="rect">
                <a:avLst/>
              </a:prstGeom>
              <a:blipFill>
                <a:blip r:embed="rId10"/>
                <a:stretch>
                  <a:fillRect l="-1133" r="-1648"/>
                </a:stretch>
              </a:blipFill>
            </p:spPr>
            <p:txBody>
              <a:bodyPr/>
              <a:lstStyle/>
              <a:p>
                <a:r>
                  <a:rPr lang="fr-CA">
                    <a:noFill/>
                  </a:rPr>
                  <a:t> </a:t>
                </a:r>
              </a:p>
            </p:txBody>
          </p:sp>
        </mc:Fallback>
      </mc:AlternateContent>
      <p:grpSp>
        <p:nvGrpSpPr>
          <p:cNvPr id="5" name="Groupe 4">
            <a:extLst>
              <a:ext uri="{FF2B5EF4-FFF2-40B4-BE49-F238E27FC236}">
                <a16:creationId xmlns:a16="http://schemas.microsoft.com/office/drawing/2014/main" id="{9FBDD394-2C2B-4C13-BF18-AF4369940609}"/>
              </a:ext>
            </a:extLst>
          </p:cNvPr>
          <p:cNvGrpSpPr/>
          <p:nvPr/>
        </p:nvGrpSpPr>
        <p:grpSpPr>
          <a:xfrm>
            <a:off x="7605253" y="3595291"/>
            <a:ext cx="929148" cy="1015663"/>
            <a:chOff x="7792065" y="609599"/>
            <a:chExt cx="929148" cy="1015663"/>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3000BACB-87BF-47C6-BFAD-D67C6F2DA5A8}"/>
                    </a:ext>
                  </a:extLst>
                </p:cNvPr>
                <p:cNvSpPr txBox="1"/>
                <p:nvPr/>
              </p:nvSpPr>
              <p:spPr>
                <a:xfrm>
                  <a:off x="7796981" y="609599"/>
                  <a:ext cx="924232"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sz="6000" i="1" smtClean="0">
                            <a:solidFill>
                              <a:srgbClr val="92D050"/>
                            </a:solidFill>
                            <a:latin typeface="Cambria Math" panose="02040503050406030204" pitchFamily="18" charset="0"/>
                            <a:ea typeface="Cambria Math" panose="02040503050406030204" pitchFamily="18" charset="0"/>
                          </a:rPr>
                          <m:t>⇀</m:t>
                        </m:r>
                      </m:oMath>
                    </m:oMathPara>
                  </a14:m>
                  <a:endParaRPr lang="fr-CA" sz="6000" dirty="0">
                    <a:solidFill>
                      <a:srgbClr val="92D050"/>
                    </a:solidFill>
                  </a:endParaRPr>
                </a:p>
              </p:txBody>
            </p:sp>
          </mc:Choice>
          <mc:Fallback xmlns="">
            <p:sp>
              <p:nvSpPr>
                <p:cNvPr id="3" name="ZoneTexte 2">
                  <a:extLst>
                    <a:ext uri="{FF2B5EF4-FFF2-40B4-BE49-F238E27FC236}">
                      <a16:creationId xmlns:a16="http://schemas.microsoft.com/office/drawing/2014/main" id="{3000BACB-87BF-47C6-BFAD-D67C6F2DA5A8}"/>
                    </a:ext>
                  </a:extLst>
                </p:cNvPr>
                <p:cNvSpPr txBox="1">
                  <a:spLocks noRot="1" noChangeAspect="1" noMove="1" noResize="1" noEditPoints="1" noAdjustHandles="1" noChangeArrowheads="1" noChangeShapeType="1" noTextEdit="1"/>
                </p:cNvSpPr>
                <p:nvPr/>
              </p:nvSpPr>
              <p:spPr>
                <a:xfrm>
                  <a:off x="7796981" y="609599"/>
                  <a:ext cx="924232" cy="1015663"/>
                </a:xfrm>
                <a:prstGeom prst="rect">
                  <a:avLst/>
                </a:prstGeom>
                <a:blipFill>
                  <a:blip r:embed="rId11"/>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363450E6-C14D-4F4C-B78C-8B8311137B12}"/>
                    </a:ext>
                  </a:extLst>
                </p:cNvPr>
                <p:cNvSpPr txBox="1"/>
                <p:nvPr/>
              </p:nvSpPr>
              <p:spPr>
                <a:xfrm>
                  <a:off x="7792065" y="989015"/>
                  <a:ext cx="9242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sz="2800" i="1" smtClean="0">
                            <a:latin typeface="Cambria Math" panose="02040503050406030204" pitchFamily="18" charset="0"/>
                            <a:ea typeface="Cambria Math" panose="02040503050406030204" pitchFamily="18" charset="0"/>
                          </a:rPr>
                          <m:t>↽</m:t>
                        </m:r>
                      </m:oMath>
                    </m:oMathPara>
                  </a14:m>
                  <a:endParaRPr lang="fr-CA" sz="6000" dirty="0"/>
                </a:p>
              </p:txBody>
            </p:sp>
          </mc:Choice>
          <mc:Fallback xmlns="">
            <p:sp>
              <p:nvSpPr>
                <p:cNvPr id="10" name="ZoneTexte 9">
                  <a:extLst>
                    <a:ext uri="{FF2B5EF4-FFF2-40B4-BE49-F238E27FC236}">
                      <a16:creationId xmlns:a16="http://schemas.microsoft.com/office/drawing/2014/main" id="{363450E6-C14D-4F4C-B78C-8B8311137B12}"/>
                    </a:ext>
                  </a:extLst>
                </p:cNvPr>
                <p:cNvSpPr txBox="1">
                  <a:spLocks noRot="1" noChangeAspect="1" noMove="1" noResize="1" noEditPoints="1" noAdjustHandles="1" noChangeArrowheads="1" noChangeShapeType="1" noTextEdit="1"/>
                </p:cNvSpPr>
                <p:nvPr/>
              </p:nvSpPr>
              <p:spPr>
                <a:xfrm>
                  <a:off x="7792065" y="989015"/>
                  <a:ext cx="924232" cy="523220"/>
                </a:xfrm>
                <a:prstGeom prst="rect">
                  <a:avLst/>
                </a:prstGeom>
                <a:blipFill>
                  <a:blip r:embed="rId12"/>
                  <a:stretch>
                    <a:fillRect/>
                  </a:stretch>
                </a:blipFill>
              </p:spPr>
              <p:txBody>
                <a:bodyPr/>
                <a:lstStyle/>
                <a:p>
                  <a:r>
                    <a:rPr lang="fr-CA">
                      <a:noFill/>
                    </a:rPr>
                    <a:t> </a:t>
                  </a:r>
                </a:p>
              </p:txBody>
            </p:sp>
          </mc:Fallback>
        </mc:AlternateContent>
      </p:grpSp>
      <p:grpSp>
        <p:nvGrpSpPr>
          <p:cNvPr id="12" name="Groupe 11">
            <a:extLst>
              <a:ext uri="{FF2B5EF4-FFF2-40B4-BE49-F238E27FC236}">
                <a16:creationId xmlns:a16="http://schemas.microsoft.com/office/drawing/2014/main" id="{764E1E11-C8EB-4F24-83C6-4B4CCD2E26BA}"/>
              </a:ext>
            </a:extLst>
          </p:cNvPr>
          <p:cNvGrpSpPr/>
          <p:nvPr/>
        </p:nvGrpSpPr>
        <p:grpSpPr>
          <a:xfrm>
            <a:off x="7605253" y="4497927"/>
            <a:ext cx="934064" cy="1015663"/>
            <a:chOff x="7796981" y="708920"/>
            <a:chExt cx="934064" cy="1015663"/>
          </a:xfrm>
        </p:grpSpPr>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1A41AF32-40B0-4BEE-BAB1-5B0BC11B29DC}"/>
                    </a:ext>
                  </a:extLst>
                </p:cNvPr>
                <p:cNvSpPr txBox="1"/>
                <p:nvPr/>
              </p:nvSpPr>
              <p:spPr>
                <a:xfrm>
                  <a:off x="7796981" y="868728"/>
                  <a:ext cx="9242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sz="2800" i="1" smtClean="0">
                            <a:solidFill>
                              <a:schemeClr val="tx1"/>
                            </a:solidFill>
                            <a:latin typeface="Cambria Math" panose="02040503050406030204" pitchFamily="18" charset="0"/>
                            <a:ea typeface="Cambria Math" panose="02040503050406030204" pitchFamily="18" charset="0"/>
                          </a:rPr>
                          <m:t>⇀</m:t>
                        </m:r>
                      </m:oMath>
                    </m:oMathPara>
                  </a14:m>
                  <a:endParaRPr lang="fr-CA" sz="6000" dirty="0">
                    <a:solidFill>
                      <a:schemeClr val="tx1"/>
                    </a:solidFill>
                  </a:endParaRPr>
                </a:p>
              </p:txBody>
            </p:sp>
          </mc:Choice>
          <mc:Fallback xmlns="">
            <p:sp>
              <p:nvSpPr>
                <p:cNvPr id="14" name="ZoneTexte 13">
                  <a:extLst>
                    <a:ext uri="{FF2B5EF4-FFF2-40B4-BE49-F238E27FC236}">
                      <a16:creationId xmlns:a16="http://schemas.microsoft.com/office/drawing/2014/main" id="{1A41AF32-40B0-4BEE-BAB1-5B0BC11B29DC}"/>
                    </a:ext>
                  </a:extLst>
                </p:cNvPr>
                <p:cNvSpPr txBox="1">
                  <a:spLocks noRot="1" noChangeAspect="1" noMove="1" noResize="1" noEditPoints="1" noAdjustHandles="1" noChangeArrowheads="1" noChangeShapeType="1" noTextEdit="1"/>
                </p:cNvSpPr>
                <p:nvPr/>
              </p:nvSpPr>
              <p:spPr>
                <a:xfrm>
                  <a:off x="7796981" y="868728"/>
                  <a:ext cx="924232" cy="523220"/>
                </a:xfrm>
                <a:prstGeom prst="rect">
                  <a:avLst/>
                </a:prstGeom>
                <a:blipFill>
                  <a:blip r:embed="rId13"/>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F6D110EE-EB75-4836-B8D8-0104756D155E}"/>
                    </a:ext>
                  </a:extLst>
                </p:cNvPr>
                <p:cNvSpPr txBox="1"/>
                <p:nvPr/>
              </p:nvSpPr>
              <p:spPr>
                <a:xfrm>
                  <a:off x="7806813" y="708920"/>
                  <a:ext cx="924232"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sz="6000" i="1" smtClean="0">
                            <a:solidFill>
                              <a:srgbClr val="92D050"/>
                            </a:solidFill>
                            <a:latin typeface="Cambria Math" panose="02040503050406030204" pitchFamily="18" charset="0"/>
                            <a:ea typeface="Cambria Math" panose="02040503050406030204" pitchFamily="18" charset="0"/>
                          </a:rPr>
                          <m:t>↽</m:t>
                        </m:r>
                      </m:oMath>
                    </m:oMathPara>
                  </a14:m>
                  <a:endParaRPr lang="fr-CA" sz="13800" dirty="0">
                    <a:solidFill>
                      <a:srgbClr val="92D050"/>
                    </a:solidFill>
                  </a:endParaRPr>
                </a:p>
              </p:txBody>
            </p:sp>
          </mc:Choice>
          <mc:Fallback xmlns="">
            <p:sp>
              <p:nvSpPr>
                <p:cNvPr id="15" name="ZoneTexte 14">
                  <a:extLst>
                    <a:ext uri="{FF2B5EF4-FFF2-40B4-BE49-F238E27FC236}">
                      <a16:creationId xmlns:a16="http://schemas.microsoft.com/office/drawing/2014/main" id="{F6D110EE-EB75-4836-B8D8-0104756D155E}"/>
                    </a:ext>
                  </a:extLst>
                </p:cNvPr>
                <p:cNvSpPr txBox="1">
                  <a:spLocks noRot="1" noChangeAspect="1" noMove="1" noResize="1" noEditPoints="1" noAdjustHandles="1" noChangeArrowheads="1" noChangeShapeType="1" noTextEdit="1"/>
                </p:cNvSpPr>
                <p:nvPr/>
              </p:nvSpPr>
              <p:spPr>
                <a:xfrm>
                  <a:off x="7806813" y="708920"/>
                  <a:ext cx="924232" cy="1015663"/>
                </a:xfrm>
                <a:prstGeom prst="rect">
                  <a:avLst/>
                </a:prstGeom>
                <a:blipFill>
                  <a:blip r:embed="rId14"/>
                  <a:stretch>
                    <a:fillRect/>
                  </a:stretch>
                </a:blipFill>
              </p:spPr>
              <p:txBody>
                <a:bodyPr/>
                <a:lstStyle/>
                <a:p>
                  <a:r>
                    <a:rPr lang="fr-CA">
                      <a:noFill/>
                    </a:rPr>
                    <a:t> </a:t>
                  </a:r>
                </a:p>
              </p:txBody>
            </p:sp>
          </mc:Fallback>
        </mc:AlternateContent>
      </p:grpSp>
    </p:spTree>
    <p:extLst>
      <p:ext uri="{BB962C8B-B14F-4D97-AF65-F5344CB8AC3E}">
        <p14:creationId xmlns:p14="http://schemas.microsoft.com/office/powerpoint/2010/main" val="2245893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Principe de Le Chatelier</a:t>
            </a:r>
            <a:br>
              <a:rPr lang="fr-CA" b="1" dirty="0"/>
            </a:br>
            <a:r>
              <a:rPr lang="fr-CA" b="1" dirty="0"/>
              <a:t>Variation des concentrations</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308 à 312</a:t>
            </a:r>
          </a:p>
        </p:txBody>
      </p:sp>
      <p:sp>
        <p:nvSpPr>
          <p:cNvPr id="7" name="Espace réservé du contenu 6">
            <a:extLst>
              <a:ext uri="{FF2B5EF4-FFF2-40B4-BE49-F238E27FC236}">
                <a16:creationId xmlns:a16="http://schemas.microsoft.com/office/drawing/2014/main" id="{DA292071-344E-4AF1-A491-B2BE98CEF778}"/>
              </a:ext>
            </a:extLst>
          </p:cNvPr>
          <p:cNvSpPr>
            <a:spLocks noGrp="1"/>
          </p:cNvSpPr>
          <p:nvPr>
            <p:ph idx="1"/>
          </p:nvPr>
        </p:nvSpPr>
        <p:spPr>
          <a:xfrm>
            <a:off x="210578" y="1990722"/>
            <a:ext cx="3094521" cy="551092"/>
          </a:xfrm>
        </p:spPr>
        <p:txBody>
          <a:bodyPr anchor="ctr">
            <a:noAutofit/>
          </a:bodyPr>
          <a:lstStyle/>
          <a:p>
            <a:pPr marL="0" indent="0">
              <a:buNone/>
            </a:pPr>
            <a:r>
              <a:rPr lang="fr-CA" sz="1100" dirty="0"/>
              <a:t>Comment pouvons-nous perturber l’équilibre?</a:t>
            </a:r>
          </a:p>
        </p:txBody>
      </p:sp>
      <p:graphicFrame>
        <p:nvGraphicFramePr>
          <p:cNvPr id="13" name="Diagramme 12">
            <a:extLst>
              <a:ext uri="{FF2B5EF4-FFF2-40B4-BE49-F238E27FC236}">
                <a16:creationId xmlns:a16="http://schemas.microsoft.com/office/drawing/2014/main" id="{560139C5-60FC-4D59-9C6E-72E4AC80522D}"/>
              </a:ext>
            </a:extLst>
          </p:cNvPr>
          <p:cNvGraphicFramePr/>
          <p:nvPr>
            <p:extLst>
              <p:ext uri="{D42A27DB-BD31-4B8C-83A1-F6EECF244321}">
                <p14:modId xmlns:p14="http://schemas.microsoft.com/office/powerpoint/2010/main" val="129690693"/>
              </p:ext>
            </p:extLst>
          </p:nvPr>
        </p:nvGraphicFramePr>
        <p:xfrm>
          <a:off x="210578" y="2593851"/>
          <a:ext cx="3094521" cy="1757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16" name="Espace réservé du contenu 6">
                <a:extLst>
                  <a:ext uri="{FF2B5EF4-FFF2-40B4-BE49-F238E27FC236}">
                    <a16:creationId xmlns:a16="http://schemas.microsoft.com/office/drawing/2014/main" id="{462444D3-1CFE-44B2-A9BE-A12B82B4AC9D}"/>
                  </a:ext>
                </a:extLst>
              </p:cNvPr>
              <p:cNvSpPr txBox="1">
                <a:spLocks/>
              </p:cNvSpPr>
              <p:nvPr/>
            </p:nvSpPr>
            <p:spPr>
              <a:xfrm>
                <a:off x="4103390" y="2120665"/>
                <a:ext cx="7983054" cy="541945"/>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fr-CA" sz="2800" i="1" smtClean="0">
                              <a:solidFill>
                                <a:srgbClr val="FF77C8"/>
                              </a:solidFill>
                              <a:latin typeface="Cambria Math" panose="02040503050406030204" pitchFamily="18" charset="0"/>
                            </a:rPr>
                          </m:ctrlPr>
                        </m:sSupPr>
                        <m:e>
                          <m:d>
                            <m:dPr>
                              <m:begChr m:val="["/>
                              <m:endChr m:val="]"/>
                              <m:ctrlPr>
                                <a:rPr lang="fr-CA" sz="2800" i="1" smtClean="0">
                                  <a:solidFill>
                                    <a:srgbClr val="FF77C8"/>
                                  </a:solidFill>
                                  <a:latin typeface="Cambria Math" panose="02040503050406030204" pitchFamily="18" charset="0"/>
                                </a:rPr>
                              </m:ctrlPr>
                            </m:dPr>
                            <m:e>
                              <m:sSub>
                                <m:sSubPr>
                                  <m:ctrlPr>
                                    <a:rPr lang="fr-CA" sz="2800" i="1">
                                      <a:solidFill>
                                        <a:srgbClr val="FF77C8"/>
                                      </a:solidFill>
                                      <a:latin typeface="Cambria Math" panose="02040503050406030204" pitchFamily="18" charset="0"/>
                                    </a:rPr>
                                  </m:ctrlPr>
                                </m:sSubPr>
                                <m:e>
                                  <m:r>
                                    <a:rPr lang="fr-CA" sz="2800" i="1">
                                      <a:solidFill>
                                        <a:srgbClr val="FF77C8"/>
                                      </a:solidFill>
                                      <a:latin typeface="Cambria Math" panose="02040503050406030204" pitchFamily="18" charset="0"/>
                                    </a:rPr>
                                    <m:t>𝐶𝑜</m:t>
                                  </m:r>
                                  <m:d>
                                    <m:dPr>
                                      <m:ctrlPr>
                                        <a:rPr lang="fr-CA" sz="2800" i="1">
                                          <a:solidFill>
                                            <a:srgbClr val="FF77C8"/>
                                          </a:solidFill>
                                          <a:latin typeface="Cambria Math" panose="02040503050406030204" pitchFamily="18" charset="0"/>
                                        </a:rPr>
                                      </m:ctrlPr>
                                    </m:dPr>
                                    <m:e>
                                      <m:sSub>
                                        <m:sSubPr>
                                          <m:ctrlPr>
                                            <a:rPr lang="fr-CA" sz="2800" i="1">
                                              <a:solidFill>
                                                <a:srgbClr val="FF77C8"/>
                                              </a:solidFill>
                                              <a:latin typeface="Cambria Math" panose="02040503050406030204" pitchFamily="18" charset="0"/>
                                            </a:rPr>
                                          </m:ctrlPr>
                                        </m:sSubPr>
                                        <m:e>
                                          <m:r>
                                            <a:rPr lang="fr-CA" sz="2800" i="1">
                                              <a:solidFill>
                                                <a:srgbClr val="FF77C8"/>
                                              </a:solidFill>
                                              <a:latin typeface="Cambria Math" panose="02040503050406030204" pitchFamily="18" charset="0"/>
                                            </a:rPr>
                                            <m:t>𝐻</m:t>
                                          </m:r>
                                        </m:e>
                                        <m:sub>
                                          <m:r>
                                            <a:rPr lang="fr-CA" sz="2800" i="1">
                                              <a:solidFill>
                                                <a:srgbClr val="FF77C8"/>
                                              </a:solidFill>
                                              <a:latin typeface="Cambria Math" panose="02040503050406030204" pitchFamily="18" charset="0"/>
                                            </a:rPr>
                                            <m:t>2</m:t>
                                          </m:r>
                                        </m:sub>
                                      </m:sSub>
                                      <m:r>
                                        <a:rPr lang="fr-CA" sz="2800" i="1">
                                          <a:solidFill>
                                            <a:srgbClr val="FF77C8"/>
                                          </a:solidFill>
                                          <a:latin typeface="Cambria Math" panose="02040503050406030204" pitchFamily="18" charset="0"/>
                                        </a:rPr>
                                        <m:t>𝑂</m:t>
                                      </m:r>
                                    </m:e>
                                  </m:d>
                                </m:e>
                                <m:sub>
                                  <m:r>
                                    <a:rPr lang="fr-CA" sz="2800" i="1">
                                      <a:solidFill>
                                        <a:srgbClr val="FF77C8"/>
                                      </a:solidFill>
                                      <a:latin typeface="Cambria Math" panose="02040503050406030204" pitchFamily="18" charset="0"/>
                                    </a:rPr>
                                    <m:t>6</m:t>
                                  </m:r>
                                </m:sub>
                              </m:sSub>
                            </m:e>
                          </m:d>
                        </m:e>
                        <m:sup>
                          <m:r>
                            <a:rPr lang="fr-CA" sz="2800" b="0" i="1" smtClean="0">
                              <a:solidFill>
                                <a:srgbClr val="FF77C8"/>
                              </a:solidFill>
                              <a:latin typeface="Cambria Math" panose="02040503050406030204" pitchFamily="18" charset="0"/>
                            </a:rPr>
                            <m:t>2+</m:t>
                          </m:r>
                        </m:sup>
                      </m:sSup>
                      <m:r>
                        <a:rPr lang="fr-CA" sz="2800" b="0" i="1" smtClean="0">
                          <a:latin typeface="Cambria Math" panose="02040503050406030204" pitchFamily="18" charset="0"/>
                        </a:rPr>
                        <m:t>  </m:t>
                      </m:r>
                      <m:r>
                        <a:rPr lang="fr-CA" sz="2800" b="0" i="1" smtClean="0">
                          <a:latin typeface="Cambria Math" panose="02040503050406030204" pitchFamily="18" charset="0"/>
                          <a:ea typeface="Cambria Math" panose="02040503050406030204" pitchFamily="18" charset="0"/>
                        </a:rPr>
                        <m:t>+   4</m:t>
                      </m:r>
                      <m:sSup>
                        <m:sSupPr>
                          <m:ctrlPr>
                            <a:rPr lang="fr-CA" sz="2800" b="0" i="1" smtClean="0">
                              <a:latin typeface="Cambria Math" panose="02040503050406030204" pitchFamily="18" charset="0"/>
                              <a:ea typeface="Cambria Math" panose="02040503050406030204" pitchFamily="18" charset="0"/>
                            </a:rPr>
                          </m:ctrlPr>
                        </m:sSupPr>
                        <m:e>
                          <m:r>
                            <a:rPr lang="fr-CA" sz="2800" b="0" i="1" smtClean="0">
                              <a:latin typeface="Cambria Math" panose="02040503050406030204" pitchFamily="18" charset="0"/>
                              <a:ea typeface="Cambria Math" panose="02040503050406030204" pitchFamily="18" charset="0"/>
                            </a:rPr>
                            <m:t>𝐶𝑙</m:t>
                          </m:r>
                        </m:e>
                        <m:sup>
                          <m:r>
                            <a:rPr lang="fr-CA" sz="2800" b="0" i="1" smtClean="0">
                              <a:latin typeface="Cambria Math" panose="02040503050406030204" pitchFamily="18" charset="0"/>
                              <a:ea typeface="Cambria Math" panose="02040503050406030204" pitchFamily="18" charset="0"/>
                            </a:rPr>
                            <m:t>−</m:t>
                          </m:r>
                        </m:sup>
                      </m:sSup>
                      <m:r>
                        <a:rPr lang="fr-CA" sz="2800" b="0" i="1" smtClean="0">
                          <a:latin typeface="Cambria Math" panose="02040503050406030204" pitchFamily="18" charset="0"/>
                          <a:ea typeface="Cambria Math" panose="02040503050406030204" pitchFamily="18" charset="0"/>
                        </a:rPr>
                        <m:t>     </m:t>
                      </m:r>
                      <m:r>
                        <a:rPr lang="fr-CA" sz="2800" b="0" i="1" smtClean="0">
                          <a:solidFill>
                            <a:schemeClr val="accent5"/>
                          </a:solidFill>
                          <a:latin typeface="Cambria Math" panose="02040503050406030204" pitchFamily="18" charset="0"/>
                          <a:ea typeface="Cambria Math" panose="02040503050406030204" pitchFamily="18" charset="0"/>
                        </a:rPr>
                        <m:t>⇌</m:t>
                      </m:r>
                      <m:r>
                        <a:rPr lang="fr-CA" sz="2800" b="0" i="1" smtClean="0">
                          <a:latin typeface="Cambria Math" panose="02040503050406030204" pitchFamily="18" charset="0"/>
                          <a:ea typeface="Cambria Math" panose="02040503050406030204" pitchFamily="18" charset="0"/>
                        </a:rPr>
                        <m:t>    </m:t>
                      </m:r>
                      <m:r>
                        <a:rPr lang="fr-CA" sz="2800" b="0" i="1" smtClean="0">
                          <a:solidFill>
                            <a:srgbClr val="00B0F0"/>
                          </a:solidFill>
                          <a:latin typeface="Cambria Math" panose="02040503050406030204" pitchFamily="18" charset="0"/>
                          <a:ea typeface="Cambria Math" panose="02040503050406030204" pitchFamily="18" charset="0"/>
                        </a:rPr>
                        <m:t>𝐶𝑜</m:t>
                      </m:r>
                      <m:sSup>
                        <m:sSupPr>
                          <m:ctrlPr>
                            <a:rPr lang="fr-CA" sz="2800" b="0" i="1" smtClean="0">
                              <a:solidFill>
                                <a:srgbClr val="00B0F0"/>
                              </a:solidFill>
                              <a:latin typeface="Cambria Math" panose="02040503050406030204" pitchFamily="18" charset="0"/>
                              <a:ea typeface="Cambria Math" panose="02040503050406030204" pitchFamily="18" charset="0"/>
                            </a:rPr>
                          </m:ctrlPr>
                        </m:sSupPr>
                        <m:e>
                          <m:sSub>
                            <m:sSubPr>
                              <m:ctrlPr>
                                <a:rPr lang="fr-CA" sz="2800" i="1">
                                  <a:solidFill>
                                    <a:srgbClr val="00B0F0"/>
                                  </a:solidFill>
                                  <a:latin typeface="Cambria Math" panose="02040503050406030204" pitchFamily="18" charset="0"/>
                                  <a:ea typeface="Cambria Math" panose="02040503050406030204" pitchFamily="18" charset="0"/>
                                </a:rPr>
                              </m:ctrlPr>
                            </m:sSubPr>
                            <m:e>
                              <m:r>
                                <a:rPr lang="fr-CA" sz="2800" i="1">
                                  <a:solidFill>
                                    <a:srgbClr val="00B0F0"/>
                                  </a:solidFill>
                                  <a:latin typeface="Cambria Math" panose="02040503050406030204" pitchFamily="18" charset="0"/>
                                  <a:ea typeface="Cambria Math" panose="02040503050406030204" pitchFamily="18" charset="0"/>
                                </a:rPr>
                                <m:t>𝐶𝑙</m:t>
                              </m:r>
                            </m:e>
                            <m:sub>
                              <m:r>
                                <a:rPr lang="fr-CA" sz="2800" i="1">
                                  <a:solidFill>
                                    <a:srgbClr val="00B0F0"/>
                                  </a:solidFill>
                                  <a:latin typeface="Cambria Math" panose="02040503050406030204" pitchFamily="18" charset="0"/>
                                  <a:ea typeface="Cambria Math" panose="02040503050406030204" pitchFamily="18" charset="0"/>
                                </a:rPr>
                                <m:t>4</m:t>
                              </m:r>
                            </m:sub>
                          </m:sSub>
                        </m:e>
                        <m:sup>
                          <m:r>
                            <a:rPr lang="fr-CA" sz="2800" b="0" i="1" smtClean="0">
                              <a:solidFill>
                                <a:srgbClr val="00B0F0"/>
                              </a:solidFill>
                              <a:latin typeface="Cambria Math" panose="02040503050406030204" pitchFamily="18" charset="0"/>
                              <a:ea typeface="Cambria Math" panose="02040503050406030204" pitchFamily="18" charset="0"/>
                            </a:rPr>
                            <m:t>2−</m:t>
                          </m:r>
                        </m:sup>
                      </m:sSup>
                      <m:r>
                        <a:rPr lang="fr-CA" sz="2800" b="0" i="1" smtClean="0">
                          <a:solidFill>
                            <a:srgbClr val="00B0F0"/>
                          </a:solidFill>
                          <a:latin typeface="Cambria Math" panose="02040503050406030204" pitchFamily="18" charset="0"/>
                          <a:ea typeface="Cambria Math" panose="02040503050406030204" pitchFamily="18" charset="0"/>
                        </a:rPr>
                        <m:t>  </m:t>
                      </m:r>
                      <m:r>
                        <a:rPr lang="fr-CA" sz="2800" b="0" i="1" smtClean="0">
                          <a:latin typeface="Cambria Math" panose="02040503050406030204" pitchFamily="18" charset="0"/>
                          <a:ea typeface="Cambria Math" panose="02040503050406030204" pitchFamily="18" charset="0"/>
                        </a:rPr>
                        <m:t>+   6</m:t>
                      </m:r>
                      <m:sSub>
                        <m:sSubPr>
                          <m:ctrlPr>
                            <a:rPr lang="fr-CA" sz="2800" b="0" i="1" smtClean="0">
                              <a:latin typeface="Cambria Math" panose="02040503050406030204" pitchFamily="18" charset="0"/>
                              <a:ea typeface="Cambria Math" panose="02040503050406030204" pitchFamily="18" charset="0"/>
                            </a:rPr>
                          </m:ctrlPr>
                        </m:sSubPr>
                        <m:e>
                          <m:r>
                            <a:rPr lang="fr-CA" sz="2800" b="0" i="1" smtClean="0">
                              <a:latin typeface="Cambria Math" panose="02040503050406030204" pitchFamily="18" charset="0"/>
                              <a:ea typeface="Cambria Math" panose="02040503050406030204" pitchFamily="18" charset="0"/>
                            </a:rPr>
                            <m:t>𝐻</m:t>
                          </m:r>
                        </m:e>
                        <m:sub>
                          <m:r>
                            <a:rPr lang="fr-CA" sz="2800" b="0" i="1" smtClean="0">
                              <a:latin typeface="Cambria Math" panose="02040503050406030204" pitchFamily="18" charset="0"/>
                              <a:ea typeface="Cambria Math" panose="02040503050406030204" pitchFamily="18" charset="0"/>
                            </a:rPr>
                            <m:t>2</m:t>
                          </m:r>
                        </m:sub>
                      </m:sSub>
                      <m:r>
                        <a:rPr lang="fr-CA" sz="2800" b="0" i="1" smtClean="0">
                          <a:latin typeface="Cambria Math" panose="02040503050406030204" pitchFamily="18" charset="0"/>
                          <a:ea typeface="Cambria Math" panose="02040503050406030204" pitchFamily="18" charset="0"/>
                        </a:rPr>
                        <m:t>𝑂</m:t>
                      </m:r>
                    </m:oMath>
                  </m:oMathPara>
                </a14:m>
                <a:endParaRPr lang="fr-CA" sz="2800" dirty="0"/>
              </a:p>
              <a:p>
                <a:pPr marL="0" indent="0" algn="ctr">
                  <a:buFont typeface="Arial" panose="020B0604020202020204" pitchFamily="34" charset="0"/>
                  <a:buNone/>
                </a:pPr>
                <a:endParaRPr lang="fr-CA" sz="2000" dirty="0"/>
              </a:p>
            </p:txBody>
          </p:sp>
        </mc:Choice>
        <mc:Fallback xmlns="">
          <p:sp>
            <p:nvSpPr>
              <p:cNvPr id="16" name="Espace réservé du contenu 6">
                <a:extLst>
                  <a:ext uri="{FF2B5EF4-FFF2-40B4-BE49-F238E27FC236}">
                    <a16:creationId xmlns:a16="http://schemas.microsoft.com/office/drawing/2014/main" id="{462444D3-1CFE-44B2-A9BE-A12B82B4AC9D}"/>
                  </a:ext>
                </a:extLst>
              </p:cNvPr>
              <p:cNvSpPr txBox="1">
                <a:spLocks noRot="1" noChangeAspect="1" noMove="1" noResize="1" noEditPoints="1" noAdjustHandles="1" noChangeArrowheads="1" noChangeShapeType="1" noTextEdit="1"/>
              </p:cNvSpPr>
              <p:nvPr/>
            </p:nvSpPr>
            <p:spPr>
              <a:xfrm>
                <a:off x="4103390" y="2120665"/>
                <a:ext cx="7983054" cy="541945"/>
              </a:xfrm>
              <a:prstGeom prst="rect">
                <a:avLst/>
              </a:prstGeom>
              <a:blipFill>
                <a:blip r:embed="rId12"/>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23" name="Espace réservé du contenu 6">
                <a:extLst>
                  <a:ext uri="{FF2B5EF4-FFF2-40B4-BE49-F238E27FC236}">
                    <a16:creationId xmlns:a16="http://schemas.microsoft.com/office/drawing/2014/main" id="{3D9D7E83-84F5-4515-9AAF-F7EC9AE4B41A}"/>
                  </a:ext>
                </a:extLst>
              </p:cNvPr>
              <p:cNvSpPr txBox="1">
                <a:spLocks/>
              </p:cNvSpPr>
              <p:nvPr/>
            </p:nvSpPr>
            <p:spPr>
              <a:xfrm>
                <a:off x="4103390" y="3541391"/>
                <a:ext cx="7983054" cy="54194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fr-CA" sz="2800" i="1" smtClean="0">
                              <a:solidFill>
                                <a:srgbClr val="FF77C8"/>
                              </a:solidFill>
                              <a:latin typeface="Cambria Math" panose="02040503050406030204" pitchFamily="18" charset="0"/>
                            </a:rPr>
                          </m:ctrlPr>
                        </m:sSupPr>
                        <m:e>
                          <m:d>
                            <m:dPr>
                              <m:begChr m:val="["/>
                              <m:endChr m:val="]"/>
                              <m:ctrlPr>
                                <a:rPr lang="fr-CA" sz="2800" i="1" smtClean="0">
                                  <a:solidFill>
                                    <a:srgbClr val="FF77C8"/>
                                  </a:solidFill>
                                  <a:latin typeface="Cambria Math" panose="02040503050406030204" pitchFamily="18" charset="0"/>
                                </a:rPr>
                              </m:ctrlPr>
                            </m:dPr>
                            <m:e>
                              <m:sSub>
                                <m:sSubPr>
                                  <m:ctrlPr>
                                    <a:rPr lang="fr-CA" sz="2800" i="1">
                                      <a:solidFill>
                                        <a:srgbClr val="FF77C8"/>
                                      </a:solidFill>
                                      <a:latin typeface="Cambria Math" panose="02040503050406030204" pitchFamily="18" charset="0"/>
                                    </a:rPr>
                                  </m:ctrlPr>
                                </m:sSubPr>
                                <m:e>
                                  <m:r>
                                    <a:rPr lang="fr-CA" sz="2800" i="1">
                                      <a:solidFill>
                                        <a:srgbClr val="FF77C8"/>
                                      </a:solidFill>
                                      <a:latin typeface="Cambria Math" panose="02040503050406030204" pitchFamily="18" charset="0"/>
                                    </a:rPr>
                                    <m:t>𝐶𝑜</m:t>
                                  </m:r>
                                  <m:d>
                                    <m:dPr>
                                      <m:ctrlPr>
                                        <a:rPr lang="fr-CA" sz="2800" i="1">
                                          <a:solidFill>
                                            <a:srgbClr val="FF77C8"/>
                                          </a:solidFill>
                                          <a:latin typeface="Cambria Math" panose="02040503050406030204" pitchFamily="18" charset="0"/>
                                        </a:rPr>
                                      </m:ctrlPr>
                                    </m:dPr>
                                    <m:e>
                                      <m:sSub>
                                        <m:sSubPr>
                                          <m:ctrlPr>
                                            <a:rPr lang="fr-CA" sz="2800" i="1">
                                              <a:solidFill>
                                                <a:srgbClr val="FF77C8"/>
                                              </a:solidFill>
                                              <a:latin typeface="Cambria Math" panose="02040503050406030204" pitchFamily="18" charset="0"/>
                                            </a:rPr>
                                          </m:ctrlPr>
                                        </m:sSubPr>
                                        <m:e>
                                          <m:r>
                                            <a:rPr lang="fr-CA" sz="2800" i="1">
                                              <a:solidFill>
                                                <a:srgbClr val="FF77C8"/>
                                              </a:solidFill>
                                              <a:latin typeface="Cambria Math" panose="02040503050406030204" pitchFamily="18" charset="0"/>
                                            </a:rPr>
                                            <m:t>𝐻</m:t>
                                          </m:r>
                                        </m:e>
                                        <m:sub>
                                          <m:r>
                                            <a:rPr lang="fr-CA" sz="2800" i="1">
                                              <a:solidFill>
                                                <a:srgbClr val="FF77C8"/>
                                              </a:solidFill>
                                              <a:latin typeface="Cambria Math" panose="02040503050406030204" pitchFamily="18" charset="0"/>
                                            </a:rPr>
                                            <m:t>2</m:t>
                                          </m:r>
                                        </m:sub>
                                      </m:sSub>
                                      <m:r>
                                        <a:rPr lang="fr-CA" sz="2800" i="1">
                                          <a:solidFill>
                                            <a:srgbClr val="FF77C8"/>
                                          </a:solidFill>
                                          <a:latin typeface="Cambria Math" panose="02040503050406030204" pitchFamily="18" charset="0"/>
                                        </a:rPr>
                                        <m:t>𝑂</m:t>
                                      </m:r>
                                    </m:e>
                                  </m:d>
                                </m:e>
                                <m:sub>
                                  <m:r>
                                    <a:rPr lang="fr-CA" sz="2800" i="1">
                                      <a:solidFill>
                                        <a:srgbClr val="FF77C8"/>
                                      </a:solidFill>
                                      <a:latin typeface="Cambria Math" panose="02040503050406030204" pitchFamily="18" charset="0"/>
                                    </a:rPr>
                                    <m:t>6</m:t>
                                  </m:r>
                                </m:sub>
                              </m:sSub>
                            </m:e>
                          </m:d>
                        </m:e>
                        <m:sup>
                          <m:r>
                            <a:rPr lang="fr-CA" sz="2800" b="0" i="1" smtClean="0">
                              <a:solidFill>
                                <a:srgbClr val="FF77C8"/>
                              </a:solidFill>
                              <a:latin typeface="Cambria Math" panose="02040503050406030204" pitchFamily="18" charset="0"/>
                            </a:rPr>
                            <m:t>2+</m:t>
                          </m:r>
                        </m:sup>
                      </m:sSup>
                      <m:r>
                        <a:rPr lang="fr-CA" sz="2800" b="0" i="1" smtClean="0">
                          <a:latin typeface="Cambria Math" panose="02040503050406030204" pitchFamily="18" charset="0"/>
                        </a:rPr>
                        <m:t>  </m:t>
                      </m:r>
                      <m:r>
                        <a:rPr lang="fr-CA" sz="2800" b="0" i="1" smtClean="0">
                          <a:latin typeface="Cambria Math" panose="02040503050406030204" pitchFamily="18" charset="0"/>
                          <a:ea typeface="Cambria Math" panose="02040503050406030204" pitchFamily="18" charset="0"/>
                        </a:rPr>
                        <m:t>+   4</m:t>
                      </m:r>
                      <m:sSup>
                        <m:sSupPr>
                          <m:ctrlPr>
                            <a:rPr lang="fr-CA" sz="2800" b="0" i="1" smtClean="0">
                              <a:latin typeface="Cambria Math" panose="02040503050406030204" pitchFamily="18" charset="0"/>
                              <a:ea typeface="Cambria Math" panose="02040503050406030204" pitchFamily="18" charset="0"/>
                            </a:rPr>
                          </m:ctrlPr>
                        </m:sSupPr>
                        <m:e>
                          <m:r>
                            <a:rPr lang="fr-CA" sz="2800" b="0" i="1" smtClean="0">
                              <a:latin typeface="Cambria Math" panose="02040503050406030204" pitchFamily="18" charset="0"/>
                              <a:ea typeface="Cambria Math" panose="02040503050406030204" pitchFamily="18" charset="0"/>
                            </a:rPr>
                            <m:t>𝐶𝑙</m:t>
                          </m:r>
                        </m:e>
                        <m:sup>
                          <m:r>
                            <a:rPr lang="fr-CA" sz="2800" b="0" i="1" smtClean="0">
                              <a:latin typeface="Cambria Math" panose="02040503050406030204" pitchFamily="18" charset="0"/>
                              <a:ea typeface="Cambria Math" panose="02040503050406030204" pitchFamily="18" charset="0"/>
                            </a:rPr>
                            <m:t>−</m:t>
                          </m:r>
                        </m:sup>
                      </m:sSup>
                      <m:r>
                        <a:rPr lang="fr-CA" sz="2800" b="0" i="1" smtClean="0">
                          <a:latin typeface="Cambria Math" panose="02040503050406030204" pitchFamily="18" charset="0"/>
                          <a:ea typeface="Cambria Math" panose="02040503050406030204" pitchFamily="18" charset="0"/>
                        </a:rPr>
                        <m:t>     ⇌    </m:t>
                      </m:r>
                      <m:r>
                        <a:rPr lang="fr-CA" sz="2800" b="0" i="1" smtClean="0">
                          <a:solidFill>
                            <a:srgbClr val="00B0F0"/>
                          </a:solidFill>
                          <a:latin typeface="Cambria Math" panose="02040503050406030204" pitchFamily="18" charset="0"/>
                          <a:ea typeface="Cambria Math" panose="02040503050406030204" pitchFamily="18" charset="0"/>
                        </a:rPr>
                        <m:t>𝐶𝑜</m:t>
                      </m:r>
                      <m:sSup>
                        <m:sSupPr>
                          <m:ctrlPr>
                            <a:rPr lang="fr-CA" sz="2800" b="0" i="1" smtClean="0">
                              <a:solidFill>
                                <a:srgbClr val="00B0F0"/>
                              </a:solidFill>
                              <a:latin typeface="Cambria Math" panose="02040503050406030204" pitchFamily="18" charset="0"/>
                              <a:ea typeface="Cambria Math" panose="02040503050406030204" pitchFamily="18" charset="0"/>
                            </a:rPr>
                          </m:ctrlPr>
                        </m:sSupPr>
                        <m:e>
                          <m:sSub>
                            <m:sSubPr>
                              <m:ctrlPr>
                                <a:rPr lang="fr-CA" sz="2800" i="1">
                                  <a:solidFill>
                                    <a:srgbClr val="00B0F0"/>
                                  </a:solidFill>
                                  <a:latin typeface="Cambria Math" panose="02040503050406030204" pitchFamily="18" charset="0"/>
                                  <a:ea typeface="Cambria Math" panose="02040503050406030204" pitchFamily="18" charset="0"/>
                                </a:rPr>
                              </m:ctrlPr>
                            </m:sSubPr>
                            <m:e>
                              <m:r>
                                <a:rPr lang="fr-CA" sz="2800" i="1">
                                  <a:solidFill>
                                    <a:srgbClr val="00B0F0"/>
                                  </a:solidFill>
                                  <a:latin typeface="Cambria Math" panose="02040503050406030204" pitchFamily="18" charset="0"/>
                                  <a:ea typeface="Cambria Math" panose="02040503050406030204" pitchFamily="18" charset="0"/>
                                </a:rPr>
                                <m:t>𝐶𝑙</m:t>
                              </m:r>
                            </m:e>
                            <m:sub>
                              <m:r>
                                <a:rPr lang="fr-CA" sz="2800" i="1">
                                  <a:solidFill>
                                    <a:srgbClr val="00B0F0"/>
                                  </a:solidFill>
                                  <a:latin typeface="Cambria Math" panose="02040503050406030204" pitchFamily="18" charset="0"/>
                                  <a:ea typeface="Cambria Math" panose="02040503050406030204" pitchFamily="18" charset="0"/>
                                </a:rPr>
                                <m:t>4</m:t>
                              </m:r>
                            </m:sub>
                          </m:sSub>
                        </m:e>
                        <m:sup>
                          <m:r>
                            <a:rPr lang="fr-CA" sz="2800" b="0" i="1" smtClean="0">
                              <a:solidFill>
                                <a:srgbClr val="00B0F0"/>
                              </a:solidFill>
                              <a:latin typeface="Cambria Math" panose="02040503050406030204" pitchFamily="18" charset="0"/>
                              <a:ea typeface="Cambria Math" panose="02040503050406030204" pitchFamily="18" charset="0"/>
                            </a:rPr>
                            <m:t>2−</m:t>
                          </m:r>
                        </m:sup>
                      </m:sSup>
                      <m:r>
                        <a:rPr lang="fr-CA" sz="2800" b="0" i="1" smtClean="0">
                          <a:solidFill>
                            <a:srgbClr val="00B0F0"/>
                          </a:solidFill>
                          <a:latin typeface="Cambria Math" panose="02040503050406030204" pitchFamily="18" charset="0"/>
                          <a:ea typeface="Cambria Math" panose="02040503050406030204" pitchFamily="18" charset="0"/>
                        </a:rPr>
                        <m:t>  </m:t>
                      </m:r>
                      <m:r>
                        <a:rPr lang="fr-CA" sz="2800" b="0" i="1" smtClean="0">
                          <a:latin typeface="Cambria Math" panose="02040503050406030204" pitchFamily="18" charset="0"/>
                          <a:ea typeface="Cambria Math" panose="02040503050406030204" pitchFamily="18" charset="0"/>
                        </a:rPr>
                        <m:t>+   6</m:t>
                      </m:r>
                      <m:sSub>
                        <m:sSubPr>
                          <m:ctrlPr>
                            <a:rPr lang="fr-CA" sz="2800" b="0" i="1" smtClean="0">
                              <a:latin typeface="Cambria Math" panose="02040503050406030204" pitchFamily="18" charset="0"/>
                              <a:ea typeface="Cambria Math" panose="02040503050406030204" pitchFamily="18" charset="0"/>
                            </a:rPr>
                          </m:ctrlPr>
                        </m:sSubPr>
                        <m:e>
                          <m:r>
                            <a:rPr lang="fr-CA" sz="2800" b="0" i="1" smtClean="0">
                              <a:latin typeface="Cambria Math" panose="02040503050406030204" pitchFamily="18" charset="0"/>
                              <a:ea typeface="Cambria Math" panose="02040503050406030204" pitchFamily="18" charset="0"/>
                            </a:rPr>
                            <m:t>𝐻</m:t>
                          </m:r>
                        </m:e>
                        <m:sub>
                          <m:r>
                            <a:rPr lang="fr-CA" sz="2800" b="0" i="1" smtClean="0">
                              <a:latin typeface="Cambria Math" panose="02040503050406030204" pitchFamily="18" charset="0"/>
                              <a:ea typeface="Cambria Math" panose="02040503050406030204" pitchFamily="18" charset="0"/>
                            </a:rPr>
                            <m:t>2</m:t>
                          </m:r>
                        </m:sub>
                      </m:sSub>
                      <m:r>
                        <a:rPr lang="fr-CA" sz="2800" b="0" i="1" smtClean="0">
                          <a:latin typeface="Cambria Math" panose="02040503050406030204" pitchFamily="18" charset="0"/>
                          <a:ea typeface="Cambria Math" panose="02040503050406030204" pitchFamily="18" charset="0"/>
                        </a:rPr>
                        <m:t>𝑂</m:t>
                      </m:r>
                    </m:oMath>
                  </m:oMathPara>
                </a14:m>
                <a:endParaRPr lang="fr-CA" sz="2800" dirty="0"/>
              </a:p>
              <a:p>
                <a:pPr marL="0" indent="0" algn="ctr">
                  <a:buFont typeface="Arial" panose="020B0604020202020204" pitchFamily="34" charset="0"/>
                  <a:buNone/>
                </a:pPr>
                <a:endParaRPr lang="fr-CA" sz="2000" dirty="0"/>
              </a:p>
            </p:txBody>
          </p:sp>
        </mc:Choice>
        <mc:Fallback xmlns="">
          <p:sp>
            <p:nvSpPr>
              <p:cNvPr id="23" name="Espace réservé du contenu 6">
                <a:extLst>
                  <a:ext uri="{FF2B5EF4-FFF2-40B4-BE49-F238E27FC236}">
                    <a16:creationId xmlns:a16="http://schemas.microsoft.com/office/drawing/2014/main" id="{3D9D7E83-84F5-4515-9AAF-F7EC9AE4B41A}"/>
                  </a:ext>
                </a:extLst>
              </p:cNvPr>
              <p:cNvSpPr txBox="1">
                <a:spLocks noRot="1" noChangeAspect="1" noMove="1" noResize="1" noEditPoints="1" noAdjustHandles="1" noChangeArrowheads="1" noChangeShapeType="1" noTextEdit="1"/>
              </p:cNvSpPr>
              <p:nvPr/>
            </p:nvSpPr>
            <p:spPr>
              <a:xfrm>
                <a:off x="4103390" y="3541391"/>
                <a:ext cx="7983054" cy="541945"/>
              </a:xfrm>
              <a:prstGeom prst="rect">
                <a:avLst/>
              </a:prstGeom>
              <a:blipFill>
                <a:blip r:embed="rId13"/>
                <a:stretch>
                  <a:fillRect/>
                </a:stretch>
              </a:blipFill>
            </p:spPr>
            <p:txBody>
              <a:bodyPr/>
              <a:lstStyle/>
              <a:p>
                <a:r>
                  <a:rPr lang="fr-CA">
                    <a:noFill/>
                  </a:rPr>
                  <a:t> </a:t>
                </a:r>
              </a:p>
            </p:txBody>
          </p:sp>
        </mc:Fallback>
      </mc:AlternateContent>
      <p:sp>
        <p:nvSpPr>
          <p:cNvPr id="25" name="Cylindre 24">
            <a:extLst>
              <a:ext uri="{FF2B5EF4-FFF2-40B4-BE49-F238E27FC236}">
                <a16:creationId xmlns:a16="http://schemas.microsoft.com/office/drawing/2014/main" id="{705B4AC8-C390-474E-A963-2FE0DCDE2A3D}"/>
              </a:ext>
            </a:extLst>
          </p:cNvPr>
          <p:cNvSpPr/>
          <p:nvPr>
            <p:custDataLst>
              <p:tags r:id="rId2"/>
            </p:custDataLst>
          </p:nvPr>
        </p:nvSpPr>
        <p:spPr>
          <a:xfrm>
            <a:off x="985250" y="5491985"/>
            <a:ext cx="1651939" cy="1291540"/>
          </a:xfrm>
          <a:prstGeom prst="can">
            <a:avLst>
              <a:gd name="adj" fmla="val 36931"/>
            </a:avLst>
          </a:prstGeom>
          <a:solidFill>
            <a:srgbClr val="FF77C8">
              <a:alpha val="40000"/>
            </a:srgbClr>
          </a:solidFill>
          <a:ln>
            <a:solidFill>
              <a:srgbClr val="FF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mc:AlternateContent xmlns:mc="http://schemas.openxmlformats.org/markup-compatibility/2006" xmlns:a14="http://schemas.microsoft.com/office/drawing/2010/main">
        <mc:Choice Requires="a14">
          <p:sp>
            <p:nvSpPr>
              <p:cNvPr id="29" name="Espace réservé du contenu 6">
                <a:extLst>
                  <a:ext uri="{FF2B5EF4-FFF2-40B4-BE49-F238E27FC236}">
                    <a16:creationId xmlns:a16="http://schemas.microsoft.com/office/drawing/2014/main" id="{B87F9DB7-D9CE-4AF3-B414-8C38046C827D}"/>
                  </a:ext>
                </a:extLst>
              </p:cNvPr>
              <p:cNvSpPr txBox="1">
                <a:spLocks/>
              </p:cNvSpPr>
              <p:nvPr/>
            </p:nvSpPr>
            <p:spPr>
              <a:xfrm>
                <a:off x="4103390" y="5466892"/>
                <a:ext cx="7983054" cy="54194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fr-CA" sz="2800" i="1" smtClean="0">
                              <a:solidFill>
                                <a:srgbClr val="FF77C8"/>
                              </a:solidFill>
                              <a:latin typeface="Cambria Math" panose="02040503050406030204" pitchFamily="18" charset="0"/>
                            </a:rPr>
                          </m:ctrlPr>
                        </m:sSupPr>
                        <m:e>
                          <m:d>
                            <m:dPr>
                              <m:begChr m:val="["/>
                              <m:endChr m:val="]"/>
                              <m:ctrlPr>
                                <a:rPr lang="fr-CA" sz="2800" i="1" smtClean="0">
                                  <a:solidFill>
                                    <a:srgbClr val="FF77C8"/>
                                  </a:solidFill>
                                  <a:latin typeface="Cambria Math" panose="02040503050406030204" pitchFamily="18" charset="0"/>
                                </a:rPr>
                              </m:ctrlPr>
                            </m:dPr>
                            <m:e>
                              <m:sSub>
                                <m:sSubPr>
                                  <m:ctrlPr>
                                    <a:rPr lang="fr-CA" sz="2800" i="1">
                                      <a:solidFill>
                                        <a:srgbClr val="FF77C8"/>
                                      </a:solidFill>
                                      <a:latin typeface="Cambria Math" panose="02040503050406030204" pitchFamily="18" charset="0"/>
                                    </a:rPr>
                                  </m:ctrlPr>
                                </m:sSubPr>
                                <m:e>
                                  <m:r>
                                    <a:rPr lang="fr-CA" sz="2800" i="1">
                                      <a:solidFill>
                                        <a:srgbClr val="FF77C8"/>
                                      </a:solidFill>
                                      <a:latin typeface="Cambria Math" panose="02040503050406030204" pitchFamily="18" charset="0"/>
                                    </a:rPr>
                                    <m:t>𝐶𝑜</m:t>
                                  </m:r>
                                  <m:d>
                                    <m:dPr>
                                      <m:ctrlPr>
                                        <a:rPr lang="fr-CA" sz="2800" i="1">
                                          <a:solidFill>
                                            <a:srgbClr val="FF77C8"/>
                                          </a:solidFill>
                                          <a:latin typeface="Cambria Math" panose="02040503050406030204" pitchFamily="18" charset="0"/>
                                        </a:rPr>
                                      </m:ctrlPr>
                                    </m:dPr>
                                    <m:e>
                                      <m:sSub>
                                        <m:sSubPr>
                                          <m:ctrlPr>
                                            <a:rPr lang="fr-CA" sz="2800" i="1">
                                              <a:solidFill>
                                                <a:srgbClr val="FF77C8"/>
                                              </a:solidFill>
                                              <a:latin typeface="Cambria Math" panose="02040503050406030204" pitchFamily="18" charset="0"/>
                                            </a:rPr>
                                          </m:ctrlPr>
                                        </m:sSubPr>
                                        <m:e>
                                          <m:r>
                                            <a:rPr lang="fr-CA" sz="2800" i="1">
                                              <a:solidFill>
                                                <a:srgbClr val="FF77C8"/>
                                              </a:solidFill>
                                              <a:latin typeface="Cambria Math" panose="02040503050406030204" pitchFamily="18" charset="0"/>
                                            </a:rPr>
                                            <m:t>𝐻</m:t>
                                          </m:r>
                                        </m:e>
                                        <m:sub>
                                          <m:r>
                                            <a:rPr lang="fr-CA" sz="2800" i="1">
                                              <a:solidFill>
                                                <a:srgbClr val="FF77C8"/>
                                              </a:solidFill>
                                              <a:latin typeface="Cambria Math" panose="02040503050406030204" pitchFamily="18" charset="0"/>
                                            </a:rPr>
                                            <m:t>2</m:t>
                                          </m:r>
                                        </m:sub>
                                      </m:sSub>
                                      <m:r>
                                        <a:rPr lang="fr-CA" sz="2800" i="1">
                                          <a:solidFill>
                                            <a:srgbClr val="FF77C8"/>
                                          </a:solidFill>
                                          <a:latin typeface="Cambria Math" panose="02040503050406030204" pitchFamily="18" charset="0"/>
                                        </a:rPr>
                                        <m:t>𝑂</m:t>
                                      </m:r>
                                    </m:e>
                                  </m:d>
                                </m:e>
                                <m:sub>
                                  <m:r>
                                    <a:rPr lang="fr-CA" sz="2800" i="1">
                                      <a:solidFill>
                                        <a:srgbClr val="FF77C8"/>
                                      </a:solidFill>
                                      <a:latin typeface="Cambria Math" panose="02040503050406030204" pitchFamily="18" charset="0"/>
                                    </a:rPr>
                                    <m:t>6</m:t>
                                  </m:r>
                                </m:sub>
                              </m:sSub>
                            </m:e>
                          </m:d>
                        </m:e>
                        <m:sup>
                          <m:r>
                            <a:rPr lang="fr-CA" sz="2800" b="0" i="1" smtClean="0">
                              <a:solidFill>
                                <a:srgbClr val="FF77C8"/>
                              </a:solidFill>
                              <a:latin typeface="Cambria Math" panose="02040503050406030204" pitchFamily="18" charset="0"/>
                            </a:rPr>
                            <m:t>2+</m:t>
                          </m:r>
                        </m:sup>
                      </m:sSup>
                      <m:r>
                        <a:rPr lang="fr-CA" sz="2800" b="0" i="1" smtClean="0">
                          <a:latin typeface="Cambria Math" panose="02040503050406030204" pitchFamily="18" charset="0"/>
                        </a:rPr>
                        <m:t>  </m:t>
                      </m:r>
                      <m:r>
                        <a:rPr lang="fr-CA" sz="2800" b="0" i="1" smtClean="0">
                          <a:latin typeface="Cambria Math" panose="02040503050406030204" pitchFamily="18" charset="0"/>
                          <a:ea typeface="Cambria Math" panose="02040503050406030204" pitchFamily="18" charset="0"/>
                        </a:rPr>
                        <m:t>+   4</m:t>
                      </m:r>
                      <m:sSup>
                        <m:sSupPr>
                          <m:ctrlPr>
                            <a:rPr lang="fr-CA" sz="2800" b="0" i="1" smtClean="0">
                              <a:latin typeface="Cambria Math" panose="02040503050406030204" pitchFamily="18" charset="0"/>
                              <a:ea typeface="Cambria Math" panose="02040503050406030204" pitchFamily="18" charset="0"/>
                            </a:rPr>
                          </m:ctrlPr>
                        </m:sSupPr>
                        <m:e>
                          <m:r>
                            <a:rPr lang="fr-CA" sz="2800" b="0" i="1" smtClean="0">
                              <a:latin typeface="Cambria Math" panose="02040503050406030204" pitchFamily="18" charset="0"/>
                              <a:ea typeface="Cambria Math" panose="02040503050406030204" pitchFamily="18" charset="0"/>
                            </a:rPr>
                            <m:t>𝐶𝑙</m:t>
                          </m:r>
                        </m:e>
                        <m:sup>
                          <m:r>
                            <a:rPr lang="fr-CA" sz="2800" b="0" i="1" smtClean="0">
                              <a:latin typeface="Cambria Math" panose="02040503050406030204" pitchFamily="18" charset="0"/>
                              <a:ea typeface="Cambria Math" panose="02040503050406030204" pitchFamily="18" charset="0"/>
                            </a:rPr>
                            <m:t>−</m:t>
                          </m:r>
                        </m:sup>
                      </m:sSup>
                      <m:r>
                        <a:rPr lang="fr-CA" sz="2800" b="0" i="1" smtClean="0">
                          <a:latin typeface="Cambria Math" panose="02040503050406030204" pitchFamily="18" charset="0"/>
                          <a:ea typeface="Cambria Math" panose="02040503050406030204" pitchFamily="18" charset="0"/>
                        </a:rPr>
                        <m:t>     ⇌    </m:t>
                      </m:r>
                      <m:r>
                        <a:rPr lang="fr-CA" sz="2800" b="0" i="1" smtClean="0">
                          <a:solidFill>
                            <a:srgbClr val="00B0F0"/>
                          </a:solidFill>
                          <a:latin typeface="Cambria Math" panose="02040503050406030204" pitchFamily="18" charset="0"/>
                          <a:ea typeface="Cambria Math" panose="02040503050406030204" pitchFamily="18" charset="0"/>
                        </a:rPr>
                        <m:t>𝐶𝑜</m:t>
                      </m:r>
                      <m:sSup>
                        <m:sSupPr>
                          <m:ctrlPr>
                            <a:rPr lang="fr-CA" sz="2800" b="0" i="1" smtClean="0">
                              <a:solidFill>
                                <a:srgbClr val="00B0F0"/>
                              </a:solidFill>
                              <a:latin typeface="Cambria Math" panose="02040503050406030204" pitchFamily="18" charset="0"/>
                              <a:ea typeface="Cambria Math" panose="02040503050406030204" pitchFamily="18" charset="0"/>
                            </a:rPr>
                          </m:ctrlPr>
                        </m:sSupPr>
                        <m:e>
                          <m:sSub>
                            <m:sSubPr>
                              <m:ctrlPr>
                                <a:rPr lang="fr-CA" sz="2800" i="1">
                                  <a:solidFill>
                                    <a:srgbClr val="00B0F0"/>
                                  </a:solidFill>
                                  <a:latin typeface="Cambria Math" panose="02040503050406030204" pitchFamily="18" charset="0"/>
                                  <a:ea typeface="Cambria Math" panose="02040503050406030204" pitchFamily="18" charset="0"/>
                                </a:rPr>
                              </m:ctrlPr>
                            </m:sSubPr>
                            <m:e>
                              <m:r>
                                <a:rPr lang="fr-CA" sz="2800" i="1">
                                  <a:solidFill>
                                    <a:srgbClr val="00B0F0"/>
                                  </a:solidFill>
                                  <a:latin typeface="Cambria Math" panose="02040503050406030204" pitchFamily="18" charset="0"/>
                                  <a:ea typeface="Cambria Math" panose="02040503050406030204" pitchFamily="18" charset="0"/>
                                </a:rPr>
                                <m:t>𝐶𝑙</m:t>
                              </m:r>
                            </m:e>
                            <m:sub>
                              <m:r>
                                <a:rPr lang="fr-CA" sz="2800" i="1">
                                  <a:solidFill>
                                    <a:srgbClr val="00B0F0"/>
                                  </a:solidFill>
                                  <a:latin typeface="Cambria Math" panose="02040503050406030204" pitchFamily="18" charset="0"/>
                                  <a:ea typeface="Cambria Math" panose="02040503050406030204" pitchFamily="18" charset="0"/>
                                </a:rPr>
                                <m:t>4</m:t>
                              </m:r>
                            </m:sub>
                          </m:sSub>
                        </m:e>
                        <m:sup>
                          <m:r>
                            <a:rPr lang="fr-CA" sz="2800" b="0" i="1" smtClean="0">
                              <a:solidFill>
                                <a:srgbClr val="00B0F0"/>
                              </a:solidFill>
                              <a:latin typeface="Cambria Math" panose="02040503050406030204" pitchFamily="18" charset="0"/>
                              <a:ea typeface="Cambria Math" panose="02040503050406030204" pitchFamily="18" charset="0"/>
                            </a:rPr>
                            <m:t>2−</m:t>
                          </m:r>
                        </m:sup>
                      </m:sSup>
                      <m:r>
                        <a:rPr lang="fr-CA" sz="2800" b="0" i="1" smtClean="0">
                          <a:solidFill>
                            <a:srgbClr val="00B0F0"/>
                          </a:solidFill>
                          <a:latin typeface="Cambria Math" panose="02040503050406030204" pitchFamily="18" charset="0"/>
                          <a:ea typeface="Cambria Math" panose="02040503050406030204" pitchFamily="18" charset="0"/>
                        </a:rPr>
                        <m:t>  </m:t>
                      </m:r>
                      <m:r>
                        <a:rPr lang="fr-CA" sz="2800" b="0" i="1" smtClean="0">
                          <a:latin typeface="Cambria Math" panose="02040503050406030204" pitchFamily="18" charset="0"/>
                          <a:ea typeface="Cambria Math" panose="02040503050406030204" pitchFamily="18" charset="0"/>
                        </a:rPr>
                        <m:t>+   6</m:t>
                      </m:r>
                      <m:sSub>
                        <m:sSubPr>
                          <m:ctrlPr>
                            <a:rPr lang="fr-CA" sz="2800" b="0" i="1" smtClean="0">
                              <a:latin typeface="Cambria Math" panose="02040503050406030204" pitchFamily="18" charset="0"/>
                              <a:ea typeface="Cambria Math" panose="02040503050406030204" pitchFamily="18" charset="0"/>
                            </a:rPr>
                          </m:ctrlPr>
                        </m:sSubPr>
                        <m:e>
                          <m:r>
                            <a:rPr lang="fr-CA" sz="2800" b="0" i="1" smtClean="0">
                              <a:latin typeface="Cambria Math" panose="02040503050406030204" pitchFamily="18" charset="0"/>
                              <a:ea typeface="Cambria Math" panose="02040503050406030204" pitchFamily="18" charset="0"/>
                            </a:rPr>
                            <m:t>𝐻</m:t>
                          </m:r>
                        </m:e>
                        <m:sub>
                          <m:r>
                            <a:rPr lang="fr-CA" sz="2800" b="0" i="1" smtClean="0">
                              <a:latin typeface="Cambria Math" panose="02040503050406030204" pitchFamily="18" charset="0"/>
                              <a:ea typeface="Cambria Math" panose="02040503050406030204" pitchFamily="18" charset="0"/>
                            </a:rPr>
                            <m:t>2</m:t>
                          </m:r>
                        </m:sub>
                      </m:sSub>
                      <m:r>
                        <a:rPr lang="fr-CA" sz="2800" b="0" i="1" smtClean="0">
                          <a:latin typeface="Cambria Math" panose="02040503050406030204" pitchFamily="18" charset="0"/>
                          <a:ea typeface="Cambria Math" panose="02040503050406030204" pitchFamily="18" charset="0"/>
                        </a:rPr>
                        <m:t>𝑂</m:t>
                      </m:r>
                    </m:oMath>
                  </m:oMathPara>
                </a14:m>
                <a:endParaRPr lang="fr-CA" sz="2800" dirty="0"/>
              </a:p>
              <a:p>
                <a:pPr marL="0" indent="0" algn="ctr">
                  <a:buFont typeface="Arial" panose="020B0604020202020204" pitchFamily="34" charset="0"/>
                  <a:buNone/>
                </a:pPr>
                <a:endParaRPr lang="fr-CA" sz="2000" dirty="0"/>
              </a:p>
            </p:txBody>
          </p:sp>
        </mc:Choice>
        <mc:Fallback xmlns="">
          <p:sp>
            <p:nvSpPr>
              <p:cNvPr id="29" name="Espace réservé du contenu 6">
                <a:extLst>
                  <a:ext uri="{FF2B5EF4-FFF2-40B4-BE49-F238E27FC236}">
                    <a16:creationId xmlns:a16="http://schemas.microsoft.com/office/drawing/2014/main" id="{B87F9DB7-D9CE-4AF3-B414-8C38046C827D}"/>
                  </a:ext>
                </a:extLst>
              </p:cNvPr>
              <p:cNvSpPr txBox="1">
                <a:spLocks noRot="1" noChangeAspect="1" noMove="1" noResize="1" noEditPoints="1" noAdjustHandles="1" noChangeArrowheads="1" noChangeShapeType="1" noTextEdit="1"/>
              </p:cNvSpPr>
              <p:nvPr/>
            </p:nvSpPr>
            <p:spPr>
              <a:xfrm>
                <a:off x="4103390" y="5466892"/>
                <a:ext cx="7983054" cy="541945"/>
              </a:xfrm>
              <a:prstGeom prst="rect">
                <a:avLst/>
              </a:prstGeom>
              <a:blipFill>
                <a:blip r:embed="rId14"/>
                <a:stretch>
                  <a:fillRect/>
                </a:stretch>
              </a:blipFill>
            </p:spPr>
            <p:txBody>
              <a:bodyPr/>
              <a:lstStyle/>
              <a:p>
                <a:r>
                  <a:rPr lang="fr-CA">
                    <a:noFill/>
                  </a:rPr>
                  <a:t> </a:t>
                </a:r>
              </a:p>
            </p:txBody>
          </p:sp>
        </mc:Fallback>
      </mc:AlternateContent>
      <p:sp>
        <p:nvSpPr>
          <p:cNvPr id="34" name="Espace réservé du contenu 6">
            <a:extLst>
              <a:ext uri="{FF2B5EF4-FFF2-40B4-BE49-F238E27FC236}">
                <a16:creationId xmlns:a16="http://schemas.microsoft.com/office/drawing/2014/main" id="{62071A1E-99FA-4793-A629-BEE8C8E66324}"/>
              </a:ext>
            </a:extLst>
          </p:cNvPr>
          <p:cNvSpPr txBox="1">
            <a:spLocks/>
          </p:cNvSpPr>
          <p:nvPr/>
        </p:nvSpPr>
        <p:spPr>
          <a:xfrm>
            <a:off x="3901440" y="4731108"/>
            <a:ext cx="8185004" cy="62622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CA" u="sng" dirty="0"/>
              <a:t>Variation de la concentration (augmentation </a:t>
            </a:r>
            <a:r>
              <a:rPr lang="fr-CA" u="sng"/>
              <a:t>d’un produit)</a:t>
            </a:r>
            <a:endParaRPr lang="fr-CA" u="sng" dirty="0"/>
          </a:p>
        </p:txBody>
      </p:sp>
      <p:grpSp>
        <p:nvGrpSpPr>
          <p:cNvPr id="12" name="Groupe 11">
            <a:extLst>
              <a:ext uri="{FF2B5EF4-FFF2-40B4-BE49-F238E27FC236}">
                <a16:creationId xmlns:a16="http://schemas.microsoft.com/office/drawing/2014/main" id="{764E1E11-C8EB-4F24-83C6-4B4CCD2E26BA}"/>
              </a:ext>
            </a:extLst>
          </p:cNvPr>
          <p:cNvGrpSpPr/>
          <p:nvPr/>
        </p:nvGrpSpPr>
        <p:grpSpPr>
          <a:xfrm>
            <a:off x="7948268" y="5230032"/>
            <a:ext cx="924232" cy="1015663"/>
            <a:chOff x="7796981" y="1626731"/>
            <a:chExt cx="924232" cy="1015663"/>
          </a:xfrm>
        </p:grpSpPr>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F6D110EE-EB75-4836-B8D8-0104756D155E}"/>
                    </a:ext>
                  </a:extLst>
                </p:cNvPr>
                <p:cNvSpPr txBox="1"/>
                <p:nvPr/>
              </p:nvSpPr>
              <p:spPr>
                <a:xfrm>
                  <a:off x="7796981" y="1626731"/>
                  <a:ext cx="924232" cy="1015663"/>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sz="6000" i="1" smtClean="0">
                            <a:solidFill>
                              <a:srgbClr val="92D050"/>
                            </a:solidFill>
                            <a:latin typeface="Cambria Math" panose="02040503050406030204" pitchFamily="18" charset="0"/>
                            <a:ea typeface="Cambria Math" panose="02040503050406030204" pitchFamily="18" charset="0"/>
                          </a:rPr>
                          <m:t>↽</m:t>
                        </m:r>
                      </m:oMath>
                    </m:oMathPara>
                  </a14:m>
                  <a:endParaRPr lang="fr-CA" sz="13800" dirty="0">
                    <a:solidFill>
                      <a:srgbClr val="92D050"/>
                    </a:solidFill>
                  </a:endParaRPr>
                </a:p>
              </p:txBody>
            </p:sp>
          </mc:Choice>
          <mc:Fallback xmlns="">
            <p:sp>
              <p:nvSpPr>
                <p:cNvPr id="15" name="ZoneTexte 14">
                  <a:extLst>
                    <a:ext uri="{FF2B5EF4-FFF2-40B4-BE49-F238E27FC236}">
                      <a16:creationId xmlns:a16="http://schemas.microsoft.com/office/drawing/2014/main" id="{F6D110EE-EB75-4836-B8D8-0104756D155E}"/>
                    </a:ext>
                  </a:extLst>
                </p:cNvPr>
                <p:cNvSpPr txBox="1">
                  <a:spLocks noRot="1" noChangeAspect="1" noMove="1" noResize="1" noEditPoints="1" noAdjustHandles="1" noChangeArrowheads="1" noChangeShapeType="1" noTextEdit="1"/>
                </p:cNvSpPr>
                <p:nvPr/>
              </p:nvSpPr>
              <p:spPr>
                <a:xfrm>
                  <a:off x="7796981" y="1626731"/>
                  <a:ext cx="924232" cy="1015663"/>
                </a:xfrm>
                <a:prstGeom prst="rect">
                  <a:avLst/>
                </a:prstGeom>
                <a:blipFill>
                  <a:blip r:embed="rId15"/>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1A41AF32-40B0-4BEE-BAB1-5B0BC11B29DC}"/>
                    </a:ext>
                  </a:extLst>
                </p:cNvPr>
                <p:cNvSpPr txBox="1"/>
                <p:nvPr/>
              </p:nvSpPr>
              <p:spPr>
                <a:xfrm>
                  <a:off x="7796981" y="1770017"/>
                  <a:ext cx="9242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sz="2800" i="1" smtClean="0">
                            <a:solidFill>
                              <a:schemeClr val="tx1"/>
                            </a:solidFill>
                            <a:latin typeface="Cambria Math" panose="02040503050406030204" pitchFamily="18" charset="0"/>
                            <a:ea typeface="Cambria Math" panose="02040503050406030204" pitchFamily="18" charset="0"/>
                          </a:rPr>
                          <m:t>⇀</m:t>
                        </m:r>
                      </m:oMath>
                    </m:oMathPara>
                  </a14:m>
                  <a:endParaRPr lang="fr-CA" sz="6000" dirty="0">
                    <a:solidFill>
                      <a:schemeClr val="tx1"/>
                    </a:solidFill>
                  </a:endParaRPr>
                </a:p>
              </p:txBody>
            </p:sp>
          </mc:Choice>
          <mc:Fallback xmlns="">
            <p:sp>
              <p:nvSpPr>
                <p:cNvPr id="14" name="ZoneTexte 13">
                  <a:extLst>
                    <a:ext uri="{FF2B5EF4-FFF2-40B4-BE49-F238E27FC236}">
                      <a16:creationId xmlns:a16="http://schemas.microsoft.com/office/drawing/2014/main" id="{1A41AF32-40B0-4BEE-BAB1-5B0BC11B29DC}"/>
                    </a:ext>
                  </a:extLst>
                </p:cNvPr>
                <p:cNvSpPr txBox="1">
                  <a:spLocks noRot="1" noChangeAspect="1" noMove="1" noResize="1" noEditPoints="1" noAdjustHandles="1" noChangeArrowheads="1" noChangeShapeType="1" noTextEdit="1"/>
                </p:cNvSpPr>
                <p:nvPr/>
              </p:nvSpPr>
              <p:spPr>
                <a:xfrm>
                  <a:off x="7796981" y="1770017"/>
                  <a:ext cx="924232" cy="523220"/>
                </a:xfrm>
                <a:prstGeom prst="rect">
                  <a:avLst/>
                </a:prstGeom>
                <a:blipFill>
                  <a:blip r:embed="rId16"/>
                  <a:stretch>
                    <a:fillRect/>
                  </a:stretch>
                </a:blipFill>
              </p:spPr>
              <p:txBody>
                <a:bodyPr/>
                <a:lstStyle/>
                <a:p>
                  <a:r>
                    <a:rPr lang="fr-CA">
                      <a:noFill/>
                    </a:rPr>
                    <a:t> </a:t>
                  </a:r>
                </a:p>
              </p:txBody>
            </p:sp>
          </mc:Fallback>
        </mc:AlternateContent>
      </p:gr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EE1DBF9B-1350-43D4-945B-0B202AC0F092}"/>
                  </a:ext>
                </a:extLst>
              </p:cNvPr>
              <p:cNvSpPr txBox="1"/>
              <p:nvPr/>
            </p:nvSpPr>
            <p:spPr>
              <a:xfrm>
                <a:off x="6836472" y="4083336"/>
                <a:ext cx="1157470" cy="646331"/>
              </a:xfrm>
              <a:prstGeom prst="rect">
                <a:avLst/>
              </a:prstGeom>
              <a:solidFill>
                <a:srgbClr val="00B050">
                  <a:alpha val="50000"/>
                </a:srgbClr>
              </a:solidFill>
              <a:ln>
                <a:solidFill>
                  <a:srgbClr val="00B050"/>
                </a:solidFill>
              </a:ln>
            </p:spPr>
            <p:txBody>
              <a:bodyPr wrap="square" rtlCol="0">
                <a:spAutoFit/>
              </a:bodyPr>
              <a:lstStyle/>
              <a:p>
                <a:pPr algn="ctr"/>
                <a:r>
                  <a:rPr lang="fr-CA" sz="1200" dirty="0"/>
                  <a:t>Augmentation</a:t>
                </a:r>
                <a:r>
                  <a:rPr lang="fr-CA" sz="1600" dirty="0"/>
                  <a:t> </a:t>
                </a:r>
              </a:p>
              <a:p>
                <a:pPr algn="ctr"/>
                <a14:m>
                  <m:oMathPara xmlns:m="http://schemas.openxmlformats.org/officeDocument/2006/math">
                    <m:oMathParaPr>
                      <m:jc m:val="centerGroup"/>
                    </m:oMathParaPr>
                    <m:oMath xmlns:m="http://schemas.openxmlformats.org/officeDocument/2006/math">
                      <m:sSup>
                        <m:sSupPr>
                          <m:ctrlPr>
                            <a:rPr lang="fr-CA" sz="2000" i="1" smtClean="0">
                              <a:latin typeface="Cambria Math" panose="02040503050406030204" pitchFamily="18" charset="0"/>
                            </a:rPr>
                          </m:ctrlPr>
                        </m:sSupPr>
                        <m:e>
                          <m:r>
                            <a:rPr lang="fr-CA" sz="2000" b="0" i="1" smtClean="0">
                              <a:latin typeface="Cambria Math" panose="02040503050406030204" pitchFamily="18" charset="0"/>
                            </a:rPr>
                            <m:t>𝐶𝑙</m:t>
                          </m:r>
                        </m:e>
                        <m:sup>
                          <m:r>
                            <a:rPr lang="fr-CA" sz="2000" b="0" i="1" smtClean="0">
                              <a:latin typeface="Cambria Math" panose="02040503050406030204" pitchFamily="18" charset="0"/>
                            </a:rPr>
                            <m:t>−</m:t>
                          </m:r>
                        </m:sup>
                      </m:sSup>
                    </m:oMath>
                  </m:oMathPara>
                </a14:m>
                <a:endParaRPr lang="fr-CA" sz="2000" dirty="0"/>
              </a:p>
            </p:txBody>
          </p:sp>
        </mc:Choice>
        <mc:Fallback xmlns="">
          <p:sp>
            <p:nvSpPr>
              <p:cNvPr id="24" name="ZoneTexte 23">
                <a:extLst>
                  <a:ext uri="{FF2B5EF4-FFF2-40B4-BE49-F238E27FC236}">
                    <a16:creationId xmlns:a16="http://schemas.microsoft.com/office/drawing/2014/main" id="{EE1DBF9B-1350-43D4-945B-0B202AC0F092}"/>
                  </a:ext>
                </a:extLst>
              </p:cNvPr>
              <p:cNvSpPr txBox="1">
                <a:spLocks noRot="1" noChangeAspect="1" noMove="1" noResize="1" noEditPoints="1" noAdjustHandles="1" noChangeArrowheads="1" noChangeShapeType="1" noTextEdit="1"/>
              </p:cNvSpPr>
              <p:nvPr/>
            </p:nvSpPr>
            <p:spPr>
              <a:xfrm>
                <a:off x="6836472" y="4083336"/>
                <a:ext cx="1157470" cy="646331"/>
              </a:xfrm>
              <a:prstGeom prst="rect">
                <a:avLst/>
              </a:prstGeom>
              <a:blipFill>
                <a:blip r:embed="rId17"/>
                <a:stretch>
                  <a:fillRect/>
                </a:stretch>
              </a:blipFill>
              <a:ln>
                <a:solidFill>
                  <a:srgbClr val="00B050"/>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B71760EC-3839-40ED-8042-74B904BC3A71}"/>
                  </a:ext>
                </a:extLst>
              </p:cNvPr>
              <p:cNvSpPr txBox="1"/>
              <p:nvPr/>
            </p:nvSpPr>
            <p:spPr>
              <a:xfrm>
                <a:off x="10898240" y="6005107"/>
                <a:ext cx="1188204" cy="646331"/>
              </a:xfrm>
              <a:prstGeom prst="rect">
                <a:avLst/>
              </a:prstGeom>
              <a:solidFill>
                <a:srgbClr val="00B050">
                  <a:alpha val="50000"/>
                </a:srgbClr>
              </a:solidFill>
              <a:ln>
                <a:solidFill>
                  <a:srgbClr val="00B050"/>
                </a:solidFill>
              </a:ln>
            </p:spPr>
            <p:txBody>
              <a:bodyPr wrap="square" rtlCol="0">
                <a:spAutoFit/>
              </a:bodyPr>
              <a:lstStyle/>
              <a:p>
                <a:pPr algn="ctr"/>
                <a:r>
                  <a:rPr lang="fr-CA" sz="1200" dirty="0"/>
                  <a:t>Augmentation</a:t>
                </a:r>
                <a:r>
                  <a:rPr lang="fr-CA" sz="1600" dirty="0"/>
                  <a:t> </a:t>
                </a:r>
                <a14:m>
                  <m:oMath xmlns:m="http://schemas.openxmlformats.org/officeDocument/2006/math">
                    <m:sSub>
                      <m:sSubPr>
                        <m:ctrlPr>
                          <a:rPr lang="fr-CA" sz="2000" i="1" smtClean="0">
                            <a:latin typeface="Cambria Math" panose="02040503050406030204" pitchFamily="18" charset="0"/>
                          </a:rPr>
                        </m:ctrlPr>
                      </m:sSubPr>
                      <m:e>
                        <m:r>
                          <a:rPr lang="fr-CA" sz="2000" b="0" i="1" smtClean="0">
                            <a:latin typeface="Cambria Math" panose="02040503050406030204" pitchFamily="18" charset="0"/>
                          </a:rPr>
                          <m:t>𝐻</m:t>
                        </m:r>
                      </m:e>
                      <m:sub>
                        <m:r>
                          <a:rPr lang="fr-CA" sz="2000" b="0" i="1" smtClean="0">
                            <a:latin typeface="Cambria Math" panose="02040503050406030204" pitchFamily="18" charset="0"/>
                          </a:rPr>
                          <m:t>2</m:t>
                        </m:r>
                      </m:sub>
                    </m:sSub>
                    <m:r>
                      <a:rPr lang="fr-CA" sz="2000" b="0" i="1" smtClean="0">
                        <a:latin typeface="Cambria Math" panose="02040503050406030204" pitchFamily="18" charset="0"/>
                      </a:rPr>
                      <m:t>𝑂</m:t>
                    </m:r>
                  </m:oMath>
                </a14:m>
                <a:endParaRPr lang="fr-CA" sz="1600" dirty="0"/>
              </a:p>
            </p:txBody>
          </p:sp>
        </mc:Choice>
        <mc:Fallback xmlns="">
          <p:sp>
            <p:nvSpPr>
              <p:cNvPr id="30" name="ZoneTexte 29">
                <a:extLst>
                  <a:ext uri="{FF2B5EF4-FFF2-40B4-BE49-F238E27FC236}">
                    <a16:creationId xmlns:a16="http://schemas.microsoft.com/office/drawing/2014/main" id="{B71760EC-3839-40ED-8042-74B904BC3A71}"/>
                  </a:ext>
                </a:extLst>
              </p:cNvPr>
              <p:cNvSpPr txBox="1">
                <a:spLocks noRot="1" noChangeAspect="1" noMove="1" noResize="1" noEditPoints="1" noAdjustHandles="1" noChangeArrowheads="1" noChangeShapeType="1" noTextEdit="1"/>
              </p:cNvSpPr>
              <p:nvPr/>
            </p:nvSpPr>
            <p:spPr>
              <a:xfrm>
                <a:off x="10898240" y="6005107"/>
                <a:ext cx="1188204" cy="646331"/>
              </a:xfrm>
              <a:prstGeom prst="rect">
                <a:avLst/>
              </a:prstGeom>
              <a:blipFill>
                <a:blip r:embed="rId18"/>
                <a:stretch>
                  <a:fillRect/>
                </a:stretch>
              </a:blipFill>
              <a:ln>
                <a:solidFill>
                  <a:srgbClr val="00B050"/>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5" name="Flèche : droite 34">
                <a:extLst>
                  <a:ext uri="{FF2B5EF4-FFF2-40B4-BE49-F238E27FC236}">
                    <a16:creationId xmlns:a16="http://schemas.microsoft.com/office/drawing/2014/main" id="{6A7DDA2E-9A83-4154-9260-3992E1664B50}"/>
                  </a:ext>
                </a:extLst>
              </p:cNvPr>
              <p:cNvSpPr/>
              <p:nvPr/>
            </p:nvSpPr>
            <p:spPr>
              <a:xfrm>
                <a:off x="210578" y="4445076"/>
                <a:ext cx="1192682" cy="793724"/>
              </a:xfrm>
              <a:prstGeom prst="rightArrow">
                <a:avLst/>
              </a:prstGeom>
              <a:solidFill>
                <a:srgbClr val="00B0F0">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dirty="0"/>
                  <a:t>Augmentation</a:t>
                </a:r>
                <a:r>
                  <a:rPr lang="fr-CA" sz="1100" dirty="0"/>
                  <a:t> </a:t>
                </a:r>
              </a:p>
              <a:p>
                <a:pPr algn="ctr"/>
                <a14:m>
                  <m:oMathPara xmlns:m="http://schemas.openxmlformats.org/officeDocument/2006/math">
                    <m:oMathParaPr>
                      <m:jc m:val="centerGroup"/>
                    </m:oMathParaPr>
                    <m:oMath xmlns:m="http://schemas.openxmlformats.org/officeDocument/2006/math">
                      <m:sSup>
                        <m:sSupPr>
                          <m:ctrlPr>
                            <a:rPr lang="fr-CA" sz="1400" i="1">
                              <a:latin typeface="Cambria Math" panose="02040503050406030204" pitchFamily="18" charset="0"/>
                            </a:rPr>
                          </m:ctrlPr>
                        </m:sSupPr>
                        <m:e>
                          <m:r>
                            <a:rPr lang="fr-CA" sz="1400" i="1">
                              <a:latin typeface="Cambria Math" panose="02040503050406030204" pitchFamily="18" charset="0"/>
                            </a:rPr>
                            <m:t>𝐶𝑙</m:t>
                          </m:r>
                        </m:e>
                        <m:sup>
                          <m:r>
                            <a:rPr lang="fr-CA" sz="1400" i="1">
                              <a:latin typeface="Cambria Math" panose="02040503050406030204" pitchFamily="18" charset="0"/>
                            </a:rPr>
                            <m:t>−</m:t>
                          </m:r>
                        </m:sup>
                      </m:sSup>
                    </m:oMath>
                  </m:oMathPara>
                </a14:m>
                <a:endParaRPr lang="fr-CA" sz="1000" dirty="0"/>
              </a:p>
            </p:txBody>
          </p:sp>
        </mc:Choice>
        <mc:Fallback xmlns="">
          <p:sp>
            <p:nvSpPr>
              <p:cNvPr id="35" name="Flèche : droite 34">
                <a:extLst>
                  <a:ext uri="{FF2B5EF4-FFF2-40B4-BE49-F238E27FC236}">
                    <a16:creationId xmlns:a16="http://schemas.microsoft.com/office/drawing/2014/main" id="{6A7DDA2E-9A83-4154-9260-3992E1664B50}"/>
                  </a:ext>
                </a:extLst>
              </p:cNvPr>
              <p:cNvSpPr>
                <a:spLocks noRot="1" noChangeAspect="1" noMove="1" noResize="1" noEditPoints="1" noAdjustHandles="1" noChangeArrowheads="1" noChangeShapeType="1" noTextEdit="1"/>
              </p:cNvSpPr>
              <p:nvPr/>
            </p:nvSpPr>
            <p:spPr>
              <a:xfrm>
                <a:off x="210578" y="4445076"/>
                <a:ext cx="1192682" cy="793724"/>
              </a:xfrm>
              <a:prstGeom prst="rightArrow">
                <a:avLst/>
              </a:prstGeom>
              <a:blipFill>
                <a:blip r:embed="rId19"/>
                <a:stretch>
                  <a:fillRect/>
                </a:stretch>
              </a:blipFill>
              <a:ln>
                <a:solidFill>
                  <a:srgbClr val="00B0F0"/>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6" name="Flèche : gauche 35">
                <a:extLst>
                  <a:ext uri="{FF2B5EF4-FFF2-40B4-BE49-F238E27FC236}">
                    <a16:creationId xmlns:a16="http://schemas.microsoft.com/office/drawing/2014/main" id="{0D5E3B46-A6CE-4C8C-984D-27DED5853E08}"/>
                  </a:ext>
                </a:extLst>
              </p:cNvPr>
              <p:cNvSpPr/>
              <p:nvPr/>
            </p:nvSpPr>
            <p:spPr>
              <a:xfrm>
                <a:off x="2273290" y="4445936"/>
                <a:ext cx="1192681" cy="793723"/>
              </a:xfrm>
              <a:prstGeom prst="leftArrow">
                <a:avLst/>
              </a:prstGeom>
              <a:solidFill>
                <a:srgbClr val="FF77C8">
                  <a:alpha val="50000"/>
                </a:srgbClr>
              </a:solidFill>
              <a:ln>
                <a:solidFill>
                  <a:srgbClr val="FF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dirty="0"/>
                  <a:t>Augmentation</a:t>
                </a:r>
                <a:r>
                  <a:rPr lang="fr-CA" sz="1100" dirty="0"/>
                  <a:t> </a:t>
                </a:r>
                <a14:m>
                  <m:oMath xmlns:m="http://schemas.openxmlformats.org/officeDocument/2006/math">
                    <m:sSub>
                      <m:sSubPr>
                        <m:ctrlPr>
                          <a:rPr lang="fr-CA" sz="1400" i="1">
                            <a:latin typeface="Cambria Math" panose="02040503050406030204" pitchFamily="18" charset="0"/>
                          </a:rPr>
                        </m:ctrlPr>
                      </m:sSubPr>
                      <m:e>
                        <m:r>
                          <a:rPr lang="fr-CA" sz="1400" i="1">
                            <a:latin typeface="Cambria Math" panose="02040503050406030204" pitchFamily="18" charset="0"/>
                          </a:rPr>
                          <m:t>𝐻</m:t>
                        </m:r>
                      </m:e>
                      <m:sub>
                        <m:r>
                          <a:rPr lang="fr-CA" sz="1400" i="1">
                            <a:latin typeface="Cambria Math" panose="02040503050406030204" pitchFamily="18" charset="0"/>
                          </a:rPr>
                          <m:t>2</m:t>
                        </m:r>
                      </m:sub>
                    </m:sSub>
                    <m:r>
                      <a:rPr lang="fr-CA" sz="1400" i="1">
                        <a:latin typeface="Cambria Math" panose="02040503050406030204" pitchFamily="18" charset="0"/>
                      </a:rPr>
                      <m:t>𝑂</m:t>
                    </m:r>
                  </m:oMath>
                </a14:m>
                <a:endParaRPr lang="fr-CA" sz="1100" dirty="0"/>
              </a:p>
            </p:txBody>
          </p:sp>
        </mc:Choice>
        <mc:Fallback xmlns="">
          <p:sp>
            <p:nvSpPr>
              <p:cNvPr id="36" name="Flèche : gauche 35">
                <a:extLst>
                  <a:ext uri="{FF2B5EF4-FFF2-40B4-BE49-F238E27FC236}">
                    <a16:creationId xmlns:a16="http://schemas.microsoft.com/office/drawing/2014/main" id="{0D5E3B46-A6CE-4C8C-984D-27DED5853E08}"/>
                  </a:ext>
                </a:extLst>
              </p:cNvPr>
              <p:cNvSpPr>
                <a:spLocks noRot="1" noChangeAspect="1" noMove="1" noResize="1" noEditPoints="1" noAdjustHandles="1" noChangeArrowheads="1" noChangeShapeType="1" noTextEdit="1"/>
              </p:cNvSpPr>
              <p:nvPr/>
            </p:nvSpPr>
            <p:spPr>
              <a:xfrm>
                <a:off x="2273290" y="4445936"/>
                <a:ext cx="1192681" cy="793723"/>
              </a:xfrm>
              <a:prstGeom prst="leftArrow">
                <a:avLst/>
              </a:prstGeom>
              <a:blipFill>
                <a:blip r:embed="rId20"/>
                <a:stretch>
                  <a:fillRect/>
                </a:stretch>
              </a:blipFill>
              <a:ln>
                <a:solidFill>
                  <a:srgbClr val="FF77C8"/>
                </a:solidFill>
              </a:ln>
            </p:spPr>
            <p:txBody>
              <a:bodyPr/>
              <a:lstStyle/>
              <a:p>
                <a:r>
                  <a:rPr lang="fr-CA">
                    <a:noFill/>
                  </a:rPr>
                  <a:t> </a:t>
                </a:r>
              </a:p>
            </p:txBody>
          </p:sp>
        </mc:Fallback>
      </mc:AlternateContent>
      <p:grpSp>
        <p:nvGrpSpPr>
          <p:cNvPr id="21" name="Groupe 20">
            <a:extLst>
              <a:ext uri="{FF2B5EF4-FFF2-40B4-BE49-F238E27FC236}">
                <a16:creationId xmlns:a16="http://schemas.microsoft.com/office/drawing/2014/main" id="{DCB9DC7D-BB52-431E-A223-3FFD530A7349}"/>
              </a:ext>
            </a:extLst>
          </p:cNvPr>
          <p:cNvGrpSpPr/>
          <p:nvPr/>
        </p:nvGrpSpPr>
        <p:grpSpPr>
          <a:xfrm>
            <a:off x="8029154" y="3227214"/>
            <a:ext cx="924232" cy="923141"/>
            <a:chOff x="8301973" y="4061893"/>
            <a:chExt cx="924232" cy="1015663"/>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3000BACB-87BF-47C6-BFAD-D67C6F2DA5A8}"/>
                    </a:ext>
                  </a:extLst>
                </p:cNvPr>
                <p:cNvSpPr txBox="1"/>
                <p:nvPr/>
              </p:nvSpPr>
              <p:spPr>
                <a:xfrm>
                  <a:off x="8301973" y="4061893"/>
                  <a:ext cx="924232" cy="1015663"/>
                </a:xfrm>
                <a:prstGeom prst="rect">
                  <a:avLst/>
                </a:prstGeom>
                <a:solidFill>
                  <a:schemeClr val="bg1"/>
                </a:solidFill>
              </p:spPr>
              <p:txBody>
                <a:bodyPr wrap="square" rtlCol="0" anchor="b">
                  <a:spAutoFit/>
                </a:bodyPr>
                <a:lstStyle/>
                <a:p>
                  <a:pPr/>
                  <a14:m>
                    <m:oMathPara xmlns:m="http://schemas.openxmlformats.org/officeDocument/2006/math">
                      <m:oMathParaPr>
                        <m:jc m:val="centerGroup"/>
                      </m:oMathParaPr>
                      <m:oMath xmlns:m="http://schemas.openxmlformats.org/officeDocument/2006/math">
                        <m:r>
                          <a:rPr lang="fr-CA" sz="6000" i="1" smtClean="0">
                            <a:solidFill>
                              <a:srgbClr val="92D050"/>
                            </a:solidFill>
                            <a:latin typeface="Cambria Math" panose="02040503050406030204" pitchFamily="18" charset="0"/>
                            <a:ea typeface="Cambria Math" panose="02040503050406030204" pitchFamily="18" charset="0"/>
                          </a:rPr>
                          <m:t>⇀</m:t>
                        </m:r>
                      </m:oMath>
                    </m:oMathPara>
                  </a14:m>
                  <a:endParaRPr lang="fr-CA" sz="6000" dirty="0">
                    <a:solidFill>
                      <a:srgbClr val="92D050"/>
                    </a:solidFill>
                  </a:endParaRPr>
                </a:p>
              </p:txBody>
            </p:sp>
          </mc:Choice>
          <mc:Fallback xmlns="">
            <p:sp>
              <p:nvSpPr>
                <p:cNvPr id="3" name="ZoneTexte 2">
                  <a:extLst>
                    <a:ext uri="{FF2B5EF4-FFF2-40B4-BE49-F238E27FC236}">
                      <a16:creationId xmlns:a16="http://schemas.microsoft.com/office/drawing/2014/main" id="{3000BACB-87BF-47C6-BFAD-D67C6F2DA5A8}"/>
                    </a:ext>
                  </a:extLst>
                </p:cNvPr>
                <p:cNvSpPr txBox="1">
                  <a:spLocks noRot="1" noChangeAspect="1" noMove="1" noResize="1" noEditPoints="1" noAdjustHandles="1" noChangeArrowheads="1" noChangeShapeType="1" noTextEdit="1"/>
                </p:cNvSpPr>
                <p:nvPr/>
              </p:nvSpPr>
              <p:spPr>
                <a:xfrm>
                  <a:off x="8301973" y="4061893"/>
                  <a:ext cx="924232" cy="1015663"/>
                </a:xfrm>
                <a:prstGeom prst="rect">
                  <a:avLst/>
                </a:prstGeom>
                <a:blipFill>
                  <a:blip r:embed="rId21"/>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363450E6-C14D-4F4C-B78C-8B8311137B12}"/>
                    </a:ext>
                  </a:extLst>
                </p:cNvPr>
                <p:cNvSpPr txBox="1"/>
                <p:nvPr/>
              </p:nvSpPr>
              <p:spPr>
                <a:xfrm>
                  <a:off x="8301973" y="4451149"/>
                  <a:ext cx="9242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sz="2800" i="1" smtClean="0">
                            <a:latin typeface="Cambria Math" panose="02040503050406030204" pitchFamily="18" charset="0"/>
                            <a:ea typeface="Cambria Math" panose="02040503050406030204" pitchFamily="18" charset="0"/>
                          </a:rPr>
                          <m:t>↽</m:t>
                        </m:r>
                      </m:oMath>
                    </m:oMathPara>
                  </a14:m>
                  <a:endParaRPr lang="fr-CA" sz="6000" dirty="0"/>
                </a:p>
              </p:txBody>
            </p:sp>
          </mc:Choice>
          <mc:Fallback xmlns="">
            <p:sp>
              <p:nvSpPr>
                <p:cNvPr id="10" name="ZoneTexte 9">
                  <a:extLst>
                    <a:ext uri="{FF2B5EF4-FFF2-40B4-BE49-F238E27FC236}">
                      <a16:creationId xmlns:a16="http://schemas.microsoft.com/office/drawing/2014/main" id="{363450E6-C14D-4F4C-B78C-8B8311137B12}"/>
                    </a:ext>
                  </a:extLst>
                </p:cNvPr>
                <p:cNvSpPr txBox="1">
                  <a:spLocks noRot="1" noChangeAspect="1" noMove="1" noResize="1" noEditPoints="1" noAdjustHandles="1" noChangeArrowheads="1" noChangeShapeType="1" noTextEdit="1"/>
                </p:cNvSpPr>
                <p:nvPr/>
              </p:nvSpPr>
              <p:spPr>
                <a:xfrm>
                  <a:off x="8301973" y="4451149"/>
                  <a:ext cx="924232" cy="523220"/>
                </a:xfrm>
                <a:prstGeom prst="rect">
                  <a:avLst/>
                </a:prstGeom>
                <a:blipFill>
                  <a:blip r:embed="rId22"/>
                  <a:stretch>
                    <a:fillRect/>
                  </a:stretch>
                </a:blipFill>
              </p:spPr>
              <p:txBody>
                <a:bodyPr/>
                <a:lstStyle/>
                <a:p>
                  <a:r>
                    <a:rPr lang="fr-CA">
                      <a:noFill/>
                    </a:rPr>
                    <a:t> </a:t>
                  </a:r>
                </a:p>
              </p:txBody>
            </p:sp>
          </mc:Fallback>
        </mc:AlternateContent>
      </p:grpSp>
      <p:sp>
        <p:nvSpPr>
          <p:cNvPr id="8" name="Espace réservé du contenu 6">
            <a:extLst>
              <a:ext uri="{FF2B5EF4-FFF2-40B4-BE49-F238E27FC236}">
                <a16:creationId xmlns:a16="http://schemas.microsoft.com/office/drawing/2014/main" id="{6CAD177C-72A9-43DB-BD8F-84A44199466F}"/>
              </a:ext>
            </a:extLst>
          </p:cNvPr>
          <p:cNvSpPr txBox="1">
            <a:spLocks/>
          </p:cNvSpPr>
          <p:nvPr/>
        </p:nvSpPr>
        <p:spPr>
          <a:xfrm>
            <a:off x="3901440" y="2805607"/>
            <a:ext cx="8185004" cy="62622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CA" u="sng" dirty="0"/>
              <a:t>Variation de la concentration (augmentation d’un réactif)</a:t>
            </a:r>
          </a:p>
        </p:txBody>
      </p:sp>
      <p:sp>
        <p:nvSpPr>
          <p:cNvPr id="40" name="Cylindre 39">
            <a:extLst>
              <a:ext uri="{FF2B5EF4-FFF2-40B4-BE49-F238E27FC236}">
                <a16:creationId xmlns:a16="http://schemas.microsoft.com/office/drawing/2014/main" id="{2ADFEDFB-E9F6-4EA8-88BE-DD86CD3DEB5F}"/>
              </a:ext>
            </a:extLst>
          </p:cNvPr>
          <p:cNvSpPr/>
          <p:nvPr>
            <p:custDataLst>
              <p:tags r:id="rId3"/>
            </p:custDataLst>
          </p:nvPr>
        </p:nvSpPr>
        <p:spPr>
          <a:xfrm>
            <a:off x="992274" y="5491985"/>
            <a:ext cx="1651939" cy="1291540"/>
          </a:xfrm>
          <a:prstGeom prst="can">
            <a:avLst>
              <a:gd name="adj" fmla="val 36931"/>
            </a:avLst>
          </a:prstGeom>
          <a:solidFill>
            <a:srgbClr val="00B0F0">
              <a:alpha val="4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Cylindre 40">
            <a:extLst>
              <a:ext uri="{FF2B5EF4-FFF2-40B4-BE49-F238E27FC236}">
                <a16:creationId xmlns:a16="http://schemas.microsoft.com/office/drawing/2014/main" id="{FB3E1B05-FA49-4AD2-AD27-6B48DDADC35D}"/>
              </a:ext>
            </a:extLst>
          </p:cNvPr>
          <p:cNvSpPr/>
          <p:nvPr>
            <p:custDataLst>
              <p:tags r:id="rId4"/>
            </p:custDataLst>
          </p:nvPr>
        </p:nvSpPr>
        <p:spPr>
          <a:xfrm>
            <a:off x="999298" y="5485928"/>
            <a:ext cx="1651939" cy="1291540"/>
          </a:xfrm>
          <a:prstGeom prst="can">
            <a:avLst>
              <a:gd name="adj" fmla="val 36931"/>
            </a:avLst>
          </a:prstGeom>
          <a:solidFill>
            <a:srgbClr val="FF77C8">
              <a:alpha val="50000"/>
            </a:srgbClr>
          </a:solidFill>
          <a:ln>
            <a:solidFill>
              <a:srgbClr val="FF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26" name="Groupe 25">
            <a:extLst>
              <a:ext uri="{FF2B5EF4-FFF2-40B4-BE49-F238E27FC236}">
                <a16:creationId xmlns:a16="http://schemas.microsoft.com/office/drawing/2014/main" id="{ADF83C29-06CC-4259-835D-6B656AB98BFE}"/>
              </a:ext>
            </a:extLst>
          </p:cNvPr>
          <p:cNvGrpSpPr/>
          <p:nvPr>
            <p:custDataLst>
              <p:tags r:id="rId5"/>
            </p:custDataLst>
          </p:nvPr>
        </p:nvGrpSpPr>
        <p:grpSpPr>
          <a:xfrm>
            <a:off x="978226" y="5226689"/>
            <a:ext cx="1651939" cy="1556836"/>
            <a:chOff x="3932302" y="4424361"/>
            <a:chExt cx="3047793" cy="1959718"/>
          </a:xfrm>
        </p:grpSpPr>
        <p:sp>
          <p:nvSpPr>
            <p:cNvPr id="27" name="Ellipse 26">
              <a:extLst>
                <a:ext uri="{FF2B5EF4-FFF2-40B4-BE49-F238E27FC236}">
                  <a16:creationId xmlns:a16="http://schemas.microsoft.com/office/drawing/2014/main" id="{E56AA8DA-71E4-4D6E-9169-FA5F338F1914}"/>
                </a:ext>
              </a:extLst>
            </p:cNvPr>
            <p:cNvSpPr/>
            <p:nvPr/>
          </p:nvSpPr>
          <p:spPr>
            <a:xfrm>
              <a:off x="3945262" y="5897102"/>
              <a:ext cx="3030193" cy="475591"/>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Cylindre 27">
              <a:extLst>
                <a:ext uri="{FF2B5EF4-FFF2-40B4-BE49-F238E27FC236}">
                  <a16:creationId xmlns:a16="http://schemas.microsoft.com/office/drawing/2014/main" id="{01D92622-E032-4716-AA3D-C864B4488060}"/>
                </a:ext>
              </a:extLst>
            </p:cNvPr>
            <p:cNvSpPr/>
            <p:nvPr/>
          </p:nvSpPr>
          <p:spPr>
            <a:xfrm>
              <a:off x="3932302" y="4424361"/>
              <a:ext cx="3047793" cy="1959718"/>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792471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500"/>
                                        <p:tgtEl>
                                          <p:spTgt spid="36"/>
                                        </p:tgtEl>
                                      </p:cBhvr>
                                    </p:animEffect>
                                  </p:childTnLst>
                                </p:cTn>
                              </p:par>
                            </p:childTnLst>
                          </p:cTn>
                        </p:par>
                        <p:par>
                          <p:cTn id="56" fill="hold">
                            <p:stCondLst>
                              <p:cond delay="500"/>
                            </p:stCondLst>
                            <p:childTnLst>
                              <p:par>
                                <p:cTn id="57" presetID="10" presetClass="exit" presetSubtype="0" fill="hold" grpId="1" nodeType="after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9" grpId="0" animBg="1"/>
      <p:bldP spid="34" grpId="0" uiExpand="1" build="p"/>
      <p:bldP spid="24" grpId="0" animBg="1"/>
      <p:bldP spid="30" grpId="0" animBg="1"/>
      <p:bldP spid="35" grpId="0" animBg="1"/>
      <p:bldP spid="36" grpId="0" animBg="1"/>
      <p:bldP spid="8" grpId="0"/>
      <p:bldP spid="40" grpId="0" animBg="1"/>
      <p:bldP spid="40" grpId="1"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Résolution d’un problème</a:t>
            </a:r>
            <a:br>
              <a:rPr lang="fr-CA" b="1" dirty="0"/>
            </a:br>
            <a:r>
              <a:rPr lang="fr-CA" b="1" dirty="0"/>
              <a:t>Principe de Le Chatelier</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298 à 317</a:t>
            </a:r>
          </a:p>
        </p:txBody>
      </p:sp>
      <p:sp>
        <p:nvSpPr>
          <p:cNvPr id="6" name="Espace réservé du contenu 5">
            <a:extLst>
              <a:ext uri="{FF2B5EF4-FFF2-40B4-BE49-F238E27FC236}">
                <a16:creationId xmlns:a16="http://schemas.microsoft.com/office/drawing/2014/main" id="{3A9E6231-341D-4639-ABB2-A637650D501B}"/>
              </a:ext>
            </a:extLst>
          </p:cNvPr>
          <p:cNvSpPr>
            <a:spLocks noGrp="1"/>
          </p:cNvSpPr>
          <p:nvPr>
            <p:ph idx="1"/>
          </p:nvPr>
        </p:nvSpPr>
        <p:spPr>
          <a:xfrm>
            <a:off x="344129" y="2143432"/>
            <a:ext cx="7275871" cy="4316361"/>
          </a:xfrm>
        </p:spPr>
        <p:txBody>
          <a:bodyPr anchor="ctr">
            <a:normAutofit/>
          </a:bodyPr>
          <a:lstStyle/>
          <a:p>
            <a:pPr marL="514350" indent="-514350">
              <a:buFont typeface="+mj-lt"/>
              <a:buAutoNum type="arabicPeriod"/>
            </a:pPr>
            <a:r>
              <a:rPr lang="fr-CA" sz="2800" dirty="0"/>
              <a:t>Identifier la perturbation apportée au système</a:t>
            </a:r>
          </a:p>
          <a:p>
            <a:pPr marL="514350" indent="-514350">
              <a:buFont typeface="+mj-lt"/>
              <a:buAutoNum type="arabicPeriod"/>
            </a:pPr>
            <a:r>
              <a:rPr lang="fr-CA" sz="2800" dirty="0"/>
              <a:t>Identifier ce que le système va tenter de faire pour résister au changement</a:t>
            </a:r>
          </a:p>
          <a:p>
            <a:pPr marL="514350" indent="-514350">
              <a:buFont typeface="+mj-lt"/>
              <a:buAutoNum type="arabicPeriod"/>
            </a:pPr>
            <a:r>
              <a:rPr lang="fr-CA" sz="2800" dirty="0"/>
              <a:t>Identifier si la réaction directe ou inverse est favorisée pour que le changement proposé à l’étape 2 ait lieu</a:t>
            </a:r>
          </a:p>
          <a:p>
            <a:pPr marL="514350" indent="-514350">
              <a:buFont typeface="+mj-lt"/>
              <a:buAutoNum type="arabicPeriod"/>
            </a:pPr>
            <a:r>
              <a:rPr lang="fr-CA" sz="2800" dirty="0"/>
              <a:t>Analyser le changement de la concentration des réactifs et des produits</a:t>
            </a:r>
          </a:p>
        </p:txBody>
      </p:sp>
      <p:sp>
        <p:nvSpPr>
          <p:cNvPr id="5" name="ZoneTexte 4">
            <a:extLst>
              <a:ext uri="{FF2B5EF4-FFF2-40B4-BE49-F238E27FC236}">
                <a16:creationId xmlns:a16="http://schemas.microsoft.com/office/drawing/2014/main" id="{36EBDD61-B2C9-49DD-A641-AC34FBC38EB9}"/>
              </a:ext>
            </a:extLst>
          </p:cNvPr>
          <p:cNvSpPr txBox="1"/>
          <p:nvPr/>
        </p:nvSpPr>
        <p:spPr>
          <a:xfrm>
            <a:off x="7883855" y="2840592"/>
            <a:ext cx="4308145" cy="2459584"/>
          </a:xfrm>
          <a:prstGeom prst="rect">
            <a:avLst/>
          </a:prstGeom>
          <a:noFill/>
        </p:spPr>
        <p:txBody>
          <a:bodyPr wrap="square" rtlCol="0">
            <a:spAutoFit/>
          </a:bodyPr>
          <a:lstStyle/>
          <a:p>
            <a:pPr marL="342900" indent="-342900">
              <a:lnSpc>
                <a:spcPct val="200000"/>
              </a:lnSpc>
              <a:buFont typeface="+mj-lt"/>
              <a:buAutoNum type="arabicPeriod"/>
            </a:pPr>
            <a:r>
              <a:rPr lang="fr-CA" sz="2000" dirty="0"/>
              <a:t>Perturbation?</a:t>
            </a:r>
          </a:p>
          <a:p>
            <a:pPr marL="342900" indent="-342900">
              <a:lnSpc>
                <a:spcPct val="200000"/>
              </a:lnSpc>
              <a:buFont typeface="+mj-lt"/>
              <a:buAutoNum type="arabicPeriod"/>
            </a:pPr>
            <a:r>
              <a:rPr lang="fr-CA" sz="2000" dirty="0"/>
              <a:t>Le système veut?</a:t>
            </a:r>
          </a:p>
          <a:p>
            <a:pPr marL="342900" indent="-342900">
              <a:lnSpc>
                <a:spcPct val="200000"/>
              </a:lnSpc>
              <a:buFont typeface="+mj-lt"/>
              <a:buAutoNum type="arabicPeriod"/>
            </a:pPr>
            <a:r>
              <a:rPr lang="fr-CA" sz="2000" dirty="0"/>
              <a:t>La réaction favorisée?</a:t>
            </a:r>
          </a:p>
          <a:p>
            <a:pPr marL="342900" indent="-342900">
              <a:lnSpc>
                <a:spcPct val="200000"/>
              </a:lnSpc>
              <a:buFont typeface="+mj-lt"/>
              <a:buAutoNum type="arabicPeriod"/>
            </a:pPr>
            <a:r>
              <a:rPr lang="fr-CA" sz="2000" dirty="0"/>
              <a:t>Variation?</a:t>
            </a:r>
          </a:p>
        </p:txBody>
      </p:sp>
      <p:cxnSp>
        <p:nvCxnSpPr>
          <p:cNvPr id="7" name="Connecteur droit 6">
            <a:extLst>
              <a:ext uri="{FF2B5EF4-FFF2-40B4-BE49-F238E27FC236}">
                <a16:creationId xmlns:a16="http://schemas.microsoft.com/office/drawing/2014/main" id="{3BAD6FCA-8E8B-450F-88E3-BFADF452B86A}"/>
              </a:ext>
            </a:extLst>
          </p:cNvPr>
          <p:cNvCxnSpPr>
            <a:cxnSpLocks/>
          </p:cNvCxnSpPr>
          <p:nvPr/>
        </p:nvCxnSpPr>
        <p:spPr>
          <a:xfrm>
            <a:off x="7883855" y="3588198"/>
            <a:ext cx="4308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E4694B3-E46C-4182-A281-23346E63CF82}"/>
              </a:ext>
            </a:extLst>
          </p:cNvPr>
          <p:cNvCxnSpPr>
            <a:cxnSpLocks/>
          </p:cNvCxnSpPr>
          <p:nvPr/>
        </p:nvCxnSpPr>
        <p:spPr>
          <a:xfrm>
            <a:off x="7883855" y="4212546"/>
            <a:ext cx="4308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01D7143-2AEA-4CCE-9A2C-C51BFC8F3795}"/>
              </a:ext>
            </a:extLst>
          </p:cNvPr>
          <p:cNvCxnSpPr>
            <a:cxnSpLocks/>
          </p:cNvCxnSpPr>
          <p:nvPr/>
        </p:nvCxnSpPr>
        <p:spPr>
          <a:xfrm>
            <a:off x="7883855" y="4827206"/>
            <a:ext cx="43081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164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ylindre 83">
            <a:extLst>
              <a:ext uri="{FF2B5EF4-FFF2-40B4-BE49-F238E27FC236}">
                <a16:creationId xmlns:a16="http://schemas.microsoft.com/office/drawing/2014/main" id="{9265740D-FB77-43A7-9990-5835BAE3F399}"/>
              </a:ext>
            </a:extLst>
          </p:cNvPr>
          <p:cNvSpPr/>
          <p:nvPr>
            <p:custDataLst>
              <p:tags r:id="rId1"/>
            </p:custDataLst>
          </p:nvPr>
        </p:nvSpPr>
        <p:spPr>
          <a:xfrm>
            <a:off x="8070348" y="314573"/>
            <a:ext cx="1651939" cy="1688373"/>
          </a:xfrm>
          <a:prstGeom prst="can">
            <a:avLst>
              <a:gd name="adj" fmla="val 25278"/>
            </a:avLst>
          </a:prstGeom>
          <a:solidFill>
            <a:schemeClr val="tx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Résolution d’un problème</a:t>
            </a:r>
            <a:br>
              <a:rPr lang="fr-CA" b="1" dirty="0"/>
            </a:br>
            <a:r>
              <a:rPr lang="fr-CA" b="1" dirty="0"/>
              <a:t>Principe de Le Chatelier</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308 à 312</a:t>
            </a:r>
          </a:p>
        </p:txBody>
      </p:sp>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93D48022-3AEF-40D1-876A-8AE1401D155A}"/>
                  </a:ext>
                </a:extLst>
              </p:cNvPr>
              <p:cNvSpPr>
                <a:spLocks noGrp="1"/>
              </p:cNvSpPr>
              <p:nvPr>
                <p:ph idx="1"/>
              </p:nvPr>
            </p:nvSpPr>
            <p:spPr>
              <a:xfrm>
                <a:off x="680321" y="2110554"/>
                <a:ext cx="6408738" cy="2235127"/>
              </a:xfrm>
            </p:spPr>
            <p:txBody>
              <a:bodyPr/>
              <a:lstStyle/>
              <a:p>
                <a:pPr marL="0" indent="0">
                  <a:buNone/>
                </a:pPr>
                <a:r>
                  <a:rPr lang="fr-CA" dirty="0"/>
                  <a:t>Soit le système à l’équilibre suivant:</a:t>
                </a:r>
              </a:p>
              <a:p>
                <a:pPr marL="0" indent="0">
                  <a:buNone/>
                </a:pPr>
                <a:endParaRPr lang="fr-CA" dirty="0"/>
              </a:p>
              <a:p>
                <a:pPr marL="0" indent="0">
                  <a:buNone/>
                </a:pPr>
                <a:endParaRPr lang="fr-CA" dirty="0"/>
              </a:p>
              <a:p>
                <a:pPr marL="0" indent="0">
                  <a:buNone/>
                </a:pPr>
                <a:r>
                  <a:rPr lang="fr-CA" dirty="0"/>
                  <a:t>Si on ajoute du </a:t>
                </a:r>
                <a14:m>
                  <m:oMath xmlns:m="http://schemas.openxmlformats.org/officeDocument/2006/math">
                    <m:sSub>
                      <m:sSubPr>
                        <m:ctrlPr>
                          <a:rPr lang="fr-CA" i="1" smtClean="0">
                            <a:latin typeface="Cambria Math" panose="02040503050406030204" pitchFamily="18" charset="0"/>
                          </a:rPr>
                        </m:ctrlPr>
                      </m:sSubPr>
                      <m:e>
                        <m:r>
                          <a:rPr lang="fr-CA" b="0" i="1" smtClean="0">
                            <a:latin typeface="Cambria Math" panose="02040503050406030204" pitchFamily="18" charset="0"/>
                          </a:rPr>
                          <m:t>𝐻</m:t>
                        </m:r>
                      </m:e>
                      <m:sub>
                        <m:r>
                          <a:rPr lang="fr-CA" b="0" i="1" smtClean="0">
                            <a:latin typeface="Cambria Math" panose="02040503050406030204" pitchFamily="18" charset="0"/>
                          </a:rPr>
                          <m:t>2(</m:t>
                        </m:r>
                        <m:r>
                          <a:rPr lang="fr-CA" b="0" i="1" smtClean="0">
                            <a:latin typeface="Cambria Math" panose="02040503050406030204" pitchFamily="18" charset="0"/>
                          </a:rPr>
                          <m:t>𝑔</m:t>
                        </m:r>
                        <m:r>
                          <a:rPr lang="fr-CA" b="0" i="1" smtClean="0">
                            <a:latin typeface="Cambria Math" panose="02040503050406030204" pitchFamily="18" charset="0"/>
                          </a:rPr>
                          <m:t>)</m:t>
                        </m:r>
                      </m:sub>
                    </m:sSub>
                  </m:oMath>
                </a14:m>
                <a:r>
                  <a:rPr lang="fr-CA" dirty="0"/>
                  <a:t> dans le système, qu’est-ce qui va arriver à la couleur?</a:t>
                </a:r>
              </a:p>
            </p:txBody>
          </p:sp>
        </mc:Choice>
        <mc:Fallback xmlns="">
          <p:sp>
            <p:nvSpPr>
              <p:cNvPr id="5" name="Espace réservé du contenu 4">
                <a:extLst>
                  <a:ext uri="{FF2B5EF4-FFF2-40B4-BE49-F238E27FC236}">
                    <a16:creationId xmlns:a16="http://schemas.microsoft.com/office/drawing/2014/main" id="{93D48022-3AEF-40D1-876A-8AE1401D155A}"/>
                  </a:ext>
                </a:extLst>
              </p:cNvPr>
              <p:cNvSpPr>
                <a:spLocks noGrp="1" noRot="1" noChangeAspect="1" noMove="1" noResize="1" noEditPoints="1" noAdjustHandles="1" noChangeArrowheads="1" noChangeShapeType="1" noTextEdit="1"/>
              </p:cNvSpPr>
              <p:nvPr>
                <p:ph idx="1"/>
              </p:nvPr>
            </p:nvSpPr>
            <p:spPr>
              <a:xfrm>
                <a:off x="680321" y="2110554"/>
                <a:ext cx="6408738" cy="2235127"/>
              </a:xfrm>
              <a:blipFill>
                <a:blip r:embed="rId6"/>
                <a:stretch>
                  <a:fillRect l="-1522" t="-3815" b="-2180"/>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07E50851-85D8-495A-AE87-87369DF03ED0}"/>
                  </a:ext>
                </a:extLst>
              </p:cNvPr>
              <p:cNvSpPr txBox="1"/>
              <p:nvPr/>
            </p:nvSpPr>
            <p:spPr>
              <a:xfrm>
                <a:off x="1778056" y="2507934"/>
                <a:ext cx="4545668" cy="632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3200" i="1" smtClean="0">
                              <a:latin typeface="Cambria Math" panose="02040503050406030204" pitchFamily="18" charset="0"/>
                            </a:rPr>
                          </m:ctrlPr>
                        </m:sSubPr>
                        <m:e>
                          <m:r>
                            <a:rPr lang="fr-CA" sz="3200" b="0" i="1" smtClean="0">
                              <a:latin typeface="Cambria Math" panose="02040503050406030204" pitchFamily="18" charset="0"/>
                            </a:rPr>
                            <m:t>𝐻</m:t>
                          </m:r>
                        </m:e>
                        <m:sub>
                          <m:r>
                            <a:rPr lang="fr-CA" sz="3200" b="0" i="1" smtClean="0">
                              <a:latin typeface="Cambria Math" panose="02040503050406030204" pitchFamily="18" charset="0"/>
                            </a:rPr>
                            <m:t>2(</m:t>
                          </m:r>
                          <m:r>
                            <a:rPr lang="fr-CA" sz="3200" b="0" i="1" smtClean="0">
                              <a:latin typeface="Cambria Math" panose="02040503050406030204" pitchFamily="18" charset="0"/>
                            </a:rPr>
                            <m:t>𝑔</m:t>
                          </m:r>
                          <m:r>
                            <a:rPr lang="fr-CA" sz="3200" b="0" i="1" smtClean="0">
                              <a:latin typeface="Cambria Math" panose="02040503050406030204" pitchFamily="18" charset="0"/>
                            </a:rPr>
                            <m:t>)</m:t>
                          </m:r>
                        </m:sub>
                      </m:sSub>
                      <m:r>
                        <a:rPr lang="fr-CA" sz="3200" b="0" i="1" smtClean="0">
                          <a:latin typeface="Cambria Math" panose="02040503050406030204" pitchFamily="18" charset="0"/>
                        </a:rPr>
                        <m:t> </m:t>
                      </m:r>
                      <m:r>
                        <a:rPr lang="fr-CA" sz="3200" b="0" i="1" smtClean="0">
                          <a:latin typeface="Cambria Math" panose="02040503050406030204" pitchFamily="18" charset="0"/>
                          <a:ea typeface="Cambria Math" panose="02040503050406030204" pitchFamily="18" charset="0"/>
                        </a:rPr>
                        <m:t>+ </m:t>
                      </m:r>
                      <m:sSub>
                        <m:sSubPr>
                          <m:ctrlPr>
                            <a:rPr lang="fr-CA" sz="3200" b="0" i="1" smtClean="0">
                              <a:latin typeface="Cambria Math" panose="02040503050406030204" pitchFamily="18" charset="0"/>
                              <a:ea typeface="Cambria Math" panose="02040503050406030204" pitchFamily="18" charset="0"/>
                            </a:rPr>
                          </m:ctrlPr>
                        </m:sSubPr>
                        <m:e>
                          <m:r>
                            <a:rPr lang="fr-CA" sz="3200" b="0" i="1" smtClean="0">
                              <a:latin typeface="Cambria Math" panose="02040503050406030204" pitchFamily="18" charset="0"/>
                              <a:ea typeface="Cambria Math" panose="02040503050406030204" pitchFamily="18" charset="0"/>
                            </a:rPr>
                            <m:t>𝐼</m:t>
                          </m:r>
                        </m:e>
                        <m:sub>
                          <m:r>
                            <a:rPr lang="fr-CA" sz="3200" b="0" i="1" smtClean="0">
                              <a:latin typeface="Cambria Math" panose="02040503050406030204" pitchFamily="18" charset="0"/>
                              <a:ea typeface="Cambria Math" panose="02040503050406030204" pitchFamily="18" charset="0"/>
                            </a:rPr>
                            <m:t>2(</m:t>
                          </m:r>
                          <m:r>
                            <a:rPr lang="fr-CA" sz="3200" b="0" i="1" smtClean="0">
                              <a:latin typeface="Cambria Math" panose="02040503050406030204" pitchFamily="18" charset="0"/>
                              <a:ea typeface="Cambria Math" panose="02040503050406030204" pitchFamily="18" charset="0"/>
                            </a:rPr>
                            <m:t>𝑔</m:t>
                          </m:r>
                          <m:r>
                            <a:rPr lang="fr-CA" sz="3200" b="0" i="1" smtClean="0">
                              <a:latin typeface="Cambria Math" panose="02040503050406030204" pitchFamily="18" charset="0"/>
                              <a:ea typeface="Cambria Math" panose="02040503050406030204" pitchFamily="18" charset="0"/>
                            </a:rPr>
                            <m:t>)</m:t>
                          </m:r>
                        </m:sub>
                      </m:sSub>
                      <m:r>
                        <a:rPr lang="fr-CA" sz="3200" b="0" i="1" smtClean="0">
                          <a:latin typeface="Cambria Math" panose="02040503050406030204" pitchFamily="18" charset="0"/>
                          <a:ea typeface="Cambria Math" panose="02040503050406030204" pitchFamily="18" charset="0"/>
                        </a:rPr>
                        <m:t> ⇌2 </m:t>
                      </m:r>
                      <m:sSub>
                        <m:sSubPr>
                          <m:ctrlPr>
                            <a:rPr lang="fr-CA" sz="3200" b="0" i="1" smtClean="0">
                              <a:latin typeface="Cambria Math" panose="02040503050406030204" pitchFamily="18" charset="0"/>
                              <a:ea typeface="Cambria Math" panose="02040503050406030204" pitchFamily="18" charset="0"/>
                            </a:rPr>
                          </m:ctrlPr>
                        </m:sSubPr>
                        <m:e>
                          <m:r>
                            <a:rPr lang="fr-CA" sz="3200" b="0" i="1" smtClean="0">
                              <a:latin typeface="Cambria Math" panose="02040503050406030204" pitchFamily="18" charset="0"/>
                              <a:ea typeface="Cambria Math" panose="02040503050406030204" pitchFamily="18" charset="0"/>
                            </a:rPr>
                            <m:t>𝐻𝐼</m:t>
                          </m:r>
                        </m:e>
                        <m:sub>
                          <m:r>
                            <a:rPr lang="fr-CA" sz="3200" b="0" i="1" smtClean="0">
                              <a:latin typeface="Cambria Math" panose="02040503050406030204" pitchFamily="18" charset="0"/>
                              <a:ea typeface="Cambria Math" panose="02040503050406030204" pitchFamily="18" charset="0"/>
                            </a:rPr>
                            <m:t>(</m:t>
                          </m:r>
                          <m:r>
                            <a:rPr lang="fr-CA" sz="3200" b="0" i="1" smtClean="0">
                              <a:latin typeface="Cambria Math" panose="02040503050406030204" pitchFamily="18" charset="0"/>
                              <a:ea typeface="Cambria Math" panose="02040503050406030204" pitchFamily="18" charset="0"/>
                            </a:rPr>
                            <m:t>𝑔</m:t>
                          </m:r>
                          <m:r>
                            <a:rPr lang="fr-CA" sz="3200" b="0" i="1" smtClean="0">
                              <a:latin typeface="Cambria Math" panose="02040503050406030204" pitchFamily="18" charset="0"/>
                              <a:ea typeface="Cambria Math" panose="02040503050406030204" pitchFamily="18" charset="0"/>
                            </a:rPr>
                            <m:t>)</m:t>
                          </m:r>
                        </m:sub>
                      </m:sSub>
                    </m:oMath>
                  </m:oMathPara>
                </a14:m>
                <a:endParaRPr lang="fr-CA" sz="3200" dirty="0"/>
              </a:p>
            </p:txBody>
          </p:sp>
        </mc:Choice>
        <mc:Fallback xmlns="">
          <p:sp>
            <p:nvSpPr>
              <p:cNvPr id="7" name="ZoneTexte 6">
                <a:extLst>
                  <a:ext uri="{FF2B5EF4-FFF2-40B4-BE49-F238E27FC236}">
                    <a16:creationId xmlns:a16="http://schemas.microsoft.com/office/drawing/2014/main" id="{07E50851-85D8-495A-AE87-87369DF03ED0}"/>
                  </a:ext>
                </a:extLst>
              </p:cNvPr>
              <p:cNvSpPr txBox="1">
                <a:spLocks noRot="1" noChangeAspect="1" noMove="1" noResize="1" noEditPoints="1" noAdjustHandles="1" noChangeArrowheads="1" noChangeShapeType="1" noTextEdit="1"/>
              </p:cNvSpPr>
              <p:nvPr/>
            </p:nvSpPr>
            <p:spPr>
              <a:xfrm>
                <a:off x="1778056" y="2507934"/>
                <a:ext cx="4545668" cy="632161"/>
              </a:xfrm>
              <a:prstGeom prst="rect">
                <a:avLst/>
              </a:prstGeom>
              <a:blipFill>
                <a:blip r:embed="rId7"/>
                <a:stretch>
                  <a:fillRect/>
                </a:stretch>
              </a:blipFill>
            </p:spPr>
            <p:txBody>
              <a:bodyPr/>
              <a:lstStyle/>
              <a:p>
                <a:r>
                  <a:rPr lang="fr-CA">
                    <a:noFill/>
                  </a:rPr>
                  <a:t> </a:t>
                </a:r>
              </a:p>
            </p:txBody>
          </p:sp>
        </mc:Fallback>
      </mc:AlternateContent>
      <p:sp>
        <p:nvSpPr>
          <p:cNvPr id="8" name="ZoneTexte 7">
            <a:extLst>
              <a:ext uri="{FF2B5EF4-FFF2-40B4-BE49-F238E27FC236}">
                <a16:creationId xmlns:a16="http://schemas.microsoft.com/office/drawing/2014/main" id="{07BAA658-571A-4044-AF9C-1DB93495BF48}"/>
              </a:ext>
            </a:extLst>
          </p:cNvPr>
          <p:cNvSpPr txBox="1"/>
          <p:nvPr/>
        </p:nvSpPr>
        <p:spPr>
          <a:xfrm>
            <a:off x="1778056" y="3085268"/>
            <a:ext cx="1091381" cy="369332"/>
          </a:xfrm>
          <a:prstGeom prst="rect">
            <a:avLst/>
          </a:prstGeom>
          <a:noFill/>
        </p:spPr>
        <p:txBody>
          <a:bodyPr wrap="square" rtlCol="0">
            <a:spAutoFit/>
          </a:bodyPr>
          <a:lstStyle/>
          <a:p>
            <a:pPr algn="ctr"/>
            <a:r>
              <a:rPr lang="fr-CA" dirty="0"/>
              <a:t>incolore</a:t>
            </a:r>
          </a:p>
        </p:txBody>
      </p:sp>
      <p:sp>
        <p:nvSpPr>
          <p:cNvPr id="10" name="ZoneTexte 9">
            <a:extLst>
              <a:ext uri="{FF2B5EF4-FFF2-40B4-BE49-F238E27FC236}">
                <a16:creationId xmlns:a16="http://schemas.microsoft.com/office/drawing/2014/main" id="{2778CA1E-D39E-4429-B397-C0266EFA7091}"/>
              </a:ext>
            </a:extLst>
          </p:cNvPr>
          <p:cNvSpPr txBox="1"/>
          <p:nvPr/>
        </p:nvSpPr>
        <p:spPr>
          <a:xfrm>
            <a:off x="3286420" y="3083665"/>
            <a:ext cx="1091381" cy="369332"/>
          </a:xfrm>
          <a:prstGeom prst="rect">
            <a:avLst/>
          </a:prstGeom>
          <a:noFill/>
        </p:spPr>
        <p:txBody>
          <a:bodyPr wrap="square" rtlCol="0">
            <a:spAutoFit/>
          </a:bodyPr>
          <a:lstStyle/>
          <a:p>
            <a:pPr algn="ctr"/>
            <a:r>
              <a:rPr lang="fr-CA" dirty="0">
                <a:solidFill>
                  <a:schemeClr val="accent5"/>
                </a:solidFill>
              </a:rPr>
              <a:t>violet</a:t>
            </a:r>
          </a:p>
        </p:txBody>
      </p:sp>
      <p:sp>
        <p:nvSpPr>
          <p:cNvPr id="11" name="ZoneTexte 10">
            <a:extLst>
              <a:ext uri="{FF2B5EF4-FFF2-40B4-BE49-F238E27FC236}">
                <a16:creationId xmlns:a16="http://schemas.microsoft.com/office/drawing/2014/main" id="{EAEA2187-EEA0-43C1-9154-D01F9FD422BE}"/>
              </a:ext>
            </a:extLst>
          </p:cNvPr>
          <p:cNvSpPr txBox="1"/>
          <p:nvPr/>
        </p:nvSpPr>
        <p:spPr>
          <a:xfrm>
            <a:off x="4895144" y="3083665"/>
            <a:ext cx="1091381" cy="369332"/>
          </a:xfrm>
          <a:prstGeom prst="rect">
            <a:avLst/>
          </a:prstGeom>
          <a:noFill/>
        </p:spPr>
        <p:txBody>
          <a:bodyPr wrap="square" rtlCol="0">
            <a:spAutoFit/>
          </a:bodyPr>
          <a:lstStyle/>
          <a:p>
            <a:pPr algn="ctr"/>
            <a:r>
              <a:rPr lang="fr-CA" dirty="0"/>
              <a:t>incolore</a:t>
            </a:r>
          </a:p>
        </p:txBody>
      </p:sp>
      <p:sp>
        <p:nvSpPr>
          <p:cNvPr id="12" name="ZoneTexte 11">
            <a:extLst>
              <a:ext uri="{FF2B5EF4-FFF2-40B4-BE49-F238E27FC236}">
                <a16:creationId xmlns:a16="http://schemas.microsoft.com/office/drawing/2014/main" id="{ECA88982-7DD9-4BCA-8ED9-460F78C7E576}"/>
              </a:ext>
            </a:extLst>
          </p:cNvPr>
          <p:cNvSpPr txBox="1"/>
          <p:nvPr/>
        </p:nvSpPr>
        <p:spPr>
          <a:xfrm>
            <a:off x="70588" y="4152276"/>
            <a:ext cx="7243758" cy="2459584"/>
          </a:xfrm>
          <a:prstGeom prst="rect">
            <a:avLst/>
          </a:prstGeom>
          <a:noFill/>
        </p:spPr>
        <p:txBody>
          <a:bodyPr wrap="square" rtlCol="0">
            <a:spAutoFit/>
          </a:bodyPr>
          <a:lstStyle/>
          <a:p>
            <a:pPr marL="342900" indent="-342900">
              <a:lnSpc>
                <a:spcPct val="200000"/>
              </a:lnSpc>
              <a:buFont typeface="+mj-lt"/>
              <a:buAutoNum type="arabicPeriod"/>
            </a:pPr>
            <a:r>
              <a:rPr lang="fr-CA" sz="2000" dirty="0"/>
              <a:t>Perturbation?</a:t>
            </a:r>
          </a:p>
          <a:p>
            <a:pPr marL="342900" indent="-342900">
              <a:lnSpc>
                <a:spcPct val="200000"/>
              </a:lnSpc>
              <a:buFont typeface="+mj-lt"/>
              <a:buAutoNum type="arabicPeriod"/>
            </a:pPr>
            <a:r>
              <a:rPr lang="fr-CA" sz="2000" dirty="0"/>
              <a:t>Le système veut?</a:t>
            </a:r>
          </a:p>
          <a:p>
            <a:pPr marL="342900" indent="-342900">
              <a:lnSpc>
                <a:spcPct val="200000"/>
              </a:lnSpc>
              <a:buFont typeface="+mj-lt"/>
              <a:buAutoNum type="arabicPeriod"/>
            </a:pPr>
            <a:r>
              <a:rPr lang="fr-CA" sz="2000" dirty="0"/>
              <a:t>La réaction favorisée?</a:t>
            </a:r>
          </a:p>
          <a:p>
            <a:pPr marL="342900" indent="-342900">
              <a:lnSpc>
                <a:spcPct val="200000"/>
              </a:lnSpc>
              <a:buFont typeface="+mj-lt"/>
              <a:buAutoNum type="arabicPeriod"/>
            </a:pPr>
            <a:r>
              <a:rPr lang="fr-CA" sz="2000" dirty="0"/>
              <a:t>Variation?</a:t>
            </a:r>
          </a:p>
        </p:txBody>
      </p:sp>
      <p:sp>
        <p:nvSpPr>
          <p:cNvPr id="18" name="Flèche : haut 17">
            <a:extLst>
              <a:ext uri="{FF2B5EF4-FFF2-40B4-BE49-F238E27FC236}">
                <a16:creationId xmlns:a16="http://schemas.microsoft.com/office/drawing/2014/main" id="{FF11541D-4F23-46CB-B553-632795266015}"/>
              </a:ext>
            </a:extLst>
          </p:cNvPr>
          <p:cNvSpPr/>
          <p:nvPr/>
        </p:nvSpPr>
        <p:spPr>
          <a:xfrm>
            <a:off x="2635795" y="4241606"/>
            <a:ext cx="484632" cy="475557"/>
          </a:xfrm>
          <a:prstGeom prst="up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lèche : bas 18">
            <a:extLst>
              <a:ext uri="{FF2B5EF4-FFF2-40B4-BE49-F238E27FC236}">
                <a16:creationId xmlns:a16="http://schemas.microsoft.com/office/drawing/2014/main" id="{FA757386-FD3C-48D1-8524-F59477EB548E}"/>
              </a:ext>
            </a:extLst>
          </p:cNvPr>
          <p:cNvSpPr/>
          <p:nvPr/>
        </p:nvSpPr>
        <p:spPr>
          <a:xfrm>
            <a:off x="2635795" y="4979194"/>
            <a:ext cx="484632" cy="475557"/>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2" name="Connecteur droit 21">
            <a:extLst>
              <a:ext uri="{FF2B5EF4-FFF2-40B4-BE49-F238E27FC236}">
                <a16:creationId xmlns:a16="http://schemas.microsoft.com/office/drawing/2014/main" id="{127F79E6-3A0D-4634-8D17-06264F3CC971}"/>
              </a:ext>
            </a:extLst>
          </p:cNvPr>
          <p:cNvCxnSpPr>
            <a:cxnSpLocks/>
          </p:cNvCxnSpPr>
          <p:nvPr/>
        </p:nvCxnSpPr>
        <p:spPr>
          <a:xfrm>
            <a:off x="70588" y="4899882"/>
            <a:ext cx="668301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Flèche : haut 24">
            <a:extLst>
              <a:ext uri="{FF2B5EF4-FFF2-40B4-BE49-F238E27FC236}">
                <a16:creationId xmlns:a16="http://schemas.microsoft.com/office/drawing/2014/main" id="{0555E5D9-B543-4576-8ACE-4260C33C3629}"/>
              </a:ext>
            </a:extLst>
          </p:cNvPr>
          <p:cNvSpPr/>
          <p:nvPr/>
        </p:nvSpPr>
        <p:spPr>
          <a:xfrm>
            <a:off x="4746840" y="6216212"/>
            <a:ext cx="484632" cy="4755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6" name="Flèche : bas 25">
            <a:extLst>
              <a:ext uri="{FF2B5EF4-FFF2-40B4-BE49-F238E27FC236}">
                <a16:creationId xmlns:a16="http://schemas.microsoft.com/office/drawing/2014/main" id="{77DD1102-F59C-497A-A724-0AE976DD959E}"/>
              </a:ext>
            </a:extLst>
          </p:cNvPr>
          <p:cNvSpPr/>
          <p:nvPr/>
        </p:nvSpPr>
        <p:spPr>
          <a:xfrm>
            <a:off x="1811395" y="6238549"/>
            <a:ext cx="484632" cy="4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42" name="Groupe 41">
            <a:extLst>
              <a:ext uri="{FF2B5EF4-FFF2-40B4-BE49-F238E27FC236}">
                <a16:creationId xmlns:a16="http://schemas.microsoft.com/office/drawing/2014/main" id="{CBD586B0-8018-43AC-A122-538D2BAF8103}"/>
              </a:ext>
            </a:extLst>
          </p:cNvPr>
          <p:cNvGrpSpPr/>
          <p:nvPr/>
        </p:nvGrpSpPr>
        <p:grpSpPr>
          <a:xfrm>
            <a:off x="6969204" y="2076990"/>
            <a:ext cx="5065243" cy="4616526"/>
            <a:chOff x="7089059" y="1990438"/>
            <a:chExt cx="5065243" cy="4616526"/>
          </a:xfrm>
        </p:grpSpPr>
        <p:grpSp>
          <p:nvGrpSpPr>
            <p:cNvPr id="31" name="Groupe 30">
              <a:extLst>
                <a:ext uri="{FF2B5EF4-FFF2-40B4-BE49-F238E27FC236}">
                  <a16:creationId xmlns:a16="http://schemas.microsoft.com/office/drawing/2014/main" id="{A2A47E16-84D7-48FD-B2D1-DE2976A62EA8}"/>
                </a:ext>
              </a:extLst>
            </p:cNvPr>
            <p:cNvGrpSpPr/>
            <p:nvPr/>
          </p:nvGrpSpPr>
          <p:grpSpPr>
            <a:xfrm>
              <a:off x="8032849" y="2675451"/>
              <a:ext cx="3952078" cy="3931513"/>
              <a:chOff x="2735331" y="868826"/>
              <a:chExt cx="8969614" cy="6148494"/>
            </a:xfrm>
          </p:grpSpPr>
          <p:grpSp>
            <p:nvGrpSpPr>
              <p:cNvPr id="34" name="Groupe 33">
                <a:extLst>
                  <a:ext uri="{FF2B5EF4-FFF2-40B4-BE49-F238E27FC236}">
                    <a16:creationId xmlns:a16="http://schemas.microsoft.com/office/drawing/2014/main" id="{98EC1E6A-AAFF-4E93-BCE3-45D1378F7ACA}"/>
                  </a:ext>
                </a:extLst>
              </p:cNvPr>
              <p:cNvGrpSpPr/>
              <p:nvPr/>
            </p:nvGrpSpPr>
            <p:grpSpPr>
              <a:xfrm>
                <a:off x="2735331" y="868826"/>
                <a:ext cx="8969614" cy="5422693"/>
                <a:chOff x="2470763" y="-1537258"/>
                <a:chExt cx="8854610" cy="7797378"/>
              </a:xfrm>
            </p:grpSpPr>
            <p:cxnSp>
              <p:nvCxnSpPr>
                <p:cNvPr id="37" name="Connecteur droit avec flèche 36">
                  <a:extLst>
                    <a:ext uri="{FF2B5EF4-FFF2-40B4-BE49-F238E27FC236}">
                      <a16:creationId xmlns:a16="http://schemas.microsoft.com/office/drawing/2014/main" id="{8271DE0B-2A4E-409B-9478-B188211007B4}"/>
                    </a:ext>
                  </a:extLst>
                </p:cNvPr>
                <p:cNvCxnSpPr>
                  <a:cxnSpLocks/>
                </p:cNvCxnSpPr>
                <p:nvPr/>
              </p:nvCxnSpPr>
              <p:spPr>
                <a:xfrm flipH="1" flipV="1">
                  <a:off x="2470763" y="-1537258"/>
                  <a:ext cx="28152" cy="7797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B441676E-F03E-4D56-802B-21D5FD01A6D9}"/>
                    </a:ext>
                  </a:extLst>
                </p:cNvPr>
                <p:cNvCxnSpPr>
                  <a:cxnSpLocks/>
                </p:cNvCxnSpPr>
                <p:nvPr/>
              </p:nvCxnSpPr>
              <p:spPr>
                <a:xfrm flipV="1">
                  <a:off x="2483879" y="6218718"/>
                  <a:ext cx="8841494" cy="414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ZoneTexte 35">
                <a:extLst>
                  <a:ext uri="{FF2B5EF4-FFF2-40B4-BE49-F238E27FC236}">
                    <a16:creationId xmlns:a16="http://schemas.microsoft.com/office/drawing/2014/main" id="{32159927-32FE-4D75-8F62-C76FD9A412FB}"/>
                  </a:ext>
                </a:extLst>
              </p:cNvPr>
              <p:cNvSpPr txBox="1"/>
              <p:nvPr/>
            </p:nvSpPr>
            <p:spPr>
              <a:xfrm>
                <a:off x="8848593" y="6439722"/>
                <a:ext cx="2856350" cy="577598"/>
              </a:xfrm>
              <a:prstGeom prst="rect">
                <a:avLst/>
              </a:prstGeom>
              <a:noFill/>
            </p:spPr>
            <p:txBody>
              <a:bodyPr wrap="square" rtlCol="0">
                <a:spAutoFit/>
              </a:bodyPr>
              <a:lstStyle/>
              <a:p>
                <a:pPr algn="r"/>
                <a:r>
                  <a:rPr lang="fr-CA" sz="900" b="1" dirty="0"/>
                  <a:t>Progression de la réaction</a:t>
                </a:r>
              </a:p>
            </p:txBody>
          </p:sp>
        </p:grpSp>
        <p:sp>
          <p:nvSpPr>
            <p:cNvPr id="41" name="ZoneTexte 40">
              <a:extLst>
                <a:ext uri="{FF2B5EF4-FFF2-40B4-BE49-F238E27FC236}">
                  <a16:creationId xmlns:a16="http://schemas.microsoft.com/office/drawing/2014/main" id="{716BFF59-230A-43D0-86FD-E5AB255A825C}"/>
                </a:ext>
              </a:extLst>
            </p:cNvPr>
            <p:cNvSpPr txBox="1"/>
            <p:nvPr/>
          </p:nvSpPr>
          <p:spPr>
            <a:xfrm>
              <a:off x="7089059" y="1990438"/>
              <a:ext cx="5065243" cy="646331"/>
            </a:xfrm>
            <a:prstGeom prst="rect">
              <a:avLst/>
            </a:prstGeom>
            <a:noFill/>
          </p:spPr>
          <p:txBody>
            <a:bodyPr wrap="square" rtlCol="0">
              <a:spAutoFit/>
            </a:bodyPr>
            <a:lstStyle/>
            <a:p>
              <a:r>
                <a:rPr lang="fr-CA" dirty="0"/>
                <a:t>7.14: Les concentrations de H</a:t>
              </a:r>
              <a:r>
                <a:rPr lang="fr-CA" baseline="-25000" dirty="0"/>
                <a:t>2</a:t>
              </a:r>
              <a:r>
                <a:rPr lang="fr-CA" dirty="0"/>
                <a:t>, de I</a:t>
              </a:r>
              <a:r>
                <a:rPr lang="fr-CA" baseline="-25000" dirty="0"/>
                <a:t>2</a:t>
              </a:r>
              <a:r>
                <a:rPr lang="fr-CA" dirty="0"/>
                <a:t> et de HI en fonction du temps (ajout de H</a:t>
              </a:r>
              <a:r>
                <a:rPr lang="fr-CA" baseline="-25000" dirty="0"/>
                <a:t>2</a:t>
              </a:r>
              <a:r>
                <a:rPr lang="fr-CA" dirty="0"/>
                <a:t>)</a:t>
              </a:r>
              <a:endParaRPr lang="fr-CA" baseline="-25000" dirty="0"/>
            </a:p>
          </p:txBody>
        </p:sp>
      </p:grpSp>
      <p:cxnSp>
        <p:nvCxnSpPr>
          <p:cNvPr id="44" name="Connecteur droit 43">
            <a:extLst>
              <a:ext uri="{FF2B5EF4-FFF2-40B4-BE49-F238E27FC236}">
                <a16:creationId xmlns:a16="http://schemas.microsoft.com/office/drawing/2014/main" id="{7CC1E10E-D3D8-408D-9786-39F161BD1F26}"/>
              </a:ext>
            </a:extLst>
          </p:cNvPr>
          <p:cNvCxnSpPr/>
          <p:nvPr/>
        </p:nvCxnSpPr>
        <p:spPr>
          <a:xfrm flipV="1">
            <a:off x="9171629" y="2888746"/>
            <a:ext cx="0" cy="332226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E4D7997-AD53-4447-9300-77AAA675A636}"/>
              </a:ext>
            </a:extLst>
          </p:cNvPr>
          <p:cNvCxnSpPr/>
          <p:nvPr/>
        </p:nvCxnSpPr>
        <p:spPr>
          <a:xfrm flipV="1">
            <a:off x="10452854" y="2888746"/>
            <a:ext cx="0" cy="332226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65C43D57-6F13-41BE-B516-0A90056C9FF0}"/>
              </a:ext>
            </a:extLst>
          </p:cNvPr>
          <p:cNvSpPr txBox="1"/>
          <p:nvPr/>
        </p:nvSpPr>
        <p:spPr>
          <a:xfrm>
            <a:off x="7202252" y="3672756"/>
            <a:ext cx="569387" cy="369332"/>
          </a:xfrm>
          <a:prstGeom prst="rect">
            <a:avLst/>
          </a:prstGeom>
          <a:noFill/>
        </p:spPr>
        <p:txBody>
          <a:bodyPr wrap="none" rtlCol="0">
            <a:spAutoFit/>
          </a:bodyPr>
          <a:lstStyle/>
          <a:p>
            <a:pPr algn="ctr"/>
            <a:r>
              <a:rPr lang="fr-CA" dirty="0"/>
              <a:t>[HI]</a:t>
            </a:r>
          </a:p>
        </p:txBody>
      </p:sp>
      <p:sp>
        <p:nvSpPr>
          <p:cNvPr id="47" name="ZoneTexte 46">
            <a:extLst>
              <a:ext uri="{FF2B5EF4-FFF2-40B4-BE49-F238E27FC236}">
                <a16:creationId xmlns:a16="http://schemas.microsoft.com/office/drawing/2014/main" id="{167D86BC-C9C6-46DD-8E7B-EA1EE85A22DD}"/>
              </a:ext>
            </a:extLst>
          </p:cNvPr>
          <p:cNvSpPr txBox="1"/>
          <p:nvPr/>
        </p:nvSpPr>
        <p:spPr>
          <a:xfrm>
            <a:off x="7242132" y="4558899"/>
            <a:ext cx="498855" cy="369332"/>
          </a:xfrm>
          <a:prstGeom prst="rect">
            <a:avLst/>
          </a:prstGeom>
          <a:noFill/>
        </p:spPr>
        <p:txBody>
          <a:bodyPr wrap="none" rtlCol="0">
            <a:spAutoFit/>
          </a:bodyPr>
          <a:lstStyle/>
          <a:p>
            <a:pPr algn="ctr"/>
            <a:r>
              <a:rPr lang="fr-CA" dirty="0"/>
              <a:t>[I</a:t>
            </a:r>
            <a:r>
              <a:rPr lang="fr-CA" baseline="-25000" dirty="0"/>
              <a:t>2</a:t>
            </a:r>
            <a:r>
              <a:rPr lang="fr-CA" dirty="0"/>
              <a:t>]</a:t>
            </a:r>
          </a:p>
        </p:txBody>
      </p:sp>
      <p:sp>
        <p:nvSpPr>
          <p:cNvPr id="48" name="ZoneTexte 47">
            <a:extLst>
              <a:ext uri="{FF2B5EF4-FFF2-40B4-BE49-F238E27FC236}">
                <a16:creationId xmlns:a16="http://schemas.microsoft.com/office/drawing/2014/main" id="{43C2A94F-A0CE-440C-86B1-D29A5B0DB120}"/>
              </a:ext>
            </a:extLst>
          </p:cNvPr>
          <p:cNvSpPr txBox="1"/>
          <p:nvPr/>
        </p:nvSpPr>
        <p:spPr>
          <a:xfrm>
            <a:off x="7191428" y="5661532"/>
            <a:ext cx="585417" cy="369332"/>
          </a:xfrm>
          <a:prstGeom prst="rect">
            <a:avLst/>
          </a:prstGeom>
          <a:noFill/>
        </p:spPr>
        <p:txBody>
          <a:bodyPr wrap="none" rtlCol="0">
            <a:spAutoFit/>
          </a:bodyPr>
          <a:lstStyle/>
          <a:p>
            <a:pPr algn="ctr"/>
            <a:r>
              <a:rPr lang="fr-CA" dirty="0"/>
              <a:t>[H</a:t>
            </a:r>
            <a:r>
              <a:rPr lang="fr-CA" baseline="-25000" dirty="0"/>
              <a:t>2</a:t>
            </a:r>
            <a:r>
              <a:rPr lang="fr-CA" dirty="0"/>
              <a:t>]</a:t>
            </a:r>
          </a:p>
        </p:txBody>
      </p:sp>
      <p:cxnSp>
        <p:nvCxnSpPr>
          <p:cNvPr id="52" name="Connecteur droit 51">
            <a:extLst>
              <a:ext uri="{FF2B5EF4-FFF2-40B4-BE49-F238E27FC236}">
                <a16:creationId xmlns:a16="http://schemas.microsoft.com/office/drawing/2014/main" id="{81EC0F7F-64B0-4FAA-9DE1-9175F1419C2E}"/>
              </a:ext>
            </a:extLst>
          </p:cNvPr>
          <p:cNvCxnSpPr>
            <a:cxnSpLocks/>
          </p:cNvCxnSpPr>
          <p:nvPr/>
        </p:nvCxnSpPr>
        <p:spPr>
          <a:xfrm>
            <a:off x="70588" y="5524230"/>
            <a:ext cx="6683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BBCE5093-091A-46EB-AC59-DFF9D344D485}"/>
              </a:ext>
            </a:extLst>
          </p:cNvPr>
          <p:cNvCxnSpPr>
            <a:cxnSpLocks/>
          </p:cNvCxnSpPr>
          <p:nvPr/>
        </p:nvCxnSpPr>
        <p:spPr>
          <a:xfrm>
            <a:off x="70588" y="6138890"/>
            <a:ext cx="6683015"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4D9A1DCE-0981-4F2C-9174-5E19E5A896E7}"/>
              </a:ext>
            </a:extLst>
          </p:cNvPr>
          <p:cNvSpPr txBox="1"/>
          <p:nvPr/>
        </p:nvSpPr>
        <p:spPr>
          <a:xfrm>
            <a:off x="7736238" y="6246135"/>
            <a:ext cx="484632" cy="369332"/>
          </a:xfrm>
          <a:prstGeom prst="rect">
            <a:avLst/>
          </a:prstGeom>
          <a:noFill/>
        </p:spPr>
        <p:txBody>
          <a:bodyPr wrap="square" rtlCol="0">
            <a:spAutoFit/>
          </a:bodyPr>
          <a:lstStyle/>
          <a:p>
            <a:r>
              <a:rPr lang="fr-CA" dirty="0"/>
              <a:t>t</a:t>
            </a:r>
            <a:r>
              <a:rPr lang="fr-CA" baseline="-25000" dirty="0"/>
              <a:t>0</a:t>
            </a:r>
          </a:p>
        </p:txBody>
      </p:sp>
      <p:sp>
        <p:nvSpPr>
          <p:cNvPr id="55" name="ZoneTexte 54">
            <a:extLst>
              <a:ext uri="{FF2B5EF4-FFF2-40B4-BE49-F238E27FC236}">
                <a16:creationId xmlns:a16="http://schemas.microsoft.com/office/drawing/2014/main" id="{5553D9B0-DEBF-4FA2-9B23-36EAEB70BFF1}"/>
              </a:ext>
            </a:extLst>
          </p:cNvPr>
          <p:cNvSpPr txBox="1"/>
          <p:nvPr/>
        </p:nvSpPr>
        <p:spPr>
          <a:xfrm>
            <a:off x="9017193" y="6242528"/>
            <a:ext cx="484632" cy="369332"/>
          </a:xfrm>
          <a:prstGeom prst="rect">
            <a:avLst/>
          </a:prstGeom>
          <a:noFill/>
        </p:spPr>
        <p:txBody>
          <a:bodyPr wrap="square" rtlCol="0">
            <a:spAutoFit/>
          </a:bodyPr>
          <a:lstStyle/>
          <a:p>
            <a:r>
              <a:rPr lang="fr-CA" dirty="0"/>
              <a:t>t</a:t>
            </a:r>
            <a:r>
              <a:rPr lang="fr-CA" baseline="-25000" dirty="0"/>
              <a:t>1</a:t>
            </a:r>
          </a:p>
        </p:txBody>
      </p:sp>
      <p:sp>
        <p:nvSpPr>
          <p:cNvPr id="56" name="ZoneTexte 55">
            <a:extLst>
              <a:ext uri="{FF2B5EF4-FFF2-40B4-BE49-F238E27FC236}">
                <a16:creationId xmlns:a16="http://schemas.microsoft.com/office/drawing/2014/main" id="{BED62F93-6404-43EB-9E20-3C7173F10162}"/>
              </a:ext>
            </a:extLst>
          </p:cNvPr>
          <p:cNvSpPr txBox="1"/>
          <p:nvPr/>
        </p:nvSpPr>
        <p:spPr>
          <a:xfrm>
            <a:off x="10298148" y="6242528"/>
            <a:ext cx="484632" cy="369332"/>
          </a:xfrm>
          <a:prstGeom prst="rect">
            <a:avLst/>
          </a:prstGeom>
          <a:noFill/>
        </p:spPr>
        <p:txBody>
          <a:bodyPr wrap="square" rtlCol="0">
            <a:spAutoFit/>
          </a:bodyPr>
          <a:lstStyle/>
          <a:p>
            <a:r>
              <a:rPr lang="fr-CA" dirty="0"/>
              <a:t>t</a:t>
            </a:r>
            <a:r>
              <a:rPr lang="fr-CA" baseline="-25000" dirty="0"/>
              <a:t>2</a:t>
            </a:r>
          </a:p>
        </p:txBody>
      </p:sp>
      <p:cxnSp>
        <p:nvCxnSpPr>
          <p:cNvPr id="58" name="Connecteur droit 57">
            <a:extLst>
              <a:ext uri="{FF2B5EF4-FFF2-40B4-BE49-F238E27FC236}">
                <a16:creationId xmlns:a16="http://schemas.microsoft.com/office/drawing/2014/main" id="{CFC98266-AA70-4F32-BD97-861E107EF11C}"/>
              </a:ext>
            </a:extLst>
          </p:cNvPr>
          <p:cNvCxnSpPr/>
          <p:nvPr/>
        </p:nvCxnSpPr>
        <p:spPr>
          <a:xfrm>
            <a:off x="7937381" y="5846198"/>
            <a:ext cx="12460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F5B4AF89-3D0D-4272-955A-BBCC39AA47C0}"/>
              </a:ext>
            </a:extLst>
          </p:cNvPr>
          <p:cNvCxnSpPr/>
          <p:nvPr/>
        </p:nvCxnSpPr>
        <p:spPr>
          <a:xfrm>
            <a:off x="7930308" y="4749969"/>
            <a:ext cx="12460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521FFFC1-593C-4DCF-A567-EEF564073980}"/>
              </a:ext>
            </a:extLst>
          </p:cNvPr>
          <p:cNvCxnSpPr/>
          <p:nvPr/>
        </p:nvCxnSpPr>
        <p:spPr>
          <a:xfrm>
            <a:off x="7930312" y="3857422"/>
            <a:ext cx="12460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E69505F6-B4C5-4634-9BDD-AA577F9869FA}"/>
              </a:ext>
            </a:extLst>
          </p:cNvPr>
          <p:cNvCxnSpPr>
            <a:cxnSpLocks/>
          </p:cNvCxnSpPr>
          <p:nvPr/>
        </p:nvCxnSpPr>
        <p:spPr>
          <a:xfrm flipH="1" flipV="1">
            <a:off x="9173806" y="5442753"/>
            <a:ext cx="5489" cy="414252"/>
          </a:xfrm>
          <a:prstGeom prst="line">
            <a:avLst/>
          </a:prstGeom>
          <a:ln w="28575">
            <a:solidFill>
              <a:srgbClr val="92D05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3" name="Forme libre : forme 62">
            <a:extLst>
              <a:ext uri="{FF2B5EF4-FFF2-40B4-BE49-F238E27FC236}">
                <a16:creationId xmlns:a16="http://schemas.microsoft.com/office/drawing/2014/main" id="{C3E07FDB-E4FD-4DA5-867F-18683A6A4F64}"/>
              </a:ext>
            </a:extLst>
          </p:cNvPr>
          <p:cNvSpPr/>
          <p:nvPr/>
        </p:nvSpPr>
        <p:spPr>
          <a:xfrm>
            <a:off x="9178734" y="5446909"/>
            <a:ext cx="2466363" cy="293615"/>
          </a:xfrm>
          <a:custGeom>
            <a:avLst/>
            <a:gdLst>
              <a:gd name="connsiteX0" fmla="*/ 0 w 2466363"/>
              <a:gd name="connsiteY0" fmla="*/ 0 h 293615"/>
              <a:gd name="connsiteX1" fmla="*/ 687897 w 2466363"/>
              <a:gd name="connsiteY1" fmla="*/ 209725 h 293615"/>
              <a:gd name="connsiteX2" fmla="*/ 2466363 w 2466363"/>
              <a:gd name="connsiteY2" fmla="*/ 293615 h 293615"/>
            </a:gdLst>
            <a:ahLst/>
            <a:cxnLst>
              <a:cxn ang="0">
                <a:pos x="connsiteX0" y="connsiteY0"/>
              </a:cxn>
              <a:cxn ang="0">
                <a:pos x="connsiteX1" y="connsiteY1"/>
              </a:cxn>
              <a:cxn ang="0">
                <a:pos x="connsiteX2" y="connsiteY2"/>
              </a:cxn>
            </a:cxnLst>
            <a:rect l="l" t="t" r="r" b="b"/>
            <a:pathLst>
              <a:path w="2466363" h="293615">
                <a:moveTo>
                  <a:pt x="0" y="0"/>
                </a:moveTo>
                <a:cubicBezTo>
                  <a:pt x="138418" y="80394"/>
                  <a:pt x="276837" y="160789"/>
                  <a:pt x="687897" y="209725"/>
                </a:cubicBezTo>
                <a:cubicBezTo>
                  <a:pt x="1098957" y="258661"/>
                  <a:pt x="1782660" y="276138"/>
                  <a:pt x="2466363" y="293615"/>
                </a:cubicBez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Forme libre : forme 63">
            <a:extLst>
              <a:ext uri="{FF2B5EF4-FFF2-40B4-BE49-F238E27FC236}">
                <a16:creationId xmlns:a16="http://schemas.microsoft.com/office/drawing/2014/main" id="{7996834C-8865-4A09-AD1C-66CCD922C142}"/>
              </a:ext>
            </a:extLst>
          </p:cNvPr>
          <p:cNvSpPr/>
          <p:nvPr/>
        </p:nvSpPr>
        <p:spPr>
          <a:xfrm>
            <a:off x="9171661" y="4752455"/>
            <a:ext cx="2466363" cy="293615"/>
          </a:xfrm>
          <a:custGeom>
            <a:avLst/>
            <a:gdLst>
              <a:gd name="connsiteX0" fmla="*/ 0 w 2466363"/>
              <a:gd name="connsiteY0" fmla="*/ 0 h 293615"/>
              <a:gd name="connsiteX1" fmla="*/ 687897 w 2466363"/>
              <a:gd name="connsiteY1" fmla="*/ 209725 h 293615"/>
              <a:gd name="connsiteX2" fmla="*/ 2466363 w 2466363"/>
              <a:gd name="connsiteY2" fmla="*/ 293615 h 293615"/>
            </a:gdLst>
            <a:ahLst/>
            <a:cxnLst>
              <a:cxn ang="0">
                <a:pos x="connsiteX0" y="connsiteY0"/>
              </a:cxn>
              <a:cxn ang="0">
                <a:pos x="connsiteX1" y="connsiteY1"/>
              </a:cxn>
              <a:cxn ang="0">
                <a:pos x="connsiteX2" y="connsiteY2"/>
              </a:cxn>
            </a:cxnLst>
            <a:rect l="l" t="t" r="r" b="b"/>
            <a:pathLst>
              <a:path w="2466363" h="293615">
                <a:moveTo>
                  <a:pt x="0" y="0"/>
                </a:moveTo>
                <a:cubicBezTo>
                  <a:pt x="138418" y="80394"/>
                  <a:pt x="276837" y="160789"/>
                  <a:pt x="687897" y="209725"/>
                </a:cubicBezTo>
                <a:cubicBezTo>
                  <a:pt x="1098957" y="258661"/>
                  <a:pt x="1782660" y="276138"/>
                  <a:pt x="2466363" y="293615"/>
                </a:cubicBez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Forme libre : forme 66">
            <a:extLst>
              <a:ext uri="{FF2B5EF4-FFF2-40B4-BE49-F238E27FC236}">
                <a16:creationId xmlns:a16="http://schemas.microsoft.com/office/drawing/2014/main" id="{2D217982-A506-4032-871A-37A00A611FB3}"/>
              </a:ext>
            </a:extLst>
          </p:cNvPr>
          <p:cNvSpPr/>
          <p:nvPr/>
        </p:nvSpPr>
        <p:spPr>
          <a:xfrm>
            <a:off x="9163276" y="3252085"/>
            <a:ext cx="2474748" cy="604007"/>
          </a:xfrm>
          <a:custGeom>
            <a:avLst/>
            <a:gdLst>
              <a:gd name="connsiteX0" fmla="*/ 0 w 2625754"/>
              <a:gd name="connsiteY0" fmla="*/ 604007 h 604007"/>
              <a:gd name="connsiteX1" fmla="*/ 612396 w 2625754"/>
              <a:gd name="connsiteY1" fmla="*/ 134224 h 604007"/>
              <a:gd name="connsiteX2" fmla="*/ 2625754 w 2625754"/>
              <a:gd name="connsiteY2" fmla="*/ 0 h 604007"/>
            </a:gdLst>
            <a:ahLst/>
            <a:cxnLst>
              <a:cxn ang="0">
                <a:pos x="connsiteX0" y="connsiteY0"/>
              </a:cxn>
              <a:cxn ang="0">
                <a:pos x="connsiteX1" y="connsiteY1"/>
              </a:cxn>
              <a:cxn ang="0">
                <a:pos x="connsiteX2" y="connsiteY2"/>
              </a:cxn>
            </a:cxnLst>
            <a:rect l="l" t="t" r="r" b="b"/>
            <a:pathLst>
              <a:path w="2625754" h="604007">
                <a:moveTo>
                  <a:pt x="0" y="604007"/>
                </a:moveTo>
                <a:cubicBezTo>
                  <a:pt x="87385" y="419449"/>
                  <a:pt x="174770" y="234892"/>
                  <a:pt x="612396" y="134224"/>
                </a:cubicBezTo>
                <a:cubicBezTo>
                  <a:pt x="1050022" y="33556"/>
                  <a:pt x="1837888" y="16778"/>
                  <a:pt x="2625754" y="0"/>
                </a:cubicBez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8" name="ZoneTexte 67">
            <a:extLst>
              <a:ext uri="{FF2B5EF4-FFF2-40B4-BE49-F238E27FC236}">
                <a16:creationId xmlns:a16="http://schemas.microsoft.com/office/drawing/2014/main" id="{085C8169-EC53-4953-84E5-C7648FC2E462}"/>
              </a:ext>
            </a:extLst>
          </p:cNvPr>
          <p:cNvSpPr txBox="1"/>
          <p:nvPr/>
        </p:nvSpPr>
        <p:spPr>
          <a:xfrm>
            <a:off x="8034244" y="2735452"/>
            <a:ext cx="1006390" cy="523220"/>
          </a:xfrm>
          <a:prstGeom prst="rect">
            <a:avLst/>
          </a:prstGeom>
          <a:noFill/>
        </p:spPr>
        <p:txBody>
          <a:bodyPr wrap="square" rtlCol="0">
            <a:spAutoFit/>
          </a:bodyPr>
          <a:lstStyle/>
          <a:p>
            <a:pPr algn="ctr"/>
            <a:r>
              <a:rPr lang="fr-CA" sz="1400" dirty="0"/>
              <a:t>Équilibre initial</a:t>
            </a:r>
          </a:p>
        </p:txBody>
      </p:sp>
      <p:sp>
        <p:nvSpPr>
          <p:cNvPr id="69" name="ZoneTexte 68">
            <a:extLst>
              <a:ext uri="{FF2B5EF4-FFF2-40B4-BE49-F238E27FC236}">
                <a16:creationId xmlns:a16="http://schemas.microsoft.com/office/drawing/2014/main" id="{2918561C-B336-4571-831C-0363AA019B77}"/>
              </a:ext>
            </a:extLst>
          </p:cNvPr>
          <p:cNvSpPr txBox="1"/>
          <p:nvPr/>
        </p:nvSpPr>
        <p:spPr>
          <a:xfrm>
            <a:off x="9188285" y="2761523"/>
            <a:ext cx="1208397" cy="307777"/>
          </a:xfrm>
          <a:prstGeom prst="rect">
            <a:avLst/>
          </a:prstGeom>
          <a:noFill/>
        </p:spPr>
        <p:txBody>
          <a:bodyPr wrap="square" rtlCol="0">
            <a:spAutoFit/>
          </a:bodyPr>
          <a:lstStyle/>
          <a:p>
            <a:pPr algn="ctr"/>
            <a:r>
              <a:rPr lang="fr-CA" sz="1400" dirty="0"/>
              <a:t>Perturbation</a:t>
            </a:r>
          </a:p>
        </p:txBody>
      </p:sp>
      <p:sp>
        <p:nvSpPr>
          <p:cNvPr id="70" name="ZoneTexte 69">
            <a:extLst>
              <a:ext uri="{FF2B5EF4-FFF2-40B4-BE49-F238E27FC236}">
                <a16:creationId xmlns:a16="http://schemas.microsoft.com/office/drawing/2014/main" id="{71555C1F-979B-446F-82A9-A85C805B748F}"/>
              </a:ext>
            </a:extLst>
          </p:cNvPr>
          <p:cNvSpPr txBox="1"/>
          <p:nvPr/>
        </p:nvSpPr>
        <p:spPr>
          <a:xfrm>
            <a:off x="10460953" y="2756230"/>
            <a:ext cx="1573487" cy="307777"/>
          </a:xfrm>
          <a:prstGeom prst="rect">
            <a:avLst/>
          </a:prstGeom>
          <a:noFill/>
        </p:spPr>
        <p:txBody>
          <a:bodyPr wrap="square" rtlCol="0">
            <a:spAutoFit/>
          </a:bodyPr>
          <a:lstStyle/>
          <a:p>
            <a:pPr algn="ctr"/>
            <a:r>
              <a:rPr lang="fr-CA" sz="1400" dirty="0"/>
              <a:t>Nouvel équilibre</a:t>
            </a:r>
          </a:p>
        </p:txBody>
      </p:sp>
      <p:sp>
        <p:nvSpPr>
          <p:cNvPr id="71" name="ZoneTexte 70">
            <a:extLst>
              <a:ext uri="{FF2B5EF4-FFF2-40B4-BE49-F238E27FC236}">
                <a16:creationId xmlns:a16="http://schemas.microsoft.com/office/drawing/2014/main" id="{FD825DBE-9F1D-45BF-814D-1895DAA9B327}"/>
              </a:ext>
            </a:extLst>
          </p:cNvPr>
          <p:cNvSpPr txBox="1"/>
          <p:nvPr/>
        </p:nvSpPr>
        <p:spPr>
          <a:xfrm>
            <a:off x="3127448" y="4192025"/>
            <a:ext cx="1239442" cy="584775"/>
          </a:xfrm>
          <a:prstGeom prst="rect">
            <a:avLst/>
          </a:prstGeom>
          <a:noFill/>
        </p:spPr>
        <p:txBody>
          <a:bodyPr wrap="none" rtlCol="0">
            <a:spAutoFit/>
          </a:bodyPr>
          <a:lstStyle/>
          <a:p>
            <a:r>
              <a:rPr lang="fr-CA" sz="3200" dirty="0">
                <a:solidFill>
                  <a:srgbClr val="92D050"/>
                </a:solidFill>
              </a:rPr>
              <a:t>[H</a:t>
            </a:r>
            <a:r>
              <a:rPr lang="fr-CA" sz="3200" baseline="-25000" dirty="0">
                <a:solidFill>
                  <a:srgbClr val="92D050"/>
                </a:solidFill>
              </a:rPr>
              <a:t>2(g)</a:t>
            </a:r>
            <a:r>
              <a:rPr lang="fr-CA" sz="3200" dirty="0">
                <a:solidFill>
                  <a:srgbClr val="92D050"/>
                </a:solidFill>
              </a:rPr>
              <a:t>]</a:t>
            </a:r>
          </a:p>
        </p:txBody>
      </p:sp>
      <p:sp>
        <p:nvSpPr>
          <p:cNvPr id="72" name="ZoneTexte 71">
            <a:extLst>
              <a:ext uri="{FF2B5EF4-FFF2-40B4-BE49-F238E27FC236}">
                <a16:creationId xmlns:a16="http://schemas.microsoft.com/office/drawing/2014/main" id="{033CD8D2-7444-40ED-ABE5-B5ED93CA1EC4}"/>
              </a:ext>
            </a:extLst>
          </p:cNvPr>
          <p:cNvSpPr txBox="1"/>
          <p:nvPr/>
        </p:nvSpPr>
        <p:spPr>
          <a:xfrm>
            <a:off x="3104895" y="4883553"/>
            <a:ext cx="1239442" cy="584775"/>
          </a:xfrm>
          <a:prstGeom prst="rect">
            <a:avLst/>
          </a:prstGeom>
          <a:noFill/>
        </p:spPr>
        <p:txBody>
          <a:bodyPr wrap="none" rtlCol="0">
            <a:spAutoFit/>
          </a:bodyPr>
          <a:lstStyle/>
          <a:p>
            <a:r>
              <a:rPr lang="fr-CA" sz="3200" dirty="0">
                <a:solidFill>
                  <a:srgbClr val="92D050"/>
                </a:solidFill>
              </a:rPr>
              <a:t>[H</a:t>
            </a:r>
            <a:r>
              <a:rPr lang="fr-CA" sz="3200" baseline="-25000" dirty="0">
                <a:solidFill>
                  <a:srgbClr val="92D050"/>
                </a:solidFill>
              </a:rPr>
              <a:t>2(g)</a:t>
            </a:r>
            <a:r>
              <a:rPr lang="fr-CA" sz="3200" dirty="0">
                <a:solidFill>
                  <a:srgbClr val="92D050"/>
                </a:solidFill>
              </a:rPr>
              <a:t>]</a:t>
            </a:r>
          </a:p>
        </p:txBody>
      </p:sp>
      <p:sp>
        <p:nvSpPr>
          <p:cNvPr id="73" name="ZoneTexte 72">
            <a:extLst>
              <a:ext uri="{FF2B5EF4-FFF2-40B4-BE49-F238E27FC236}">
                <a16:creationId xmlns:a16="http://schemas.microsoft.com/office/drawing/2014/main" id="{5F104AA7-833F-499F-80FC-96CEC8B34711}"/>
              </a:ext>
            </a:extLst>
          </p:cNvPr>
          <p:cNvSpPr txBox="1"/>
          <p:nvPr/>
        </p:nvSpPr>
        <p:spPr>
          <a:xfrm>
            <a:off x="2295270" y="6226932"/>
            <a:ext cx="974947" cy="461665"/>
          </a:xfrm>
          <a:prstGeom prst="rect">
            <a:avLst/>
          </a:prstGeom>
          <a:noFill/>
        </p:spPr>
        <p:txBody>
          <a:bodyPr wrap="none" rtlCol="0">
            <a:spAutoFit/>
          </a:bodyPr>
          <a:lstStyle/>
          <a:p>
            <a:r>
              <a:rPr lang="fr-CA" sz="2400" dirty="0">
                <a:solidFill>
                  <a:srgbClr val="92D050"/>
                </a:solidFill>
              </a:rPr>
              <a:t>[H</a:t>
            </a:r>
            <a:r>
              <a:rPr lang="fr-CA" sz="2400" baseline="-25000" dirty="0">
                <a:solidFill>
                  <a:srgbClr val="92D050"/>
                </a:solidFill>
              </a:rPr>
              <a:t>2(g)</a:t>
            </a:r>
            <a:r>
              <a:rPr lang="fr-CA" sz="2400" dirty="0">
                <a:solidFill>
                  <a:srgbClr val="92D050"/>
                </a:solidFill>
              </a:rPr>
              <a:t>]</a:t>
            </a:r>
          </a:p>
        </p:txBody>
      </p:sp>
      <p:sp>
        <p:nvSpPr>
          <p:cNvPr id="74" name="ZoneTexte 73">
            <a:extLst>
              <a:ext uri="{FF2B5EF4-FFF2-40B4-BE49-F238E27FC236}">
                <a16:creationId xmlns:a16="http://schemas.microsoft.com/office/drawing/2014/main" id="{C627F561-921F-4B8F-98B0-7F20E4D226A1}"/>
              </a:ext>
            </a:extLst>
          </p:cNvPr>
          <p:cNvSpPr txBox="1"/>
          <p:nvPr/>
        </p:nvSpPr>
        <p:spPr>
          <a:xfrm>
            <a:off x="5245691" y="6227190"/>
            <a:ext cx="952505" cy="461665"/>
          </a:xfrm>
          <a:prstGeom prst="rect">
            <a:avLst/>
          </a:prstGeom>
          <a:noFill/>
        </p:spPr>
        <p:txBody>
          <a:bodyPr wrap="none" rtlCol="0">
            <a:spAutoFit/>
          </a:bodyPr>
          <a:lstStyle/>
          <a:p>
            <a:r>
              <a:rPr lang="fr-CA" sz="2400" dirty="0">
                <a:solidFill>
                  <a:srgbClr val="92D050"/>
                </a:solidFill>
              </a:rPr>
              <a:t>[HI</a:t>
            </a:r>
            <a:r>
              <a:rPr lang="fr-CA" sz="2400" baseline="-25000" dirty="0">
                <a:solidFill>
                  <a:srgbClr val="92D050"/>
                </a:solidFill>
              </a:rPr>
              <a:t>(g)</a:t>
            </a:r>
            <a:r>
              <a:rPr lang="fr-CA" sz="2400" dirty="0">
                <a:solidFill>
                  <a:srgbClr val="92D050"/>
                </a:solidFill>
              </a:rPr>
              <a:t>]</a:t>
            </a:r>
          </a:p>
        </p:txBody>
      </p:sp>
      <p:sp>
        <p:nvSpPr>
          <p:cNvPr id="79" name="Cylindre 78">
            <a:extLst>
              <a:ext uri="{FF2B5EF4-FFF2-40B4-BE49-F238E27FC236}">
                <a16:creationId xmlns:a16="http://schemas.microsoft.com/office/drawing/2014/main" id="{74CDDD00-D085-4EEE-AF4C-D2B76A4EA750}"/>
              </a:ext>
            </a:extLst>
          </p:cNvPr>
          <p:cNvSpPr/>
          <p:nvPr>
            <p:custDataLst>
              <p:tags r:id="rId3"/>
            </p:custDataLst>
          </p:nvPr>
        </p:nvSpPr>
        <p:spPr>
          <a:xfrm>
            <a:off x="8063467" y="283153"/>
            <a:ext cx="1651939" cy="1688373"/>
          </a:xfrm>
          <a:prstGeom prst="can">
            <a:avLst>
              <a:gd name="adj" fmla="val 25278"/>
            </a:avLst>
          </a:prstGeom>
          <a:solidFill>
            <a:schemeClr val="accent5">
              <a:alpha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0" name="Groupe 79">
            <a:extLst>
              <a:ext uri="{FF2B5EF4-FFF2-40B4-BE49-F238E27FC236}">
                <a16:creationId xmlns:a16="http://schemas.microsoft.com/office/drawing/2014/main" id="{A7F6382B-167B-4456-A31E-F61EAEF9C873}"/>
              </a:ext>
            </a:extLst>
          </p:cNvPr>
          <p:cNvGrpSpPr/>
          <p:nvPr>
            <p:custDataLst>
              <p:tags r:id="rId4"/>
            </p:custDataLst>
          </p:nvPr>
        </p:nvGrpSpPr>
        <p:grpSpPr>
          <a:xfrm>
            <a:off x="8056443" y="306496"/>
            <a:ext cx="1651939" cy="1664820"/>
            <a:chOff x="3932302" y="4424361"/>
            <a:chExt cx="3047793" cy="1959718"/>
          </a:xfrm>
        </p:grpSpPr>
        <p:sp>
          <p:nvSpPr>
            <p:cNvPr id="81" name="Ellipse 80">
              <a:extLst>
                <a:ext uri="{FF2B5EF4-FFF2-40B4-BE49-F238E27FC236}">
                  <a16:creationId xmlns:a16="http://schemas.microsoft.com/office/drawing/2014/main" id="{9F0738CB-687D-4242-9457-B5632623AC3A}"/>
                </a:ext>
              </a:extLst>
            </p:cNvPr>
            <p:cNvSpPr/>
            <p:nvPr/>
          </p:nvSpPr>
          <p:spPr>
            <a:xfrm>
              <a:off x="3945262" y="5897102"/>
              <a:ext cx="3030193" cy="475591"/>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Cylindre 81">
              <a:extLst>
                <a:ext uri="{FF2B5EF4-FFF2-40B4-BE49-F238E27FC236}">
                  <a16:creationId xmlns:a16="http://schemas.microsoft.com/office/drawing/2014/main" id="{A72E185B-236C-4364-B58E-AF6895814F9E}"/>
                </a:ext>
              </a:extLst>
            </p:cNvPr>
            <p:cNvSpPr/>
            <p:nvPr/>
          </p:nvSpPr>
          <p:spPr>
            <a:xfrm>
              <a:off x="3932302" y="4424361"/>
              <a:ext cx="3047793" cy="1959718"/>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83" name="Ellipse 82">
            <a:extLst>
              <a:ext uri="{FF2B5EF4-FFF2-40B4-BE49-F238E27FC236}">
                <a16:creationId xmlns:a16="http://schemas.microsoft.com/office/drawing/2014/main" id="{5E9FB096-5C16-4FC5-B9A7-88FE8CF7039D}"/>
              </a:ext>
            </a:extLst>
          </p:cNvPr>
          <p:cNvSpPr/>
          <p:nvPr/>
        </p:nvSpPr>
        <p:spPr>
          <a:xfrm>
            <a:off x="8077547" y="295690"/>
            <a:ext cx="1612267" cy="4188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5" name="ZoneTexte 84">
            <a:extLst>
              <a:ext uri="{FF2B5EF4-FFF2-40B4-BE49-F238E27FC236}">
                <a16:creationId xmlns:a16="http://schemas.microsoft.com/office/drawing/2014/main" id="{7175E27D-77D2-4577-B1F7-C1F92E644795}"/>
              </a:ext>
            </a:extLst>
          </p:cNvPr>
          <p:cNvSpPr txBox="1"/>
          <p:nvPr/>
        </p:nvSpPr>
        <p:spPr>
          <a:xfrm>
            <a:off x="4006154" y="5583424"/>
            <a:ext cx="2473754" cy="461665"/>
          </a:xfrm>
          <a:prstGeom prst="rect">
            <a:avLst/>
          </a:prstGeom>
          <a:noFill/>
        </p:spPr>
        <p:txBody>
          <a:bodyPr wrap="none" rtlCol="0">
            <a:spAutoFit/>
          </a:bodyPr>
          <a:lstStyle/>
          <a:p>
            <a:r>
              <a:rPr lang="fr-CA" sz="2400" dirty="0">
                <a:solidFill>
                  <a:srgbClr val="92D050"/>
                </a:solidFill>
              </a:rPr>
              <a:t>Réaction directe</a:t>
            </a:r>
          </a:p>
        </p:txBody>
      </p:sp>
      <p:pic>
        <p:nvPicPr>
          <p:cNvPr id="6" name="Image 5">
            <a:extLst>
              <a:ext uri="{FF2B5EF4-FFF2-40B4-BE49-F238E27FC236}">
                <a16:creationId xmlns:a16="http://schemas.microsoft.com/office/drawing/2014/main" id="{776C0B7B-7387-4D22-98BC-96F967BEEB23}"/>
              </a:ext>
            </a:extLst>
          </p:cNvPr>
          <p:cNvPicPr>
            <a:picLocks noChangeAspect="1"/>
          </p:cNvPicPr>
          <p:nvPr/>
        </p:nvPicPr>
        <p:blipFill>
          <a:blip r:embed="rId8"/>
          <a:stretch>
            <a:fillRect/>
          </a:stretch>
        </p:blipFill>
        <p:spPr>
          <a:xfrm>
            <a:off x="3285049" y="5544283"/>
            <a:ext cx="612420" cy="539513"/>
          </a:xfrm>
          <a:prstGeom prst="rect">
            <a:avLst/>
          </a:prstGeom>
        </p:spPr>
      </p:pic>
      <p:sp>
        <p:nvSpPr>
          <p:cNvPr id="75" name="Flèche : bas 74">
            <a:extLst>
              <a:ext uri="{FF2B5EF4-FFF2-40B4-BE49-F238E27FC236}">
                <a16:creationId xmlns:a16="http://schemas.microsoft.com/office/drawing/2014/main" id="{04A907B7-BC57-4D0D-8E91-733660EA0C94}"/>
              </a:ext>
            </a:extLst>
          </p:cNvPr>
          <p:cNvSpPr/>
          <p:nvPr/>
        </p:nvSpPr>
        <p:spPr>
          <a:xfrm>
            <a:off x="3375934" y="6270114"/>
            <a:ext cx="484632" cy="4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ZoneTexte 75">
            <a:extLst>
              <a:ext uri="{FF2B5EF4-FFF2-40B4-BE49-F238E27FC236}">
                <a16:creationId xmlns:a16="http://schemas.microsoft.com/office/drawing/2014/main" id="{E2E50608-7854-49AD-ABFD-006640F3C10E}"/>
              </a:ext>
            </a:extLst>
          </p:cNvPr>
          <p:cNvSpPr txBox="1"/>
          <p:nvPr/>
        </p:nvSpPr>
        <p:spPr>
          <a:xfrm>
            <a:off x="3859809" y="6258497"/>
            <a:ext cx="857927" cy="461665"/>
          </a:xfrm>
          <a:prstGeom prst="rect">
            <a:avLst/>
          </a:prstGeom>
          <a:noFill/>
        </p:spPr>
        <p:txBody>
          <a:bodyPr wrap="none" rtlCol="0">
            <a:spAutoFit/>
          </a:bodyPr>
          <a:lstStyle/>
          <a:p>
            <a:r>
              <a:rPr lang="fr-CA" sz="2400" dirty="0">
                <a:solidFill>
                  <a:srgbClr val="92D050"/>
                </a:solidFill>
              </a:rPr>
              <a:t>[I</a:t>
            </a:r>
            <a:r>
              <a:rPr lang="fr-CA" sz="2400" baseline="-25000" dirty="0">
                <a:solidFill>
                  <a:srgbClr val="92D050"/>
                </a:solidFill>
              </a:rPr>
              <a:t>2(g)</a:t>
            </a:r>
            <a:r>
              <a:rPr lang="fr-CA" sz="2400" dirty="0">
                <a:solidFill>
                  <a:srgbClr val="92D050"/>
                </a:solidFill>
              </a:rPr>
              <a:t>]</a:t>
            </a:r>
          </a:p>
        </p:txBody>
      </p:sp>
    </p:spTree>
    <p:extLst>
      <p:ext uri="{BB962C8B-B14F-4D97-AF65-F5344CB8AC3E}">
        <p14:creationId xmlns:p14="http://schemas.microsoft.com/office/powerpoint/2010/main" val="3919357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left)">
                                      <p:cBhvr>
                                        <p:cTn id="23" dur="500"/>
                                        <p:tgtEl>
                                          <p:spTgt spid="12">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wipe(left)">
                                      <p:cBhvr>
                                        <p:cTn id="31" dur="5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left)">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down)">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500"/>
                                        <p:tgtEl>
                                          <p:spTgt spid="72"/>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500"/>
                                        <p:tgtEl>
                                          <p:spTgt spid="6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500"/>
                                        <p:tgtEl>
                                          <p:spTgt spid="8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left)">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wipe(left)">
                                      <p:cBhvr>
                                        <p:cTn id="86" dur="500"/>
                                        <p:tgtEl>
                                          <p:spTgt spid="6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fade">
                                      <p:cBhvr>
                                        <p:cTn id="94" dur="500"/>
                                        <p:tgtEl>
                                          <p:spTgt spid="7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fade">
                                      <p:cBhvr>
                                        <p:cTn id="100" dur="500"/>
                                        <p:tgtEl>
                                          <p:spTgt spid="7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500"/>
                                        <p:tgtEl>
                                          <p:spTgt spid="7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fade">
                                      <p:cBhvr>
                                        <p:cTn id="111" dur="500"/>
                                        <p:tgtEl>
                                          <p:spTgt spid="84"/>
                                        </p:tgtEl>
                                      </p:cBhvr>
                                    </p:animEffect>
                                  </p:childTnLst>
                                </p:cTn>
                              </p:par>
                              <p:par>
                                <p:cTn id="112" presetID="10" presetClass="exit" presetSubtype="0" fill="hold" grpId="0" nodeType="withEffect">
                                  <p:stCondLst>
                                    <p:cond delay="0"/>
                                  </p:stCondLst>
                                  <p:childTnLst>
                                    <p:animEffect transition="out" filter="fade">
                                      <p:cBhvr>
                                        <p:cTn id="113" dur="500"/>
                                        <p:tgtEl>
                                          <p:spTgt spid="79"/>
                                        </p:tgtEl>
                                      </p:cBhvr>
                                    </p:animEffect>
                                    <p:set>
                                      <p:cBhvr>
                                        <p:cTn id="114"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2" grpId="0" uiExpand="1" build="p"/>
      <p:bldP spid="18" grpId="0" animBg="1"/>
      <p:bldP spid="19" grpId="0" animBg="1"/>
      <p:bldP spid="25" grpId="0" animBg="1"/>
      <p:bldP spid="26" grpId="0" animBg="1"/>
      <p:bldP spid="63" grpId="0" animBg="1"/>
      <p:bldP spid="64" grpId="0" animBg="1"/>
      <p:bldP spid="67" grpId="0" animBg="1"/>
      <p:bldP spid="71" grpId="0"/>
      <p:bldP spid="72" grpId="0"/>
      <p:bldP spid="73" grpId="0"/>
      <p:bldP spid="74" grpId="0"/>
      <p:bldP spid="79" grpId="0" animBg="1"/>
      <p:bldP spid="85" grpId="0"/>
      <p:bldP spid="75" grpId="0" animBg="1"/>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Résolution d’un problème</a:t>
            </a:r>
            <a:br>
              <a:rPr lang="fr-CA" b="1" dirty="0"/>
            </a:br>
            <a:r>
              <a:rPr lang="fr-CA" b="1" dirty="0"/>
              <a:t>Méthode de la bascule</a:t>
            </a:r>
          </a:p>
        </p:txBody>
      </p:sp>
      <p:sp>
        <p:nvSpPr>
          <p:cNvPr id="9" name="Rectangle 8">
            <a:extLst>
              <a:ext uri="{FF2B5EF4-FFF2-40B4-BE49-F238E27FC236}">
                <a16:creationId xmlns:a16="http://schemas.microsoft.com/office/drawing/2014/main" id="{FF8DBB41-3C7A-4434-99D3-200EBA46A792}"/>
              </a:ext>
            </a:extLst>
          </p:cNvPr>
          <p:cNvSpPr/>
          <p:nvPr/>
        </p:nvSpPr>
        <p:spPr>
          <a:xfrm>
            <a:off x="8573729" y="603135"/>
            <a:ext cx="3618271" cy="1381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u="sng" dirty="0">
                <a:solidFill>
                  <a:schemeClr val="bg1"/>
                </a:solidFill>
              </a:rPr>
              <a:t>Méthode de la bascule</a:t>
            </a:r>
          </a:p>
          <a:p>
            <a:r>
              <a:rPr lang="fr-CA" sz="1600" dirty="0">
                <a:solidFill>
                  <a:schemeClr val="bg1"/>
                </a:solidFill>
              </a:rPr>
              <a:t>NB: ce truc te permettra de prédire l’impact de la perturbation sur les concentrations (étape 4), mais il ne justifie pas les étapes 2 et 3.</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77DAC4E5-4A21-44DB-8652-1C140DFB55EB}"/>
                  </a:ext>
                </a:extLst>
              </p:cNvPr>
              <p:cNvSpPr txBox="1"/>
              <p:nvPr/>
            </p:nvSpPr>
            <p:spPr>
              <a:xfrm>
                <a:off x="3486540" y="2236527"/>
                <a:ext cx="4545668" cy="632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3200" i="1" smtClean="0">
                              <a:latin typeface="Cambria Math" panose="02040503050406030204" pitchFamily="18" charset="0"/>
                            </a:rPr>
                          </m:ctrlPr>
                        </m:sSubPr>
                        <m:e>
                          <m:r>
                            <a:rPr lang="fr-CA" sz="3200" b="0" i="1" smtClean="0">
                              <a:latin typeface="Cambria Math" panose="02040503050406030204" pitchFamily="18" charset="0"/>
                            </a:rPr>
                            <m:t>𝐻</m:t>
                          </m:r>
                        </m:e>
                        <m:sub>
                          <m:r>
                            <a:rPr lang="fr-CA" sz="3200" b="0" i="1" smtClean="0">
                              <a:latin typeface="Cambria Math" panose="02040503050406030204" pitchFamily="18" charset="0"/>
                            </a:rPr>
                            <m:t>2(</m:t>
                          </m:r>
                          <m:r>
                            <a:rPr lang="fr-CA" sz="3200" b="0" i="1" smtClean="0">
                              <a:latin typeface="Cambria Math" panose="02040503050406030204" pitchFamily="18" charset="0"/>
                            </a:rPr>
                            <m:t>𝑔</m:t>
                          </m:r>
                          <m:r>
                            <a:rPr lang="fr-CA" sz="3200" b="0" i="1" smtClean="0">
                              <a:latin typeface="Cambria Math" panose="02040503050406030204" pitchFamily="18" charset="0"/>
                            </a:rPr>
                            <m:t>)</m:t>
                          </m:r>
                        </m:sub>
                      </m:sSub>
                      <m:r>
                        <a:rPr lang="fr-CA" sz="3200" b="0" i="1" smtClean="0">
                          <a:latin typeface="Cambria Math" panose="02040503050406030204" pitchFamily="18" charset="0"/>
                        </a:rPr>
                        <m:t> </m:t>
                      </m:r>
                      <m:r>
                        <a:rPr lang="fr-CA" sz="3200" b="0" i="1" smtClean="0">
                          <a:latin typeface="Cambria Math" panose="02040503050406030204" pitchFamily="18" charset="0"/>
                          <a:ea typeface="Cambria Math" panose="02040503050406030204" pitchFamily="18" charset="0"/>
                        </a:rPr>
                        <m:t>+ </m:t>
                      </m:r>
                      <m:sSub>
                        <m:sSubPr>
                          <m:ctrlPr>
                            <a:rPr lang="fr-CA" sz="3200" b="0" i="1" smtClean="0">
                              <a:latin typeface="Cambria Math" panose="02040503050406030204" pitchFamily="18" charset="0"/>
                              <a:ea typeface="Cambria Math" panose="02040503050406030204" pitchFamily="18" charset="0"/>
                            </a:rPr>
                          </m:ctrlPr>
                        </m:sSubPr>
                        <m:e>
                          <m:r>
                            <a:rPr lang="fr-CA" sz="3200" b="0" i="1" smtClean="0">
                              <a:latin typeface="Cambria Math" panose="02040503050406030204" pitchFamily="18" charset="0"/>
                              <a:ea typeface="Cambria Math" panose="02040503050406030204" pitchFamily="18" charset="0"/>
                            </a:rPr>
                            <m:t>𝐼</m:t>
                          </m:r>
                        </m:e>
                        <m:sub>
                          <m:r>
                            <a:rPr lang="fr-CA" sz="3200" b="0" i="1" smtClean="0">
                              <a:latin typeface="Cambria Math" panose="02040503050406030204" pitchFamily="18" charset="0"/>
                              <a:ea typeface="Cambria Math" panose="02040503050406030204" pitchFamily="18" charset="0"/>
                            </a:rPr>
                            <m:t>2(</m:t>
                          </m:r>
                          <m:r>
                            <a:rPr lang="fr-CA" sz="3200" b="0" i="1" smtClean="0">
                              <a:latin typeface="Cambria Math" panose="02040503050406030204" pitchFamily="18" charset="0"/>
                              <a:ea typeface="Cambria Math" panose="02040503050406030204" pitchFamily="18" charset="0"/>
                            </a:rPr>
                            <m:t>𝑔</m:t>
                          </m:r>
                          <m:r>
                            <a:rPr lang="fr-CA" sz="3200" b="0" i="1" smtClean="0">
                              <a:latin typeface="Cambria Math" panose="02040503050406030204" pitchFamily="18" charset="0"/>
                              <a:ea typeface="Cambria Math" panose="02040503050406030204" pitchFamily="18" charset="0"/>
                            </a:rPr>
                            <m:t>)</m:t>
                          </m:r>
                        </m:sub>
                      </m:sSub>
                      <m:r>
                        <a:rPr lang="fr-CA" sz="3200" b="0" i="1" smtClean="0">
                          <a:latin typeface="Cambria Math" panose="02040503050406030204" pitchFamily="18" charset="0"/>
                          <a:ea typeface="Cambria Math" panose="02040503050406030204" pitchFamily="18" charset="0"/>
                        </a:rPr>
                        <m:t> ⇌2 </m:t>
                      </m:r>
                      <m:sSub>
                        <m:sSubPr>
                          <m:ctrlPr>
                            <a:rPr lang="fr-CA" sz="3200" b="0" i="1" smtClean="0">
                              <a:latin typeface="Cambria Math" panose="02040503050406030204" pitchFamily="18" charset="0"/>
                              <a:ea typeface="Cambria Math" panose="02040503050406030204" pitchFamily="18" charset="0"/>
                            </a:rPr>
                          </m:ctrlPr>
                        </m:sSubPr>
                        <m:e>
                          <m:r>
                            <a:rPr lang="fr-CA" sz="3200" b="0" i="1" smtClean="0">
                              <a:latin typeface="Cambria Math" panose="02040503050406030204" pitchFamily="18" charset="0"/>
                              <a:ea typeface="Cambria Math" panose="02040503050406030204" pitchFamily="18" charset="0"/>
                            </a:rPr>
                            <m:t>𝐻𝐼</m:t>
                          </m:r>
                        </m:e>
                        <m:sub>
                          <m:r>
                            <a:rPr lang="fr-CA" sz="3200" b="0" i="1" smtClean="0">
                              <a:latin typeface="Cambria Math" panose="02040503050406030204" pitchFamily="18" charset="0"/>
                              <a:ea typeface="Cambria Math" panose="02040503050406030204" pitchFamily="18" charset="0"/>
                            </a:rPr>
                            <m:t>(</m:t>
                          </m:r>
                          <m:r>
                            <a:rPr lang="fr-CA" sz="3200" b="0" i="1" smtClean="0">
                              <a:latin typeface="Cambria Math" panose="02040503050406030204" pitchFamily="18" charset="0"/>
                              <a:ea typeface="Cambria Math" panose="02040503050406030204" pitchFamily="18" charset="0"/>
                            </a:rPr>
                            <m:t>𝑔</m:t>
                          </m:r>
                          <m:r>
                            <a:rPr lang="fr-CA" sz="3200" b="0" i="1" smtClean="0">
                              <a:latin typeface="Cambria Math" panose="02040503050406030204" pitchFamily="18" charset="0"/>
                              <a:ea typeface="Cambria Math" panose="02040503050406030204" pitchFamily="18" charset="0"/>
                            </a:rPr>
                            <m:t>)</m:t>
                          </m:r>
                        </m:sub>
                      </m:sSub>
                    </m:oMath>
                  </m:oMathPara>
                </a14:m>
                <a:endParaRPr lang="fr-CA" sz="3200" dirty="0"/>
              </a:p>
            </p:txBody>
          </p:sp>
        </mc:Choice>
        <mc:Fallback xmlns="">
          <p:sp>
            <p:nvSpPr>
              <p:cNvPr id="8" name="ZoneTexte 7">
                <a:extLst>
                  <a:ext uri="{FF2B5EF4-FFF2-40B4-BE49-F238E27FC236}">
                    <a16:creationId xmlns:a16="http://schemas.microsoft.com/office/drawing/2014/main" id="{77DAC4E5-4A21-44DB-8652-1C140DFB55EB}"/>
                  </a:ext>
                </a:extLst>
              </p:cNvPr>
              <p:cNvSpPr txBox="1">
                <a:spLocks noRot="1" noChangeAspect="1" noMove="1" noResize="1" noEditPoints="1" noAdjustHandles="1" noChangeArrowheads="1" noChangeShapeType="1" noTextEdit="1"/>
              </p:cNvSpPr>
              <p:nvPr/>
            </p:nvSpPr>
            <p:spPr>
              <a:xfrm>
                <a:off x="3486540" y="2236527"/>
                <a:ext cx="4545668" cy="632161"/>
              </a:xfrm>
              <a:prstGeom prst="rect">
                <a:avLst/>
              </a:prstGeom>
              <a:blipFill>
                <a:blip r:embed="rId2"/>
                <a:stretch>
                  <a:fillRect/>
                </a:stretch>
              </a:blipFill>
            </p:spPr>
            <p:txBody>
              <a:bodyPr/>
              <a:lstStyle/>
              <a:p>
                <a:r>
                  <a:rPr lang="fr-CA">
                    <a:noFill/>
                  </a:rPr>
                  <a:t> </a:t>
                </a:r>
              </a:p>
            </p:txBody>
          </p:sp>
        </mc:Fallback>
      </mc:AlternateContent>
      <p:sp>
        <p:nvSpPr>
          <p:cNvPr id="10" name="ZoneTexte 9">
            <a:extLst>
              <a:ext uri="{FF2B5EF4-FFF2-40B4-BE49-F238E27FC236}">
                <a16:creationId xmlns:a16="http://schemas.microsoft.com/office/drawing/2014/main" id="{57A0C1CF-45B6-487D-9875-5231B45D8199}"/>
              </a:ext>
            </a:extLst>
          </p:cNvPr>
          <p:cNvSpPr txBox="1"/>
          <p:nvPr/>
        </p:nvSpPr>
        <p:spPr>
          <a:xfrm>
            <a:off x="3486540" y="2813861"/>
            <a:ext cx="1091381" cy="369332"/>
          </a:xfrm>
          <a:prstGeom prst="rect">
            <a:avLst/>
          </a:prstGeom>
          <a:noFill/>
        </p:spPr>
        <p:txBody>
          <a:bodyPr wrap="square" rtlCol="0">
            <a:spAutoFit/>
          </a:bodyPr>
          <a:lstStyle/>
          <a:p>
            <a:pPr algn="ctr"/>
            <a:r>
              <a:rPr lang="fr-CA" dirty="0"/>
              <a:t>incolore</a:t>
            </a:r>
          </a:p>
        </p:txBody>
      </p:sp>
      <p:sp>
        <p:nvSpPr>
          <p:cNvPr id="11" name="ZoneTexte 10">
            <a:extLst>
              <a:ext uri="{FF2B5EF4-FFF2-40B4-BE49-F238E27FC236}">
                <a16:creationId xmlns:a16="http://schemas.microsoft.com/office/drawing/2014/main" id="{B394F375-EEF8-4F45-9A90-1A93B12EE36D}"/>
              </a:ext>
            </a:extLst>
          </p:cNvPr>
          <p:cNvSpPr txBox="1"/>
          <p:nvPr/>
        </p:nvSpPr>
        <p:spPr>
          <a:xfrm>
            <a:off x="4994904" y="2812258"/>
            <a:ext cx="1091381" cy="369332"/>
          </a:xfrm>
          <a:prstGeom prst="rect">
            <a:avLst/>
          </a:prstGeom>
          <a:noFill/>
        </p:spPr>
        <p:txBody>
          <a:bodyPr wrap="square" rtlCol="0">
            <a:spAutoFit/>
          </a:bodyPr>
          <a:lstStyle/>
          <a:p>
            <a:pPr algn="ctr"/>
            <a:r>
              <a:rPr lang="fr-CA" dirty="0">
                <a:solidFill>
                  <a:schemeClr val="accent5"/>
                </a:solidFill>
              </a:rPr>
              <a:t>violet</a:t>
            </a:r>
          </a:p>
        </p:txBody>
      </p:sp>
      <p:sp>
        <p:nvSpPr>
          <p:cNvPr id="12" name="ZoneTexte 11">
            <a:extLst>
              <a:ext uri="{FF2B5EF4-FFF2-40B4-BE49-F238E27FC236}">
                <a16:creationId xmlns:a16="http://schemas.microsoft.com/office/drawing/2014/main" id="{C3655F81-ACB5-456D-91D3-5606EBB8D2A0}"/>
              </a:ext>
            </a:extLst>
          </p:cNvPr>
          <p:cNvSpPr txBox="1"/>
          <p:nvPr/>
        </p:nvSpPr>
        <p:spPr>
          <a:xfrm>
            <a:off x="6603628" y="2812258"/>
            <a:ext cx="1091381" cy="369332"/>
          </a:xfrm>
          <a:prstGeom prst="rect">
            <a:avLst/>
          </a:prstGeom>
          <a:noFill/>
        </p:spPr>
        <p:txBody>
          <a:bodyPr wrap="square" rtlCol="0">
            <a:spAutoFit/>
          </a:bodyPr>
          <a:lstStyle/>
          <a:p>
            <a:pPr algn="ctr"/>
            <a:r>
              <a:rPr lang="fr-CA" dirty="0"/>
              <a:t>incolore</a:t>
            </a:r>
          </a:p>
        </p:txBody>
      </p:sp>
      <p:sp>
        <p:nvSpPr>
          <p:cNvPr id="7" name="Triangle isocèle 6">
            <a:extLst>
              <a:ext uri="{FF2B5EF4-FFF2-40B4-BE49-F238E27FC236}">
                <a16:creationId xmlns:a16="http://schemas.microsoft.com/office/drawing/2014/main" id="{A4978754-27FB-4346-BA93-62261FEEA4BB}"/>
              </a:ext>
            </a:extLst>
          </p:cNvPr>
          <p:cNvSpPr/>
          <p:nvPr/>
        </p:nvSpPr>
        <p:spPr>
          <a:xfrm>
            <a:off x="1588485" y="5636432"/>
            <a:ext cx="544309" cy="46923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FE662FA5-DC94-4159-9130-F104EC553FAA}"/>
              </a:ext>
            </a:extLst>
          </p:cNvPr>
          <p:cNvSpPr/>
          <p:nvPr/>
        </p:nvSpPr>
        <p:spPr>
          <a:xfrm>
            <a:off x="416849" y="5461322"/>
            <a:ext cx="2887579" cy="17511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2943AE3B-91B8-42FA-882E-A1E1A3735929}"/>
              </a:ext>
            </a:extLst>
          </p:cNvPr>
          <p:cNvSpPr txBox="1"/>
          <p:nvPr/>
        </p:nvSpPr>
        <p:spPr>
          <a:xfrm>
            <a:off x="0" y="3706875"/>
            <a:ext cx="3548179" cy="461665"/>
          </a:xfrm>
          <a:prstGeom prst="rect">
            <a:avLst/>
          </a:prstGeom>
          <a:noFill/>
        </p:spPr>
        <p:txBody>
          <a:bodyPr wrap="square" rtlCol="0">
            <a:spAutoFit/>
          </a:bodyPr>
          <a:lstStyle/>
          <a:p>
            <a:pPr algn="ctr"/>
            <a:r>
              <a:rPr lang="fr-CA" sz="2400" dirty="0"/>
              <a:t>Équilibre initial</a:t>
            </a:r>
          </a:p>
        </p:txBody>
      </p:sp>
      <p:sp>
        <p:nvSpPr>
          <p:cNvPr id="15" name="ZoneTexte 14">
            <a:extLst>
              <a:ext uri="{FF2B5EF4-FFF2-40B4-BE49-F238E27FC236}">
                <a16:creationId xmlns:a16="http://schemas.microsoft.com/office/drawing/2014/main" id="{A02C56E1-BE16-425F-9414-E33115F7F6D9}"/>
              </a:ext>
            </a:extLst>
          </p:cNvPr>
          <p:cNvSpPr txBox="1"/>
          <p:nvPr/>
        </p:nvSpPr>
        <p:spPr>
          <a:xfrm>
            <a:off x="4242866" y="3730936"/>
            <a:ext cx="3548179" cy="461665"/>
          </a:xfrm>
          <a:prstGeom prst="rect">
            <a:avLst/>
          </a:prstGeom>
          <a:noFill/>
        </p:spPr>
        <p:txBody>
          <a:bodyPr wrap="square" rtlCol="0">
            <a:spAutoFit/>
          </a:bodyPr>
          <a:lstStyle/>
          <a:p>
            <a:pPr algn="ctr"/>
            <a:r>
              <a:rPr lang="fr-CA" sz="2400" dirty="0"/>
              <a:t>Perturbation</a:t>
            </a:r>
          </a:p>
        </p:txBody>
      </p:sp>
      <p:sp>
        <p:nvSpPr>
          <p:cNvPr id="16" name="ZoneTexte 15">
            <a:extLst>
              <a:ext uri="{FF2B5EF4-FFF2-40B4-BE49-F238E27FC236}">
                <a16:creationId xmlns:a16="http://schemas.microsoft.com/office/drawing/2014/main" id="{34C3095D-5519-46F1-92E3-2B58E13F915A}"/>
              </a:ext>
            </a:extLst>
          </p:cNvPr>
          <p:cNvSpPr txBox="1"/>
          <p:nvPr/>
        </p:nvSpPr>
        <p:spPr>
          <a:xfrm>
            <a:off x="8485733" y="3706877"/>
            <a:ext cx="3548179" cy="461665"/>
          </a:xfrm>
          <a:prstGeom prst="rect">
            <a:avLst/>
          </a:prstGeom>
          <a:noFill/>
        </p:spPr>
        <p:txBody>
          <a:bodyPr wrap="square" rtlCol="0">
            <a:spAutoFit/>
          </a:bodyPr>
          <a:lstStyle/>
          <a:p>
            <a:pPr algn="ctr"/>
            <a:r>
              <a:rPr lang="fr-CA" sz="2400" dirty="0"/>
              <a:t>Nouvel équilibre</a:t>
            </a:r>
          </a:p>
        </p:txBody>
      </p:sp>
      <p:sp>
        <p:nvSpPr>
          <p:cNvPr id="17" name="Triangle isocèle 16">
            <a:extLst>
              <a:ext uri="{FF2B5EF4-FFF2-40B4-BE49-F238E27FC236}">
                <a16:creationId xmlns:a16="http://schemas.microsoft.com/office/drawing/2014/main" id="{73032B68-684E-4397-A7E4-0E48E140604B}"/>
              </a:ext>
            </a:extLst>
          </p:cNvPr>
          <p:cNvSpPr/>
          <p:nvPr/>
        </p:nvSpPr>
        <p:spPr>
          <a:xfrm>
            <a:off x="5846602" y="5636432"/>
            <a:ext cx="544309" cy="46923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7B74D858-46F9-47ED-A6D3-C80B00A5D63C}"/>
              </a:ext>
            </a:extLst>
          </p:cNvPr>
          <p:cNvSpPr/>
          <p:nvPr/>
        </p:nvSpPr>
        <p:spPr>
          <a:xfrm>
            <a:off x="4674966" y="5461322"/>
            <a:ext cx="2887579" cy="17511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riangle isocèle 18">
            <a:extLst>
              <a:ext uri="{FF2B5EF4-FFF2-40B4-BE49-F238E27FC236}">
                <a16:creationId xmlns:a16="http://schemas.microsoft.com/office/drawing/2014/main" id="{5CCC2767-601F-43B0-A177-D2DABFE69178}"/>
              </a:ext>
            </a:extLst>
          </p:cNvPr>
          <p:cNvSpPr/>
          <p:nvPr/>
        </p:nvSpPr>
        <p:spPr>
          <a:xfrm>
            <a:off x="10133467" y="5636432"/>
            <a:ext cx="544309" cy="46923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BB691522-7718-4FD8-9B87-06ADA2DA3283}"/>
              </a:ext>
            </a:extLst>
          </p:cNvPr>
          <p:cNvSpPr/>
          <p:nvPr/>
        </p:nvSpPr>
        <p:spPr>
          <a:xfrm>
            <a:off x="8961831" y="5461322"/>
            <a:ext cx="2887579" cy="17511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5" name="Groupe 24">
            <a:extLst>
              <a:ext uri="{FF2B5EF4-FFF2-40B4-BE49-F238E27FC236}">
                <a16:creationId xmlns:a16="http://schemas.microsoft.com/office/drawing/2014/main" id="{05EBB628-F93C-4DB3-B1C5-70D7834A7DD1}"/>
              </a:ext>
            </a:extLst>
          </p:cNvPr>
          <p:cNvGrpSpPr/>
          <p:nvPr/>
        </p:nvGrpSpPr>
        <p:grpSpPr>
          <a:xfrm>
            <a:off x="151579" y="4562453"/>
            <a:ext cx="2873811" cy="657616"/>
            <a:chOff x="-169195" y="3959102"/>
            <a:chExt cx="2873811" cy="657616"/>
          </a:xfrm>
        </p:grpSpPr>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EC882743-0086-496A-9BDC-159C8C852EA9}"/>
                    </a:ext>
                  </a:extLst>
                </p:cNvPr>
                <p:cNvSpPr txBox="1"/>
                <p:nvPr/>
              </p:nvSpPr>
              <p:spPr>
                <a:xfrm>
                  <a:off x="59405" y="3959102"/>
                  <a:ext cx="2645211" cy="396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i="1" smtClean="0">
                                <a:latin typeface="Cambria Math" panose="02040503050406030204" pitchFamily="18" charset="0"/>
                              </a:rPr>
                            </m:ctrlPr>
                          </m:sSubPr>
                          <m:e>
                            <m:r>
                              <a:rPr lang="fr-CA" b="0" i="1" smtClean="0">
                                <a:latin typeface="Cambria Math" panose="02040503050406030204" pitchFamily="18" charset="0"/>
                              </a:rPr>
                              <m:t>𝐻</m:t>
                            </m:r>
                          </m:e>
                          <m:sub>
                            <m:r>
                              <a:rPr lang="fr-CA" b="0" i="1" smtClean="0">
                                <a:latin typeface="Cambria Math" panose="02040503050406030204" pitchFamily="18" charset="0"/>
                              </a:rPr>
                              <m:t>2(</m:t>
                            </m:r>
                            <m:r>
                              <a:rPr lang="fr-CA" b="0" i="1" smtClean="0">
                                <a:latin typeface="Cambria Math" panose="02040503050406030204" pitchFamily="18" charset="0"/>
                              </a:rPr>
                              <m:t>𝑔</m:t>
                            </m:r>
                            <m:r>
                              <a:rPr lang="fr-CA" b="0" i="1" smtClean="0">
                                <a:latin typeface="Cambria Math" panose="02040503050406030204" pitchFamily="18" charset="0"/>
                              </a:rPr>
                              <m:t>)</m:t>
                            </m:r>
                          </m:sub>
                        </m:sSub>
                        <m:r>
                          <a:rPr lang="fr-CA" b="0" i="1" smtClean="0">
                            <a:latin typeface="Cambria Math" panose="02040503050406030204" pitchFamily="18" charset="0"/>
                          </a:rPr>
                          <m:t> </m:t>
                        </m:r>
                        <m:r>
                          <a:rPr lang="fr-CA" b="0" i="1" smtClean="0">
                            <a:latin typeface="Cambria Math" panose="02040503050406030204" pitchFamily="18" charset="0"/>
                            <a:ea typeface="Cambria Math" panose="02040503050406030204" pitchFamily="18" charset="0"/>
                          </a:rPr>
                          <m:t>+ </m:t>
                        </m:r>
                        <m:sSub>
                          <m:sSubPr>
                            <m:ctrlPr>
                              <a:rPr lang="fr-CA" b="0"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𝐼</m:t>
                            </m:r>
                          </m:e>
                          <m:sub>
                            <m:r>
                              <a:rPr lang="fr-CA" b="0" i="1" smtClean="0">
                                <a:latin typeface="Cambria Math" panose="02040503050406030204" pitchFamily="18" charset="0"/>
                                <a:ea typeface="Cambria Math" panose="02040503050406030204" pitchFamily="18" charset="0"/>
                              </a:rPr>
                              <m:t>2(</m:t>
                            </m:r>
                            <m:r>
                              <a:rPr lang="fr-CA" b="0" i="1" smtClean="0">
                                <a:latin typeface="Cambria Math" panose="02040503050406030204" pitchFamily="18" charset="0"/>
                                <a:ea typeface="Cambria Math" panose="02040503050406030204" pitchFamily="18" charset="0"/>
                              </a:rPr>
                              <m:t>𝑔</m:t>
                            </m:r>
                            <m:r>
                              <a:rPr lang="fr-CA" b="0" i="1" smtClean="0">
                                <a:latin typeface="Cambria Math" panose="02040503050406030204" pitchFamily="18" charset="0"/>
                                <a:ea typeface="Cambria Math" panose="02040503050406030204" pitchFamily="18" charset="0"/>
                              </a:rPr>
                              <m:t>)</m:t>
                            </m:r>
                          </m:sub>
                        </m:sSub>
                        <m:r>
                          <a:rPr lang="fr-CA" b="0" i="1" smtClean="0">
                            <a:latin typeface="Cambria Math" panose="02040503050406030204" pitchFamily="18" charset="0"/>
                            <a:ea typeface="Cambria Math" panose="02040503050406030204" pitchFamily="18" charset="0"/>
                          </a:rPr>
                          <m:t> ⇌2 </m:t>
                        </m:r>
                        <m:sSub>
                          <m:sSubPr>
                            <m:ctrlPr>
                              <a:rPr lang="fr-CA" b="0"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𝐻𝐼</m:t>
                            </m:r>
                          </m:e>
                          <m:sub>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𝑔</m:t>
                            </m:r>
                            <m:r>
                              <a:rPr lang="fr-CA" b="0" i="1" smtClean="0">
                                <a:latin typeface="Cambria Math" panose="02040503050406030204" pitchFamily="18" charset="0"/>
                                <a:ea typeface="Cambria Math" panose="02040503050406030204" pitchFamily="18" charset="0"/>
                              </a:rPr>
                              <m:t>)</m:t>
                            </m:r>
                          </m:sub>
                        </m:sSub>
                      </m:oMath>
                    </m:oMathPara>
                  </a14:m>
                  <a:endParaRPr lang="fr-CA" dirty="0"/>
                </a:p>
              </p:txBody>
            </p:sp>
          </mc:Choice>
          <mc:Fallback xmlns="">
            <p:sp>
              <p:nvSpPr>
                <p:cNvPr id="21" name="ZoneTexte 20">
                  <a:extLst>
                    <a:ext uri="{FF2B5EF4-FFF2-40B4-BE49-F238E27FC236}">
                      <a16:creationId xmlns:a16="http://schemas.microsoft.com/office/drawing/2014/main" id="{EC882743-0086-496A-9BDC-159C8C852EA9}"/>
                    </a:ext>
                  </a:extLst>
                </p:cNvPr>
                <p:cNvSpPr txBox="1">
                  <a:spLocks noRot="1" noChangeAspect="1" noMove="1" noResize="1" noEditPoints="1" noAdjustHandles="1" noChangeArrowheads="1" noChangeShapeType="1" noTextEdit="1"/>
                </p:cNvSpPr>
                <p:nvPr/>
              </p:nvSpPr>
              <p:spPr>
                <a:xfrm>
                  <a:off x="59405" y="3959102"/>
                  <a:ext cx="2645211" cy="396006"/>
                </a:xfrm>
                <a:prstGeom prst="rect">
                  <a:avLst/>
                </a:prstGeom>
                <a:blipFill>
                  <a:blip r:embed="rId3"/>
                  <a:stretch>
                    <a:fillRect b="-9231"/>
                  </a:stretch>
                </a:blipFill>
              </p:spPr>
              <p:txBody>
                <a:bodyPr/>
                <a:lstStyle/>
                <a:p>
                  <a:r>
                    <a:rPr lang="fr-CA">
                      <a:noFill/>
                    </a:rPr>
                    <a:t> </a:t>
                  </a:r>
                </a:p>
              </p:txBody>
            </p:sp>
          </mc:Fallback>
        </mc:AlternateContent>
        <p:sp>
          <p:nvSpPr>
            <p:cNvPr id="22" name="ZoneTexte 21">
              <a:extLst>
                <a:ext uri="{FF2B5EF4-FFF2-40B4-BE49-F238E27FC236}">
                  <a16:creationId xmlns:a16="http://schemas.microsoft.com/office/drawing/2014/main" id="{D36346CF-57F7-4588-BA1E-1185F0CA3C8E}"/>
                </a:ext>
              </a:extLst>
            </p:cNvPr>
            <p:cNvSpPr txBox="1"/>
            <p:nvPr/>
          </p:nvSpPr>
          <p:spPr>
            <a:xfrm>
              <a:off x="-169195" y="4355108"/>
              <a:ext cx="1091381" cy="261610"/>
            </a:xfrm>
            <a:prstGeom prst="rect">
              <a:avLst/>
            </a:prstGeom>
            <a:noFill/>
          </p:spPr>
          <p:txBody>
            <a:bodyPr wrap="square" rtlCol="0">
              <a:spAutoFit/>
            </a:bodyPr>
            <a:lstStyle/>
            <a:p>
              <a:pPr algn="ctr"/>
              <a:r>
                <a:rPr lang="fr-CA" sz="1100" dirty="0"/>
                <a:t>incolore</a:t>
              </a:r>
            </a:p>
          </p:txBody>
        </p:sp>
        <p:sp>
          <p:nvSpPr>
            <p:cNvPr id="23" name="ZoneTexte 22">
              <a:extLst>
                <a:ext uri="{FF2B5EF4-FFF2-40B4-BE49-F238E27FC236}">
                  <a16:creationId xmlns:a16="http://schemas.microsoft.com/office/drawing/2014/main" id="{1B6A559F-4F38-433E-B45D-B96F48764127}"/>
                </a:ext>
              </a:extLst>
            </p:cNvPr>
            <p:cNvSpPr txBox="1"/>
            <p:nvPr/>
          </p:nvSpPr>
          <p:spPr>
            <a:xfrm>
              <a:off x="722019" y="4355108"/>
              <a:ext cx="1091381" cy="261610"/>
            </a:xfrm>
            <a:prstGeom prst="rect">
              <a:avLst/>
            </a:prstGeom>
            <a:noFill/>
          </p:spPr>
          <p:txBody>
            <a:bodyPr wrap="square" rtlCol="0">
              <a:spAutoFit/>
            </a:bodyPr>
            <a:lstStyle/>
            <a:p>
              <a:pPr algn="ctr"/>
              <a:r>
                <a:rPr lang="fr-CA" sz="1100" dirty="0">
                  <a:solidFill>
                    <a:schemeClr val="accent5"/>
                  </a:solidFill>
                </a:rPr>
                <a:t>violet</a:t>
              </a:r>
            </a:p>
          </p:txBody>
        </p:sp>
        <p:sp>
          <p:nvSpPr>
            <p:cNvPr id="24" name="ZoneTexte 23">
              <a:extLst>
                <a:ext uri="{FF2B5EF4-FFF2-40B4-BE49-F238E27FC236}">
                  <a16:creationId xmlns:a16="http://schemas.microsoft.com/office/drawing/2014/main" id="{C2D61CE0-48C8-4D33-8ED0-A2E8CF8BB2D0}"/>
                </a:ext>
              </a:extLst>
            </p:cNvPr>
            <p:cNvSpPr txBox="1"/>
            <p:nvPr/>
          </p:nvSpPr>
          <p:spPr>
            <a:xfrm>
              <a:off x="1595091" y="4355108"/>
              <a:ext cx="1091381" cy="261610"/>
            </a:xfrm>
            <a:prstGeom prst="rect">
              <a:avLst/>
            </a:prstGeom>
            <a:noFill/>
          </p:spPr>
          <p:txBody>
            <a:bodyPr wrap="square" rtlCol="0">
              <a:spAutoFit/>
            </a:bodyPr>
            <a:lstStyle/>
            <a:p>
              <a:pPr algn="ctr"/>
              <a:r>
                <a:rPr lang="fr-CA" sz="1100" dirty="0"/>
                <a:t>incolore</a:t>
              </a:r>
            </a:p>
          </p:txBody>
        </p:sp>
      </p:grpSp>
      <p:grpSp>
        <p:nvGrpSpPr>
          <p:cNvPr id="33" name="Groupe 32">
            <a:extLst>
              <a:ext uri="{FF2B5EF4-FFF2-40B4-BE49-F238E27FC236}">
                <a16:creationId xmlns:a16="http://schemas.microsoft.com/office/drawing/2014/main" id="{48F1DF76-6A32-4C84-8403-C9D3EDD8BC22}"/>
              </a:ext>
            </a:extLst>
          </p:cNvPr>
          <p:cNvGrpSpPr/>
          <p:nvPr/>
        </p:nvGrpSpPr>
        <p:grpSpPr>
          <a:xfrm>
            <a:off x="4309584" y="4562453"/>
            <a:ext cx="2873811" cy="657616"/>
            <a:chOff x="-169195" y="3959102"/>
            <a:chExt cx="2873811" cy="657616"/>
          </a:xfrm>
        </p:grpSpPr>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21E8162A-436F-41FF-8DEA-5FC29C024F93}"/>
                    </a:ext>
                  </a:extLst>
                </p:cNvPr>
                <p:cNvSpPr txBox="1"/>
                <p:nvPr/>
              </p:nvSpPr>
              <p:spPr>
                <a:xfrm>
                  <a:off x="59405" y="3959102"/>
                  <a:ext cx="2645211" cy="396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i="1" smtClean="0">
                                <a:latin typeface="Cambria Math" panose="02040503050406030204" pitchFamily="18" charset="0"/>
                              </a:rPr>
                            </m:ctrlPr>
                          </m:sSubPr>
                          <m:e>
                            <m:r>
                              <a:rPr lang="fr-CA" b="0" i="1" smtClean="0">
                                <a:latin typeface="Cambria Math" panose="02040503050406030204" pitchFamily="18" charset="0"/>
                              </a:rPr>
                              <m:t>𝐻</m:t>
                            </m:r>
                          </m:e>
                          <m:sub>
                            <m:r>
                              <a:rPr lang="fr-CA" b="0" i="1" smtClean="0">
                                <a:latin typeface="Cambria Math" panose="02040503050406030204" pitchFamily="18" charset="0"/>
                              </a:rPr>
                              <m:t>2(</m:t>
                            </m:r>
                            <m:r>
                              <a:rPr lang="fr-CA" b="0" i="1" smtClean="0">
                                <a:latin typeface="Cambria Math" panose="02040503050406030204" pitchFamily="18" charset="0"/>
                              </a:rPr>
                              <m:t>𝑔</m:t>
                            </m:r>
                            <m:r>
                              <a:rPr lang="fr-CA" b="0" i="1" smtClean="0">
                                <a:latin typeface="Cambria Math" panose="02040503050406030204" pitchFamily="18" charset="0"/>
                              </a:rPr>
                              <m:t>)</m:t>
                            </m:r>
                          </m:sub>
                        </m:sSub>
                        <m:r>
                          <a:rPr lang="fr-CA" b="0" i="1" smtClean="0">
                            <a:latin typeface="Cambria Math" panose="02040503050406030204" pitchFamily="18" charset="0"/>
                          </a:rPr>
                          <m:t> </m:t>
                        </m:r>
                        <m:r>
                          <a:rPr lang="fr-CA" b="0" i="1" smtClean="0">
                            <a:latin typeface="Cambria Math" panose="02040503050406030204" pitchFamily="18" charset="0"/>
                            <a:ea typeface="Cambria Math" panose="02040503050406030204" pitchFamily="18" charset="0"/>
                          </a:rPr>
                          <m:t>+ </m:t>
                        </m:r>
                        <m:sSub>
                          <m:sSubPr>
                            <m:ctrlPr>
                              <a:rPr lang="fr-CA" b="0"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𝐼</m:t>
                            </m:r>
                          </m:e>
                          <m:sub>
                            <m:r>
                              <a:rPr lang="fr-CA" b="0" i="1" smtClean="0">
                                <a:latin typeface="Cambria Math" panose="02040503050406030204" pitchFamily="18" charset="0"/>
                                <a:ea typeface="Cambria Math" panose="02040503050406030204" pitchFamily="18" charset="0"/>
                              </a:rPr>
                              <m:t>2(</m:t>
                            </m:r>
                            <m:r>
                              <a:rPr lang="fr-CA" b="0" i="1" smtClean="0">
                                <a:latin typeface="Cambria Math" panose="02040503050406030204" pitchFamily="18" charset="0"/>
                                <a:ea typeface="Cambria Math" panose="02040503050406030204" pitchFamily="18" charset="0"/>
                              </a:rPr>
                              <m:t>𝑔</m:t>
                            </m:r>
                            <m:r>
                              <a:rPr lang="fr-CA" b="0" i="1" smtClean="0">
                                <a:latin typeface="Cambria Math" panose="02040503050406030204" pitchFamily="18" charset="0"/>
                                <a:ea typeface="Cambria Math" panose="02040503050406030204" pitchFamily="18" charset="0"/>
                              </a:rPr>
                              <m:t>)</m:t>
                            </m:r>
                          </m:sub>
                        </m:sSub>
                        <m:r>
                          <a:rPr lang="fr-CA" b="0" i="1" smtClean="0">
                            <a:latin typeface="Cambria Math" panose="02040503050406030204" pitchFamily="18" charset="0"/>
                            <a:ea typeface="Cambria Math" panose="02040503050406030204" pitchFamily="18" charset="0"/>
                          </a:rPr>
                          <m:t> ⇌2 </m:t>
                        </m:r>
                        <m:sSub>
                          <m:sSubPr>
                            <m:ctrlPr>
                              <a:rPr lang="fr-CA" b="0"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𝐻𝐼</m:t>
                            </m:r>
                          </m:e>
                          <m:sub>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𝑔</m:t>
                            </m:r>
                            <m:r>
                              <a:rPr lang="fr-CA" b="0" i="1" smtClean="0">
                                <a:latin typeface="Cambria Math" panose="02040503050406030204" pitchFamily="18" charset="0"/>
                                <a:ea typeface="Cambria Math" panose="02040503050406030204" pitchFamily="18" charset="0"/>
                              </a:rPr>
                              <m:t>)</m:t>
                            </m:r>
                          </m:sub>
                        </m:sSub>
                      </m:oMath>
                    </m:oMathPara>
                  </a14:m>
                  <a:endParaRPr lang="fr-CA" dirty="0"/>
                </a:p>
              </p:txBody>
            </p:sp>
          </mc:Choice>
          <mc:Fallback xmlns="">
            <p:sp>
              <p:nvSpPr>
                <p:cNvPr id="34" name="ZoneTexte 33">
                  <a:extLst>
                    <a:ext uri="{FF2B5EF4-FFF2-40B4-BE49-F238E27FC236}">
                      <a16:creationId xmlns:a16="http://schemas.microsoft.com/office/drawing/2014/main" id="{21E8162A-436F-41FF-8DEA-5FC29C024F93}"/>
                    </a:ext>
                  </a:extLst>
                </p:cNvPr>
                <p:cNvSpPr txBox="1">
                  <a:spLocks noRot="1" noChangeAspect="1" noMove="1" noResize="1" noEditPoints="1" noAdjustHandles="1" noChangeArrowheads="1" noChangeShapeType="1" noTextEdit="1"/>
                </p:cNvSpPr>
                <p:nvPr/>
              </p:nvSpPr>
              <p:spPr>
                <a:xfrm>
                  <a:off x="59405" y="3959102"/>
                  <a:ext cx="2645211" cy="396006"/>
                </a:xfrm>
                <a:prstGeom prst="rect">
                  <a:avLst/>
                </a:prstGeom>
                <a:blipFill>
                  <a:blip r:embed="rId4"/>
                  <a:stretch>
                    <a:fillRect b="-9231"/>
                  </a:stretch>
                </a:blipFill>
              </p:spPr>
              <p:txBody>
                <a:bodyPr/>
                <a:lstStyle/>
                <a:p>
                  <a:r>
                    <a:rPr lang="fr-CA">
                      <a:noFill/>
                    </a:rPr>
                    <a:t> </a:t>
                  </a:r>
                </a:p>
              </p:txBody>
            </p:sp>
          </mc:Fallback>
        </mc:AlternateContent>
        <p:sp>
          <p:nvSpPr>
            <p:cNvPr id="35" name="ZoneTexte 34">
              <a:extLst>
                <a:ext uri="{FF2B5EF4-FFF2-40B4-BE49-F238E27FC236}">
                  <a16:creationId xmlns:a16="http://schemas.microsoft.com/office/drawing/2014/main" id="{E3EAA556-AE80-4957-8009-DD373A910059}"/>
                </a:ext>
              </a:extLst>
            </p:cNvPr>
            <p:cNvSpPr txBox="1"/>
            <p:nvPr/>
          </p:nvSpPr>
          <p:spPr>
            <a:xfrm>
              <a:off x="-169195" y="4355108"/>
              <a:ext cx="1091381" cy="261610"/>
            </a:xfrm>
            <a:prstGeom prst="rect">
              <a:avLst/>
            </a:prstGeom>
            <a:noFill/>
          </p:spPr>
          <p:txBody>
            <a:bodyPr wrap="square" rtlCol="0">
              <a:spAutoFit/>
            </a:bodyPr>
            <a:lstStyle/>
            <a:p>
              <a:pPr algn="ctr"/>
              <a:r>
                <a:rPr lang="fr-CA" sz="1100" dirty="0"/>
                <a:t>incolore</a:t>
              </a:r>
            </a:p>
          </p:txBody>
        </p:sp>
        <p:sp>
          <p:nvSpPr>
            <p:cNvPr id="36" name="ZoneTexte 35">
              <a:extLst>
                <a:ext uri="{FF2B5EF4-FFF2-40B4-BE49-F238E27FC236}">
                  <a16:creationId xmlns:a16="http://schemas.microsoft.com/office/drawing/2014/main" id="{980E022F-47D1-4523-8C51-0C5954ABC601}"/>
                </a:ext>
              </a:extLst>
            </p:cNvPr>
            <p:cNvSpPr txBox="1"/>
            <p:nvPr/>
          </p:nvSpPr>
          <p:spPr>
            <a:xfrm>
              <a:off x="722019" y="4355108"/>
              <a:ext cx="1091381" cy="261610"/>
            </a:xfrm>
            <a:prstGeom prst="rect">
              <a:avLst/>
            </a:prstGeom>
            <a:noFill/>
          </p:spPr>
          <p:txBody>
            <a:bodyPr wrap="square" rtlCol="0">
              <a:spAutoFit/>
            </a:bodyPr>
            <a:lstStyle/>
            <a:p>
              <a:pPr algn="ctr"/>
              <a:r>
                <a:rPr lang="fr-CA" sz="1100" dirty="0">
                  <a:solidFill>
                    <a:schemeClr val="accent5"/>
                  </a:solidFill>
                </a:rPr>
                <a:t>violet</a:t>
              </a:r>
            </a:p>
          </p:txBody>
        </p:sp>
        <p:sp>
          <p:nvSpPr>
            <p:cNvPr id="37" name="ZoneTexte 36">
              <a:extLst>
                <a:ext uri="{FF2B5EF4-FFF2-40B4-BE49-F238E27FC236}">
                  <a16:creationId xmlns:a16="http://schemas.microsoft.com/office/drawing/2014/main" id="{FA472A90-C62D-47E8-AC98-DB9032BEE1B5}"/>
                </a:ext>
              </a:extLst>
            </p:cNvPr>
            <p:cNvSpPr txBox="1"/>
            <p:nvPr/>
          </p:nvSpPr>
          <p:spPr>
            <a:xfrm>
              <a:off x="1595091" y="4355108"/>
              <a:ext cx="1091381" cy="261610"/>
            </a:xfrm>
            <a:prstGeom prst="rect">
              <a:avLst/>
            </a:prstGeom>
            <a:noFill/>
          </p:spPr>
          <p:txBody>
            <a:bodyPr wrap="square" rtlCol="0">
              <a:spAutoFit/>
            </a:bodyPr>
            <a:lstStyle/>
            <a:p>
              <a:pPr algn="ctr"/>
              <a:r>
                <a:rPr lang="fr-CA" sz="1100" dirty="0"/>
                <a:t>incolore</a:t>
              </a:r>
            </a:p>
          </p:txBody>
        </p:sp>
      </p:grpSp>
      <p:grpSp>
        <p:nvGrpSpPr>
          <p:cNvPr id="38" name="Groupe 37">
            <a:extLst>
              <a:ext uri="{FF2B5EF4-FFF2-40B4-BE49-F238E27FC236}">
                <a16:creationId xmlns:a16="http://schemas.microsoft.com/office/drawing/2014/main" id="{8CDAC3D6-D899-4751-B32B-819D6AA094E0}"/>
              </a:ext>
            </a:extLst>
          </p:cNvPr>
          <p:cNvGrpSpPr/>
          <p:nvPr/>
        </p:nvGrpSpPr>
        <p:grpSpPr>
          <a:xfrm>
            <a:off x="8485733" y="4562453"/>
            <a:ext cx="2873811" cy="657616"/>
            <a:chOff x="-169195" y="3959102"/>
            <a:chExt cx="2873811" cy="657616"/>
          </a:xfrm>
        </p:grpSpPr>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E66B7817-6A98-4687-A488-E3A773690F44}"/>
                    </a:ext>
                  </a:extLst>
                </p:cNvPr>
                <p:cNvSpPr txBox="1"/>
                <p:nvPr/>
              </p:nvSpPr>
              <p:spPr>
                <a:xfrm>
                  <a:off x="59405" y="3959102"/>
                  <a:ext cx="2645211" cy="396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i="1" smtClean="0">
                                <a:latin typeface="Cambria Math" panose="02040503050406030204" pitchFamily="18" charset="0"/>
                              </a:rPr>
                            </m:ctrlPr>
                          </m:sSubPr>
                          <m:e>
                            <m:r>
                              <a:rPr lang="fr-CA" b="0" i="1" smtClean="0">
                                <a:latin typeface="Cambria Math" panose="02040503050406030204" pitchFamily="18" charset="0"/>
                              </a:rPr>
                              <m:t>𝐻</m:t>
                            </m:r>
                          </m:e>
                          <m:sub>
                            <m:r>
                              <a:rPr lang="fr-CA" b="0" i="1" smtClean="0">
                                <a:latin typeface="Cambria Math" panose="02040503050406030204" pitchFamily="18" charset="0"/>
                              </a:rPr>
                              <m:t>2(</m:t>
                            </m:r>
                            <m:r>
                              <a:rPr lang="fr-CA" b="0" i="1" smtClean="0">
                                <a:latin typeface="Cambria Math" panose="02040503050406030204" pitchFamily="18" charset="0"/>
                              </a:rPr>
                              <m:t>𝑔</m:t>
                            </m:r>
                            <m:r>
                              <a:rPr lang="fr-CA" b="0" i="1" smtClean="0">
                                <a:latin typeface="Cambria Math" panose="02040503050406030204" pitchFamily="18" charset="0"/>
                              </a:rPr>
                              <m:t>)</m:t>
                            </m:r>
                          </m:sub>
                        </m:sSub>
                        <m:r>
                          <a:rPr lang="fr-CA" b="0" i="1" smtClean="0">
                            <a:latin typeface="Cambria Math" panose="02040503050406030204" pitchFamily="18" charset="0"/>
                          </a:rPr>
                          <m:t> </m:t>
                        </m:r>
                        <m:r>
                          <a:rPr lang="fr-CA" b="0" i="1" smtClean="0">
                            <a:latin typeface="Cambria Math" panose="02040503050406030204" pitchFamily="18" charset="0"/>
                            <a:ea typeface="Cambria Math" panose="02040503050406030204" pitchFamily="18" charset="0"/>
                          </a:rPr>
                          <m:t>+ </m:t>
                        </m:r>
                        <m:sSub>
                          <m:sSubPr>
                            <m:ctrlPr>
                              <a:rPr lang="fr-CA" b="0"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𝐼</m:t>
                            </m:r>
                          </m:e>
                          <m:sub>
                            <m:r>
                              <a:rPr lang="fr-CA" b="0" i="1" smtClean="0">
                                <a:latin typeface="Cambria Math" panose="02040503050406030204" pitchFamily="18" charset="0"/>
                                <a:ea typeface="Cambria Math" panose="02040503050406030204" pitchFamily="18" charset="0"/>
                              </a:rPr>
                              <m:t>2(</m:t>
                            </m:r>
                            <m:r>
                              <a:rPr lang="fr-CA" b="0" i="1" smtClean="0">
                                <a:latin typeface="Cambria Math" panose="02040503050406030204" pitchFamily="18" charset="0"/>
                                <a:ea typeface="Cambria Math" panose="02040503050406030204" pitchFamily="18" charset="0"/>
                              </a:rPr>
                              <m:t>𝑔</m:t>
                            </m:r>
                            <m:r>
                              <a:rPr lang="fr-CA" b="0" i="1" smtClean="0">
                                <a:latin typeface="Cambria Math" panose="02040503050406030204" pitchFamily="18" charset="0"/>
                                <a:ea typeface="Cambria Math" panose="02040503050406030204" pitchFamily="18" charset="0"/>
                              </a:rPr>
                              <m:t>)</m:t>
                            </m:r>
                          </m:sub>
                        </m:sSub>
                        <m:r>
                          <a:rPr lang="fr-CA" b="0" i="1" smtClean="0">
                            <a:latin typeface="Cambria Math" panose="02040503050406030204" pitchFamily="18" charset="0"/>
                            <a:ea typeface="Cambria Math" panose="02040503050406030204" pitchFamily="18" charset="0"/>
                          </a:rPr>
                          <m:t> ⇌2 </m:t>
                        </m:r>
                        <m:sSub>
                          <m:sSubPr>
                            <m:ctrlPr>
                              <a:rPr lang="fr-CA" b="0"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𝐻𝐼</m:t>
                            </m:r>
                          </m:e>
                          <m:sub>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𝑔</m:t>
                            </m:r>
                            <m:r>
                              <a:rPr lang="fr-CA" b="0" i="1" smtClean="0">
                                <a:latin typeface="Cambria Math" panose="02040503050406030204" pitchFamily="18" charset="0"/>
                                <a:ea typeface="Cambria Math" panose="02040503050406030204" pitchFamily="18" charset="0"/>
                              </a:rPr>
                              <m:t>)</m:t>
                            </m:r>
                          </m:sub>
                        </m:sSub>
                      </m:oMath>
                    </m:oMathPara>
                  </a14:m>
                  <a:endParaRPr lang="fr-CA" dirty="0"/>
                </a:p>
              </p:txBody>
            </p:sp>
          </mc:Choice>
          <mc:Fallback xmlns="">
            <p:sp>
              <p:nvSpPr>
                <p:cNvPr id="39" name="ZoneTexte 38">
                  <a:extLst>
                    <a:ext uri="{FF2B5EF4-FFF2-40B4-BE49-F238E27FC236}">
                      <a16:creationId xmlns:a16="http://schemas.microsoft.com/office/drawing/2014/main" id="{E66B7817-6A98-4687-A488-E3A773690F44}"/>
                    </a:ext>
                  </a:extLst>
                </p:cNvPr>
                <p:cNvSpPr txBox="1">
                  <a:spLocks noRot="1" noChangeAspect="1" noMove="1" noResize="1" noEditPoints="1" noAdjustHandles="1" noChangeArrowheads="1" noChangeShapeType="1" noTextEdit="1"/>
                </p:cNvSpPr>
                <p:nvPr/>
              </p:nvSpPr>
              <p:spPr>
                <a:xfrm>
                  <a:off x="59405" y="3959102"/>
                  <a:ext cx="2645211" cy="396006"/>
                </a:xfrm>
                <a:prstGeom prst="rect">
                  <a:avLst/>
                </a:prstGeom>
                <a:blipFill>
                  <a:blip r:embed="rId5"/>
                  <a:stretch>
                    <a:fillRect b="-9231"/>
                  </a:stretch>
                </a:blipFill>
              </p:spPr>
              <p:txBody>
                <a:bodyPr/>
                <a:lstStyle/>
                <a:p>
                  <a:r>
                    <a:rPr lang="fr-CA">
                      <a:noFill/>
                    </a:rPr>
                    <a:t> </a:t>
                  </a:r>
                </a:p>
              </p:txBody>
            </p:sp>
          </mc:Fallback>
        </mc:AlternateContent>
        <p:sp>
          <p:nvSpPr>
            <p:cNvPr id="40" name="ZoneTexte 39">
              <a:extLst>
                <a:ext uri="{FF2B5EF4-FFF2-40B4-BE49-F238E27FC236}">
                  <a16:creationId xmlns:a16="http://schemas.microsoft.com/office/drawing/2014/main" id="{F9B20EB2-CEC5-4835-A692-74822CD962F5}"/>
                </a:ext>
              </a:extLst>
            </p:cNvPr>
            <p:cNvSpPr txBox="1"/>
            <p:nvPr/>
          </p:nvSpPr>
          <p:spPr>
            <a:xfrm>
              <a:off x="-169195" y="4355108"/>
              <a:ext cx="1091381" cy="261610"/>
            </a:xfrm>
            <a:prstGeom prst="rect">
              <a:avLst/>
            </a:prstGeom>
            <a:noFill/>
          </p:spPr>
          <p:txBody>
            <a:bodyPr wrap="square" rtlCol="0">
              <a:spAutoFit/>
            </a:bodyPr>
            <a:lstStyle/>
            <a:p>
              <a:pPr algn="ctr"/>
              <a:r>
                <a:rPr lang="fr-CA" sz="1100" dirty="0"/>
                <a:t>incolore</a:t>
              </a:r>
            </a:p>
          </p:txBody>
        </p:sp>
        <p:sp>
          <p:nvSpPr>
            <p:cNvPr id="41" name="ZoneTexte 40">
              <a:extLst>
                <a:ext uri="{FF2B5EF4-FFF2-40B4-BE49-F238E27FC236}">
                  <a16:creationId xmlns:a16="http://schemas.microsoft.com/office/drawing/2014/main" id="{F3F35725-A3DA-411B-AE2F-3614EF0C95D8}"/>
                </a:ext>
              </a:extLst>
            </p:cNvPr>
            <p:cNvSpPr txBox="1"/>
            <p:nvPr/>
          </p:nvSpPr>
          <p:spPr>
            <a:xfrm>
              <a:off x="722019" y="4355108"/>
              <a:ext cx="1091381" cy="261610"/>
            </a:xfrm>
            <a:prstGeom prst="rect">
              <a:avLst/>
            </a:prstGeom>
            <a:noFill/>
          </p:spPr>
          <p:txBody>
            <a:bodyPr wrap="square" rtlCol="0">
              <a:spAutoFit/>
            </a:bodyPr>
            <a:lstStyle/>
            <a:p>
              <a:pPr algn="ctr"/>
              <a:r>
                <a:rPr lang="fr-CA" sz="1100" dirty="0">
                  <a:solidFill>
                    <a:schemeClr val="accent5"/>
                  </a:solidFill>
                </a:rPr>
                <a:t>violet</a:t>
              </a:r>
            </a:p>
          </p:txBody>
        </p:sp>
        <p:sp>
          <p:nvSpPr>
            <p:cNvPr id="42" name="ZoneTexte 41">
              <a:extLst>
                <a:ext uri="{FF2B5EF4-FFF2-40B4-BE49-F238E27FC236}">
                  <a16:creationId xmlns:a16="http://schemas.microsoft.com/office/drawing/2014/main" id="{F42BBCA4-0949-411D-9A41-9FC6BD5A2B39}"/>
                </a:ext>
              </a:extLst>
            </p:cNvPr>
            <p:cNvSpPr txBox="1"/>
            <p:nvPr/>
          </p:nvSpPr>
          <p:spPr>
            <a:xfrm>
              <a:off x="1595091" y="4355108"/>
              <a:ext cx="1091381" cy="261610"/>
            </a:xfrm>
            <a:prstGeom prst="rect">
              <a:avLst/>
            </a:prstGeom>
            <a:noFill/>
          </p:spPr>
          <p:txBody>
            <a:bodyPr wrap="square" rtlCol="0">
              <a:spAutoFit/>
            </a:bodyPr>
            <a:lstStyle/>
            <a:p>
              <a:pPr algn="ctr"/>
              <a:r>
                <a:rPr lang="fr-CA" sz="1100" dirty="0"/>
                <a:t>incolore</a:t>
              </a:r>
            </a:p>
          </p:txBody>
        </p:sp>
      </p:grpSp>
      <p:sp>
        <p:nvSpPr>
          <p:cNvPr id="46" name="Flèche : bas 45">
            <a:extLst>
              <a:ext uri="{FF2B5EF4-FFF2-40B4-BE49-F238E27FC236}">
                <a16:creationId xmlns:a16="http://schemas.microsoft.com/office/drawing/2014/main" id="{8898F681-3DC3-479F-9FEB-791789BA4CD9}"/>
              </a:ext>
            </a:extLst>
          </p:cNvPr>
          <p:cNvSpPr/>
          <p:nvPr/>
        </p:nvSpPr>
        <p:spPr>
          <a:xfrm rot="10800000">
            <a:off x="6264254" y="4425821"/>
            <a:ext cx="878097" cy="978408"/>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9" name="Image 48">
            <a:extLst>
              <a:ext uri="{FF2B5EF4-FFF2-40B4-BE49-F238E27FC236}">
                <a16:creationId xmlns:a16="http://schemas.microsoft.com/office/drawing/2014/main" id="{FBB20E5E-18CE-4FCF-8F76-5555830D6930}"/>
              </a:ext>
            </a:extLst>
          </p:cNvPr>
          <p:cNvPicPr>
            <a:picLocks noChangeAspect="1"/>
          </p:cNvPicPr>
          <p:nvPr/>
        </p:nvPicPr>
        <p:blipFill>
          <a:blip r:embed="rId6"/>
          <a:stretch>
            <a:fillRect/>
          </a:stretch>
        </p:blipFill>
        <p:spPr>
          <a:xfrm>
            <a:off x="0" y="0"/>
            <a:ext cx="12192528" cy="6858297"/>
          </a:xfrm>
          <a:prstGeom prst="rect">
            <a:avLst/>
          </a:prstGeom>
        </p:spPr>
      </p:pic>
      <p:sp>
        <p:nvSpPr>
          <p:cNvPr id="43" name="Flèche : bas 42">
            <a:extLst>
              <a:ext uri="{FF2B5EF4-FFF2-40B4-BE49-F238E27FC236}">
                <a16:creationId xmlns:a16="http://schemas.microsoft.com/office/drawing/2014/main" id="{646BBCF2-1B3D-46D9-A305-32DA8BAFD62B}"/>
              </a:ext>
            </a:extLst>
          </p:cNvPr>
          <p:cNvSpPr/>
          <p:nvPr/>
        </p:nvSpPr>
        <p:spPr>
          <a:xfrm>
            <a:off x="4473738" y="4450311"/>
            <a:ext cx="878097" cy="978408"/>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Flèche : bas 44">
            <a:extLst>
              <a:ext uri="{FF2B5EF4-FFF2-40B4-BE49-F238E27FC236}">
                <a16:creationId xmlns:a16="http://schemas.microsoft.com/office/drawing/2014/main" id="{D871BE07-5B9A-4DD5-A7DA-0F2A1E5E59E7}"/>
              </a:ext>
            </a:extLst>
          </p:cNvPr>
          <p:cNvSpPr/>
          <p:nvPr/>
        </p:nvSpPr>
        <p:spPr>
          <a:xfrm>
            <a:off x="5378071" y="4450311"/>
            <a:ext cx="878097" cy="978408"/>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50686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10" presetClass="entr" presetSubtype="0" fill="hold" grpId="1"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up)">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grpId="0" nodeType="clickEffect">
                                  <p:stCondLst>
                                    <p:cond delay="0"/>
                                  </p:stCondLst>
                                  <p:childTnLst>
                                    <p:animRot by="-1200000">
                                      <p:cBhvr>
                                        <p:cTn id="45" dur="1000" fill="hold"/>
                                        <p:tgtEl>
                                          <p:spTgt spid="18"/>
                                        </p:tgtEl>
                                        <p:attrNameLst>
                                          <p:attrName>r</p:attrName>
                                        </p:attrNameLst>
                                      </p:cBhvr>
                                    </p:animRot>
                                  </p:childTnLst>
                                </p:cTn>
                              </p:par>
                              <p:par>
                                <p:cTn id="46" presetID="8" presetClass="emph" presetSubtype="0" fill="hold" nodeType="withEffect">
                                  <p:stCondLst>
                                    <p:cond delay="0"/>
                                  </p:stCondLst>
                                  <p:childTnLst>
                                    <p:animRot by="-1200000">
                                      <p:cBhvr>
                                        <p:cTn id="47" dur="1000" fill="hold"/>
                                        <p:tgtEl>
                                          <p:spTgt spid="33"/>
                                        </p:tgtEl>
                                        <p:attrNameLst>
                                          <p:attrName>r</p:attrName>
                                        </p:attrNameLst>
                                      </p:cBhvr>
                                    </p:animRo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p:bldP spid="15" grpId="0"/>
      <p:bldP spid="16" grpId="0"/>
      <p:bldP spid="17" grpId="0" animBg="1"/>
      <p:bldP spid="18" grpId="0" animBg="1"/>
      <p:bldP spid="18" grpId="1" animBg="1"/>
      <p:bldP spid="19" grpId="0" animBg="1"/>
      <p:bldP spid="20" grpId="0" animBg="1"/>
      <p:bldP spid="46" grpId="0" animBg="1"/>
      <p:bldP spid="43"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ECA88982-7DD9-4BCA-8ED9-460F78C7E576}"/>
              </a:ext>
            </a:extLst>
          </p:cNvPr>
          <p:cNvSpPr txBox="1"/>
          <p:nvPr/>
        </p:nvSpPr>
        <p:spPr>
          <a:xfrm>
            <a:off x="70588" y="4152276"/>
            <a:ext cx="7243758" cy="2459584"/>
          </a:xfrm>
          <a:prstGeom prst="rect">
            <a:avLst/>
          </a:prstGeom>
          <a:noFill/>
        </p:spPr>
        <p:txBody>
          <a:bodyPr wrap="square" rtlCol="0">
            <a:spAutoFit/>
          </a:bodyPr>
          <a:lstStyle/>
          <a:p>
            <a:pPr marL="342900" indent="-342900">
              <a:lnSpc>
                <a:spcPct val="200000"/>
              </a:lnSpc>
              <a:buFont typeface="+mj-lt"/>
              <a:buAutoNum type="arabicPeriod"/>
            </a:pPr>
            <a:r>
              <a:rPr lang="fr-CA" sz="2000" dirty="0"/>
              <a:t>Perturbation?</a:t>
            </a:r>
          </a:p>
          <a:p>
            <a:pPr marL="342900" indent="-342900">
              <a:lnSpc>
                <a:spcPct val="200000"/>
              </a:lnSpc>
              <a:buFont typeface="+mj-lt"/>
              <a:buAutoNum type="arabicPeriod"/>
            </a:pPr>
            <a:r>
              <a:rPr lang="fr-CA" sz="2000" dirty="0"/>
              <a:t>Le système veut?</a:t>
            </a:r>
          </a:p>
          <a:p>
            <a:pPr marL="342900" indent="-342900">
              <a:lnSpc>
                <a:spcPct val="200000"/>
              </a:lnSpc>
              <a:buFont typeface="+mj-lt"/>
              <a:buAutoNum type="arabicPeriod"/>
            </a:pPr>
            <a:r>
              <a:rPr lang="fr-CA" sz="2000" dirty="0"/>
              <a:t>La réaction favorisée?</a:t>
            </a:r>
          </a:p>
          <a:p>
            <a:pPr marL="342900" indent="-342900">
              <a:lnSpc>
                <a:spcPct val="200000"/>
              </a:lnSpc>
              <a:buFont typeface="+mj-lt"/>
              <a:buAutoNum type="arabicPeriod"/>
            </a:pPr>
            <a:r>
              <a:rPr lang="fr-CA" sz="2000" dirty="0"/>
              <a:t>Variation?</a:t>
            </a:r>
          </a:p>
        </p:txBody>
      </p:sp>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Résolution d’un problème</a:t>
            </a:r>
            <a:br>
              <a:rPr lang="fr-CA" b="1" dirty="0"/>
            </a:br>
            <a:r>
              <a:rPr lang="fr-CA" b="1" dirty="0"/>
              <a:t>Principe de Le Chatelier</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308 à 312</a:t>
            </a:r>
          </a:p>
        </p:txBody>
      </p:sp>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93D48022-3AEF-40D1-876A-8AE1401D155A}"/>
                  </a:ext>
                </a:extLst>
              </p:cNvPr>
              <p:cNvSpPr>
                <a:spLocks noGrp="1"/>
              </p:cNvSpPr>
              <p:nvPr>
                <p:ph idx="1"/>
              </p:nvPr>
            </p:nvSpPr>
            <p:spPr>
              <a:xfrm>
                <a:off x="680321" y="2110554"/>
                <a:ext cx="6408738" cy="2235127"/>
              </a:xfrm>
            </p:spPr>
            <p:txBody>
              <a:bodyPr>
                <a:normAutofit fontScale="92500"/>
              </a:bodyPr>
              <a:lstStyle/>
              <a:p>
                <a:pPr marL="0" indent="0">
                  <a:buNone/>
                </a:pPr>
                <a:r>
                  <a:rPr lang="fr-CA" dirty="0"/>
                  <a:t>Soit le système à l’équilibre suivant:</a:t>
                </a:r>
              </a:p>
              <a:p>
                <a:pPr marL="0" indent="0">
                  <a:buNone/>
                </a:pPr>
                <a:endParaRPr lang="fr-CA" dirty="0"/>
              </a:p>
              <a:p>
                <a:pPr marL="0" indent="0">
                  <a:buNone/>
                </a:pPr>
                <a:endParaRPr lang="fr-CA" dirty="0"/>
              </a:p>
              <a:p>
                <a:pPr marL="0" indent="0">
                  <a:buNone/>
                </a:pPr>
                <a:r>
                  <a:rPr lang="fr-CA" dirty="0"/>
                  <a:t>Si on diminue la concentration </a:t>
                </a:r>
                <a14:m>
                  <m:oMath xmlns:m="http://schemas.openxmlformats.org/officeDocument/2006/math">
                    <m:sSub>
                      <m:sSubPr>
                        <m:ctrlPr>
                          <a:rPr lang="fr-CA" i="1" smtClean="0">
                            <a:latin typeface="Cambria Math" panose="02040503050406030204" pitchFamily="18" charset="0"/>
                          </a:rPr>
                        </m:ctrlPr>
                      </m:sSubPr>
                      <m:e>
                        <m:r>
                          <a:rPr lang="fr-CA" b="0" i="1" smtClean="0">
                            <a:latin typeface="Cambria Math" panose="02040503050406030204" pitchFamily="18" charset="0"/>
                          </a:rPr>
                          <m:t>𝐻</m:t>
                        </m:r>
                      </m:e>
                      <m:sub>
                        <m:r>
                          <a:rPr lang="fr-CA" b="0" i="1" smtClean="0">
                            <a:latin typeface="Cambria Math" panose="02040503050406030204" pitchFamily="18" charset="0"/>
                          </a:rPr>
                          <m:t>2(</m:t>
                        </m:r>
                        <m:r>
                          <a:rPr lang="fr-CA" b="0" i="1" smtClean="0">
                            <a:latin typeface="Cambria Math" panose="02040503050406030204" pitchFamily="18" charset="0"/>
                          </a:rPr>
                          <m:t>𝑔</m:t>
                        </m:r>
                        <m:r>
                          <a:rPr lang="fr-CA" b="0" i="1" smtClean="0">
                            <a:latin typeface="Cambria Math" panose="02040503050406030204" pitchFamily="18" charset="0"/>
                          </a:rPr>
                          <m:t>)</m:t>
                        </m:r>
                      </m:sub>
                    </m:sSub>
                  </m:oMath>
                </a14:m>
                <a:r>
                  <a:rPr lang="fr-CA" dirty="0"/>
                  <a:t> dans le système, qu’est-ce qui va arriver à la couleur?</a:t>
                </a:r>
              </a:p>
            </p:txBody>
          </p:sp>
        </mc:Choice>
        <mc:Fallback xmlns="">
          <p:sp>
            <p:nvSpPr>
              <p:cNvPr id="5" name="Espace réservé du contenu 4">
                <a:extLst>
                  <a:ext uri="{FF2B5EF4-FFF2-40B4-BE49-F238E27FC236}">
                    <a16:creationId xmlns:a16="http://schemas.microsoft.com/office/drawing/2014/main" id="{93D48022-3AEF-40D1-876A-8AE1401D155A}"/>
                  </a:ext>
                </a:extLst>
              </p:cNvPr>
              <p:cNvSpPr>
                <a:spLocks noGrp="1" noRot="1" noChangeAspect="1" noMove="1" noResize="1" noEditPoints="1" noAdjustHandles="1" noChangeArrowheads="1" noChangeShapeType="1" noTextEdit="1"/>
              </p:cNvSpPr>
              <p:nvPr>
                <p:ph idx="1"/>
              </p:nvPr>
            </p:nvSpPr>
            <p:spPr>
              <a:xfrm>
                <a:off x="680321" y="2110554"/>
                <a:ext cx="6408738" cy="2235127"/>
              </a:xfrm>
              <a:blipFill>
                <a:blip r:embed="rId8"/>
                <a:stretch>
                  <a:fillRect l="-1237" t="-3542"/>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07E50851-85D8-495A-AE87-87369DF03ED0}"/>
                  </a:ext>
                </a:extLst>
              </p:cNvPr>
              <p:cNvSpPr txBox="1"/>
              <p:nvPr/>
            </p:nvSpPr>
            <p:spPr>
              <a:xfrm>
                <a:off x="1778056" y="2507934"/>
                <a:ext cx="4545668" cy="632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3200" i="1" smtClean="0">
                              <a:latin typeface="Cambria Math" panose="02040503050406030204" pitchFamily="18" charset="0"/>
                            </a:rPr>
                          </m:ctrlPr>
                        </m:sSubPr>
                        <m:e>
                          <m:r>
                            <a:rPr lang="fr-CA" sz="3200" b="0" i="1" smtClean="0">
                              <a:latin typeface="Cambria Math" panose="02040503050406030204" pitchFamily="18" charset="0"/>
                            </a:rPr>
                            <m:t>𝐻</m:t>
                          </m:r>
                        </m:e>
                        <m:sub>
                          <m:r>
                            <a:rPr lang="fr-CA" sz="3200" b="0" i="1" smtClean="0">
                              <a:latin typeface="Cambria Math" panose="02040503050406030204" pitchFamily="18" charset="0"/>
                            </a:rPr>
                            <m:t>2(</m:t>
                          </m:r>
                          <m:r>
                            <a:rPr lang="fr-CA" sz="3200" b="0" i="1" smtClean="0">
                              <a:latin typeface="Cambria Math" panose="02040503050406030204" pitchFamily="18" charset="0"/>
                            </a:rPr>
                            <m:t>𝑔</m:t>
                          </m:r>
                          <m:r>
                            <a:rPr lang="fr-CA" sz="3200" b="0" i="1" smtClean="0">
                              <a:latin typeface="Cambria Math" panose="02040503050406030204" pitchFamily="18" charset="0"/>
                            </a:rPr>
                            <m:t>)</m:t>
                          </m:r>
                        </m:sub>
                      </m:sSub>
                      <m:r>
                        <a:rPr lang="fr-CA" sz="3200" b="0" i="1" smtClean="0">
                          <a:latin typeface="Cambria Math" panose="02040503050406030204" pitchFamily="18" charset="0"/>
                        </a:rPr>
                        <m:t> </m:t>
                      </m:r>
                      <m:r>
                        <a:rPr lang="fr-CA" sz="3200" b="0" i="1" smtClean="0">
                          <a:latin typeface="Cambria Math" panose="02040503050406030204" pitchFamily="18" charset="0"/>
                          <a:ea typeface="Cambria Math" panose="02040503050406030204" pitchFamily="18" charset="0"/>
                        </a:rPr>
                        <m:t>+ </m:t>
                      </m:r>
                      <m:sSub>
                        <m:sSubPr>
                          <m:ctrlPr>
                            <a:rPr lang="fr-CA" sz="3200" b="0" i="1" smtClean="0">
                              <a:latin typeface="Cambria Math" panose="02040503050406030204" pitchFamily="18" charset="0"/>
                              <a:ea typeface="Cambria Math" panose="02040503050406030204" pitchFamily="18" charset="0"/>
                            </a:rPr>
                          </m:ctrlPr>
                        </m:sSubPr>
                        <m:e>
                          <m:r>
                            <a:rPr lang="fr-CA" sz="3200" b="0" i="1" smtClean="0">
                              <a:latin typeface="Cambria Math" panose="02040503050406030204" pitchFamily="18" charset="0"/>
                              <a:ea typeface="Cambria Math" panose="02040503050406030204" pitchFamily="18" charset="0"/>
                            </a:rPr>
                            <m:t>𝐼</m:t>
                          </m:r>
                        </m:e>
                        <m:sub>
                          <m:r>
                            <a:rPr lang="fr-CA" sz="3200" b="0" i="1" smtClean="0">
                              <a:latin typeface="Cambria Math" panose="02040503050406030204" pitchFamily="18" charset="0"/>
                              <a:ea typeface="Cambria Math" panose="02040503050406030204" pitchFamily="18" charset="0"/>
                            </a:rPr>
                            <m:t>2(</m:t>
                          </m:r>
                          <m:r>
                            <a:rPr lang="fr-CA" sz="3200" b="0" i="1" smtClean="0">
                              <a:latin typeface="Cambria Math" panose="02040503050406030204" pitchFamily="18" charset="0"/>
                              <a:ea typeface="Cambria Math" panose="02040503050406030204" pitchFamily="18" charset="0"/>
                            </a:rPr>
                            <m:t>𝑔</m:t>
                          </m:r>
                          <m:r>
                            <a:rPr lang="fr-CA" sz="3200" b="0" i="1" smtClean="0">
                              <a:latin typeface="Cambria Math" panose="02040503050406030204" pitchFamily="18" charset="0"/>
                              <a:ea typeface="Cambria Math" panose="02040503050406030204" pitchFamily="18" charset="0"/>
                            </a:rPr>
                            <m:t>)</m:t>
                          </m:r>
                        </m:sub>
                      </m:sSub>
                      <m:r>
                        <a:rPr lang="fr-CA" sz="3200" b="0" i="1" smtClean="0">
                          <a:latin typeface="Cambria Math" panose="02040503050406030204" pitchFamily="18" charset="0"/>
                          <a:ea typeface="Cambria Math" panose="02040503050406030204" pitchFamily="18" charset="0"/>
                        </a:rPr>
                        <m:t> ⇌2 </m:t>
                      </m:r>
                      <m:sSub>
                        <m:sSubPr>
                          <m:ctrlPr>
                            <a:rPr lang="fr-CA" sz="3200" b="0" i="1" smtClean="0">
                              <a:latin typeface="Cambria Math" panose="02040503050406030204" pitchFamily="18" charset="0"/>
                              <a:ea typeface="Cambria Math" panose="02040503050406030204" pitchFamily="18" charset="0"/>
                            </a:rPr>
                          </m:ctrlPr>
                        </m:sSubPr>
                        <m:e>
                          <m:r>
                            <a:rPr lang="fr-CA" sz="3200" b="0" i="1" smtClean="0">
                              <a:latin typeface="Cambria Math" panose="02040503050406030204" pitchFamily="18" charset="0"/>
                              <a:ea typeface="Cambria Math" panose="02040503050406030204" pitchFamily="18" charset="0"/>
                            </a:rPr>
                            <m:t>𝐻𝐼</m:t>
                          </m:r>
                        </m:e>
                        <m:sub>
                          <m:r>
                            <a:rPr lang="fr-CA" sz="3200" b="0" i="1" smtClean="0">
                              <a:latin typeface="Cambria Math" panose="02040503050406030204" pitchFamily="18" charset="0"/>
                              <a:ea typeface="Cambria Math" panose="02040503050406030204" pitchFamily="18" charset="0"/>
                            </a:rPr>
                            <m:t>(</m:t>
                          </m:r>
                          <m:r>
                            <a:rPr lang="fr-CA" sz="3200" b="0" i="1" smtClean="0">
                              <a:latin typeface="Cambria Math" panose="02040503050406030204" pitchFamily="18" charset="0"/>
                              <a:ea typeface="Cambria Math" panose="02040503050406030204" pitchFamily="18" charset="0"/>
                            </a:rPr>
                            <m:t>𝑔</m:t>
                          </m:r>
                          <m:r>
                            <a:rPr lang="fr-CA" sz="3200" b="0" i="1" smtClean="0">
                              <a:latin typeface="Cambria Math" panose="02040503050406030204" pitchFamily="18" charset="0"/>
                              <a:ea typeface="Cambria Math" panose="02040503050406030204" pitchFamily="18" charset="0"/>
                            </a:rPr>
                            <m:t>)</m:t>
                          </m:r>
                        </m:sub>
                      </m:sSub>
                    </m:oMath>
                  </m:oMathPara>
                </a14:m>
                <a:endParaRPr lang="fr-CA" sz="3200" dirty="0"/>
              </a:p>
            </p:txBody>
          </p:sp>
        </mc:Choice>
        <mc:Fallback xmlns="">
          <p:sp>
            <p:nvSpPr>
              <p:cNvPr id="7" name="ZoneTexte 6">
                <a:extLst>
                  <a:ext uri="{FF2B5EF4-FFF2-40B4-BE49-F238E27FC236}">
                    <a16:creationId xmlns:a16="http://schemas.microsoft.com/office/drawing/2014/main" id="{07E50851-85D8-495A-AE87-87369DF03ED0}"/>
                  </a:ext>
                </a:extLst>
              </p:cNvPr>
              <p:cNvSpPr txBox="1">
                <a:spLocks noRot="1" noChangeAspect="1" noMove="1" noResize="1" noEditPoints="1" noAdjustHandles="1" noChangeArrowheads="1" noChangeShapeType="1" noTextEdit="1"/>
              </p:cNvSpPr>
              <p:nvPr/>
            </p:nvSpPr>
            <p:spPr>
              <a:xfrm>
                <a:off x="1778056" y="2507934"/>
                <a:ext cx="4545668" cy="632161"/>
              </a:xfrm>
              <a:prstGeom prst="rect">
                <a:avLst/>
              </a:prstGeom>
              <a:blipFill>
                <a:blip r:embed="rId9"/>
                <a:stretch>
                  <a:fillRect/>
                </a:stretch>
              </a:blipFill>
            </p:spPr>
            <p:txBody>
              <a:bodyPr/>
              <a:lstStyle/>
              <a:p>
                <a:r>
                  <a:rPr lang="fr-CA">
                    <a:noFill/>
                  </a:rPr>
                  <a:t> </a:t>
                </a:r>
              </a:p>
            </p:txBody>
          </p:sp>
        </mc:Fallback>
      </mc:AlternateContent>
      <p:sp>
        <p:nvSpPr>
          <p:cNvPr id="8" name="ZoneTexte 7">
            <a:extLst>
              <a:ext uri="{FF2B5EF4-FFF2-40B4-BE49-F238E27FC236}">
                <a16:creationId xmlns:a16="http://schemas.microsoft.com/office/drawing/2014/main" id="{07BAA658-571A-4044-AF9C-1DB93495BF48}"/>
              </a:ext>
            </a:extLst>
          </p:cNvPr>
          <p:cNvSpPr txBox="1"/>
          <p:nvPr/>
        </p:nvSpPr>
        <p:spPr>
          <a:xfrm>
            <a:off x="1778056" y="3085268"/>
            <a:ext cx="1091381" cy="369332"/>
          </a:xfrm>
          <a:prstGeom prst="rect">
            <a:avLst/>
          </a:prstGeom>
          <a:noFill/>
        </p:spPr>
        <p:txBody>
          <a:bodyPr wrap="square" rtlCol="0">
            <a:spAutoFit/>
          </a:bodyPr>
          <a:lstStyle/>
          <a:p>
            <a:pPr algn="ctr"/>
            <a:r>
              <a:rPr lang="fr-CA" dirty="0"/>
              <a:t>incolore</a:t>
            </a:r>
          </a:p>
        </p:txBody>
      </p:sp>
      <p:sp>
        <p:nvSpPr>
          <p:cNvPr id="10" name="ZoneTexte 9">
            <a:extLst>
              <a:ext uri="{FF2B5EF4-FFF2-40B4-BE49-F238E27FC236}">
                <a16:creationId xmlns:a16="http://schemas.microsoft.com/office/drawing/2014/main" id="{2778CA1E-D39E-4429-B397-C0266EFA7091}"/>
              </a:ext>
            </a:extLst>
          </p:cNvPr>
          <p:cNvSpPr txBox="1"/>
          <p:nvPr/>
        </p:nvSpPr>
        <p:spPr>
          <a:xfrm>
            <a:off x="3286420" y="3083665"/>
            <a:ext cx="1091381" cy="369332"/>
          </a:xfrm>
          <a:prstGeom prst="rect">
            <a:avLst/>
          </a:prstGeom>
          <a:noFill/>
        </p:spPr>
        <p:txBody>
          <a:bodyPr wrap="square" rtlCol="0">
            <a:spAutoFit/>
          </a:bodyPr>
          <a:lstStyle/>
          <a:p>
            <a:pPr algn="ctr"/>
            <a:r>
              <a:rPr lang="fr-CA" dirty="0">
                <a:solidFill>
                  <a:schemeClr val="accent5"/>
                </a:solidFill>
              </a:rPr>
              <a:t>violet</a:t>
            </a:r>
          </a:p>
        </p:txBody>
      </p:sp>
      <p:sp>
        <p:nvSpPr>
          <p:cNvPr id="11" name="ZoneTexte 10">
            <a:extLst>
              <a:ext uri="{FF2B5EF4-FFF2-40B4-BE49-F238E27FC236}">
                <a16:creationId xmlns:a16="http://schemas.microsoft.com/office/drawing/2014/main" id="{EAEA2187-EEA0-43C1-9154-D01F9FD422BE}"/>
              </a:ext>
            </a:extLst>
          </p:cNvPr>
          <p:cNvSpPr txBox="1"/>
          <p:nvPr/>
        </p:nvSpPr>
        <p:spPr>
          <a:xfrm>
            <a:off x="4895144" y="3083665"/>
            <a:ext cx="1091381" cy="369332"/>
          </a:xfrm>
          <a:prstGeom prst="rect">
            <a:avLst/>
          </a:prstGeom>
          <a:noFill/>
        </p:spPr>
        <p:txBody>
          <a:bodyPr wrap="square" rtlCol="0">
            <a:spAutoFit/>
          </a:bodyPr>
          <a:lstStyle/>
          <a:p>
            <a:pPr algn="ctr"/>
            <a:r>
              <a:rPr lang="fr-CA" dirty="0"/>
              <a:t>incolore</a:t>
            </a:r>
          </a:p>
        </p:txBody>
      </p:sp>
      <p:cxnSp>
        <p:nvCxnSpPr>
          <p:cNvPr id="22" name="Connecteur droit 21">
            <a:extLst>
              <a:ext uri="{FF2B5EF4-FFF2-40B4-BE49-F238E27FC236}">
                <a16:creationId xmlns:a16="http://schemas.microsoft.com/office/drawing/2014/main" id="{127F79E6-3A0D-4634-8D17-06264F3CC971}"/>
              </a:ext>
            </a:extLst>
          </p:cNvPr>
          <p:cNvCxnSpPr>
            <a:cxnSpLocks/>
          </p:cNvCxnSpPr>
          <p:nvPr/>
        </p:nvCxnSpPr>
        <p:spPr>
          <a:xfrm>
            <a:off x="70588" y="4899882"/>
            <a:ext cx="66830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CBD586B0-8018-43AC-A122-538D2BAF8103}"/>
              </a:ext>
            </a:extLst>
          </p:cNvPr>
          <p:cNvGrpSpPr/>
          <p:nvPr/>
        </p:nvGrpSpPr>
        <p:grpSpPr>
          <a:xfrm>
            <a:off x="6969204" y="2076990"/>
            <a:ext cx="5065243" cy="4616526"/>
            <a:chOff x="7089059" y="1990438"/>
            <a:chExt cx="5065243" cy="4616526"/>
          </a:xfrm>
        </p:grpSpPr>
        <p:grpSp>
          <p:nvGrpSpPr>
            <p:cNvPr id="31" name="Groupe 30">
              <a:extLst>
                <a:ext uri="{FF2B5EF4-FFF2-40B4-BE49-F238E27FC236}">
                  <a16:creationId xmlns:a16="http://schemas.microsoft.com/office/drawing/2014/main" id="{A2A47E16-84D7-48FD-B2D1-DE2976A62EA8}"/>
                </a:ext>
              </a:extLst>
            </p:cNvPr>
            <p:cNvGrpSpPr/>
            <p:nvPr/>
          </p:nvGrpSpPr>
          <p:grpSpPr>
            <a:xfrm>
              <a:off x="8032849" y="2675451"/>
              <a:ext cx="3952078" cy="3931513"/>
              <a:chOff x="2735331" y="868826"/>
              <a:chExt cx="8969614" cy="6148494"/>
            </a:xfrm>
          </p:grpSpPr>
          <p:grpSp>
            <p:nvGrpSpPr>
              <p:cNvPr id="34" name="Groupe 33">
                <a:extLst>
                  <a:ext uri="{FF2B5EF4-FFF2-40B4-BE49-F238E27FC236}">
                    <a16:creationId xmlns:a16="http://schemas.microsoft.com/office/drawing/2014/main" id="{98EC1E6A-AAFF-4E93-BCE3-45D1378F7ACA}"/>
                  </a:ext>
                </a:extLst>
              </p:cNvPr>
              <p:cNvGrpSpPr/>
              <p:nvPr/>
            </p:nvGrpSpPr>
            <p:grpSpPr>
              <a:xfrm>
                <a:off x="2735331" y="868826"/>
                <a:ext cx="8969614" cy="5422693"/>
                <a:chOff x="2470763" y="-1537258"/>
                <a:chExt cx="8854610" cy="7797378"/>
              </a:xfrm>
            </p:grpSpPr>
            <p:cxnSp>
              <p:nvCxnSpPr>
                <p:cNvPr id="37" name="Connecteur droit avec flèche 36">
                  <a:extLst>
                    <a:ext uri="{FF2B5EF4-FFF2-40B4-BE49-F238E27FC236}">
                      <a16:creationId xmlns:a16="http://schemas.microsoft.com/office/drawing/2014/main" id="{8271DE0B-2A4E-409B-9478-B188211007B4}"/>
                    </a:ext>
                  </a:extLst>
                </p:cNvPr>
                <p:cNvCxnSpPr>
                  <a:cxnSpLocks/>
                </p:cNvCxnSpPr>
                <p:nvPr/>
              </p:nvCxnSpPr>
              <p:spPr>
                <a:xfrm flipH="1" flipV="1">
                  <a:off x="2470763" y="-1537258"/>
                  <a:ext cx="28152" cy="7797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B441676E-F03E-4D56-802B-21D5FD01A6D9}"/>
                    </a:ext>
                  </a:extLst>
                </p:cNvPr>
                <p:cNvCxnSpPr>
                  <a:cxnSpLocks/>
                </p:cNvCxnSpPr>
                <p:nvPr/>
              </p:nvCxnSpPr>
              <p:spPr>
                <a:xfrm flipV="1">
                  <a:off x="2483879" y="6218718"/>
                  <a:ext cx="8841494" cy="414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ZoneTexte 35">
                <a:extLst>
                  <a:ext uri="{FF2B5EF4-FFF2-40B4-BE49-F238E27FC236}">
                    <a16:creationId xmlns:a16="http://schemas.microsoft.com/office/drawing/2014/main" id="{32159927-32FE-4D75-8F62-C76FD9A412FB}"/>
                  </a:ext>
                </a:extLst>
              </p:cNvPr>
              <p:cNvSpPr txBox="1"/>
              <p:nvPr/>
            </p:nvSpPr>
            <p:spPr>
              <a:xfrm>
                <a:off x="8848593" y="6439722"/>
                <a:ext cx="2856350" cy="577598"/>
              </a:xfrm>
              <a:prstGeom prst="rect">
                <a:avLst/>
              </a:prstGeom>
              <a:noFill/>
            </p:spPr>
            <p:txBody>
              <a:bodyPr wrap="square" rtlCol="0">
                <a:spAutoFit/>
              </a:bodyPr>
              <a:lstStyle/>
              <a:p>
                <a:pPr algn="r"/>
                <a:r>
                  <a:rPr lang="fr-CA" sz="900" b="1" dirty="0"/>
                  <a:t>Progression de la réaction</a:t>
                </a:r>
              </a:p>
            </p:txBody>
          </p:sp>
        </p:grpSp>
        <p:sp>
          <p:nvSpPr>
            <p:cNvPr id="41" name="ZoneTexte 40">
              <a:extLst>
                <a:ext uri="{FF2B5EF4-FFF2-40B4-BE49-F238E27FC236}">
                  <a16:creationId xmlns:a16="http://schemas.microsoft.com/office/drawing/2014/main" id="{716BFF59-230A-43D0-86FD-E5AB255A825C}"/>
                </a:ext>
              </a:extLst>
            </p:cNvPr>
            <p:cNvSpPr txBox="1"/>
            <p:nvPr/>
          </p:nvSpPr>
          <p:spPr>
            <a:xfrm>
              <a:off x="7089059" y="1990438"/>
              <a:ext cx="5065243" cy="646331"/>
            </a:xfrm>
            <a:prstGeom prst="rect">
              <a:avLst/>
            </a:prstGeom>
            <a:noFill/>
          </p:spPr>
          <p:txBody>
            <a:bodyPr wrap="square" rtlCol="0">
              <a:spAutoFit/>
            </a:bodyPr>
            <a:lstStyle/>
            <a:p>
              <a:r>
                <a:rPr lang="fr-CA" dirty="0"/>
                <a:t>7.14: Les concentrations de H</a:t>
              </a:r>
              <a:r>
                <a:rPr lang="fr-CA" baseline="-25000" dirty="0"/>
                <a:t>2</a:t>
              </a:r>
              <a:r>
                <a:rPr lang="fr-CA" dirty="0"/>
                <a:t>, de I</a:t>
              </a:r>
              <a:r>
                <a:rPr lang="fr-CA" baseline="-25000" dirty="0"/>
                <a:t>2</a:t>
              </a:r>
              <a:r>
                <a:rPr lang="fr-CA" dirty="0"/>
                <a:t> et de HI en fonction du temps (ajout de H</a:t>
              </a:r>
              <a:r>
                <a:rPr lang="fr-CA" baseline="-25000" dirty="0"/>
                <a:t>2</a:t>
              </a:r>
              <a:r>
                <a:rPr lang="fr-CA" dirty="0"/>
                <a:t>)</a:t>
              </a:r>
              <a:endParaRPr lang="fr-CA" baseline="-25000" dirty="0"/>
            </a:p>
          </p:txBody>
        </p:sp>
      </p:grpSp>
      <p:cxnSp>
        <p:nvCxnSpPr>
          <p:cNvPr id="44" name="Connecteur droit 43">
            <a:extLst>
              <a:ext uri="{FF2B5EF4-FFF2-40B4-BE49-F238E27FC236}">
                <a16:creationId xmlns:a16="http://schemas.microsoft.com/office/drawing/2014/main" id="{7CC1E10E-D3D8-408D-9786-39F161BD1F26}"/>
              </a:ext>
            </a:extLst>
          </p:cNvPr>
          <p:cNvCxnSpPr/>
          <p:nvPr/>
        </p:nvCxnSpPr>
        <p:spPr>
          <a:xfrm flipV="1">
            <a:off x="9171629" y="2888746"/>
            <a:ext cx="0" cy="332226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E4D7997-AD53-4447-9300-77AAA675A636}"/>
              </a:ext>
            </a:extLst>
          </p:cNvPr>
          <p:cNvCxnSpPr/>
          <p:nvPr/>
        </p:nvCxnSpPr>
        <p:spPr>
          <a:xfrm flipV="1">
            <a:off x="10452854" y="2888746"/>
            <a:ext cx="0" cy="332226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65C43D57-6F13-41BE-B516-0A90056C9FF0}"/>
              </a:ext>
            </a:extLst>
          </p:cNvPr>
          <p:cNvSpPr txBox="1"/>
          <p:nvPr/>
        </p:nvSpPr>
        <p:spPr>
          <a:xfrm>
            <a:off x="7202252" y="3672756"/>
            <a:ext cx="569387" cy="369332"/>
          </a:xfrm>
          <a:prstGeom prst="rect">
            <a:avLst/>
          </a:prstGeom>
          <a:noFill/>
        </p:spPr>
        <p:txBody>
          <a:bodyPr wrap="none" rtlCol="0">
            <a:spAutoFit/>
          </a:bodyPr>
          <a:lstStyle/>
          <a:p>
            <a:pPr algn="ctr"/>
            <a:r>
              <a:rPr lang="fr-CA" dirty="0"/>
              <a:t>[HI]</a:t>
            </a:r>
          </a:p>
        </p:txBody>
      </p:sp>
      <p:sp>
        <p:nvSpPr>
          <p:cNvPr id="47" name="ZoneTexte 46">
            <a:extLst>
              <a:ext uri="{FF2B5EF4-FFF2-40B4-BE49-F238E27FC236}">
                <a16:creationId xmlns:a16="http://schemas.microsoft.com/office/drawing/2014/main" id="{167D86BC-C9C6-46DD-8E7B-EA1EE85A22DD}"/>
              </a:ext>
            </a:extLst>
          </p:cNvPr>
          <p:cNvSpPr txBox="1"/>
          <p:nvPr/>
        </p:nvSpPr>
        <p:spPr>
          <a:xfrm>
            <a:off x="7242132" y="4818958"/>
            <a:ext cx="498855" cy="369332"/>
          </a:xfrm>
          <a:prstGeom prst="rect">
            <a:avLst/>
          </a:prstGeom>
          <a:noFill/>
        </p:spPr>
        <p:txBody>
          <a:bodyPr wrap="none" rtlCol="0">
            <a:spAutoFit/>
          </a:bodyPr>
          <a:lstStyle/>
          <a:p>
            <a:pPr algn="ctr"/>
            <a:r>
              <a:rPr lang="fr-CA" dirty="0"/>
              <a:t>[I</a:t>
            </a:r>
            <a:r>
              <a:rPr lang="fr-CA" baseline="-25000" dirty="0"/>
              <a:t>2</a:t>
            </a:r>
            <a:r>
              <a:rPr lang="fr-CA" dirty="0"/>
              <a:t>]</a:t>
            </a:r>
          </a:p>
        </p:txBody>
      </p:sp>
      <p:sp>
        <p:nvSpPr>
          <p:cNvPr id="48" name="ZoneTexte 47">
            <a:extLst>
              <a:ext uri="{FF2B5EF4-FFF2-40B4-BE49-F238E27FC236}">
                <a16:creationId xmlns:a16="http://schemas.microsoft.com/office/drawing/2014/main" id="{43C2A94F-A0CE-440C-86B1-D29A5B0DB120}"/>
              </a:ext>
            </a:extLst>
          </p:cNvPr>
          <p:cNvSpPr txBox="1"/>
          <p:nvPr/>
        </p:nvSpPr>
        <p:spPr>
          <a:xfrm>
            <a:off x="7191428" y="5396968"/>
            <a:ext cx="585417" cy="369332"/>
          </a:xfrm>
          <a:prstGeom prst="rect">
            <a:avLst/>
          </a:prstGeom>
          <a:noFill/>
        </p:spPr>
        <p:txBody>
          <a:bodyPr wrap="none" rtlCol="0">
            <a:spAutoFit/>
          </a:bodyPr>
          <a:lstStyle/>
          <a:p>
            <a:pPr algn="ctr"/>
            <a:r>
              <a:rPr lang="fr-CA" dirty="0"/>
              <a:t>[H</a:t>
            </a:r>
            <a:r>
              <a:rPr lang="fr-CA" baseline="-25000" dirty="0"/>
              <a:t>2</a:t>
            </a:r>
            <a:r>
              <a:rPr lang="fr-CA" dirty="0"/>
              <a:t>]</a:t>
            </a:r>
          </a:p>
        </p:txBody>
      </p:sp>
      <p:cxnSp>
        <p:nvCxnSpPr>
          <p:cNvPr id="52" name="Connecteur droit 51">
            <a:extLst>
              <a:ext uri="{FF2B5EF4-FFF2-40B4-BE49-F238E27FC236}">
                <a16:creationId xmlns:a16="http://schemas.microsoft.com/office/drawing/2014/main" id="{81EC0F7F-64B0-4FAA-9DE1-9175F1419C2E}"/>
              </a:ext>
            </a:extLst>
          </p:cNvPr>
          <p:cNvCxnSpPr>
            <a:cxnSpLocks/>
          </p:cNvCxnSpPr>
          <p:nvPr/>
        </p:nvCxnSpPr>
        <p:spPr>
          <a:xfrm>
            <a:off x="70588" y="5524230"/>
            <a:ext cx="6683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BBCE5093-091A-46EB-AC59-DFF9D344D485}"/>
              </a:ext>
            </a:extLst>
          </p:cNvPr>
          <p:cNvCxnSpPr>
            <a:cxnSpLocks/>
          </p:cNvCxnSpPr>
          <p:nvPr/>
        </p:nvCxnSpPr>
        <p:spPr>
          <a:xfrm>
            <a:off x="70588" y="6138890"/>
            <a:ext cx="6683015"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4D9A1DCE-0981-4F2C-9174-5E19E5A896E7}"/>
              </a:ext>
            </a:extLst>
          </p:cNvPr>
          <p:cNvSpPr txBox="1"/>
          <p:nvPr/>
        </p:nvSpPr>
        <p:spPr>
          <a:xfrm>
            <a:off x="7736238" y="6246135"/>
            <a:ext cx="484632" cy="369332"/>
          </a:xfrm>
          <a:prstGeom prst="rect">
            <a:avLst/>
          </a:prstGeom>
          <a:noFill/>
        </p:spPr>
        <p:txBody>
          <a:bodyPr wrap="square" rtlCol="0">
            <a:spAutoFit/>
          </a:bodyPr>
          <a:lstStyle/>
          <a:p>
            <a:r>
              <a:rPr lang="fr-CA" dirty="0"/>
              <a:t>t</a:t>
            </a:r>
            <a:r>
              <a:rPr lang="fr-CA" baseline="-25000" dirty="0"/>
              <a:t>0</a:t>
            </a:r>
          </a:p>
        </p:txBody>
      </p:sp>
      <p:sp>
        <p:nvSpPr>
          <p:cNvPr id="55" name="ZoneTexte 54">
            <a:extLst>
              <a:ext uri="{FF2B5EF4-FFF2-40B4-BE49-F238E27FC236}">
                <a16:creationId xmlns:a16="http://schemas.microsoft.com/office/drawing/2014/main" id="{5553D9B0-DEBF-4FA2-9B23-36EAEB70BFF1}"/>
              </a:ext>
            </a:extLst>
          </p:cNvPr>
          <p:cNvSpPr txBox="1"/>
          <p:nvPr/>
        </p:nvSpPr>
        <p:spPr>
          <a:xfrm>
            <a:off x="9017193" y="6242528"/>
            <a:ext cx="484632" cy="369332"/>
          </a:xfrm>
          <a:prstGeom prst="rect">
            <a:avLst/>
          </a:prstGeom>
          <a:noFill/>
        </p:spPr>
        <p:txBody>
          <a:bodyPr wrap="square" rtlCol="0">
            <a:spAutoFit/>
          </a:bodyPr>
          <a:lstStyle/>
          <a:p>
            <a:r>
              <a:rPr lang="fr-CA" dirty="0"/>
              <a:t>t</a:t>
            </a:r>
            <a:r>
              <a:rPr lang="fr-CA" baseline="-25000" dirty="0"/>
              <a:t>1</a:t>
            </a:r>
          </a:p>
        </p:txBody>
      </p:sp>
      <p:sp>
        <p:nvSpPr>
          <p:cNvPr id="56" name="ZoneTexte 55">
            <a:extLst>
              <a:ext uri="{FF2B5EF4-FFF2-40B4-BE49-F238E27FC236}">
                <a16:creationId xmlns:a16="http://schemas.microsoft.com/office/drawing/2014/main" id="{BED62F93-6404-43EB-9E20-3C7173F10162}"/>
              </a:ext>
            </a:extLst>
          </p:cNvPr>
          <p:cNvSpPr txBox="1"/>
          <p:nvPr/>
        </p:nvSpPr>
        <p:spPr>
          <a:xfrm>
            <a:off x="10298148" y="6242528"/>
            <a:ext cx="484632" cy="369332"/>
          </a:xfrm>
          <a:prstGeom prst="rect">
            <a:avLst/>
          </a:prstGeom>
          <a:noFill/>
        </p:spPr>
        <p:txBody>
          <a:bodyPr wrap="square" rtlCol="0">
            <a:spAutoFit/>
          </a:bodyPr>
          <a:lstStyle/>
          <a:p>
            <a:r>
              <a:rPr lang="fr-CA" dirty="0"/>
              <a:t>t</a:t>
            </a:r>
            <a:r>
              <a:rPr lang="fr-CA" baseline="-25000" dirty="0"/>
              <a:t>2</a:t>
            </a:r>
          </a:p>
        </p:txBody>
      </p:sp>
      <p:sp>
        <p:nvSpPr>
          <p:cNvPr id="68" name="ZoneTexte 67">
            <a:extLst>
              <a:ext uri="{FF2B5EF4-FFF2-40B4-BE49-F238E27FC236}">
                <a16:creationId xmlns:a16="http://schemas.microsoft.com/office/drawing/2014/main" id="{085C8169-EC53-4953-84E5-C7648FC2E462}"/>
              </a:ext>
            </a:extLst>
          </p:cNvPr>
          <p:cNvSpPr txBox="1"/>
          <p:nvPr/>
        </p:nvSpPr>
        <p:spPr>
          <a:xfrm>
            <a:off x="8034244" y="2735452"/>
            <a:ext cx="1006390" cy="523220"/>
          </a:xfrm>
          <a:prstGeom prst="rect">
            <a:avLst/>
          </a:prstGeom>
          <a:noFill/>
        </p:spPr>
        <p:txBody>
          <a:bodyPr wrap="square" rtlCol="0">
            <a:spAutoFit/>
          </a:bodyPr>
          <a:lstStyle/>
          <a:p>
            <a:pPr algn="ctr"/>
            <a:r>
              <a:rPr lang="fr-CA" sz="1400" dirty="0"/>
              <a:t>Équilibre initial</a:t>
            </a:r>
          </a:p>
        </p:txBody>
      </p:sp>
      <p:sp>
        <p:nvSpPr>
          <p:cNvPr id="69" name="ZoneTexte 68">
            <a:extLst>
              <a:ext uri="{FF2B5EF4-FFF2-40B4-BE49-F238E27FC236}">
                <a16:creationId xmlns:a16="http://schemas.microsoft.com/office/drawing/2014/main" id="{2918561C-B336-4571-831C-0363AA019B77}"/>
              </a:ext>
            </a:extLst>
          </p:cNvPr>
          <p:cNvSpPr txBox="1"/>
          <p:nvPr/>
        </p:nvSpPr>
        <p:spPr>
          <a:xfrm>
            <a:off x="9188285" y="2761523"/>
            <a:ext cx="1208397" cy="307777"/>
          </a:xfrm>
          <a:prstGeom prst="rect">
            <a:avLst/>
          </a:prstGeom>
          <a:noFill/>
        </p:spPr>
        <p:txBody>
          <a:bodyPr wrap="square" rtlCol="0">
            <a:spAutoFit/>
          </a:bodyPr>
          <a:lstStyle/>
          <a:p>
            <a:pPr algn="ctr"/>
            <a:r>
              <a:rPr lang="fr-CA" sz="1400" dirty="0"/>
              <a:t>Perturbation</a:t>
            </a:r>
          </a:p>
        </p:txBody>
      </p:sp>
      <p:sp>
        <p:nvSpPr>
          <p:cNvPr id="70" name="ZoneTexte 69">
            <a:extLst>
              <a:ext uri="{FF2B5EF4-FFF2-40B4-BE49-F238E27FC236}">
                <a16:creationId xmlns:a16="http://schemas.microsoft.com/office/drawing/2014/main" id="{71555C1F-979B-446F-82A9-A85C805B748F}"/>
              </a:ext>
            </a:extLst>
          </p:cNvPr>
          <p:cNvSpPr txBox="1"/>
          <p:nvPr/>
        </p:nvSpPr>
        <p:spPr>
          <a:xfrm>
            <a:off x="10460953" y="2756230"/>
            <a:ext cx="1573487" cy="307777"/>
          </a:xfrm>
          <a:prstGeom prst="rect">
            <a:avLst/>
          </a:prstGeom>
          <a:noFill/>
        </p:spPr>
        <p:txBody>
          <a:bodyPr wrap="square" rtlCol="0">
            <a:spAutoFit/>
          </a:bodyPr>
          <a:lstStyle/>
          <a:p>
            <a:pPr algn="ctr"/>
            <a:r>
              <a:rPr lang="fr-CA" sz="1400" dirty="0"/>
              <a:t>Nouvel équilibre</a:t>
            </a:r>
          </a:p>
        </p:txBody>
      </p:sp>
    </p:spTree>
    <p:extLst>
      <p:ext uri="{BB962C8B-B14F-4D97-AF65-F5344CB8AC3E}">
        <p14:creationId xmlns:p14="http://schemas.microsoft.com/office/powerpoint/2010/main" val="3475045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left)">
                                      <p:cBhvr>
                                        <p:cTn id="23" dur="500"/>
                                        <p:tgtEl>
                                          <p:spTgt spid="12">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wipe(left)">
                                      <p:cBhvr>
                                        <p:cTn id="3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lampe&#10;&#10;Description générée automatiquement">
            <a:extLst>
              <a:ext uri="{FF2B5EF4-FFF2-40B4-BE49-F238E27FC236}">
                <a16:creationId xmlns:a16="http://schemas.microsoft.com/office/drawing/2014/main" id="{63D1AA8C-E8B6-46FA-A663-EFD7816F510A}"/>
              </a:ext>
            </a:extLst>
          </p:cNvPr>
          <p:cNvPicPr>
            <a:picLocks noChangeAspect="1"/>
          </p:cNvPicPr>
          <p:nvPr/>
        </p:nvPicPr>
        <p:blipFill rotWithShape="1">
          <a:blip r:embed="rId2"/>
          <a:srcRect t="9091" r="9091"/>
          <a:stretch/>
        </p:blipFill>
        <p:spPr>
          <a:xfrm>
            <a:off x="-3176" y="10"/>
            <a:ext cx="12192000" cy="6857991"/>
          </a:xfrm>
          <a:prstGeom prst="rect">
            <a:avLst/>
          </a:prstGeom>
        </p:spPr>
      </p:pic>
      <p:sp>
        <p:nvSpPr>
          <p:cNvPr id="9"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D2C6D8A9-60ED-4E8A-9C51-AC9DDD69E72D}"/>
              </a:ext>
            </a:extLst>
          </p:cNvPr>
          <p:cNvSpPr>
            <a:spLocks noGrp="1"/>
          </p:cNvSpPr>
          <p:nvPr>
            <p:ph type="ctrTitle"/>
          </p:nvPr>
        </p:nvSpPr>
        <p:spPr>
          <a:xfrm>
            <a:off x="680322" y="4402667"/>
            <a:ext cx="8133478" cy="1340908"/>
          </a:xfrm>
        </p:spPr>
        <p:txBody>
          <a:bodyPr>
            <a:normAutofit/>
          </a:bodyPr>
          <a:lstStyle/>
          <a:p>
            <a:r>
              <a:rPr lang="fr-CA" sz="4800" b="1" dirty="0"/>
              <a:t>Devoir</a:t>
            </a:r>
          </a:p>
        </p:txBody>
      </p:sp>
      <p:sp>
        <p:nvSpPr>
          <p:cNvPr id="11"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re 1">
            <a:extLst>
              <a:ext uri="{FF2B5EF4-FFF2-40B4-BE49-F238E27FC236}">
                <a16:creationId xmlns:a16="http://schemas.microsoft.com/office/drawing/2014/main" id="{5687E348-C432-46FF-98A1-548EFE47132A}"/>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400" b="1" dirty="0">
                <a:solidFill>
                  <a:schemeClr val="bg1"/>
                </a:solidFill>
              </a:rPr>
              <a:t>Chapitre 7</a:t>
            </a:r>
          </a:p>
        </p:txBody>
      </p:sp>
    </p:spTree>
    <p:extLst>
      <p:ext uri="{BB962C8B-B14F-4D97-AF65-F5344CB8AC3E}">
        <p14:creationId xmlns:p14="http://schemas.microsoft.com/office/powerpoint/2010/main" val="1582122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lampe&#10;&#10;Description générée automatiquement">
            <a:extLst>
              <a:ext uri="{FF2B5EF4-FFF2-40B4-BE49-F238E27FC236}">
                <a16:creationId xmlns:a16="http://schemas.microsoft.com/office/drawing/2014/main" id="{3FFBC119-A400-46E9-B481-582ACAF64FC4}"/>
              </a:ext>
            </a:extLst>
          </p:cNvPr>
          <p:cNvPicPr>
            <a:picLocks noChangeAspect="1"/>
          </p:cNvPicPr>
          <p:nvPr/>
        </p:nvPicPr>
        <p:blipFill rotWithShape="1">
          <a:blip r:embed="rId2"/>
          <a:srcRect t="9091" r="9091"/>
          <a:stretch/>
        </p:blipFill>
        <p:spPr>
          <a:xfrm>
            <a:off x="-3176" y="10"/>
            <a:ext cx="12192000" cy="6857991"/>
          </a:xfrm>
          <a:prstGeom prst="rect">
            <a:avLst/>
          </a:prstGeom>
        </p:spPr>
      </p:pic>
      <p:sp>
        <p:nvSpPr>
          <p:cNvPr id="9"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FF0C80B-E8F5-40FC-8879-7193A2FC833C}"/>
              </a:ext>
            </a:extLst>
          </p:cNvPr>
          <p:cNvSpPr>
            <a:spLocks noGrp="1"/>
          </p:cNvSpPr>
          <p:nvPr>
            <p:ph type="ctrTitle"/>
          </p:nvPr>
        </p:nvSpPr>
        <p:spPr>
          <a:xfrm>
            <a:off x="680322" y="4402666"/>
            <a:ext cx="8133478" cy="1346623"/>
          </a:xfrm>
        </p:spPr>
        <p:txBody>
          <a:bodyPr>
            <a:normAutofit/>
          </a:bodyPr>
          <a:lstStyle/>
          <a:p>
            <a:r>
              <a:rPr lang="fr-CA" sz="4800" b="1" dirty="0"/>
              <a:t>Rappel</a:t>
            </a:r>
          </a:p>
        </p:txBody>
      </p:sp>
      <p:sp>
        <p:nvSpPr>
          <p:cNvPr id="11"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2E0DAF35-521D-4E85-95F4-355ABE58B675}"/>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7</a:t>
            </a:r>
          </a:p>
          <a:p>
            <a:pPr algn="ctr">
              <a:spcAft>
                <a:spcPts val="600"/>
              </a:spcAft>
            </a:pPr>
            <a:r>
              <a:rPr lang="fr-CA" sz="3600" b="1" dirty="0">
                <a:solidFill>
                  <a:schemeClr val="bg1"/>
                </a:solidFill>
              </a:rPr>
              <a:t>p. 298 à 302</a:t>
            </a:r>
            <a:endParaRPr lang="fr-CA" sz="2000" b="1" dirty="0">
              <a:solidFill>
                <a:schemeClr val="bg1"/>
              </a:solidFill>
            </a:endParaRPr>
          </a:p>
        </p:txBody>
      </p:sp>
    </p:spTree>
    <p:extLst>
      <p:ext uri="{BB962C8B-B14F-4D97-AF65-F5344CB8AC3E}">
        <p14:creationId xmlns:p14="http://schemas.microsoft.com/office/powerpoint/2010/main" val="332817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5A79800-2270-4ED2-8E64-FA681917EDD2}"/>
              </a:ext>
            </a:extLst>
          </p:cNvPr>
          <p:cNvSpPr>
            <a:spLocks noGrp="1"/>
          </p:cNvSpPr>
          <p:nvPr>
            <p:ph type="title"/>
          </p:nvPr>
        </p:nvSpPr>
        <p:spPr/>
        <p:txBody>
          <a:bodyPr/>
          <a:lstStyle/>
          <a:p>
            <a:r>
              <a:rPr lang="fr-CA" b="1" dirty="0"/>
              <a:t>Devoir</a:t>
            </a:r>
          </a:p>
        </p:txBody>
      </p:sp>
      <p:sp>
        <p:nvSpPr>
          <p:cNvPr id="5" name="Espace réservé du contenu 4">
            <a:extLst>
              <a:ext uri="{FF2B5EF4-FFF2-40B4-BE49-F238E27FC236}">
                <a16:creationId xmlns:a16="http://schemas.microsoft.com/office/drawing/2014/main" id="{1B9D37D5-1182-4801-8201-3A419D6BFD10}"/>
              </a:ext>
            </a:extLst>
          </p:cNvPr>
          <p:cNvSpPr>
            <a:spLocks noGrp="1"/>
          </p:cNvSpPr>
          <p:nvPr>
            <p:ph idx="1"/>
          </p:nvPr>
        </p:nvSpPr>
        <p:spPr>
          <a:xfrm>
            <a:off x="680321" y="2089738"/>
            <a:ext cx="9613861" cy="1251025"/>
          </a:xfrm>
        </p:spPr>
        <p:txBody>
          <a:bodyPr anchor="ctr"/>
          <a:lstStyle/>
          <a:p>
            <a:r>
              <a:rPr lang="fr-CA" dirty="0"/>
              <a:t>Dernier cours: p. 303 – CH7 #1, 5, 6, 8 à 10</a:t>
            </a:r>
          </a:p>
          <a:p>
            <a:r>
              <a:rPr lang="fr-CA" dirty="0"/>
              <a:t>Aujourd’hui: p.318 #1 à 3</a:t>
            </a:r>
          </a:p>
        </p:txBody>
      </p:sp>
      <p:sp>
        <p:nvSpPr>
          <p:cNvPr id="6" name="Titre 1">
            <a:extLst>
              <a:ext uri="{FF2B5EF4-FFF2-40B4-BE49-F238E27FC236}">
                <a16:creationId xmlns:a16="http://schemas.microsoft.com/office/drawing/2014/main" id="{6A789F19-64F0-428A-9D9E-F8EE4BF8C415}"/>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p:txBody>
      </p:sp>
      <p:pic>
        <p:nvPicPr>
          <p:cNvPr id="7" name="Picture 2" descr="C:\Users\Dave\Dropbox\CSA\Classification exercices V-B-N-NN\M7.PNG">
            <a:extLst>
              <a:ext uri="{FF2B5EF4-FFF2-40B4-BE49-F238E27FC236}">
                <a16:creationId xmlns:a16="http://schemas.microsoft.com/office/drawing/2014/main" id="{16AD0261-5911-49F5-BF2F-544FA0D68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631" y="3340763"/>
            <a:ext cx="7267833" cy="34121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8F61C89-9191-4726-8E80-D6D3ACEAC6D9}"/>
              </a:ext>
            </a:extLst>
          </p:cNvPr>
          <p:cNvSpPr/>
          <p:nvPr/>
        </p:nvSpPr>
        <p:spPr>
          <a:xfrm>
            <a:off x="680321" y="2185095"/>
            <a:ext cx="9613861" cy="494974"/>
          </a:xfrm>
          <a:prstGeom prst="rect">
            <a:avLst/>
          </a:prstGeom>
          <a:noFill/>
          <a:ln>
            <a:solidFill>
              <a:srgbClr val="FFFF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588D8344-4D7F-44D8-92AE-A8777500CD47}"/>
              </a:ext>
            </a:extLst>
          </p:cNvPr>
          <p:cNvSpPr/>
          <p:nvPr/>
        </p:nvSpPr>
        <p:spPr>
          <a:xfrm>
            <a:off x="680320" y="2750433"/>
            <a:ext cx="9613861" cy="494974"/>
          </a:xfrm>
          <a:prstGeom prst="rect">
            <a:avLst/>
          </a:prstGeom>
          <a:noFill/>
          <a:ln>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32785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a:xfrm>
            <a:off x="680321" y="753228"/>
            <a:ext cx="9613861" cy="1080938"/>
          </a:xfrm>
        </p:spPr>
        <p:txBody>
          <a:bodyPr>
            <a:normAutofit/>
          </a:bodyPr>
          <a:lstStyle/>
          <a:p>
            <a:r>
              <a:rPr lang="fr-CA" b="1" dirty="0"/>
              <a:t>Pour être à l’équilibre…</a:t>
            </a:r>
          </a:p>
        </p:txBody>
      </p:sp>
      <p:sp>
        <p:nvSpPr>
          <p:cNvPr id="29" name="Rectangle 28">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32">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34">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6" name="Titre 1">
            <a:extLst>
              <a:ext uri="{FF2B5EF4-FFF2-40B4-BE49-F238E27FC236}">
                <a16:creationId xmlns:a16="http://schemas.microsoft.com/office/drawing/2014/main" id="{B1789B81-A251-4346-9B3A-9CB315D33DF9}"/>
              </a:ext>
            </a:extLst>
          </p:cNvPr>
          <p:cNvGraphicFramePr/>
          <p:nvPr>
            <p:extLst>
              <p:ext uri="{D42A27DB-BD31-4B8C-83A1-F6EECF244321}">
                <p14:modId xmlns:p14="http://schemas.microsoft.com/office/powerpoint/2010/main" val="1697852893"/>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 name="Titre 1">
            <a:extLst>
              <a:ext uri="{FF2B5EF4-FFF2-40B4-BE49-F238E27FC236}">
                <a16:creationId xmlns:a16="http://schemas.microsoft.com/office/drawing/2014/main" id="{05C366E3-AE2C-4501-83BE-A2A977676A8E}"/>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301 à 302</a:t>
            </a:r>
          </a:p>
        </p:txBody>
      </p:sp>
    </p:spTree>
    <p:extLst>
      <p:ext uri="{BB962C8B-B14F-4D97-AF65-F5344CB8AC3E}">
        <p14:creationId xmlns:p14="http://schemas.microsoft.com/office/powerpoint/2010/main" val="164720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Équilibre chimique</a:t>
            </a:r>
          </a:p>
        </p:txBody>
      </p:sp>
      <p:sp>
        <p:nvSpPr>
          <p:cNvPr id="6" name="Espace réservé du texte 5">
            <a:extLst>
              <a:ext uri="{FF2B5EF4-FFF2-40B4-BE49-F238E27FC236}">
                <a16:creationId xmlns:a16="http://schemas.microsoft.com/office/drawing/2014/main" id="{6B859D9F-A387-4C39-9D40-9FBAE1FBE842}"/>
              </a:ext>
            </a:extLst>
          </p:cNvPr>
          <p:cNvSpPr>
            <a:spLocks noGrp="1"/>
          </p:cNvSpPr>
          <p:nvPr>
            <p:ph type="body" idx="1"/>
          </p:nvPr>
        </p:nvSpPr>
        <p:spPr>
          <a:xfrm>
            <a:off x="261039" y="1993107"/>
            <a:ext cx="2760675" cy="442769"/>
          </a:xfrm>
        </p:spPr>
        <p:txBody>
          <a:bodyPr anchor="ctr">
            <a:normAutofit/>
          </a:bodyPr>
          <a:lstStyle/>
          <a:p>
            <a:pPr algn="ctr"/>
            <a:r>
              <a:rPr lang="fr-CA" sz="2000" dirty="0"/>
              <a:t>Réversible</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298 à 301</a:t>
            </a:r>
          </a:p>
        </p:txBody>
      </p:sp>
      <p:sp>
        <p:nvSpPr>
          <p:cNvPr id="24" name="Espace réservé du texte 5">
            <a:extLst>
              <a:ext uri="{FF2B5EF4-FFF2-40B4-BE49-F238E27FC236}">
                <a16:creationId xmlns:a16="http://schemas.microsoft.com/office/drawing/2014/main" id="{F9ED548F-7A4B-4CD6-AF5A-0BD7D30203CE}"/>
              </a:ext>
            </a:extLst>
          </p:cNvPr>
          <p:cNvSpPr txBox="1">
            <a:spLocks/>
          </p:cNvSpPr>
          <p:nvPr/>
        </p:nvSpPr>
        <p:spPr>
          <a:xfrm>
            <a:off x="261039" y="4616380"/>
            <a:ext cx="2760675" cy="44276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CA" sz="2000" dirty="0"/>
              <a:t>Irréversible</a:t>
            </a:r>
          </a:p>
        </p:txBody>
      </p:sp>
      <p:cxnSp>
        <p:nvCxnSpPr>
          <p:cNvPr id="9" name="Connecteur droit 8">
            <a:extLst>
              <a:ext uri="{FF2B5EF4-FFF2-40B4-BE49-F238E27FC236}">
                <a16:creationId xmlns:a16="http://schemas.microsoft.com/office/drawing/2014/main" id="{04581922-17F1-4527-88EC-A9D002DB3F30}"/>
              </a:ext>
            </a:extLst>
          </p:cNvPr>
          <p:cNvCxnSpPr/>
          <p:nvPr/>
        </p:nvCxnSpPr>
        <p:spPr>
          <a:xfrm>
            <a:off x="0" y="4434451"/>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73EBEBB-6782-4A0B-B1DE-60C65AF4CCFF}"/>
                  </a:ext>
                </a:extLst>
              </p:cNvPr>
              <p:cNvSpPr txBox="1"/>
              <p:nvPr/>
            </p:nvSpPr>
            <p:spPr>
              <a:xfrm>
                <a:off x="3575507" y="1960225"/>
                <a:ext cx="8515905" cy="2062103"/>
              </a:xfrm>
              <a:prstGeom prst="rect">
                <a:avLst/>
              </a:prstGeom>
              <a:noFill/>
            </p:spPr>
            <p:txBody>
              <a:bodyPr wrap="square" rtlCol="0">
                <a:spAutoFit/>
              </a:bodyPr>
              <a:lstStyle/>
              <a:p>
                <a:r>
                  <a:rPr lang="fr-CA" sz="2000" b="1" u="sng" dirty="0"/>
                  <a:t>Réaction réversible</a:t>
                </a:r>
              </a:p>
              <a:p>
                <a:pPr marL="285750" indent="-285750">
                  <a:buFont typeface="Arial" panose="020B0604020202020204" pitchFamily="34" charset="0"/>
                  <a:buChar char="•"/>
                </a:pPr>
                <a:r>
                  <a:rPr lang="fr-CA" dirty="0"/>
                  <a:t>Les réactifs se transforme en produits et les produits se transforment en réactif simultanément</a:t>
                </a:r>
              </a:p>
              <a:p>
                <a:pPr marL="285750" indent="-285750">
                  <a:buFont typeface="Arial" panose="020B0604020202020204" pitchFamily="34" charset="0"/>
                  <a:buChar char="•"/>
                </a:pPr>
                <a:r>
                  <a:rPr lang="fr-CA" dirty="0"/>
                  <a:t>L’équilibre est un processus dynamique</a:t>
                </a:r>
              </a:p>
              <a:p>
                <a:pPr marL="742950" lvl="1" indent="-285750">
                  <a:buFont typeface="Arial" panose="020B0604020202020204" pitchFamily="34" charset="0"/>
                  <a:buChar char="•"/>
                </a:pPr>
                <a:r>
                  <a:rPr lang="fr-CA" dirty="0"/>
                  <a:t>vitesse de la réaction directe (</a:t>
                </a:r>
                <a14:m>
                  <m:oMath xmlns:m="http://schemas.openxmlformats.org/officeDocument/2006/math">
                    <m:r>
                      <a:rPr lang="fr-CA" i="1">
                        <a:latin typeface="Cambria Math" panose="02040503050406030204" pitchFamily="18" charset="0"/>
                        <a:ea typeface="Cambria Math" panose="02040503050406030204" pitchFamily="18" charset="0"/>
                      </a:rPr>
                      <m:t>⇀</m:t>
                    </m:r>
                  </m:oMath>
                </a14:m>
                <a:r>
                  <a:rPr lang="fr-CA" dirty="0"/>
                  <a:t>) = vitesse de la réaction inverse </a:t>
                </a:r>
                <a:r>
                  <a:rPr lang="fr-CA" dirty="0">
                    <a:ea typeface="Cambria Math" panose="02040503050406030204" pitchFamily="18" charset="0"/>
                  </a:rPr>
                  <a:t>(</a:t>
                </a:r>
                <a14:m>
                  <m:oMath xmlns:m="http://schemas.openxmlformats.org/officeDocument/2006/math">
                    <m:r>
                      <a:rPr lang="fr-CA" i="1">
                        <a:latin typeface="Cambria Math" panose="02040503050406030204" pitchFamily="18" charset="0"/>
                        <a:ea typeface="Cambria Math" panose="02040503050406030204" pitchFamily="18" charset="0"/>
                      </a:rPr>
                      <m:t>↽</m:t>
                    </m:r>
                  </m:oMath>
                </a14:m>
                <a:r>
                  <a:rPr lang="fr-CA" dirty="0"/>
                  <a:t>)</a:t>
                </a:r>
              </a:p>
              <a:p>
                <a:pPr marL="742950" lvl="1" indent="-285750">
                  <a:buFont typeface="Arial" panose="020B0604020202020204" pitchFamily="34" charset="0"/>
                  <a:buChar char="•"/>
                </a:pPr>
                <a14:m>
                  <m:oMath xmlns:m="http://schemas.openxmlformats.org/officeDocument/2006/math">
                    <m:sSub>
                      <m:sSubPr>
                        <m:ctrlPr>
                          <a:rPr lang="fr-CA" i="1" smtClean="0">
                            <a:latin typeface="Cambria Math" panose="02040503050406030204" pitchFamily="18" charset="0"/>
                          </a:rPr>
                        </m:ctrlPr>
                      </m:sSubPr>
                      <m:e>
                        <m:r>
                          <a:rPr lang="fr-CA" b="0" i="1" smtClean="0">
                            <a:latin typeface="Cambria Math" panose="02040503050406030204" pitchFamily="18" charset="0"/>
                          </a:rPr>
                          <m:t>𝑣</m:t>
                        </m:r>
                      </m:e>
                      <m:sub>
                        <m:r>
                          <a:rPr lang="fr-CA" b="0" i="1" smtClean="0">
                            <a:latin typeface="Cambria Math" panose="02040503050406030204" pitchFamily="18" charset="0"/>
                          </a:rPr>
                          <m:t>𝑑𝑖𝑟</m:t>
                        </m:r>
                      </m:sub>
                    </m:sSub>
                    <m:r>
                      <a:rPr lang="fr-CA" i="1" smtClean="0">
                        <a:latin typeface="Cambria Math" panose="02040503050406030204" pitchFamily="18" charset="0"/>
                        <a:ea typeface="Cambria Math" panose="02040503050406030204" pitchFamily="18" charset="0"/>
                      </a:rPr>
                      <m:t>=</m:t>
                    </m:r>
                    <m:sSub>
                      <m:sSubPr>
                        <m:ctrlPr>
                          <a:rPr lang="fr-CA"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𝑣</m:t>
                        </m:r>
                      </m:e>
                      <m:sub>
                        <m:r>
                          <a:rPr lang="fr-CA" b="0" i="1" smtClean="0">
                            <a:latin typeface="Cambria Math" panose="02040503050406030204" pitchFamily="18" charset="0"/>
                            <a:ea typeface="Cambria Math" panose="02040503050406030204" pitchFamily="18" charset="0"/>
                          </a:rPr>
                          <m:t>𝑖𝑛𝑣</m:t>
                        </m:r>
                      </m:sub>
                    </m:sSub>
                  </m:oMath>
                </a14:m>
                <a:endParaRPr lang="fr-CA" dirty="0"/>
              </a:p>
              <a:p>
                <a:pPr marL="742950" lvl="1" indent="-285750">
                  <a:buFont typeface="Arial" panose="020B0604020202020204" pitchFamily="34" charset="0"/>
                  <a:buChar char="•"/>
                </a:pPr>
                <a:r>
                  <a:rPr lang="fr-CA" dirty="0"/>
                  <a:t>Ce processus peut être physique ou chimique</a:t>
                </a:r>
              </a:p>
            </p:txBody>
          </p:sp>
        </mc:Choice>
        <mc:Fallback xmlns="">
          <p:sp>
            <p:nvSpPr>
              <p:cNvPr id="10" name="ZoneTexte 9">
                <a:extLst>
                  <a:ext uri="{FF2B5EF4-FFF2-40B4-BE49-F238E27FC236}">
                    <a16:creationId xmlns:a16="http://schemas.microsoft.com/office/drawing/2014/main" id="{C73EBEBB-6782-4A0B-B1DE-60C65AF4CCFF}"/>
                  </a:ext>
                </a:extLst>
              </p:cNvPr>
              <p:cNvSpPr txBox="1">
                <a:spLocks noRot="1" noChangeAspect="1" noMove="1" noResize="1" noEditPoints="1" noAdjustHandles="1" noChangeArrowheads="1" noChangeShapeType="1" noTextEdit="1"/>
              </p:cNvSpPr>
              <p:nvPr/>
            </p:nvSpPr>
            <p:spPr>
              <a:xfrm>
                <a:off x="3575507" y="1960225"/>
                <a:ext cx="8515905" cy="2062103"/>
              </a:xfrm>
              <a:prstGeom prst="rect">
                <a:avLst/>
              </a:prstGeom>
              <a:blipFill>
                <a:blip r:embed="rId3"/>
                <a:stretch>
                  <a:fillRect l="-788" t="-2071" b="-3550"/>
                </a:stretch>
              </a:blipFill>
            </p:spPr>
            <p:txBody>
              <a:bodyPr/>
              <a:lstStyle/>
              <a:p>
                <a:r>
                  <a:rPr lang="fr-CA">
                    <a:noFill/>
                  </a:rPr>
                  <a:t> </a:t>
                </a:r>
              </a:p>
            </p:txBody>
          </p:sp>
        </mc:Fallback>
      </mc:AlternateContent>
      <p:grpSp>
        <p:nvGrpSpPr>
          <p:cNvPr id="28" name="Groupe 27">
            <a:extLst>
              <a:ext uri="{FF2B5EF4-FFF2-40B4-BE49-F238E27FC236}">
                <a16:creationId xmlns:a16="http://schemas.microsoft.com/office/drawing/2014/main" id="{79D0CBF2-41EE-4834-855E-82879414A18F}"/>
              </a:ext>
            </a:extLst>
          </p:cNvPr>
          <p:cNvGrpSpPr/>
          <p:nvPr/>
        </p:nvGrpSpPr>
        <p:grpSpPr>
          <a:xfrm>
            <a:off x="100587" y="2214491"/>
            <a:ext cx="3292108" cy="2160329"/>
            <a:chOff x="251414" y="3222917"/>
            <a:chExt cx="5148531" cy="3378539"/>
          </a:xfrm>
        </p:grpSpPr>
        <p:grpSp>
          <p:nvGrpSpPr>
            <p:cNvPr id="30" name="Groupe 29">
              <a:extLst>
                <a:ext uri="{FF2B5EF4-FFF2-40B4-BE49-F238E27FC236}">
                  <a16:creationId xmlns:a16="http://schemas.microsoft.com/office/drawing/2014/main" id="{17DAB268-0D77-4597-8CDE-18E862876EEC}"/>
                </a:ext>
              </a:extLst>
            </p:cNvPr>
            <p:cNvGrpSpPr/>
            <p:nvPr/>
          </p:nvGrpSpPr>
          <p:grpSpPr>
            <a:xfrm>
              <a:off x="251414" y="3222917"/>
              <a:ext cx="5148531" cy="3378539"/>
              <a:chOff x="251414" y="3222917"/>
              <a:chExt cx="5148531" cy="3378539"/>
            </a:xfrm>
          </p:grpSpPr>
          <p:grpSp>
            <p:nvGrpSpPr>
              <p:cNvPr id="33" name="Groupe 32">
                <a:extLst>
                  <a:ext uri="{FF2B5EF4-FFF2-40B4-BE49-F238E27FC236}">
                    <a16:creationId xmlns:a16="http://schemas.microsoft.com/office/drawing/2014/main" id="{93F5B745-655D-4356-BD02-79CDB27DEF00}"/>
                  </a:ext>
                </a:extLst>
              </p:cNvPr>
              <p:cNvGrpSpPr/>
              <p:nvPr/>
            </p:nvGrpSpPr>
            <p:grpSpPr>
              <a:xfrm>
                <a:off x="251414" y="3222917"/>
                <a:ext cx="5148531" cy="3378539"/>
                <a:chOff x="2168399" y="3331891"/>
                <a:chExt cx="7471749" cy="3378539"/>
              </a:xfrm>
            </p:grpSpPr>
            <p:grpSp>
              <p:nvGrpSpPr>
                <p:cNvPr id="36" name="Groupe 35">
                  <a:extLst>
                    <a:ext uri="{FF2B5EF4-FFF2-40B4-BE49-F238E27FC236}">
                      <a16:creationId xmlns:a16="http://schemas.microsoft.com/office/drawing/2014/main" id="{D54677C3-C8BF-4A79-BDA3-D66E22941683}"/>
                    </a:ext>
                  </a:extLst>
                </p:cNvPr>
                <p:cNvGrpSpPr/>
                <p:nvPr/>
              </p:nvGrpSpPr>
              <p:grpSpPr>
                <a:xfrm>
                  <a:off x="2748617" y="3331891"/>
                  <a:ext cx="6891531" cy="2959628"/>
                  <a:chOff x="2483879" y="2004423"/>
                  <a:chExt cx="6803171" cy="4255697"/>
                </a:xfrm>
              </p:grpSpPr>
              <p:cxnSp>
                <p:nvCxnSpPr>
                  <p:cNvPr id="39" name="Connecteur droit avec flèche 38">
                    <a:extLst>
                      <a:ext uri="{FF2B5EF4-FFF2-40B4-BE49-F238E27FC236}">
                        <a16:creationId xmlns:a16="http://schemas.microsoft.com/office/drawing/2014/main" id="{F3B8FDA1-E5B0-4F91-80EA-65DB6BD479C5}"/>
                      </a:ext>
                    </a:extLst>
                  </p:cNvPr>
                  <p:cNvCxnSpPr>
                    <a:cxnSpLocks/>
                  </p:cNvCxnSpPr>
                  <p:nvPr/>
                </p:nvCxnSpPr>
                <p:spPr>
                  <a:xfrm flipV="1">
                    <a:off x="2498914" y="2004423"/>
                    <a:ext cx="14338" cy="42556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B64AAD64-3CB8-4A83-85FE-E66956429F76}"/>
                      </a:ext>
                    </a:extLst>
                  </p:cNvPr>
                  <p:cNvCxnSpPr>
                    <a:cxnSpLocks/>
                  </p:cNvCxnSpPr>
                  <p:nvPr/>
                </p:nvCxnSpPr>
                <p:spPr>
                  <a:xfrm>
                    <a:off x="2483879" y="6260120"/>
                    <a:ext cx="68031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ZoneTexte 36">
                  <a:extLst>
                    <a:ext uri="{FF2B5EF4-FFF2-40B4-BE49-F238E27FC236}">
                      <a16:creationId xmlns:a16="http://schemas.microsoft.com/office/drawing/2014/main" id="{43A8C317-186D-4EE3-A8A1-8E052741CD87}"/>
                    </a:ext>
                  </a:extLst>
                </p:cNvPr>
                <p:cNvSpPr txBox="1"/>
                <p:nvPr/>
              </p:nvSpPr>
              <p:spPr>
                <a:xfrm rot="16200000">
                  <a:off x="1117995" y="4584869"/>
                  <a:ext cx="2624703" cy="523895"/>
                </a:xfrm>
                <a:prstGeom prst="rect">
                  <a:avLst/>
                </a:prstGeom>
                <a:noFill/>
              </p:spPr>
              <p:txBody>
                <a:bodyPr wrap="square" rtlCol="0">
                  <a:spAutoFit/>
                </a:bodyPr>
                <a:lstStyle/>
                <a:p>
                  <a:r>
                    <a:rPr lang="fr-CA" sz="900" b="1" dirty="0"/>
                    <a:t>Nombre de particules</a:t>
                  </a:r>
                </a:p>
              </p:txBody>
            </p:sp>
            <p:sp>
              <p:nvSpPr>
                <p:cNvPr id="38" name="ZoneTexte 37">
                  <a:extLst>
                    <a:ext uri="{FF2B5EF4-FFF2-40B4-BE49-F238E27FC236}">
                      <a16:creationId xmlns:a16="http://schemas.microsoft.com/office/drawing/2014/main" id="{0CCAD9EE-20FA-48F6-B596-5D7784729A86}"/>
                    </a:ext>
                  </a:extLst>
                </p:cNvPr>
                <p:cNvSpPr txBox="1"/>
                <p:nvPr/>
              </p:nvSpPr>
              <p:spPr>
                <a:xfrm>
                  <a:off x="5524691" y="6349432"/>
                  <a:ext cx="4115456" cy="360998"/>
                </a:xfrm>
                <a:prstGeom prst="rect">
                  <a:avLst/>
                </a:prstGeom>
                <a:noFill/>
              </p:spPr>
              <p:txBody>
                <a:bodyPr wrap="square" rtlCol="0">
                  <a:spAutoFit/>
                </a:bodyPr>
                <a:lstStyle/>
                <a:p>
                  <a:pPr algn="r"/>
                  <a:r>
                    <a:rPr lang="fr-CA" sz="900" b="1" dirty="0"/>
                    <a:t>Progression de la réaction</a:t>
                  </a:r>
                </a:p>
              </p:txBody>
            </p:sp>
          </p:grpSp>
          <p:sp>
            <p:nvSpPr>
              <p:cNvPr id="34" name="Forme libre : forme 33">
                <a:extLst>
                  <a:ext uri="{FF2B5EF4-FFF2-40B4-BE49-F238E27FC236}">
                    <a16:creationId xmlns:a16="http://schemas.microsoft.com/office/drawing/2014/main" id="{4387916A-16C7-41B7-AD9F-F1BD8A44419C}"/>
                  </a:ext>
                </a:extLst>
              </p:cNvPr>
              <p:cNvSpPr/>
              <p:nvPr/>
            </p:nvSpPr>
            <p:spPr>
              <a:xfrm>
                <a:off x="669851" y="4891683"/>
                <a:ext cx="4391247" cy="1264568"/>
              </a:xfrm>
              <a:custGeom>
                <a:avLst/>
                <a:gdLst>
                  <a:gd name="connsiteX0" fmla="*/ 0 w 4391247"/>
                  <a:gd name="connsiteY0" fmla="*/ 1264568 h 1264568"/>
                  <a:gd name="connsiteX1" fmla="*/ 797442 w 4391247"/>
                  <a:gd name="connsiteY1" fmla="*/ 169415 h 1264568"/>
                  <a:gd name="connsiteX2" fmla="*/ 4391247 w 4391247"/>
                  <a:gd name="connsiteY2" fmla="*/ 20559 h 1264568"/>
                </a:gdLst>
                <a:ahLst/>
                <a:cxnLst>
                  <a:cxn ang="0">
                    <a:pos x="connsiteX0" y="connsiteY0"/>
                  </a:cxn>
                  <a:cxn ang="0">
                    <a:pos x="connsiteX1" y="connsiteY1"/>
                  </a:cxn>
                  <a:cxn ang="0">
                    <a:pos x="connsiteX2" y="connsiteY2"/>
                  </a:cxn>
                </a:cxnLst>
                <a:rect l="l" t="t" r="r" b="b"/>
                <a:pathLst>
                  <a:path w="4391247" h="1264568">
                    <a:moveTo>
                      <a:pt x="0" y="1264568"/>
                    </a:moveTo>
                    <a:cubicBezTo>
                      <a:pt x="32784" y="820659"/>
                      <a:pt x="65568" y="376750"/>
                      <a:pt x="797442" y="169415"/>
                    </a:cubicBezTo>
                    <a:cubicBezTo>
                      <a:pt x="1529316" y="-37920"/>
                      <a:pt x="2960281" y="-8681"/>
                      <a:pt x="4391247" y="205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Forme libre : forme 34">
                <a:extLst>
                  <a:ext uri="{FF2B5EF4-FFF2-40B4-BE49-F238E27FC236}">
                    <a16:creationId xmlns:a16="http://schemas.microsoft.com/office/drawing/2014/main" id="{4E8FEE04-EE78-4385-8DF8-29208C7283A6}"/>
                  </a:ext>
                </a:extLst>
              </p:cNvPr>
              <p:cNvSpPr/>
              <p:nvPr/>
            </p:nvSpPr>
            <p:spPr>
              <a:xfrm flipV="1">
                <a:off x="669851" y="4314650"/>
                <a:ext cx="4391247" cy="1264568"/>
              </a:xfrm>
              <a:custGeom>
                <a:avLst/>
                <a:gdLst>
                  <a:gd name="connsiteX0" fmla="*/ 0 w 4391247"/>
                  <a:gd name="connsiteY0" fmla="*/ 1264568 h 1264568"/>
                  <a:gd name="connsiteX1" fmla="*/ 797442 w 4391247"/>
                  <a:gd name="connsiteY1" fmla="*/ 169415 h 1264568"/>
                  <a:gd name="connsiteX2" fmla="*/ 4391247 w 4391247"/>
                  <a:gd name="connsiteY2" fmla="*/ 20559 h 1264568"/>
                </a:gdLst>
                <a:ahLst/>
                <a:cxnLst>
                  <a:cxn ang="0">
                    <a:pos x="connsiteX0" y="connsiteY0"/>
                  </a:cxn>
                  <a:cxn ang="0">
                    <a:pos x="connsiteX1" y="connsiteY1"/>
                  </a:cxn>
                  <a:cxn ang="0">
                    <a:pos x="connsiteX2" y="connsiteY2"/>
                  </a:cxn>
                </a:cxnLst>
                <a:rect l="l" t="t" r="r" b="b"/>
                <a:pathLst>
                  <a:path w="4391247" h="1264568">
                    <a:moveTo>
                      <a:pt x="0" y="1264568"/>
                    </a:moveTo>
                    <a:cubicBezTo>
                      <a:pt x="32784" y="820659"/>
                      <a:pt x="65568" y="376750"/>
                      <a:pt x="797442" y="169415"/>
                    </a:cubicBezTo>
                    <a:cubicBezTo>
                      <a:pt x="1529316" y="-37920"/>
                      <a:pt x="2960281" y="-8681"/>
                      <a:pt x="4391247" y="2055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1" name="ZoneTexte 30">
              <a:extLst>
                <a:ext uri="{FF2B5EF4-FFF2-40B4-BE49-F238E27FC236}">
                  <a16:creationId xmlns:a16="http://schemas.microsoft.com/office/drawing/2014/main" id="{8525351A-36FE-4AB6-B194-69784F7EA4DE}"/>
                </a:ext>
              </a:extLst>
            </p:cNvPr>
            <p:cNvSpPr txBox="1"/>
            <p:nvPr/>
          </p:nvSpPr>
          <p:spPr>
            <a:xfrm>
              <a:off x="3972409" y="4482553"/>
              <a:ext cx="1088691" cy="385065"/>
            </a:xfrm>
            <a:prstGeom prst="rect">
              <a:avLst/>
            </a:prstGeom>
            <a:noFill/>
          </p:spPr>
          <p:txBody>
            <a:bodyPr wrap="square" rtlCol="0">
              <a:spAutoFit/>
            </a:bodyPr>
            <a:lstStyle/>
            <a:p>
              <a:r>
                <a:rPr lang="fr-CA" sz="1000" dirty="0"/>
                <a:t>Produits</a:t>
              </a:r>
            </a:p>
          </p:txBody>
        </p:sp>
        <p:sp>
          <p:nvSpPr>
            <p:cNvPr id="32" name="ZoneTexte 31">
              <a:extLst>
                <a:ext uri="{FF2B5EF4-FFF2-40B4-BE49-F238E27FC236}">
                  <a16:creationId xmlns:a16="http://schemas.microsoft.com/office/drawing/2014/main" id="{42F07EC8-20FB-49C9-BD6B-E62422AC2230}"/>
                </a:ext>
              </a:extLst>
            </p:cNvPr>
            <p:cNvSpPr txBox="1"/>
            <p:nvPr/>
          </p:nvSpPr>
          <p:spPr>
            <a:xfrm>
              <a:off x="4028887" y="5562454"/>
              <a:ext cx="1088691" cy="385065"/>
            </a:xfrm>
            <a:prstGeom prst="rect">
              <a:avLst/>
            </a:prstGeom>
            <a:noFill/>
          </p:spPr>
          <p:txBody>
            <a:bodyPr wrap="square" rtlCol="0">
              <a:spAutoFit/>
            </a:bodyPr>
            <a:lstStyle/>
            <a:p>
              <a:r>
                <a:rPr lang="fr-CA" sz="1000" dirty="0"/>
                <a:t>Réactifs</a:t>
              </a:r>
            </a:p>
          </p:txBody>
        </p:sp>
      </p:grpSp>
      <p:grpSp>
        <p:nvGrpSpPr>
          <p:cNvPr id="41" name="Groupe 40">
            <a:extLst>
              <a:ext uri="{FF2B5EF4-FFF2-40B4-BE49-F238E27FC236}">
                <a16:creationId xmlns:a16="http://schemas.microsoft.com/office/drawing/2014/main" id="{3635E600-E069-4EA2-912C-8AEC4550D72C}"/>
              </a:ext>
            </a:extLst>
          </p:cNvPr>
          <p:cNvGrpSpPr/>
          <p:nvPr/>
        </p:nvGrpSpPr>
        <p:grpSpPr>
          <a:xfrm>
            <a:off x="126033" y="4665282"/>
            <a:ext cx="3292108" cy="2160329"/>
            <a:chOff x="6781625" y="3222917"/>
            <a:chExt cx="5148531" cy="3378539"/>
          </a:xfrm>
        </p:grpSpPr>
        <p:grpSp>
          <p:nvGrpSpPr>
            <p:cNvPr id="42" name="Groupe 41">
              <a:extLst>
                <a:ext uri="{FF2B5EF4-FFF2-40B4-BE49-F238E27FC236}">
                  <a16:creationId xmlns:a16="http://schemas.microsoft.com/office/drawing/2014/main" id="{2CC07049-C242-47CE-9CBD-17817205192A}"/>
                </a:ext>
              </a:extLst>
            </p:cNvPr>
            <p:cNvGrpSpPr/>
            <p:nvPr/>
          </p:nvGrpSpPr>
          <p:grpSpPr>
            <a:xfrm>
              <a:off x="6781625" y="3222917"/>
              <a:ext cx="5148531" cy="3378539"/>
              <a:chOff x="6781625" y="3222917"/>
              <a:chExt cx="5148531" cy="3378539"/>
            </a:xfrm>
          </p:grpSpPr>
          <p:grpSp>
            <p:nvGrpSpPr>
              <p:cNvPr id="45" name="Groupe 44">
                <a:extLst>
                  <a:ext uri="{FF2B5EF4-FFF2-40B4-BE49-F238E27FC236}">
                    <a16:creationId xmlns:a16="http://schemas.microsoft.com/office/drawing/2014/main" id="{1ACF1DFF-8868-42E4-9B01-6EA1DE9B8E84}"/>
                  </a:ext>
                </a:extLst>
              </p:cNvPr>
              <p:cNvGrpSpPr/>
              <p:nvPr/>
            </p:nvGrpSpPr>
            <p:grpSpPr>
              <a:xfrm>
                <a:off x="6781625" y="3222917"/>
                <a:ext cx="5148531" cy="3378539"/>
                <a:chOff x="2168399" y="3331891"/>
                <a:chExt cx="7471749" cy="3378539"/>
              </a:xfrm>
            </p:grpSpPr>
            <p:grpSp>
              <p:nvGrpSpPr>
                <p:cNvPr id="48" name="Groupe 47">
                  <a:extLst>
                    <a:ext uri="{FF2B5EF4-FFF2-40B4-BE49-F238E27FC236}">
                      <a16:creationId xmlns:a16="http://schemas.microsoft.com/office/drawing/2014/main" id="{FD40C6B4-9E86-4E34-8270-82B8ECAA4CC3}"/>
                    </a:ext>
                  </a:extLst>
                </p:cNvPr>
                <p:cNvGrpSpPr/>
                <p:nvPr/>
              </p:nvGrpSpPr>
              <p:grpSpPr>
                <a:xfrm>
                  <a:off x="2748617" y="3331891"/>
                  <a:ext cx="6891531" cy="3000512"/>
                  <a:chOff x="2483879" y="2004423"/>
                  <a:chExt cx="6803171" cy="4314486"/>
                </a:xfrm>
              </p:grpSpPr>
              <p:cxnSp>
                <p:nvCxnSpPr>
                  <p:cNvPr id="51" name="Connecteur droit avec flèche 50">
                    <a:extLst>
                      <a:ext uri="{FF2B5EF4-FFF2-40B4-BE49-F238E27FC236}">
                        <a16:creationId xmlns:a16="http://schemas.microsoft.com/office/drawing/2014/main" id="{1844F55B-F73A-4A53-B742-B75B183F667D}"/>
                      </a:ext>
                    </a:extLst>
                  </p:cNvPr>
                  <p:cNvCxnSpPr>
                    <a:cxnSpLocks/>
                  </p:cNvCxnSpPr>
                  <p:nvPr/>
                </p:nvCxnSpPr>
                <p:spPr>
                  <a:xfrm flipV="1">
                    <a:off x="2498914" y="2004423"/>
                    <a:ext cx="14338" cy="42556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94679F23-7295-4E0B-BC0A-C65530E41E4C}"/>
                      </a:ext>
                    </a:extLst>
                  </p:cNvPr>
                  <p:cNvCxnSpPr>
                    <a:cxnSpLocks/>
                  </p:cNvCxnSpPr>
                  <p:nvPr/>
                </p:nvCxnSpPr>
                <p:spPr>
                  <a:xfrm>
                    <a:off x="2483879" y="6260120"/>
                    <a:ext cx="6803171" cy="58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ZoneTexte 48">
                  <a:extLst>
                    <a:ext uri="{FF2B5EF4-FFF2-40B4-BE49-F238E27FC236}">
                      <a16:creationId xmlns:a16="http://schemas.microsoft.com/office/drawing/2014/main" id="{DD8C4176-E8BD-4B63-9EE2-C0FB76440EC0}"/>
                    </a:ext>
                  </a:extLst>
                </p:cNvPr>
                <p:cNvSpPr txBox="1"/>
                <p:nvPr/>
              </p:nvSpPr>
              <p:spPr>
                <a:xfrm rot="16200000">
                  <a:off x="1117995" y="4584869"/>
                  <a:ext cx="2624703" cy="523895"/>
                </a:xfrm>
                <a:prstGeom prst="rect">
                  <a:avLst/>
                </a:prstGeom>
                <a:noFill/>
              </p:spPr>
              <p:txBody>
                <a:bodyPr wrap="square" rtlCol="0">
                  <a:spAutoFit/>
                </a:bodyPr>
                <a:lstStyle/>
                <a:p>
                  <a:r>
                    <a:rPr lang="fr-CA" sz="900" b="1" dirty="0"/>
                    <a:t>Nombre de particules</a:t>
                  </a:r>
                </a:p>
              </p:txBody>
            </p:sp>
            <p:sp>
              <p:nvSpPr>
                <p:cNvPr id="50" name="ZoneTexte 49">
                  <a:extLst>
                    <a:ext uri="{FF2B5EF4-FFF2-40B4-BE49-F238E27FC236}">
                      <a16:creationId xmlns:a16="http://schemas.microsoft.com/office/drawing/2014/main" id="{8B688862-A8BB-4665-88A3-8E86B8E8E012}"/>
                    </a:ext>
                  </a:extLst>
                </p:cNvPr>
                <p:cNvSpPr txBox="1"/>
                <p:nvPr/>
              </p:nvSpPr>
              <p:spPr>
                <a:xfrm>
                  <a:off x="5524691" y="6349432"/>
                  <a:ext cx="4115456" cy="360998"/>
                </a:xfrm>
                <a:prstGeom prst="rect">
                  <a:avLst/>
                </a:prstGeom>
                <a:noFill/>
              </p:spPr>
              <p:txBody>
                <a:bodyPr wrap="square" rtlCol="0">
                  <a:spAutoFit/>
                </a:bodyPr>
                <a:lstStyle/>
                <a:p>
                  <a:pPr algn="r"/>
                  <a:r>
                    <a:rPr lang="fr-CA" sz="900" b="1" dirty="0"/>
                    <a:t>Progression de la réaction</a:t>
                  </a:r>
                </a:p>
              </p:txBody>
            </p:sp>
          </p:grpSp>
          <p:sp>
            <p:nvSpPr>
              <p:cNvPr id="46" name="Forme libre : forme 45">
                <a:extLst>
                  <a:ext uri="{FF2B5EF4-FFF2-40B4-BE49-F238E27FC236}">
                    <a16:creationId xmlns:a16="http://schemas.microsoft.com/office/drawing/2014/main" id="{EC60BC93-035B-43B3-B06E-86EB52C92C27}"/>
                  </a:ext>
                </a:extLst>
              </p:cNvPr>
              <p:cNvSpPr/>
              <p:nvPr/>
            </p:nvSpPr>
            <p:spPr>
              <a:xfrm>
                <a:off x="7212431" y="3923686"/>
                <a:ext cx="4391247" cy="2235981"/>
              </a:xfrm>
              <a:custGeom>
                <a:avLst/>
                <a:gdLst>
                  <a:gd name="connsiteX0" fmla="*/ 0 w 4391247"/>
                  <a:gd name="connsiteY0" fmla="*/ 1264568 h 1264568"/>
                  <a:gd name="connsiteX1" fmla="*/ 797442 w 4391247"/>
                  <a:gd name="connsiteY1" fmla="*/ 169415 h 1264568"/>
                  <a:gd name="connsiteX2" fmla="*/ 4391247 w 4391247"/>
                  <a:gd name="connsiteY2" fmla="*/ 20559 h 1264568"/>
                </a:gdLst>
                <a:ahLst/>
                <a:cxnLst>
                  <a:cxn ang="0">
                    <a:pos x="connsiteX0" y="connsiteY0"/>
                  </a:cxn>
                  <a:cxn ang="0">
                    <a:pos x="connsiteX1" y="connsiteY1"/>
                  </a:cxn>
                  <a:cxn ang="0">
                    <a:pos x="connsiteX2" y="connsiteY2"/>
                  </a:cxn>
                </a:cxnLst>
                <a:rect l="l" t="t" r="r" b="b"/>
                <a:pathLst>
                  <a:path w="4391247" h="1264568">
                    <a:moveTo>
                      <a:pt x="0" y="1264568"/>
                    </a:moveTo>
                    <a:cubicBezTo>
                      <a:pt x="32784" y="820659"/>
                      <a:pt x="65568" y="376750"/>
                      <a:pt x="797442" y="169415"/>
                    </a:cubicBezTo>
                    <a:cubicBezTo>
                      <a:pt x="1529316" y="-37920"/>
                      <a:pt x="2960281" y="-8681"/>
                      <a:pt x="4391247" y="205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7" name="Forme libre : forme 46">
                <a:extLst>
                  <a:ext uri="{FF2B5EF4-FFF2-40B4-BE49-F238E27FC236}">
                    <a16:creationId xmlns:a16="http://schemas.microsoft.com/office/drawing/2014/main" id="{F4DFEE8A-17CC-4111-9B27-BB5C50A585CE}"/>
                  </a:ext>
                </a:extLst>
              </p:cNvPr>
              <p:cNvSpPr/>
              <p:nvPr/>
            </p:nvSpPr>
            <p:spPr>
              <a:xfrm>
                <a:off x="7180977" y="3811405"/>
                <a:ext cx="2416030" cy="2381273"/>
              </a:xfrm>
              <a:custGeom>
                <a:avLst/>
                <a:gdLst>
                  <a:gd name="connsiteX0" fmla="*/ 0 w 2416030"/>
                  <a:gd name="connsiteY0" fmla="*/ 0 h 2381273"/>
                  <a:gd name="connsiteX1" fmla="*/ 805343 w 2416030"/>
                  <a:gd name="connsiteY1" fmla="*/ 2013358 h 2381273"/>
                  <a:gd name="connsiteX2" fmla="*/ 2416030 w 2416030"/>
                  <a:gd name="connsiteY2" fmla="*/ 2374084 h 2381273"/>
                </a:gdLst>
                <a:ahLst/>
                <a:cxnLst>
                  <a:cxn ang="0">
                    <a:pos x="connsiteX0" y="connsiteY0"/>
                  </a:cxn>
                  <a:cxn ang="0">
                    <a:pos x="connsiteX1" y="connsiteY1"/>
                  </a:cxn>
                  <a:cxn ang="0">
                    <a:pos x="connsiteX2" y="connsiteY2"/>
                  </a:cxn>
                </a:cxnLst>
                <a:rect l="l" t="t" r="r" b="b"/>
                <a:pathLst>
                  <a:path w="2416030" h="2381273">
                    <a:moveTo>
                      <a:pt x="0" y="0"/>
                    </a:moveTo>
                    <a:cubicBezTo>
                      <a:pt x="201335" y="808838"/>
                      <a:pt x="402671" y="1617677"/>
                      <a:pt x="805343" y="2013358"/>
                    </a:cubicBezTo>
                    <a:cubicBezTo>
                      <a:pt x="1208015" y="2409039"/>
                      <a:pt x="1812022" y="2391561"/>
                      <a:pt x="2416030" y="2374084"/>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3" name="ZoneTexte 42">
              <a:extLst>
                <a:ext uri="{FF2B5EF4-FFF2-40B4-BE49-F238E27FC236}">
                  <a16:creationId xmlns:a16="http://schemas.microsoft.com/office/drawing/2014/main" id="{BAB9EA7D-62DA-496F-8040-6346E4B69311}"/>
                </a:ext>
              </a:extLst>
            </p:cNvPr>
            <p:cNvSpPr txBox="1"/>
            <p:nvPr/>
          </p:nvSpPr>
          <p:spPr>
            <a:xfrm>
              <a:off x="10572708" y="3561592"/>
              <a:ext cx="1088691" cy="385065"/>
            </a:xfrm>
            <a:prstGeom prst="rect">
              <a:avLst/>
            </a:prstGeom>
            <a:noFill/>
          </p:spPr>
          <p:txBody>
            <a:bodyPr wrap="square" rtlCol="0">
              <a:spAutoFit/>
            </a:bodyPr>
            <a:lstStyle/>
            <a:p>
              <a:r>
                <a:rPr lang="fr-CA" sz="1000" dirty="0"/>
                <a:t>Produits</a:t>
              </a:r>
            </a:p>
          </p:txBody>
        </p:sp>
        <p:sp>
          <p:nvSpPr>
            <p:cNvPr id="44" name="ZoneTexte 43">
              <a:extLst>
                <a:ext uri="{FF2B5EF4-FFF2-40B4-BE49-F238E27FC236}">
                  <a16:creationId xmlns:a16="http://schemas.microsoft.com/office/drawing/2014/main" id="{F3152E89-4065-4DC6-B8E7-46B3F7CE0137}"/>
                </a:ext>
              </a:extLst>
            </p:cNvPr>
            <p:cNvSpPr txBox="1"/>
            <p:nvPr/>
          </p:nvSpPr>
          <p:spPr>
            <a:xfrm>
              <a:off x="9408055" y="5774946"/>
              <a:ext cx="1088691" cy="385065"/>
            </a:xfrm>
            <a:prstGeom prst="rect">
              <a:avLst/>
            </a:prstGeom>
            <a:noFill/>
          </p:spPr>
          <p:txBody>
            <a:bodyPr wrap="square" rtlCol="0">
              <a:spAutoFit/>
            </a:bodyPr>
            <a:lstStyle/>
            <a:p>
              <a:r>
                <a:rPr lang="fr-CA" sz="1000" dirty="0"/>
                <a:t>Réactifs</a:t>
              </a:r>
            </a:p>
          </p:txBody>
        </p:sp>
      </p:grpSp>
      <p:sp>
        <p:nvSpPr>
          <p:cNvPr id="53" name="ZoneTexte 52">
            <a:extLst>
              <a:ext uri="{FF2B5EF4-FFF2-40B4-BE49-F238E27FC236}">
                <a16:creationId xmlns:a16="http://schemas.microsoft.com/office/drawing/2014/main" id="{E43FF541-8C45-4A6D-AD72-EE508B2E5D14}"/>
              </a:ext>
            </a:extLst>
          </p:cNvPr>
          <p:cNvSpPr txBox="1"/>
          <p:nvPr/>
        </p:nvSpPr>
        <p:spPr>
          <a:xfrm>
            <a:off x="3575507" y="4541992"/>
            <a:ext cx="8515905" cy="954107"/>
          </a:xfrm>
          <a:prstGeom prst="rect">
            <a:avLst/>
          </a:prstGeom>
          <a:noFill/>
        </p:spPr>
        <p:txBody>
          <a:bodyPr wrap="square" rtlCol="0">
            <a:spAutoFit/>
          </a:bodyPr>
          <a:lstStyle/>
          <a:p>
            <a:r>
              <a:rPr lang="fr-CA" sz="2000" b="1" u="sng" dirty="0"/>
              <a:t>Réaction irréversible ou complète</a:t>
            </a:r>
          </a:p>
          <a:p>
            <a:pPr marL="285750" indent="-285750">
              <a:buFont typeface="Arial" panose="020B0604020202020204" pitchFamily="34" charset="0"/>
              <a:buChar char="•"/>
            </a:pPr>
            <a:r>
              <a:rPr lang="fr-CA" dirty="0"/>
              <a:t>Cette réaction se produit lorsqu’au moins un des réactifs se transforme </a:t>
            </a:r>
            <a:r>
              <a:rPr lang="fr-CA" dirty="0">
                <a:solidFill>
                  <a:srgbClr val="92D050"/>
                </a:solidFill>
              </a:rPr>
              <a:t>complètement en produits</a:t>
            </a:r>
            <a:r>
              <a:rPr lang="fr-CA" dirty="0"/>
              <a:t>.</a:t>
            </a:r>
          </a:p>
        </p:txBody>
      </p:sp>
      <p:sp>
        <p:nvSpPr>
          <p:cNvPr id="11" name="Ellipse 10">
            <a:extLst>
              <a:ext uri="{FF2B5EF4-FFF2-40B4-BE49-F238E27FC236}">
                <a16:creationId xmlns:a16="http://schemas.microsoft.com/office/drawing/2014/main" id="{812D8DDC-C168-4416-B147-876A1F9EBC69}"/>
              </a:ext>
            </a:extLst>
          </p:cNvPr>
          <p:cNvSpPr/>
          <p:nvPr/>
        </p:nvSpPr>
        <p:spPr>
          <a:xfrm>
            <a:off x="1643659" y="6474730"/>
            <a:ext cx="161782" cy="16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Flèche : bas 11">
            <a:extLst>
              <a:ext uri="{FF2B5EF4-FFF2-40B4-BE49-F238E27FC236}">
                <a16:creationId xmlns:a16="http://schemas.microsoft.com/office/drawing/2014/main" id="{5FF2B945-6233-469F-876D-303FD9AE1886}"/>
              </a:ext>
            </a:extLst>
          </p:cNvPr>
          <p:cNvSpPr/>
          <p:nvPr/>
        </p:nvSpPr>
        <p:spPr>
          <a:xfrm>
            <a:off x="1486973" y="5795204"/>
            <a:ext cx="484632" cy="616170"/>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537FBE28-EBE3-4248-8ECC-6EE892488B9E}"/>
                  </a:ext>
                </a:extLst>
              </p:cNvPr>
              <p:cNvSpPr txBox="1"/>
              <p:nvPr/>
            </p:nvSpPr>
            <p:spPr>
              <a:xfrm>
                <a:off x="5694269" y="3921861"/>
                <a:ext cx="4599913" cy="4972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2400" i="1" smtClean="0">
                              <a:latin typeface="Cambria Math" panose="02040503050406030204" pitchFamily="18" charset="0"/>
                            </a:rPr>
                          </m:ctrlPr>
                        </m:sSubPr>
                        <m:e>
                          <m:r>
                            <a:rPr lang="fr-CA" sz="2400" b="0" i="1" smtClean="0">
                              <a:latin typeface="Cambria Math" panose="02040503050406030204" pitchFamily="18" charset="0"/>
                            </a:rPr>
                            <m:t>𝐻</m:t>
                          </m:r>
                        </m:e>
                        <m:sub>
                          <m:r>
                            <a:rPr lang="fr-CA" sz="2400" b="0" i="1" smtClean="0">
                              <a:latin typeface="Cambria Math" panose="02040503050406030204" pitchFamily="18" charset="0"/>
                            </a:rPr>
                            <m:t>2(</m:t>
                          </m:r>
                          <m:r>
                            <a:rPr lang="fr-CA" sz="2400" b="0" i="1" smtClean="0">
                              <a:latin typeface="Cambria Math" panose="02040503050406030204" pitchFamily="18" charset="0"/>
                            </a:rPr>
                            <m:t>𝑔</m:t>
                          </m:r>
                          <m:r>
                            <a:rPr lang="fr-CA" sz="2400" b="0" i="1" smtClean="0">
                              <a:latin typeface="Cambria Math" panose="02040503050406030204" pitchFamily="18" charset="0"/>
                            </a:rPr>
                            <m:t>)</m:t>
                          </m:r>
                        </m:sub>
                      </m:sSub>
                      <m:r>
                        <a:rPr lang="fr-CA" sz="2400" b="0" i="1" smtClean="0">
                          <a:latin typeface="Cambria Math" panose="02040503050406030204" pitchFamily="18" charset="0"/>
                        </a:rPr>
                        <m:t>    </m:t>
                      </m:r>
                      <m:r>
                        <a:rPr lang="fr-CA" sz="2400" b="0" i="1" smtClean="0">
                          <a:latin typeface="Cambria Math" panose="02040503050406030204" pitchFamily="18" charset="0"/>
                          <a:ea typeface="Cambria Math" panose="02040503050406030204" pitchFamily="18" charset="0"/>
                        </a:rPr>
                        <m:t>+     </m:t>
                      </m:r>
                      <m:sSub>
                        <m:sSubPr>
                          <m:ctrlPr>
                            <a:rPr lang="fr-CA" sz="2400" b="0" i="1" smtClean="0">
                              <a:latin typeface="Cambria Math" panose="02040503050406030204" pitchFamily="18" charset="0"/>
                              <a:ea typeface="Cambria Math" panose="02040503050406030204" pitchFamily="18" charset="0"/>
                            </a:rPr>
                          </m:ctrlPr>
                        </m:sSubPr>
                        <m:e>
                          <m:r>
                            <a:rPr lang="fr-CA" sz="2400" b="0" i="1" smtClean="0">
                              <a:latin typeface="Cambria Math" panose="02040503050406030204" pitchFamily="18" charset="0"/>
                              <a:ea typeface="Cambria Math" panose="02040503050406030204" pitchFamily="18" charset="0"/>
                            </a:rPr>
                            <m:t>𝐼</m:t>
                          </m:r>
                        </m:e>
                        <m:sub>
                          <m:r>
                            <a:rPr lang="fr-CA" sz="2400" b="0" i="1" smtClean="0">
                              <a:latin typeface="Cambria Math" panose="02040503050406030204" pitchFamily="18" charset="0"/>
                              <a:ea typeface="Cambria Math" panose="02040503050406030204" pitchFamily="18" charset="0"/>
                            </a:rPr>
                            <m:t>2(</m:t>
                          </m:r>
                          <m:r>
                            <a:rPr lang="fr-CA" sz="2400" b="0" i="1" smtClean="0">
                              <a:latin typeface="Cambria Math" panose="02040503050406030204" pitchFamily="18" charset="0"/>
                              <a:ea typeface="Cambria Math" panose="02040503050406030204" pitchFamily="18" charset="0"/>
                            </a:rPr>
                            <m:t>𝑔</m:t>
                          </m:r>
                          <m:r>
                            <a:rPr lang="fr-CA" sz="2400" b="0" i="1" smtClean="0">
                              <a:latin typeface="Cambria Math" panose="02040503050406030204" pitchFamily="18" charset="0"/>
                              <a:ea typeface="Cambria Math" panose="02040503050406030204" pitchFamily="18" charset="0"/>
                            </a:rPr>
                            <m:t>)</m:t>
                          </m:r>
                        </m:sub>
                      </m:sSub>
                      <m:r>
                        <a:rPr lang="fr-CA" sz="2400" b="0" i="1" smtClean="0">
                          <a:latin typeface="Cambria Math" panose="02040503050406030204" pitchFamily="18" charset="0"/>
                          <a:ea typeface="Cambria Math" panose="02040503050406030204" pitchFamily="18" charset="0"/>
                        </a:rPr>
                        <m:t>     ⇌      2 </m:t>
                      </m:r>
                      <m:sSub>
                        <m:sSubPr>
                          <m:ctrlPr>
                            <a:rPr lang="fr-CA" sz="2400" b="0" i="1" smtClean="0">
                              <a:latin typeface="Cambria Math" panose="02040503050406030204" pitchFamily="18" charset="0"/>
                              <a:ea typeface="Cambria Math" panose="02040503050406030204" pitchFamily="18" charset="0"/>
                            </a:rPr>
                          </m:ctrlPr>
                        </m:sSubPr>
                        <m:e>
                          <m:r>
                            <a:rPr lang="fr-CA" sz="2400" b="0" i="1" smtClean="0">
                              <a:latin typeface="Cambria Math" panose="02040503050406030204" pitchFamily="18" charset="0"/>
                              <a:ea typeface="Cambria Math" panose="02040503050406030204" pitchFamily="18" charset="0"/>
                            </a:rPr>
                            <m:t>𝐻𝐼</m:t>
                          </m:r>
                        </m:e>
                        <m:sub>
                          <m:r>
                            <a:rPr lang="fr-CA" sz="2400" b="0" i="1" smtClean="0">
                              <a:latin typeface="Cambria Math" panose="02040503050406030204" pitchFamily="18" charset="0"/>
                              <a:ea typeface="Cambria Math" panose="02040503050406030204" pitchFamily="18" charset="0"/>
                            </a:rPr>
                            <m:t>(</m:t>
                          </m:r>
                          <m:r>
                            <a:rPr lang="fr-CA" sz="2400" b="0" i="1" smtClean="0">
                              <a:latin typeface="Cambria Math" panose="02040503050406030204" pitchFamily="18" charset="0"/>
                              <a:ea typeface="Cambria Math" panose="02040503050406030204" pitchFamily="18" charset="0"/>
                            </a:rPr>
                            <m:t>𝑔</m:t>
                          </m:r>
                          <m:r>
                            <a:rPr lang="fr-CA" sz="2400" b="0" i="1" smtClean="0">
                              <a:latin typeface="Cambria Math" panose="02040503050406030204" pitchFamily="18" charset="0"/>
                              <a:ea typeface="Cambria Math" panose="02040503050406030204" pitchFamily="18" charset="0"/>
                            </a:rPr>
                            <m:t>)</m:t>
                          </m:r>
                        </m:sub>
                      </m:sSub>
                    </m:oMath>
                  </m:oMathPara>
                </a14:m>
                <a:endParaRPr lang="fr-CA" sz="2400" dirty="0"/>
              </a:p>
            </p:txBody>
          </p:sp>
        </mc:Choice>
        <mc:Fallback xmlns="">
          <p:sp>
            <p:nvSpPr>
              <p:cNvPr id="54" name="ZoneTexte 53">
                <a:extLst>
                  <a:ext uri="{FF2B5EF4-FFF2-40B4-BE49-F238E27FC236}">
                    <a16:creationId xmlns:a16="http://schemas.microsoft.com/office/drawing/2014/main" id="{537FBE28-EBE3-4248-8ECC-6EE892488B9E}"/>
                  </a:ext>
                </a:extLst>
              </p:cNvPr>
              <p:cNvSpPr txBox="1">
                <a:spLocks noRot="1" noChangeAspect="1" noMove="1" noResize="1" noEditPoints="1" noAdjustHandles="1" noChangeArrowheads="1" noChangeShapeType="1" noTextEdit="1"/>
              </p:cNvSpPr>
              <p:nvPr/>
            </p:nvSpPr>
            <p:spPr>
              <a:xfrm>
                <a:off x="5694269" y="3921861"/>
                <a:ext cx="4599913" cy="497252"/>
              </a:xfrm>
              <a:prstGeom prst="rect">
                <a:avLst/>
              </a:prstGeom>
              <a:blipFill>
                <a:blip r:embed="rId4"/>
                <a:stretch>
                  <a:fillRect b="-10976"/>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0205D988-D0AB-4C1C-ABEE-F165EEDB5593}"/>
                  </a:ext>
                </a:extLst>
              </p:cNvPr>
              <p:cNvSpPr txBox="1"/>
              <p:nvPr/>
            </p:nvSpPr>
            <p:spPr>
              <a:xfrm>
                <a:off x="5248149" y="5795204"/>
                <a:ext cx="5456878" cy="4972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2400" i="1" smtClean="0">
                              <a:latin typeface="Cambria Math" panose="02040503050406030204" pitchFamily="18" charset="0"/>
                            </a:rPr>
                          </m:ctrlPr>
                        </m:sSubPr>
                        <m:e>
                          <m:r>
                            <a:rPr lang="fr-CA" sz="2400" b="0" i="1" smtClean="0">
                              <a:latin typeface="Cambria Math" panose="02040503050406030204" pitchFamily="18" charset="0"/>
                            </a:rPr>
                            <m:t>𝐶𝐻</m:t>
                          </m:r>
                        </m:e>
                        <m:sub>
                          <m:r>
                            <a:rPr lang="fr-CA" sz="2400" b="0" i="1" smtClean="0">
                              <a:latin typeface="Cambria Math" panose="02040503050406030204" pitchFamily="18" charset="0"/>
                            </a:rPr>
                            <m:t>4(</m:t>
                          </m:r>
                          <m:r>
                            <a:rPr lang="fr-CA" sz="2400" b="0" i="1" smtClean="0">
                              <a:latin typeface="Cambria Math" panose="02040503050406030204" pitchFamily="18" charset="0"/>
                            </a:rPr>
                            <m:t>𝑔</m:t>
                          </m:r>
                          <m:r>
                            <a:rPr lang="fr-CA" sz="2400" b="0" i="1" smtClean="0">
                              <a:latin typeface="Cambria Math" panose="02040503050406030204" pitchFamily="18" charset="0"/>
                            </a:rPr>
                            <m:t>)</m:t>
                          </m:r>
                        </m:sub>
                      </m:sSub>
                      <m:r>
                        <a:rPr lang="fr-CA" sz="2400" b="0" i="1" smtClean="0">
                          <a:latin typeface="Cambria Math" panose="02040503050406030204" pitchFamily="18" charset="0"/>
                        </a:rPr>
                        <m:t> </m:t>
                      </m:r>
                      <m:r>
                        <a:rPr lang="fr-CA" sz="2400" b="0" i="1" smtClean="0">
                          <a:latin typeface="Cambria Math" panose="02040503050406030204" pitchFamily="18" charset="0"/>
                          <a:ea typeface="Cambria Math" panose="02040503050406030204" pitchFamily="18" charset="0"/>
                        </a:rPr>
                        <m:t>+2</m:t>
                      </m:r>
                      <m:sSub>
                        <m:sSubPr>
                          <m:ctrlPr>
                            <a:rPr lang="fr-CA" sz="2400" b="0" i="1" smtClean="0">
                              <a:latin typeface="Cambria Math" panose="02040503050406030204" pitchFamily="18" charset="0"/>
                              <a:ea typeface="Cambria Math" panose="02040503050406030204" pitchFamily="18" charset="0"/>
                            </a:rPr>
                          </m:ctrlPr>
                        </m:sSubPr>
                        <m:e>
                          <m:r>
                            <a:rPr lang="fr-CA" sz="2400" b="0" i="1" smtClean="0">
                              <a:latin typeface="Cambria Math" panose="02040503050406030204" pitchFamily="18" charset="0"/>
                              <a:ea typeface="Cambria Math" panose="02040503050406030204" pitchFamily="18" charset="0"/>
                            </a:rPr>
                            <m:t>𝑂</m:t>
                          </m:r>
                        </m:e>
                        <m:sub>
                          <m:r>
                            <a:rPr lang="fr-CA" sz="2400" b="0" i="1" smtClean="0">
                              <a:latin typeface="Cambria Math" panose="02040503050406030204" pitchFamily="18" charset="0"/>
                              <a:ea typeface="Cambria Math" panose="02040503050406030204" pitchFamily="18" charset="0"/>
                            </a:rPr>
                            <m:t>2(</m:t>
                          </m:r>
                          <m:r>
                            <a:rPr lang="fr-CA" sz="2400" b="0" i="1" smtClean="0">
                              <a:latin typeface="Cambria Math" panose="02040503050406030204" pitchFamily="18" charset="0"/>
                              <a:ea typeface="Cambria Math" panose="02040503050406030204" pitchFamily="18" charset="0"/>
                            </a:rPr>
                            <m:t>𝑔</m:t>
                          </m:r>
                          <m:r>
                            <a:rPr lang="fr-CA" sz="2400" b="0" i="1" smtClean="0">
                              <a:latin typeface="Cambria Math" panose="02040503050406030204" pitchFamily="18" charset="0"/>
                              <a:ea typeface="Cambria Math" panose="02040503050406030204" pitchFamily="18" charset="0"/>
                            </a:rPr>
                            <m:t>)</m:t>
                          </m:r>
                        </m:sub>
                      </m:sSub>
                      <m:r>
                        <a:rPr lang="fr-CA" sz="2400" b="0" i="1" smtClean="0">
                          <a:latin typeface="Cambria Math" panose="02040503050406030204" pitchFamily="18" charset="0"/>
                          <a:ea typeface="Cambria Math" panose="02040503050406030204" pitchFamily="18" charset="0"/>
                        </a:rPr>
                        <m:t> ⟶</m:t>
                      </m:r>
                      <m:sSub>
                        <m:sSubPr>
                          <m:ctrlPr>
                            <a:rPr lang="fr-CA" sz="2400" i="1">
                              <a:latin typeface="Cambria Math" panose="02040503050406030204" pitchFamily="18" charset="0"/>
                            </a:rPr>
                          </m:ctrlPr>
                        </m:sSubPr>
                        <m:e>
                          <m:r>
                            <a:rPr lang="fr-CA" sz="2400" i="1">
                              <a:latin typeface="Cambria Math" panose="02040503050406030204" pitchFamily="18" charset="0"/>
                            </a:rPr>
                            <m:t>𝐶</m:t>
                          </m:r>
                          <m:r>
                            <a:rPr lang="fr-CA" sz="2400" b="0" i="1" smtClean="0">
                              <a:latin typeface="Cambria Math" panose="02040503050406030204" pitchFamily="18" charset="0"/>
                            </a:rPr>
                            <m:t>𝑂</m:t>
                          </m:r>
                        </m:e>
                        <m:sub>
                          <m:r>
                            <a:rPr lang="fr-CA" sz="2400" b="0" i="1" smtClean="0">
                              <a:latin typeface="Cambria Math" panose="02040503050406030204" pitchFamily="18" charset="0"/>
                            </a:rPr>
                            <m:t>2</m:t>
                          </m:r>
                          <m:r>
                            <a:rPr lang="fr-CA" sz="2400" i="1">
                              <a:latin typeface="Cambria Math" panose="02040503050406030204" pitchFamily="18" charset="0"/>
                            </a:rPr>
                            <m:t>(</m:t>
                          </m:r>
                          <m:r>
                            <a:rPr lang="fr-CA" sz="2400" i="1">
                              <a:latin typeface="Cambria Math" panose="02040503050406030204" pitchFamily="18" charset="0"/>
                            </a:rPr>
                            <m:t>𝑔</m:t>
                          </m:r>
                          <m:r>
                            <a:rPr lang="fr-CA" sz="2400" i="1">
                              <a:latin typeface="Cambria Math" panose="02040503050406030204" pitchFamily="18" charset="0"/>
                            </a:rPr>
                            <m:t>)</m:t>
                          </m:r>
                        </m:sub>
                      </m:sSub>
                      <m:r>
                        <a:rPr lang="fr-CA" sz="2400" b="0" i="1" smtClean="0">
                          <a:latin typeface="Cambria Math" panose="02040503050406030204" pitchFamily="18" charset="0"/>
                        </a:rPr>
                        <m:t> </m:t>
                      </m:r>
                      <m:r>
                        <a:rPr lang="fr-CA" sz="2400" b="0" i="1" smtClean="0">
                          <a:latin typeface="Cambria Math" panose="02040503050406030204" pitchFamily="18" charset="0"/>
                          <a:ea typeface="Cambria Math" panose="02040503050406030204" pitchFamily="18" charset="0"/>
                        </a:rPr>
                        <m:t>+2 </m:t>
                      </m:r>
                      <m:sSub>
                        <m:sSubPr>
                          <m:ctrlPr>
                            <a:rPr lang="fr-CA" sz="2400" b="0" i="1" smtClean="0">
                              <a:latin typeface="Cambria Math" panose="02040503050406030204" pitchFamily="18" charset="0"/>
                              <a:ea typeface="Cambria Math" panose="02040503050406030204" pitchFamily="18" charset="0"/>
                            </a:rPr>
                          </m:ctrlPr>
                        </m:sSubPr>
                        <m:e>
                          <m:r>
                            <a:rPr lang="fr-CA" sz="2400" b="0" i="1" smtClean="0">
                              <a:latin typeface="Cambria Math" panose="02040503050406030204" pitchFamily="18" charset="0"/>
                              <a:ea typeface="Cambria Math" panose="02040503050406030204" pitchFamily="18" charset="0"/>
                            </a:rPr>
                            <m:t>𝐻</m:t>
                          </m:r>
                        </m:e>
                        <m:sub>
                          <m:r>
                            <a:rPr lang="fr-CA" sz="2400" b="0" i="1" smtClean="0">
                              <a:latin typeface="Cambria Math" panose="02040503050406030204" pitchFamily="18" charset="0"/>
                              <a:ea typeface="Cambria Math" panose="02040503050406030204" pitchFamily="18" charset="0"/>
                            </a:rPr>
                            <m:t>2</m:t>
                          </m:r>
                        </m:sub>
                      </m:sSub>
                      <m:sSub>
                        <m:sSubPr>
                          <m:ctrlPr>
                            <a:rPr lang="fr-CA" sz="2400" b="0" i="1" smtClean="0">
                              <a:latin typeface="Cambria Math" panose="02040503050406030204" pitchFamily="18" charset="0"/>
                              <a:ea typeface="Cambria Math" panose="02040503050406030204" pitchFamily="18" charset="0"/>
                            </a:rPr>
                          </m:ctrlPr>
                        </m:sSubPr>
                        <m:e>
                          <m:r>
                            <a:rPr lang="fr-CA" sz="2400" b="0" i="1" smtClean="0">
                              <a:latin typeface="Cambria Math" panose="02040503050406030204" pitchFamily="18" charset="0"/>
                              <a:ea typeface="Cambria Math" panose="02040503050406030204" pitchFamily="18" charset="0"/>
                            </a:rPr>
                            <m:t>𝑂</m:t>
                          </m:r>
                        </m:e>
                        <m:sub>
                          <m:r>
                            <a:rPr lang="fr-CA" sz="2400" b="0" i="1" smtClean="0">
                              <a:latin typeface="Cambria Math" panose="02040503050406030204" pitchFamily="18" charset="0"/>
                              <a:ea typeface="Cambria Math" panose="02040503050406030204" pitchFamily="18" charset="0"/>
                            </a:rPr>
                            <m:t>(</m:t>
                          </m:r>
                          <m:r>
                            <a:rPr lang="fr-CA" sz="2400" b="0" i="1" smtClean="0">
                              <a:latin typeface="Cambria Math" panose="02040503050406030204" pitchFamily="18" charset="0"/>
                              <a:ea typeface="Cambria Math" panose="02040503050406030204" pitchFamily="18" charset="0"/>
                            </a:rPr>
                            <m:t>𝑔</m:t>
                          </m:r>
                          <m:r>
                            <a:rPr lang="fr-CA" sz="2400" b="0" i="1" smtClean="0">
                              <a:latin typeface="Cambria Math" panose="02040503050406030204" pitchFamily="18" charset="0"/>
                              <a:ea typeface="Cambria Math" panose="02040503050406030204" pitchFamily="18" charset="0"/>
                            </a:rPr>
                            <m:t>)</m:t>
                          </m:r>
                        </m:sub>
                      </m:sSub>
                    </m:oMath>
                  </m:oMathPara>
                </a14:m>
                <a:endParaRPr lang="fr-CA" sz="2400" dirty="0"/>
              </a:p>
            </p:txBody>
          </p:sp>
        </mc:Choice>
        <mc:Fallback xmlns="">
          <p:sp>
            <p:nvSpPr>
              <p:cNvPr id="55" name="ZoneTexte 54">
                <a:extLst>
                  <a:ext uri="{FF2B5EF4-FFF2-40B4-BE49-F238E27FC236}">
                    <a16:creationId xmlns:a16="http://schemas.microsoft.com/office/drawing/2014/main" id="{0205D988-D0AB-4C1C-ABEE-F165EEDB5593}"/>
                  </a:ext>
                </a:extLst>
              </p:cNvPr>
              <p:cNvSpPr txBox="1">
                <a:spLocks noRot="1" noChangeAspect="1" noMove="1" noResize="1" noEditPoints="1" noAdjustHandles="1" noChangeArrowheads="1" noChangeShapeType="1" noTextEdit="1"/>
              </p:cNvSpPr>
              <p:nvPr/>
            </p:nvSpPr>
            <p:spPr>
              <a:xfrm>
                <a:off x="5248149" y="5795204"/>
                <a:ext cx="5456878" cy="497252"/>
              </a:xfrm>
              <a:prstGeom prst="rect">
                <a:avLst/>
              </a:prstGeom>
              <a:blipFill>
                <a:blip r:embed="rId5"/>
                <a:stretch>
                  <a:fillRect b="-12346"/>
                </a:stretch>
              </a:blipFill>
            </p:spPr>
            <p:txBody>
              <a:bodyPr/>
              <a:lstStyle/>
              <a:p>
                <a:r>
                  <a:rPr lang="fr-CA">
                    <a:noFill/>
                  </a:rPr>
                  <a:t> </a:t>
                </a:r>
              </a:p>
            </p:txBody>
          </p:sp>
        </mc:Fallback>
      </mc:AlternateContent>
    </p:spTree>
    <p:extLst>
      <p:ext uri="{BB962C8B-B14F-4D97-AF65-F5344CB8AC3E}">
        <p14:creationId xmlns:p14="http://schemas.microsoft.com/office/powerpoint/2010/main" val="1064453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Équilibre chimique</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298 à 301</a:t>
            </a:r>
          </a:p>
        </p:txBody>
      </p:sp>
      <p:grpSp>
        <p:nvGrpSpPr>
          <p:cNvPr id="10" name="Groupe 9">
            <a:extLst>
              <a:ext uri="{FF2B5EF4-FFF2-40B4-BE49-F238E27FC236}">
                <a16:creationId xmlns:a16="http://schemas.microsoft.com/office/drawing/2014/main" id="{350324AD-4B19-4DCD-83D5-283F40061427}"/>
              </a:ext>
            </a:extLst>
          </p:cNvPr>
          <p:cNvGrpSpPr/>
          <p:nvPr/>
        </p:nvGrpSpPr>
        <p:grpSpPr>
          <a:xfrm>
            <a:off x="2000018" y="2554513"/>
            <a:ext cx="6327115" cy="4159858"/>
            <a:chOff x="295345" y="3222917"/>
            <a:chExt cx="5104598" cy="3356096"/>
          </a:xfrm>
        </p:grpSpPr>
        <p:grpSp>
          <p:nvGrpSpPr>
            <p:cNvPr id="5" name="Groupe 4">
              <a:extLst>
                <a:ext uri="{FF2B5EF4-FFF2-40B4-BE49-F238E27FC236}">
                  <a16:creationId xmlns:a16="http://schemas.microsoft.com/office/drawing/2014/main" id="{2BC6E7C1-AD11-4E64-BCE2-0735D35A5F88}"/>
                </a:ext>
              </a:extLst>
            </p:cNvPr>
            <p:cNvGrpSpPr/>
            <p:nvPr/>
          </p:nvGrpSpPr>
          <p:grpSpPr>
            <a:xfrm>
              <a:off x="295345" y="3222917"/>
              <a:ext cx="5104598" cy="3356096"/>
              <a:chOff x="295345" y="3222917"/>
              <a:chExt cx="5104598" cy="3356096"/>
            </a:xfrm>
          </p:grpSpPr>
          <p:grpSp>
            <p:nvGrpSpPr>
              <p:cNvPr id="29" name="Groupe 28">
                <a:extLst>
                  <a:ext uri="{FF2B5EF4-FFF2-40B4-BE49-F238E27FC236}">
                    <a16:creationId xmlns:a16="http://schemas.microsoft.com/office/drawing/2014/main" id="{0B5F77C2-0B9F-43DE-B83C-5179932C8C8D}"/>
                  </a:ext>
                </a:extLst>
              </p:cNvPr>
              <p:cNvGrpSpPr/>
              <p:nvPr/>
            </p:nvGrpSpPr>
            <p:grpSpPr>
              <a:xfrm>
                <a:off x="295345" y="3222917"/>
                <a:ext cx="5104598" cy="3356096"/>
                <a:chOff x="2232154" y="3331891"/>
                <a:chExt cx="7407993" cy="3356096"/>
              </a:xfrm>
            </p:grpSpPr>
            <p:grpSp>
              <p:nvGrpSpPr>
                <p:cNvPr id="67" name="Groupe 66">
                  <a:extLst>
                    <a:ext uri="{FF2B5EF4-FFF2-40B4-BE49-F238E27FC236}">
                      <a16:creationId xmlns:a16="http://schemas.microsoft.com/office/drawing/2014/main" id="{C41BAAE1-3007-4871-9431-69FDEBFB2860}"/>
                    </a:ext>
                  </a:extLst>
                </p:cNvPr>
                <p:cNvGrpSpPr/>
                <p:nvPr/>
              </p:nvGrpSpPr>
              <p:grpSpPr>
                <a:xfrm>
                  <a:off x="2748617" y="3331891"/>
                  <a:ext cx="6891529" cy="2964641"/>
                  <a:chOff x="2483879" y="2004423"/>
                  <a:chExt cx="6803169" cy="4262906"/>
                </a:xfrm>
              </p:grpSpPr>
              <p:cxnSp>
                <p:nvCxnSpPr>
                  <p:cNvPr id="71" name="Connecteur droit avec flèche 70">
                    <a:extLst>
                      <a:ext uri="{FF2B5EF4-FFF2-40B4-BE49-F238E27FC236}">
                        <a16:creationId xmlns:a16="http://schemas.microsoft.com/office/drawing/2014/main" id="{6672F875-4D30-4983-B944-A6FF45190FEA}"/>
                      </a:ext>
                    </a:extLst>
                  </p:cNvPr>
                  <p:cNvCxnSpPr>
                    <a:cxnSpLocks/>
                  </p:cNvCxnSpPr>
                  <p:nvPr/>
                </p:nvCxnSpPr>
                <p:spPr>
                  <a:xfrm flipV="1">
                    <a:off x="2498914" y="2004423"/>
                    <a:ext cx="14338" cy="42556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E00DF0DA-7F30-4818-B311-91AE99D642DA}"/>
                      </a:ext>
                    </a:extLst>
                  </p:cNvPr>
                  <p:cNvCxnSpPr>
                    <a:cxnSpLocks/>
                  </p:cNvCxnSpPr>
                  <p:nvPr/>
                </p:nvCxnSpPr>
                <p:spPr>
                  <a:xfrm>
                    <a:off x="2483879" y="6260121"/>
                    <a:ext cx="6803169" cy="72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ZoneTexte 67">
                  <a:extLst>
                    <a:ext uri="{FF2B5EF4-FFF2-40B4-BE49-F238E27FC236}">
                      <a16:creationId xmlns:a16="http://schemas.microsoft.com/office/drawing/2014/main" id="{BFFCAC35-8A1A-471D-B7A2-5C625204862E}"/>
                    </a:ext>
                  </a:extLst>
                </p:cNvPr>
                <p:cNvSpPr txBox="1"/>
                <p:nvPr/>
              </p:nvSpPr>
              <p:spPr>
                <a:xfrm rot="16200000">
                  <a:off x="1117997" y="4648623"/>
                  <a:ext cx="2624703" cy="396390"/>
                </a:xfrm>
                <a:prstGeom prst="rect">
                  <a:avLst/>
                </a:prstGeom>
                <a:noFill/>
              </p:spPr>
              <p:txBody>
                <a:bodyPr wrap="square" rtlCol="0">
                  <a:spAutoFit/>
                </a:bodyPr>
                <a:lstStyle/>
                <a:p>
                  <a:pPr algn="ctr"/>
                  <a:r>
                    <a:rPr lang="fr-CA" sz="1600" b="1" dirty="0"/>
                    <a:t>Nombre de particules</a:t>
                  </a:r>
                </a:p>
              </p:txBody>
            </p:sp>
            <p:sp>
              <p:nvSpPr>
                <p:cNvPr id="69" name="ZoneTexte 68">
                  <a:extLst>
                    <a:ext uri="{FF2B5EF4-FFF2-40B4-BE49-F238E27FC236}">
                      <a16:creationId xmlns:a16="http://schemas.microsoft.com/office/drawing/2014/main" id="{73FBB76F-E146-4C71-887F-6CEB13F37064}"/>
                    </a:ext>
                  </a:extLst>
                </p:cNvPr>
                <p:cNvSpPr txBox="1"/>
                <p:nvPr/>
              </p:nvSpPr>
              <p:spPr>
                <a:xfrm>
                  <a:off x="5524692" y="6349433"/>
                  <a:ext cx="4115455" cy="338554"/>
                </a:xfrm>
                <a:prstGeom prst="rect">
                  <a:avLst/>
                </a:prstGeom>
                <a:noFill/>
              </p:spPr>
              <p:txBody>
                <a:bodyPr wrap="square" rtlCol="0">
                  <a:spAutoFit/>
                </a:bodyPr>
                <a:lstStyle/>
                <a:p>
                  <a:pPr algn="r"/>
                  <a:r>
                    <a:rPr lang="fr-CA" sz="1600" b="1" dirty="0"/>
                    <a:t>Progression de la réaction</a:t>
                  </a:r>
                </a:p>
              </p:txBody>
            </p:sp>
          </p:grpSp>
          <p:sp>
            <p:nvSpPr>
              <p:cNvPr id="19" name="Forme libre : forme 18">
                <a:extLst>
                  <a:ext uri="{FF2B5EF4-FFF2-40B4-BE49-F238E27FC236}">
                    <a16:creationId xmlns:a16="http://schemas.microsoft.com/office/drawing/2014/main" id="{56E5CEB4-F9FA-4F24-A675-1F5879F8C0AA}"/>
                  </a:ext>
                </a:extLst>
              </p:cNvPr>
              <p:cNvSpPr/>
              <p:nvPr/>
            </p:nvSpPr>
            <p:spPr>
              <a:xfrm>
                <a:off x="669851" y="4891683"/>
                <a:ext cx="4391247" cy="1264568"/>
              </a:xfrm>
              <a:custGeom>
                <a:avLst/>
                <a:gdLst>
                  <a:gd name="connsiteX0" fmla="*/ 0 w 4391247"/>
                  <a:gd name="connsiteY0" fmla="*/ 1264568 h 1264568"/>
                  <a:gd name="connsiteX1" fmla="*/ 797442 w 4391247"/>
                  <a:gd name="connsiteY1" fmla="*/ 169415 h 1264568"/>
                  <a:gd name="connsiteX2" fmla="*/ 4391247 w 4391247"/>
                  <a:gd name="connsiteY2" fmla="*/ 20559 h 1264568"/>
                </a:gdLst>
                <a:ahLst/>
                <a:cxnLst>
                  <a:cxn ang="0">
                    <a:pos x="connsiteX0" y="connsiteY0"/>
                  </a:cxn>
                  <a:cxn ang="0">
                    <a:pos x="connsiteX1" y="connsiteY1"/>
                  </a:cxn>
                  <a:cxn ang="0">
                    <a:pos x="connsiteX2" y="connsiteY2"/>
                  </a:cxn>
                </a:cxnLst>
                <a:rect l="l" t="t" r="r" b="b"/>
                <a:pathLst>
                  <a:path w="4391247" h="1264568">
                    <a:moveTo>
                      <a:pt x="0" y="1264568"/>
                    </a:moveTo>
                    <a:cubicBezTo>
                      <a:pt x="32784" y="820659"/>
                      <a:pt x="65568" y="376750"/>
                      <a:pt x="797442" y="169415"/>
                    </a:cubicBezTo>
                    <a:cubicBezTo>
                      <a:pt x="1529316" y="-37920"/>
                      <a:pt x="2960281" y="-8681"/>
                      <a:pt x="4391247" y="205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7" name="Forme libre : forme 86">
                <a:extLst>
                  <a:ext uri="{FF2B5EF4-FFF2-40B4-BE49-F238E27FC236}">
                    <a16:creationId xmlns:a16="http://schemas.microsoft.com/office/drawing/2014/main" id="{B61F4F4B-4FB4-4AAE-B476-5884345D5F78}"/>
                  </a:ext>
                </a:extLst>
              </p:cNvPr>
              <p:cNvSpPr/>
              <p:nvPr/>
            </p:nvSpPr>
            <p:spPr>
              <a:xfrm flipV="1">
                <a:off x="669851" y="4314650"/>
                <a:ext cx="4391247" cy="1264568"/>
              </a:xfrm>
              <a:custGeom>
                <a:avLst/>
                <a:gdLst>
                  <a:gd name="connsiteX0" fmla="*/ 0 w 4391247"/>
                  <a:gd name="connsiteY0" fmla="*/ 1264568 h 1264568"/>
                  <a:gd name="connsiteX1" fmla="*/ 797442 w 4391247"/>
                  <a:gd name="connsiteY1" fmla="*/ 169415 h 1264568"/>
                  <a:gd name="connsiteX2" fmla="*/ 4391247 w 4391247"/>
                  <a:gd name="connsiteY2" fmla="*/ 20559 h 1264568"/>
                </a:gdLst>
                <a:ahLst/>
                <a:cxnLst>
                  <a:cxn ang="0">
                    <a:pos x="connsiteX0" y="connsiteY0"/>
                  </a:cxn>
                  <a:cxn ang="0">
                    <a:pos x="connsiteX1" y="connsiteY1"/>
                  </a:cxn>
                  <a:cxn ang="0">
                    <a:pos x="connsiteX2" y="connsiteY2"/>
                  </a:cxn>
                </a:cxnLst>
                <a:rect l="l" t="t" r="r" b="b"/>
                <a:pathLst>
                  <a:path w="4391247" h="1264568">
                    <a:moveTo>
                      <a:pt x="0" y="1264568"/>
                    </a:moveTo>
                    <a:cubicBezTo>
                      <a:pt x="32784" y="820659"/>
                      <a:pt x="65568" y="376750"/>
                      <a:pt x="797442" y="169415"/>
                    </a:cubicBezTo>
                    <a:cubicBezTo>
                      <a:pt x="1529316" y="-37920"/>
                      <a:pt x="2960281" y="-8681"/>
                      <a:pt x="4391247" y="2055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8" name="ZoneTexte 7">
              <a:extLst>
                <a:ext uri="{FF2B5EF4-FFF2-40B4-BE49-F238E27FC236}">
                  <a16:creationId xmlns:a16="http://schemas.microsoft.com/office/drawing/2014/main" id="{F9DD985F-2255-470F-ABF6-3C7CE7EECC3C}"/>
                </a:ext>
              </a:extLst>
            </p:cNvPr>
            <p:cNvSpPr txBox="1"/>
            <p:nvPr/>
          </p:nvSpPr>
          <p:spPr>
            <a:xfrm>
              <a:off x="3972408" y="4482553"/>
              <a:ext cx="1088690" cy="369332"/>
            </a:xfrm>
            <a:prstGeom prst="rect">
              <a:avLst/>
            </a:prstGeom>
            <a:noFill/>
          </p:spPr>
          <p:txBody>
            <a:bodyPr wrap="square" rtlCol="0">
              <a:spAutoFit/>
            </a:bodyPr>
            <a:lstStyle/>
            <a:p>
              <a:r>
                <a:rPr lang="fr-CA" dirty="0"/>
                <a:t>Produits</a:t>
              </a:r>
            </a:p>
          </p:txBody>
        </p:sp>
        <p:sp>
          <p:nvSpPr>
            <p:cNvPr id="27" name="ZoneTexte 26">
              <a:extLst>
                <a:ext uri="{FF2B5EF4-FFF2-40B4-BE49-F238E27FC236}">
                  <a16:creationId xmlns:a16="http://schemas.microsoft.com/office/drawing/2014/main" id="{8AB08A05-66B8-46A8-B601-504081559F64}"/>
                </a:ext>
              </a:extLst>
            </p:cNvPr>
            <p:cNvSpPr txBox="1"/>
            <p:nvPr/>
          </p:nvSpPr>
          <p:spPr>
            <a:xfrm>
              <a:off x="4028887" y="5562455"/>
              <a:ext cx="1088690" cy="369332"/>
            </a:xfrm>
            <a:prstGeom prst="rect">
              <a:avLst/>
            </a:prstGeom>
            <a:noFill/>
          </p:spPr>
          <p:txBody>
            <a:bodyPr wrap="square" rtlCol="0">
              <a:spAutoFit/>
            </a:bodyPr>
            <a:lstStyle/>
            <a:p>
              <a:r>
                <a:rPr lang="fr-CA" dirty="0"/>
                <a:t>Réactifs</a:t>
              </a:r>
            </a:p>
          </p:txBody>
        </p:sp>
      </p:grpSp>
      <p:cxnSp>
        <p:nvCxnSpPr>
          <p:cNvPr id="14" name="Connecteur droit 13">
            <a:extLst>
              <a:ext uri="{FF2B5EF4-FFF2-40B4-BE49-F238E27FC236}">
                <a16:creationId xmlns:a16="http://schemas.microsoft.com/office/drawing/2014/main" id="{1B858799-6D93-441F-B36C-BBE3CA0CBC6A}"/>
              </a:ext>
            </a:extLst>
          </p:cNvPr>
          <p:cNvCxnSpPr/>
          <p:nvPr/>
        </p:nvCxnSpPr>
        <p:spPr>
          <a:xfrm flipV="1">
            <a:off x="4537162" y="3496495"/>
            <a:ext cx="0" cy="27137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A5125CD-62B4-45BB-B477-E1F4C3B9214D}"/>
              </a:ext>
            </a:extLst>
          </p:cNvPr>
          <p:cNvSpPr/>
          <p:nvPr/>
        </p:nvSpPr>
        <p:spPr>
          <a:xfrm>
            <a:off x="4552086" y="3496495"/>
            <a:ext cx="3775045" cy="269963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ZoneTexte 16">
            <a:extLst>
              <a:ext uri="{FF2B5EF4-FFF2-40B4-BE49-F238E27FC236}">
                <a16:creationId xmlns:a16="http://schemas.microsoft.com/office/drawing/2014/main" id="{B4323E31-B4C6-4CDE-A676-E971E4B793F6}"/>
              </a:ext>
            </a:extLst>
          </p:cNvPr>
          <p:cNvSpPr txBox="1"/>
          <p:nvPr/>
        </p:nvSpPr>
        <p:spPr>
          <a:xfrm>
            <a:off x="680319" y="2025527"/>
            <a:ext cx="9613863" cy="523220"/>
          </a:xfrm>
          <a:prstGeom prst="rect">
            <a:avLst/>
          </a:prstGeom>
          <a:noFill/>
        </p:spPr>
        <p:txBody>
          <a:bodyPr wrap="square" rtlCol="0">
            <a:spAutoFit/>
          </a:bodyPr>
          <a:lstStyle/>
          <a:p>
            <a:r>
              <a:rPr lang="fr-CA" sz="2800" dirty="0"/>
              <a:t>Quand est-ce que l’équilibre est atteint?</a:t>
            </a:r>
          </a:p>
        </p:txBody>
      </p:sp>
      <p:sp>
        <p:nvSpPr>
          <p:cNvPr id="18" name="ZoneTexte 17">
            <a:extLst>
              <a:ext uri="{FF2B5EF4-FFF2-40B4-BE49-F238E27FC236}">
                <a16:creationId xmlns:a16="http://schemas.microsoft.com/office/drawing/2014/main" id="{51E0CE22-A384-4CED-85DD-282A471456A0}"/>
              </a:ext>
            </a:extLst>
          </p:cNvPr>
          <p:cNvSpPr txBox="1"/>
          <p:nvPr/>
        </p:nvSpPr>
        <p:spPr>
          <a:xfrm>
            <a:off x="4549566" y="3041755"/>
            <a:ext cx="3777565" cy="461665"/>
          </a:xfrm>
          <a:prstGeom prst="rect">
            <a:avLst/>
          </a:prstGeom>
          <a:noFill/>
        </p:spPr>
        <p:txBody>
          <a:bodyPr wrap="square" rtlCol="0">
            <a:spAutoFit/>
          </a:bodyPr>
          <a:lstStyle/>
          <a:p>
            <a:pPr algn="ctr"/>
            <a:r>
              <a:rPr lang="fr-CA" sz="2400" b="1" dirty="0">
                <a:solidFill>
                  <a:srgbClr val="92D050"/>
                </a:solidFill>
              </a:rPr>
              <a:t>Équilibre</a:t>
            </a:r>
          </a:p>
        </p:txBody>
      </p:sp>
    </p:spTree>
    <p:extLst>
      <p:ext uri="{BB962C8B-B14F-4D97-AF65-F5344CB8AC3E}">
        <p14:creationId xmlns:p14="http://schemas.microsoft.com/office/powerpoint/2010/main" val="1843810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sucre png&quot;">
            <a:extLst>
              <a:ext uri="{FF2B5EF4-FFF2-40B4-BE49-F238E27FC236}">
                <a16:creationId xmlns:a16="http://schemas.microsoft.com/office/drawing/2014/main" id="{CEB4861E-4DB6-41B8-B2A3-B1138DC85C6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62226" b="9815"/>
          <a:stretch/>
        </p:blipFill>
        <p:spPr bwMode="auto">
          <a:xfrm rot="19199596">
            <a:off x="1671748" y="5375864"/>
            <a:ext cx="523362" cy="46275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Résultat de recherche d'images pour &quot;sucre png&quot;">
            <a:extLst>
              <a:ext uri="{FF2B5EF4-FFF2-40B4-BE49-F238E27FC236}">
                <a16:creationId xmlns:a16="http://schemas.microsoft.com/office/drawing/2014/main" id="{D2598D08-E4DE-45BF-BE0C-F4E4B2F853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62226" b="9815"/>
          <a:stretch/>
        </p:blipFill>
        <p:spPr bwMode="auto">
          <a:xfrm>
            <a:off x="814661" y="5470921"/>
            <a:ext cx="418302" cy="36986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Résultat de recherche d'images pour &quot;sucre png&quot;">
            <a:extLst>
              <a:ext uri="{FF2B5EF4-FFF2-40B4-BE49-F238E27FC236}">
                <a16:creationId xmlns:a16="http://schemas.microsoft.com/office/drawing/2014/main" id="{FA4FC158-BC2E-45AC-92E4-157466A7C4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62226" b="9815"/>
          <a:stretch/>
        </p:blipFill>
        <p:spPr bwMode="auto">
          <a:xfrm rot="6339611">
            <a:off x="1314504" y="5904845"/>
            <a:ext cx="403723" cy="356971"/>
          </a:xfrm>
          <a:prstGeom prst="rect">
            <a:avLst/>
          </a:prstGeom>
          <a:noFill/>
          <a:extLst>
            <a:ext uri="{909E8E84-426E-40DD-AFC4-6F175D3DCCD1}">
              <a14:hiddenFill xmlns:a14="http://schemas.microsoft.com/office/drawing/2010/main">
                <a:solidFill>
                  <a:srgbClr val="FFFFFF"/>
                </a:solidFill>
              </a14:hiddenFill>
            </a:ext>
          </a:extLst>
        </p:spPr>
      </p:pic>
      <p:sp>
        <p:nvSpPr>
          <p:cNvPr id="34" name="Cylindre 33">
            <a:extLst>
              <a:ext uri="{FF2B5EF4-FFF2-40B4-BE49-F238E27FC236}">
                <a16:creationId xmlns:a16="http://schemas.microsoft.com/office/drawing/2014/main" id="{4254DB57-7D24-4C79-919E-C9FC4778B90F}"/>
              </a:ext>
            </a:extLst>
          </p:cNvPr>
          <p:cNvSpPr/>
          <p:nvPr>
            <p:custDataLst>
              <p:tags r:id="rId1"/>
            </p:custDataLst>
          </p:nvPr>
        </p:nvSpPr>
        <p:spPr>
          <a:xfrm>
            <a:off x="683502" y="4742355"/>
            <a:ext cx="1651939" cy="1625768"/>
          </a:xfrm>
          <a:prstGeom prst="can">
            <a:avLst>
              <a:gd name="adj" fmla="val 36931"/>
            </a:avLst>
          </a:prstGeom>
          <a:solidFill>
            <a:srgbClr val="00B0F0">
              <a:alpha val="4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Précisions supplémentaires</a:t>
            </a:r>
          </a:p>
        </p:txBody>
      </p:sp>
      <p:sp>
        <p:nvSpPr>
          <p:cNvPr id="24" name="Espace réservé du texte 23">
            <a:extLst>
              <a:ext uri="{FF2B5EF4-FFF2-40B4-BE49-F238E27FC236}">
                <a16:creationId xmlns:a16="http://schemas.microsoft.com/office/drawing/2014/main" id="{95B9D21A-7394-4CFF-87DD-7A304DEC90EE}"/>
              </a:ext>
            </a:extLst>
          </p:cNvPr>
          <p:cNvSpPr>
            <a:spLocks noGrp="1"/>
          </p:cNvSpPr>
          <p:nvPr>
            <p:ph type="body" idx="1"/>
          </p:nvPr>
        </p:nvSpPr>
        <p:spPr>
          <a:xfrm>
            <a:off x="686438" y="1988812"/>
            <a:ext cx="4700059" cy="693135"/>
          </a:xfrm>
        </p:spPr>
        <p:txBody>
          <a:bodyPr anchor="ctr"/>
          <a:lstStyle/>
          <a:p>
            <a:pPr algn="ctr"/>
            <a:r>
              <a:rPr lang="fr-CA" u="sng" dirty="0"/>
              <a:t>Exemple A</a:t>
            </a:r>
          </a:p>
        </p:txBody>
      </p:sp>
      <p:sp>
        <p:nvSpPr>
          <p:cNvPr id="22" name="Espace réservé du contenu 21">
            <a:extLst>
              <a:ext uri="{FF2B5EF4-FFF2-40B4-BE49-F238E27FC236}">
                <a16:creationId xmlns:a16="http://schemas.microsoft.com/office/drawing/2014/main" id="{8122E277-1AF6-4150-A91D-828BC565E402}"/>
              </a:ext>
            </a:extLst>
          </p:cNvPr>
          <p:cNvSpPr>
            <a:spLocks noGrp="1"/>
          </p:cNvSpPr>
          <p:nvPr>
            <p:ph sz="half" idx="2"/>
          </p:nvPr>
        </p:nvSpPr>
        <p:spPr>
          <a:xfrm>
            <a:off x="688142" y="2681948"/>
            <a:ext cx="4698355" cy="1407880"/>
          </a:xfrm>
        </p:spPr>
        <p:txBody>
          <a:bodyPr anchor="ctr"/>
          <a:lstStyle/>
          <a:p>
            <a:pPr marL="0" indent="0">
              <a:buNone/>
            </a:pPr>
            <a:r>
              <a:rPr lang="fr-CA" dirty="0"/>
              <a:t>Un bécher rempli d’une solution de sucre. On considère la dissolution du sucre.</a:t>
            </a:r>
          </a:p>
        </p:txBody>
      </p:sp>
      <p:sp>
        <p:nvSpPr>
          <p:cNvPr id="25" name="Espace réservé du texte 24">
            <a:extLst>
              <a:ext uri="{FF2B5EF4-FFF2-40B4-BE49-F238E27FC236}">
                <a16:creationId xmlns:a16="http://schemas.microsoft.com/office/drawing/2014/main" id="{FB892776-B3B7-4FBB-A8D3-4A6905BEBA46}"/>
              </a:ext>
            </a:extLst>
          </p:cNvPr>
          <p:cNvSpPr>
            <a:spLocks noGrp="1"/>
          </p:cNvSpPr>
          <p:nvPr>
            <p:ph type="body" sz="quarter" idx="3"/>
          </p:nvPr>
        </p:nvSpPr>
        <p:spPr>
          <a:xfrm>
            <a:off x="6970031" y="1988812"/>
            <a:ext cx="4701847" cy="692076"/>
          </a:xfrm>
        </p:spPr>
        <p:txBody>
          <a:bodyPr anchor="ctr"/>
          <a:lstStyle/>
          <a:p>
            <a:pPr algn="ctr"/>
            <a:r>
              <a:rPr lang="fr-CA" u="sng" dirty="0"/>
              <a:t>Exemple B</a:t>
            </a:r>
          </a:p>
        </p:txBody>
      </p:sp>
      <p:sp>
        <p:nvSpPr>
          <p:cNvPr id="23" name="Espace réservé du contenu 22">
            <a:extLst>
              <a:ext uri="{FF2B5EF4-FFF2-40B4-BE49-F238E27FC236}">
                <a16:creationId xmlns:a16="http://schemas.microsoft.com/office/drawing/2014/main" id="{B18FBFC4-77EF-4058-AEE4-1D62A6E9F93A}"/>
              </a:ext>
            </a:extLst>
          </p:cNvPr>
          <p:cNvSpPr>
            <a:spLocks noGrp="1"/>
          </p:cNvSpPr>
          <p:nvPr>
            <p:ph sz="quarter" idx="4"/>
          </p:nvPr>
        </p:nvSpPr>
        <p:spPr>
          <a:xfrm>
            <a:off x="6971819" y="2681948"/>
            <a:ext cx="4700059" cy="1407880"/>
          </a:xfrm>
        </p:spPr>
        <p:txBody>
          <a:bodyPr anchor="ctr"/>
          <a:lstStyle/>
          <a:p>
            <a:pPr marL="0" indent="0">
              <a:buNone/>
            </a:pPr>
            <a:r>
              <a:rPr lang="fr-CA" dirty="0"/>
              <a:t>Un bécher rempli d’une solution de sucre. On considère l’évaporation de l’eau.</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304 #4</a:t>
            </a:r>
          </a:p>
        </p:txBody>
      </p:sp>
      <p:grpSp>
        <p:nvGrpSpPr>
          <p:cNvPr id="35" name="Groupe 34">
            <a:extLst>
              <a:ext uri="{FF2B5EF4-FFF2-40B4-BE49-F238E27FC236}">
                <a16:creationId xmlns:a16="http://schemas.microsoft.com/office/drawing/2014/main" id="{0EFCC410-AC28-492D-9AED-7D56FE52B0AC}"/>
              </a:ext>
            </a:extLst>
          </p:cNvPr>
          <p:cNvGrpSpPr/>
          <p:nvPr>
            <p:custDataLst>
              <p:tags r:id="rId3"/>
            </p:custDataLst>
          </p:nvPr>
        </p:nvGrpSpPr>
        <p:grpSpPr>
          <a:xfrm>
            <a:off x="688142" y="4391115"/>
            <a:ext cx="1651939" cy="1959718"/>
            <a:chOff x="3932302" y="4424361"/>
            <a:chExt cx="3047793" cy="1959718"/>
          </a:xfrm>
        </p:grpSpPr>
        <p:sp>
          <p:nvSpPr>
            <p:cNvPr id="36" name="Ellipse 35">
              <a:extLst>
                <a:ext uri="{FF2B5EF4-FFF2-40B4-BE49-F238E27FC236}">
                  <a16:creationId xmlns:a16="http://schemas.microsoft.com/office/drawing/2014/main" id="{57553253-E9FF-482C-B106-A9D2F35CE081}"/>
                </a:ext>
              </a:extLst>
            </p:cNvPr>
            <p:cNvSpPr/>
            <p:nvPr/>
          </p:nvSpPr>
          <p:spPr>
            <a:xfrm>
              <a:off x="3945262" y="5897102"/>
              <a:ext cx="3030193" cy="475591"/>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Cylindre 36">
              <a:extLst>
                <a:ext uri="{FF2B5EF4-FFF2-40B4-BE49-F238E27FC236}">
                  <a16:creationId xmlns:a16="http://schemas.microsoft.com/office/drawing/2014/main" id="{4610F64C-0F3A-4A1B-83B3-E9E48B646B87}"/>
                </a:ext>
              </a:extLst>
            </p:cNvPr>
            <p:cNvSpPr/>
            <p:nvPr/>
          </p:nvSpPr>
          <p:spPr>
            <a:xfrm>
              <a:off x="3932302" y="4424361"/>
              <a:ext cx="3047793" cy="1959718"/>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44" name="Picture 6" descr="Smoke PNG Image | Smoke texture, Png images, Png">
            <a:extLst>
              <a:ext uri="{FF2B5EF4-FFF2-40B4-BE49-F238E27FC236}">
                <a16:creationId xmlns:a16="http://schemas.microsoft.com/office/drawing/2014/main" id="{EF8CE97A-5B55-40AA-90D7-9E16C4FDE2FB}"/>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6972969" y="3898650"/>
            <a:ext cx="1596600" cy="1477579"/>
          </a:xfrm>
          <a:prstGeom prst="rect">
            <a:avLst/>
          </a:prstGeom>
          <a:noFill/>
          <a:extLst>
            <a:ext uri="{909E8E84-426E-40DD-AFC4-6F175D3DCCD1}">
              <a14:hiddenFill xmlns:a14="http://schemas.microsoft.com/office/drawing/2010/main">
                <a:solidFill>
                  <a:srgbClr val="FFFFFF"/>
                </a:solidFill>
              </a14:hiddenFill>
            </a:ext>
          </a:extLst>
        </p:spPr>
      </p:pic>
      <p:sp>
        <p:nvSpPr>
          <p:cNvPr id="49" name="Espace réservé du contenu 21">
            <a:extLst>
              <a:ext uri="{FF2B5EF4-FFF2-40B4-BE49-F238E27FC236}">
                <a16:creationId xmlns:a16="http://schemas.microsoft.com/office/drawing/2014/main" id="{6D59FB86-6E75-444C-A3F1-CD9DAEA196AE}"/>
              </a:ext>
            </a:extLst>
          </p:cNvPr>
          <p:cNvSpPr txBox="1">
            <a:spLocks/>
          </p:cNvSpPr>
          <p:nvPr/>
        </p:nvSpPr>
        <p:spPr>
          <a:xfrm>
            <a:off x="2627962" y="4004100"/>
            <a:ext cx="2758535" cy="1457916"/>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sz="2000" dirty="0"/>
              <a:t>Quel type de système?</a:t>
            </a:r>
          </a:p>
          <a:p>
            <a:pPr marL="457200" indent="-457200">
              <a:buFont typeface="+mj-lt"/>
              <a:buAutoNum type="alphaUcPeriod"/>
            </a:pPr>
            <a:r>
              <a:rPr lang="fr-CA" sz="2000" dirty="0"/>
              <a:t>Ouvert</a:t>
            </a:r>
          </a:p>
          <a:p>
            <a:pPr marL="457200" indent="-457200">
              <a:buFont typeface="+mj-lt"/>
              <a:buAutoNum type="alphaUcPeriod"/>
            </a:pPr>
            <a:r>
              <a:rPr lang="fr-CA" sz="2000" dirty="0"/>
              <a:t>Fermé</a:t>
            </a:r>
          </a:p>
          <a:p>
            <a:pPr marL="457200" indent="-457200">
              <a:buFont typeface="+mj-lt"/>
              <a:buAutoNum type="alphaUcPeriod"/>
            </a:pPr>
            <a:r>
              <a:rPr lang="fr-CA" sz="2000" dirty="0"/>
              <a:t>Isolé</a:t>
            </a:r>
          </a:p>
        </p:txBody>
      </p:sp>
      <p:sp>
        <p:nvSpPr>
          <p:cNvPr id="50" name="Espace réservé du contenu 21">
            <a:extLst>
              <a:ext uri="{FF2B5EF4-FFF2-40B4-BE49-F238E27FC236}">
                <a16:creationId xmlns:a16="http://schemas.microsoft.com/office/drawing/2014/main" id="{663902AE-5D19-40EE-B19B-D25CD1714C63}"/>
              </a:ext>
            </a:extLst>
          </p:cNvPr>
          <p:cNvSpPr txBox="1">
            <a:spLocks/>
          </p:cNvSpPr>
          <p:nvPr/>
        </p:nvSpPr>
        <p:spPr>
          <a:xfrm>
            <a:off x="2627962" y="5462016"/>
            <a:ext cx="3277086" cy="13271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sz="1600" dirty="0">
                <a:solidFill>
                  <a:srgbClr val="92D050"/>
                </a:solidFill>
              </a:rPr>
              <a:t>C’est un système fermé. Puisque le système ne comporte pas de gaz, il n’y a pas de perte des substances analysées dans l’environnement. </a:t>
            </a:r>
          </a:p>
        </p:txBody>
      </p:sp>
      <p:sp>
        <p:nvSpPr>
          <p:cNvPr id="26" name="Rectangle 25">
            <a:extLst>
              <a:ext uri="{FF2B5EF4-FFF2-40B4-BE49-F238E27FC236}">
                <a16:creationId xmlns:a16="http://schemas.microsoft.com/office/drawing/2014/main" id="{C532B6A0-E640-406B-83B5-BEEFDFFD2445}"/>
              </a:ext>
            </a:extLst>
          </p:cNvPr>
          <p:cNvSpPr/>
          <p:nvPr/>
        </p:nvSpPr>
        <p:spPr>
          <a:xfrm>
            <a:off x="2686719" y="4742355"/>
            <a:ext cx="1265849" cy="311426"/>
          </a:xfrm>
          <a:prstGeom prst="rect">
            <a:avLst/>
          </a:prstGeom>
          <a:noFill/>
          <a:ln>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2" name="Picture 4" descr="Résultat de recherche d'images pour &quot;sucre png&quot;">
            <a:extLst>
              <a:ext uri="{FF2B5EF4-FFF2-40B4-BE49-F238E27FC236}">
                <a16:creationId xmlns:a16="http://schemas.microsoft.com/office/drawing/2014/main" id="{5821AA50-8732-40D3-9820-52D6D3D180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62226" b="9815"/>
          <a:stretch/>
        </p:blipFill>
        <p:spPr bwMode="auto">
          <a:xfrm rot="19199596">
            <a:off x="7958700" y="5375864"/>
            <a:ext cx="523362" cy="46275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Résultat de recherche d'images pour &quot;sucre png&quot;">
            <a:extLst>
              <a:ext uri="{FF2B5EF4-FFF2-40B4-BE49-F238E27FC236}">
                <a16:creationId xmlns:a16="http://schemas.microsoft.com/office/drawing/2014/main" id="{4052594C-8A92-4A9C-82AF-615484CA16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62226" b="9815"/>
          <a:stretch/>
        </p:blipFill>
        <p:spPr bwMode="auto">
          <a:xfrm>
            <a:off x="7101613" y="5470921"/>
            <a:ext cx="418302" cy="36986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Résultat de recherche d'images pour &quot;sucre png&quot;">
            <a:extLst>
              <a:ext uri="{FF2B5EF4-FFF2-40B4-BE49-F238E27FC236}">
                <a16:creationId xmlns:a16="http://schemas.microsoft.com/office/drawing/2014/main" id="{80F8BCC3-904D-4680-9C98-2788D1CEFD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62226" b="9815"/>
          <a:stretch/>
        </p:blipFill>
        <p:spPr bwMode="auto">
          <a:xfrm rot="6339611">
            <a:off x="7601456" y="5904845"/>
            <a:ext cx="403723" cy="356971"/>
          </a:xfrm>
          <a:prstGeom prst="rect">
            <a:avLst/>
          </a:prstGeom>
          <a:noFill/>
          <a:extLst>
            <a:ext uri="{909E8E84-426E-40DD-AFC4-6F175D3DCCD1}">
              <a14:hiddenFill xmlns:a14="http://schemas.microsoft.com/office/drawing/2010/main">
                <a:solidFill>
                  <a:srgbClr val="FFFFFF"/>
                </a:solidFill>
              </a14:hiddenFill>
            </a:ext>
          </a:extLst>
        </p:spPr>
      </p:pic>
      <p:sp>
        <p:nvSpPr>
          <p:cNvPr id="65" name="Cylindre 64">
            <a:extLst>
              <a:ext uri="{FF2B5EF4-FFF2-40B4-BE49-F238E27FC236}">
                <a16:creationId xmlns:a16="http://schemas.microsoft.com/office/drawing/2014/main" id="{AB88F31A-6551-427C-ABA0-B67A5D17AACA}"/>
              </a:ext>
            </a:extLst>
          </p:cNvPr>
          <p:cNvSpPr/>
          <p:nvPr>
            <p:custDataLst>
              <p:tags r:id="rId4"/>
            </p:custDataLst>
          </p:nvPr>
        </p:nvSpPr>
        <p:spPr>
          <a:xfrm>
            <a:off x="6970454" y="4742355"/>
            <a:ext cx="1651939" cy="1625768"/>
          </a:xfrm>
          <a:prstGeom prst="can">
            <a:avLst>
              <a:gd name="adj" fmla="val 36931"/>
            </a:avLst>
          </a:prstGeom>
          <a:solidFill>
            <a:srgbClr val="00B0F0">
              <a:alpha val="4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66" name="Groupe 65">
            <a:extLst>
              <a:ext uri="{FF2B5EF4-FFF2-40B4-BE49-F238E27FC236}">
                <a16:creationId xmlns:a16="http://schemas.microsoft.com/office/drawing/2014/main" id="{F47F7AB6-8A66-43B3-8A35-BB835BE31367}"/>
              </a:ext>
            </a:extLst>
          </p:cNvPr>
          <p:cNvGrpSpPr/>
          <p:nvPr>
            <p:custDataLst>
              <p:tags r:id="rId5"/>
            </p:custDataLst>
          </p:nvPr>
        </p:nvGrpSpPr>
        <p:grpSpPr>
          <a:xfrm>
            <a:off x="6975094" y="4391115"/>
            <a:ext cx="1651939" cy="1959718"/>
            <a:chOff x="3932302" y="4424361"/>
            <a:chExt cx="3047793" cy="1959718"/>
          </a:xfrm>
        </p:grpSpPr>
        <p:sp>
          <p:nvSpPr>
            <p:cNvPr id="70" name="Ellipse 69">
              <a:extLst>
                <a:ext uri="{FF2B5EF4-FFF2-40B4-BE49-F238E27FC236}">
                  <a16:creationId xmlns:a16="http://schemas.microsoft.com/office/drawing/2014/main" id="{921C36D9-6BF9-496F-8811-E55D38538CCC}"/>
                </a:ext>
              </a:extLst>
            </p:cNvPr>
            <p:cNvSpPr/>
            <p:nvPr/>
          </p:nvSpPr>
          <p:spPr>
            <a:xfrm>
              <a:off x="3945262" y="5897102"/>
              <a:ext cx="3030193" cy="475591"/>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Cylindre 72">
              <a:extLst>
                <a:ext uri="{FF2B5EF4-FFF2-40B4-BE49-F238E27FC236}">
                  <a16:creationId xmlns:a16="http://schemas.microsoft.com/office/drawing/2014/main" id="{CC41C4CE-282E-4533-A3ED-9DA00914C08E}"/>
                </a:ext>
              </a:extLst>
            </p:cNvPr>
            <p:cNvSpPr/>
            <p:nvPr/>
          </p:nvSpPr>
          <p:spPr>
            <a:xfrm>
              <a:off x="3932302" y="4424361"/>
              <a:ext cx="3047793" cy="1959718"/>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74" name="Espace réservé du contenu 21">
            <a:extLst>
              <a:ext uri="{FF2B5EF4-FFF2-40B4-BE49-F238E27FC236}">
                <a16:creationId xmlns:a16="http://schemas.microsoft.com/office/drawing/2014/main" id="{46BFBD3D-D2E0-42FE-BB26-1CD250DB301A}"/>
              </a:ext>
            </a:extLst>
          </p:cNvPr>
          <p:cNvSpPr txBox="1">
            <a:spLocks/>
          </p:cNvSpPr>
          <p:nvPr/>
        </p:nvSpPr>
        <p:spPr>
          <a:xfrm>
            <a:off x="8914914" y="4004100"/>
            <a:ext cx="2758535" cy="1457916"/>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sz="2000" dirty="0"/>
              <a:t>Quel type de système?</a:t>
            </a:r>
          </a:p>
          <a:p>
            <a:pPr marL="457200" indent="-457200">
              <a:buFont typeface="+mj-lt"/>
              <a:buAutoNum type="alphaUcPeriod"/>
            </a:pPr>
            <a:r>
              <a:rPr lang="fr-CA" sz="2000" dirty="0"/>
              <a:t>Ouvert</a:t>
            </a:r>
          </a:p>
          <a:p>
            <a:pPr marL="457200" indent="-457200">
              <a:buFont typeface="+mj-lt"/>
              <a:buAutoNum type="alphaUcPeriod"/>
            </a:pPr>
            <a:r>
              <a:rPr lang="fr-CA" sz="2000" dirty="0"/>
              <a:t>Fermé</a:t>
            </a:r>
          </a:p>
          <a:p>
            <a:pPr marL="457200" indent="-457200">
              <a:buFont typeface="+mj-lt"/>
              <a:buAutoNum type="alphaUcPeriod"/>
            </a:pPr>
            <a:r>
              <a:rPr lang="fr-CA" sz="2000" dirty="0"/>
              <a:t>Isolé</a:t>
            </a:r>
          </a:p>
        </p:txBody>
      </p:sp>
      <p:sp>
        <p:nvSpPr>
          <p:cNvPr id="75" name="Espace réservé du contenu 21">
            <a:extLst>
              <a:ext uri="{FF2B5EF4-FFF2-40B4-BE49-F238E27FC236}">
                <a16:creationId xmlns:a16="http://schemas.microsoft.com/office/drawing/2014/main" id="{0F42AA2C-B58D-493A-9496-575C98E17662}"/>
              </a:ext>
            </a:extLst>
          </p:cNvPr>
          <p:cNvSpPr txBox="1">
            <a:spLocks/>
          </p:cNvSpPr>
          <p:nvPr/>
        </p:nvSpPr>
        <p:spPr>
          <a:xfrm>
            <a:off x="8914914" y="5462016"/>
            <a:ext cx="3277086" cy="13271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sz="1600" dirty="0">
                <a:solidFill>
                  <a:srgbClr val="92D050"/>
                </a:solidFill>
              </a:rPr>
              <a:t>C’est un système ouvert, puisque du gaz (vapeur d’eau) peut s’échapper du contenant.</a:t>
            </a:r>
          </a:p>
        </p:txBody>
      </p:sp>
      <p:sp>
        <p:nvSpPr>
          <p:cNvPr id="76" name="Rectangle 75">
            <a:extLst>
              <a:ext uri="{FF2B5EF4-FFF2-40B4-BE49-F238E27FC236}">
                <a16:creationId xmlns:a16="http://schemas.microsoft.com/office/drawing/2014/main" id="{C7F5E6C0-AB03-401D-BE52-5A50D767B561}"/>
              </a:ext>
            </a:extLst>
          </p:cNvPr>
          <p:cNvSpPr/>
          <p:nvPr/>
        </p:nvSpPr>
        <p:spPr>
          <a:xfrm>
            <a:off x="8949781" y="4382840"/>
            <a:ext cx="1265849" cy="311426"/>
          </a:xfrm>
          <a:prstGeom prst="rect">
            <a:avLst/>
          </a:prstGeom>
          <a:noFill/>
          <a:ln>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70222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heel(1)">
                                      <p:cBhvr>
                                        <p:cTn id="20" dur="500"/>
                                        <p:tgtEl>
                                          <p:spTgt spid="26"/>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1500"/>
                            </p:stCondLst>
                            <p:childTnLst>
                              <p:par>
                                <p:cTn id="30" presetID="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1"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 presetClass="entr" presetSubtype="1"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additive="base">
                                        <p:cTn id="42" dur="500" fill="hold"/>
                                        <p:tgtEl>
                                          <p:spTgt spid="1028"/>
                                        </p:tgtEl>
                                        <p:attrNameLst>
                                          <p:attrName>ppt_x</p:attrName>
                                        </p:attrNameLst>
                                      </p:cBhvr>
                                      <p:tavLst>
                                        <p:tav tm="0">
                                          <p:val>
                                            <p:strVal val="#ppt_x"/>
                                          </p:val>
                                        </p:tav>
                                        <p:tav tm="100000">
                                          <p:val>
                                            <p:strVal val="#ppt_x"/>
                                          </p:val>
                                        </p:tav>
                                      </p:tavLst>
                                    </p:anim>
                                    <p:anim calcmode="lin" valueType="num">
                                      <p:cBhvr additive="base">
                                        <p:cTn id="43" dur="500" fill="hold"/>
                                        <p:tgtEl>
                                          <p:spTgt spid="1028"/>
                                        </p:tgtEl>
                                        <p:attrNameLst>
                                          <p:attrName>ppt_y</p:attrName>
                                        </p:attrNameLst>
                                      </p:cBhvr>
                                      <p:tavLst>
                                        <p:tav tm="0">
                                          <p:val>
                                            <p:strVal val="0-#ppt_h/2"/>
                                          </p:val>
                                        </p:tav>
                                        <p:tav tm="100000">
                                          <p:val>
                                            <p:strVal val="#ppt_y"/>
                                          </p:val>
                                        </p:tav>
                                      </p:tavLst>
                                    </p:anim>
                                  </p:childTnLst>
                                </p:cTn>
                              </p:par>
                            </p:childTnLst>
                          </p:cTn>
                        </p:par>
                        <p:par>
                          <p:cTn id="44" fill="hold">
                            <p:stCondLst>
                              <p:cond delay="3000"/>
                            </p:stCondLst>
                            <p:childTnLst>
                              <p:par>
                                <p:cTn id="45" presetID="10" presetClass="exit" presetSubtype="0" fill="hold" nodeType="afterEffect">
                                  <p:stCondLst>
                                    <p:cond delay="0"/>
                                  </p:stCondLst>
                                  <p:childTnLst>
                                    <p:animEffect transition="out" filter="fade">
                                      <p:cBhvr>
                                        <p:cTn id="46" dur="2000"/>
                                        <p:tgtEl>
                                          <p:spTgt spid="48"/>
                                        </p:tgtEl>
                                      </p:cBhvr>
                                    </p:animEffect>
                                    <p:set>
                                      <p:cBhvr>
                                        <p:cTn id="47" dur="1" fill="hold">
                                          <p:stCondLst>
                                            <p:cond delay="1999"/>
                                          </p:stCondLst>
                                        </p:cTn>
                                        <p:tgtEl>
                                          <p:spTgt spid="4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47"/>
                                        </p:tgtEl>
                                      </p:cBhvr>
                                    </p:animEffect>
                                    <p:set>
                                      <p:cBhvr>
                                        <p:cTn id="50" dur="1" fill="hold">
                                          <p:stCondLst>
                                            <p:cond delay="1999"/>
                                          </p:stCondLst>
                                        </p:cTn>
                                        <p:tgtEl>
                                          <p:spTgt spid="4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1028"/>
                                        </p:tgtEl>
                                      </p:cBhvr>
                                    </p:animEffect>
                                    <p:set>
                                      <p:cBhvr>
                                        <p:cTn id="53" dur="1" fill="hold">
                                          <p:stCondLst>
                                            <p:cond delay="1999"/>
                                          </p:stCondLst>
                                        </p:cTn>
                                        <p:tgtEl>
                                          <p:spTgt spid="1028"/>
                                        </p:tgtEl>
                                        <p:attrNameLst>
                                          <p:attrName>style.visibility</p:attrName>
                                        </p:attrNameLst>
                                      </p:cBhvr>
                                      <p:to>
                                        <p:strVal val="hidden"/>
                                      </p:to>
                                    </p:se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500"/>
                                        <p:tgtEl>
                                          <p:spTgt spid="25">
                                            <p:txEl>
                                              <p:pRg st="0" end="0"/>
                                            </p:txEl>
                                          </p:spTgt>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3">
                                            <p:txEl>
                                              <p:pRg st="0" end="0"/>
                                            </p:txEl>
                                          </p:spTgt>
                                        </p:tgtEl>
                                        <p:attrNameLst>
                                          <p:attrName>style.visibility</p:attrName>
                                        </p:attrNameLst>
                                      </p:cBhvr>
                                      <p:to>
                                        <p:strVal val="visible"/>
                                      </p:to>
                                    </p:set>
                                    <p:animEffect transition="in" filter="fade">
                                      <p:cBhvr>
                                        <p:cTn id="66" dur="500"/>
                                        <p:tgtEl>
                                          <p:spTgt spid="23">
                                            <p:txEl>
                                              <p:pRg st="0" end="0"/>
                                            </p:txEl>
                                          </p:spTgt>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heel(1)">
                                      <p:cBhvr>
                                        <p:cTn id="75" dur="500"/>
                                        <p:tgtEl>
                                          <p:spTgt spid="76"/>
                                        </p:tgtEl>
                                      </p:cBhvr>
                                    </p:animEffect>
                                  </p:childTnLst>
                                </p:cTn>
                              </p:par>
                            </p:childTnLst>
                          </p:cTn>
                        </p:par>
                        <p:par>
                          <p:cTn id="76" fill="hold">
                            <p:stCondLst>
                              <p:cond delay="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1000"/>
                            </p:stCondLst>
                            <p:childTnLst>
                              <p:par>
                                <p:cTn id="81" presetID="22" presetClass="entr" presetSubtype="4" fill="hold" grpId="0"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down)">
                                      <p:cBhvr>
                                        <p:cTn id="83" dur="500"/>
                                        <p:tgtEl>
                                          <p:spTgt spid="65"/>
                                        </p:tgtEl>
                                      </p:cBhvr>
                                    </p:animEffect>
                                  </p:childTnLst>
                                </p:cTn>
                              </p:par>
                            </p:childTnLst>
                          </p:cTn>
                        </p:par>
                        <p:par>
                          <p:cTn id="84" fill="hold">
                            <p:stCondLst>
                              <p:cond delay="1500"/>
                            </p:stCondLst>
                            <p:childTnLst>
                              <p:par>
                                <p:cTn id="85" presetID="2" presetClass="entr" presetSubtype="1" fill="hold"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ppt_x"/>
                                          </p:val>
                                        </p:tav>
                                        <p:tav tm="100000">
                                          <p:val>
                                            <p:strVal val="#ppt_x"/>
                                          </p:val>
                                        </p:tav>
                                      </p:tavLst>
                                    </p:anim>
                                    <p:anim calcmode="lin" valueType="num">
                                      <p:cBhvr additive="base">
                                        <p:cTn id="88" dur="500" fill="hold"/>
                                        <p:tgtEl>
                                          <p:spTgt spid="63"/>
                                        </p:tgtEl>
                                        <p:attrNameLst>
                                          <p:attrName>ppt_y</p:attrName>
                                        </p:attrNameLst>
                                      </p:cBhvr>
                                      <p:tavLst>
                                        <p:tav tm="0">
                                          <p:val>
                                            <p:strVal val="0-#ppt_h/2"/>
                                          </p:val>
                                        </p:tav>
                                        <p:tav tm="100000">
                                          <p:val>
                                            <p:strVal val="#ppt_y"/>
                                          </p:val>
                                        </p:tav>
                                      </p:tavLst>
                                    </p:anim>
                                  </p:childTnLst>
                                </p:cTn>
                              </p:par>
                            </p:childTnLst>
                          </p:cTn>
                        </p:par>
                        <p:par>
                          <p:cTn id="89" fill="hold">
                            <p:stCondLst>
                              <p:cond delay="2000"/>
                            </p:stCondLst>
                            <p:childTnLst>
                              <p:par>
                                <p:cTn id="90" presetID="2" presetClass="entr" presetSubtype="1"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additive="base">
                                        <p:cTn id="92" dur="500" fill="hold"/>
                                        <p:tgtEl>
                                          <p:spTgt spid="64"/>
                                        </p:tgtEl>
                                        <p:attrNameLst>
                                          <p:attrName>ppt_x</p:attrName>
                                        </p:attrNameLst>
                                      </p:cBhvr>
                                      <p:tavLst>
                                        <p:tav tm="0">
                                          <p:val>
                                            <p:strVal val="#ppt_x"/>
                                          </p:val>
                                        </p:tav>
                                        <p:tav tm="100000">
                                          <p:val>
                                            <p:strVal val="#ppt_x"/>
                                          </p:val>
                                        </p:tav>
                                      </p:tavLst>
                                    </p:anim>
                                    <p:anim calcmode="lin" valueType="num">
                                      <p:cBhvr additive="base">
                                        <p:cTn id="93" dur="500" fill="hold"/>
                                        <p:tgtEl>
                                          <p:spTgt spid="64"/>
                                        </p:tgtEl>
                                        <p:attrNameLst>
                                          <p:attrName>ppt_y</p:attrName>
                                        </p:attrNameLst>
                                      </p:cBhvr>
                                      <p:tavLst>
                                        <p:tav tm="0">
                                          <p:val>
                                            <p:strVal val="0-#ppt_h/2"/>
                                          </p:val>
                                        </p:tav>
                                        <p:tav tm="100000">
                                          <p:val>
                                            <p:strVal val="#ppt_y"/>
                                          </p:val>
                                        </p:tav>
                                      </p:tavLst>
                                    </p:anim>
                                  </p:childTnLst>
                                </p:cTn>
                              </p:par>
                            </p:childTnLst>
                          </p:cTn>
                        </p:par>
                        <p:par>
                          <p:cTn id="94" fill="hold">
                            <p:stCondLst>
                              <p:cond delay="2500"/>
                            </p:stCondLst>
                            <p:childTnLst>
                              <p:par>
                                <p:cTn id="95" presetID="2" presetClass="entr" presetSubtype="1" fill="hold" nodeType="afterEffect">
                                  <p:stCondLst>
                                    <p:cond delay="0"/>
                                  </p:stCondLst>
                                  <p:childTnLst>
                                    <p:set>
                                      <p:cBhvr>
                                        <p:cTn id="96" dur="1" fill="hold">
                                          <p:stCondLst>
                                            <p:cond delay="0"/>
                                          </p:stCondLst>
                                        </p:cTn>
                                        <p:tgtEl>
                                          <p:spTgt spid="62"/>
                                        </p:tgtEl>
                                        <p:attrNameLst>
                                          <p:attrName>style.visibility</p:attrName>
                                        </p:attrNameLst>
                                      </p:cBhvr>
                                      <p:to>
                                        <p:strVal val="visible"/>
                                      </p:to>
                                    </p:set>
                                    <p:anim calcmode="lin" valueType="num">
                                      <p:cBhvr additive="base">
                                        <p:cTn id="97" dur="500" fill="hold"/>
                                        <p:tgtEl>
                                          <p:spTgt spid="62"/>
                                        </p:tgtEl>
                                        <p:attrNameLst>
                                          <p:attrName>ppt_x</p:attrName>
                                        </p:attrNameLst>
                                      </p:cBhvr>
                                      <p:tavLst>
                                        <p:tav tm="0">
                                          <p:val>
                                            <p:strVal val="#ppt_x"/>
                                          </p:val>
                                        </p:tav>
                                        <p:tav tm="100000">
                                          <p:val>
                                            <p:strVal val="#ppt_x"/>
                                          </p:val>
                                        </p:tav>
                                      </p:tavLst>
                                    </p:anim>
                                    <p:anim calcmode="lin" valueType="num">
                                      <p:cBhvr additive="base">
                                        <p:cTn id="98" dur="500" fill="hold"/>
                                        <p:tgtEl>
                                          <p:spTgt spid="62"/>
                                        </p:tgtEl>
                                        <p:attrNameLst>
                                          <p:attrName>ppt_y</p:attrName>
                                        </p:attrNameLst>
                                      </p:cBhvr>
                                      <p:tavLst>
                                        <p:tav tm="0">
                                          <p:val>
                                            <p:strVal val="0-#ppt_h/2"/>
                                          </p:val>
                                        </p:tav>
                                        <p:tav tm="100000">
                                          <p:val>
                                            <p:strVal val="#ppt_y"/>
                                          </p:val>
                                        </p:tav>
                                      </p:tavLst>
                                    </p:anim>
                                  </p:childTnLst>
                                </p:cTn>
                              </p:par>
                            </p:childTnLst>
                          </p:cTn>
                        </p:par>
                        <p:par>
                          <p:cTn id="99" fill="hold">
                            <p:stCondLst>
                              <p:cond delay="3000"/>
                            </p:stCondLst>
                            <p:childTnLst>
                              <p:par>
                                <p:cTn id="100" presetID="10" presetClass="exit" presetSubtype="0" fill="hold" nodeType="afterEffect">
                                  <p:stCondLst>
                                    <p:cond delay="0"/>
                                  </p:stCondLst>
                                  <p:childTnLst>
                                    <p:animEffect transition="out" filter="fade">
                                      <p:cBhvr>
                                        <p:cTn id="101" dur="2000"/>
                                        <p:tgtEl>
                                          <p:spTgt spid="63"/>
                                        </p:tgtEl>
                                      </p:cBhvr>
                                    </p:animEffect>
                                    <p:set>
                                      <p:cBhvr>
                                        <p:cTn id="102" dur="1" fill="hold">
                                          <p:stCondLst>
                                            <p:cond delay="1999"/>
                                          </p:stCondLst>
                                        </p:cTn>
                                        <p:tgtEl>
                                          <p:spTgt spid="6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64"/>
                                        </p:tgtEl>
                                      </p:cBhvr>
                                    </p:animEffect>
                                    <p:set>
                                      <p:cBhvr>
                                        <p:cTn id="105" dur="1" fill="hold">
                                          <p:stCondLst>
                                            <p:cond delay="1999"/>
                                          </p:stCondLst>
                                        </p:cTn>
                                        <p:tgtEl>
                                          <p:spTgt spid="6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62"/>
                                        </p:tgtEl>
                                      </p:cBhvr>
                                    </p:animEffect>
                                    <p:set>
                                      <p:cBhvr>
                                        <p:cTn id="108" dur="1" fill="hold">
                                          <p:stCondLst>
                                            <p:cond delay="1999"/>
                                          </p:stCondLst>
                                        </p:cTn>
                                        <p:tgtEl>
                                          <p:spTgt spid="62"/>
                                        </p:tgtEl>
                                        <p:attrNameLst>
                                          <p:attrName>style.visibility</p:attrName>
                                        </p:attrNameLst>
                                      </p:cBhvr>
                                      <p:to>
                                        <p:strVal val="hidden"/>
                                      </p:to>
                                    </p:set>
                                  </p:childTnLst>
                                </p:cTn>
                              </p:par>
                            </p:childTnLst>
                          </p:cTn>
                        </p:par>
                        <p:par>
                          <p:cTn id="109" fill="hold">
                            <p:stCondLst>
                              <p:cond delay="5000"/>
                            </p:stCondLst>
                            <p:childTnLst>
                              <p:par>
                                <p:cTn id="110" presetID="22" presetClass="entr" presetSubtype="4" fill="hold" nodeType="after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2000"/>
                                        <p:tgtEl>
                                          <p:spTgt spid="44"/>
                                        </p:tgtEl>
                                      </p:cBhvr>
                                    </p:animEffect>
                                  </p:childTnLst>
                                </p:cTn>
                              </p:par>
                            </p:childTnLst>
                          </p:cTn>
                        </p:par>
                        <p:par>
                          <p:cTn id="113" fill="hold">
                            <p:stCondLst>
                              <p:cond delay="7000"/>
                            </p:stCondLst>
                            <p:childTnLst>
                              <p:par>
                                <p:cTn id="114" presetID="10" presetClass="entr" presetSubtype="0" fill="hold" grpId="0" nodeType="after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build="p"/>
      <p:bldP spid="22" grpId="0" build="p"/>
      <p:bldP spid="25" grpId="0" build="p"/>
      <p:bldP spid="23" grpId="0" build="p"/>
      <p:bldP spid="49" grpId="0"/>
      <p:bldP spid="50" grpId="0"/>
      <p:bldP spid="26" grpId="0" animBg="1"/>
      <p:bldP spid="65" grpId="0" animBg="1"/>
      <p:bldP spid="74" grpId="0"/>
      <p:bldP spid="75" grpId="0"/>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Précisions supplémentaires</a:t>
            </a:r>
          </a:p>
        </p:txBody>
      </p:sp>
      <p:sp>
        <p:nvSpPr>
          <p:cNvPr id="12" name="Espace réservé du contenu 11">
            <a:extLst>
              <a:ext uri="{FF2B5EF4-FFF2-40B4-BE49-F238E27FC236}">
                <a16:creationId xmlns:a16="http://schemas.microsoft.com/office/drawing/2014/main" id="{A8DDCB25-A9BB-4B72-ADDF-41BCBEEC7AA3}"/>
              </a:ext>
            </a:extLst>
          </p:cNvPr>
          <p:cNvSpPr>
            <a:spLocks noGrp="1"/>
          </p:cNvSpPr>
          <p:nvPr>
            <p:ph idx="1"/>
          </p:nvPr>
        </p:nvSpPr>
        <p:spPr>
          <a:xfrm>
            <a:off x="2937314" y="2336873"/>
            <a:ext cx="8559519" cy="1080938"/>
          </a:xfrm>
        </p:spPr>
        <p:txBody>
          <a:bodyPr anchor="ctr"/>
          <a:lstStyle/>
          <a:p>
            <a:pPr marL="0" indent="0">
              <a:buNone/>
            </a:pPr>
            <a:r>
              <a:rPr lang="fr-CA" dirty="0"/>
              <a:t>Un bécher contient une solution de sel sursaturée. La température et le volume y sont constants.</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305 #6 f)</a:t>
            </a:r>
          </a:p>
        </p:txBody>
      </p:sp>
      <p:pic>
        <p:nvPicPr>
          <p:cNvPr id="2050" name="Picture 2" descr="Résultat de recherche d'images pour &quot;salt png&quot;">
            <a:extLst>
              <a:ext uri="{FF2B5EF4-FFF2-40B4-BE49-F238E27FC236}">
                <a16:creationId xmlns:a16="http://schemas.microsoft.com/office/drawing/2014/main" id="{714A92DF-AAD4-4CE7-8B55-61E1A05C66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9" t="-8138" r="-2306" b="-4833"/>
          <a:stretch/>
        </p:blipFill>
        <p:spPr bwMode="auto">
          <a:xfrm>
            <a:off x="1143200" y="4644615"/>
            <a:ext cx="714272" cy="475591"/>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salt png&quot;">
            <a:extLst>
              <a:ext uri="{FF2B5EF4-FFF2-40B4-BE49-F238E27FC236}">
                <a16:creationId xmlns:a16="http://schemas.microsoft.com/office/drawing/2014/main" id="{DE25AE7B-1186-449C-8315-BBDA9EB95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945" y="3544745"/>
            <a:ext cx="1038225" cy="1099870"/>
          </a:xfrm>
          <a:prstGeom prst="rect">
            <a:avLst/>
          </a:prstGeom>
          <a:noFill/>
          <a:extLst>
            <a:ext uri="{909E8E84-426E-40DD-AFC4-6F175D3DCCD1}">
              <a14:hiddenFill xmlns:a14="http://schemas.microsoft.com/office/drawing/2010/main">
                <a:solidFill>
                  <a:srgbClr val="FFFFFF"/>
                </a:solidFill>
              </a14:hiddenFill>
            </a:ext>
          </a:extLst>
        </p:spPr>
      </p:pic>
      <p:sp>
        <p:nvSpPr>
          <p:cNvPr id="34" name="Cylindre 33">
            <a:extLst>
              <a:ext uri="{FF2B5EF4-FFF2-40B4-BE49-F238E27FC236}">
                <a16:creationId xmlns:a16="http://schemas.microsoft.com/office/drawing/2014/main" id="{4254DB57-7D24-4C79-919E-C9FC4778B90F}"/>
              </a:ext>
            </a:extLst>
          </p:cNvPr>
          <p:cNvSpPr/>
          <p:nvPr>
            <p:custDataLst>
              <p:tags r:id="rId2"/>
            </p:custDataLst>
          </p:nvPr>
        </p:nvSpPr>
        <p:spPr>
          <a:xfrm>
            <a:off x="695167" y="3523114"/>
            <a:ext cx="1651939" cy="1625768"/>
          </a:xfrm>
          <a:prstGeom prst="can">
            <a:avLst>
              <a:gd name="adj" fmla="val 36931"/>
            </a:avLst>
          </a:prstGeom>
          <a:solidFill>
            <a:srgbClr val="00B0F0">
              <a:alpha val="4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5" name="Groupe 34">
            <a:extLst>
              <a:ext uri="{FF2B5EF4-FFF2-40B4-BE49-F238E27FC236}">
                <a16:creationId xmlns:a16="http://schemas.microsoft.com/office/drawing/2014/main" id="{0EFCC410-AC28-492D-9AED-7D56FE52B0AC}"/>
              </a:ext>
            </a:extLst>
          </p:cNvPr>
          <p:cNvGrpSpPr/>
          <p:nvPr>
            <p:custDataLst>
              <p:tags r:id="rId3"/>
            </p:custDataLst>
          </p:nvPr>
        </p:nvGrpSpPr>
        <p:grpSpPr>
          <a:xfrm>
            <a:off x="699807" y="3171874"/>
            <a:ext cx="1651939" cy="1959718"/>
            <a:chOff x="3932302" y="4424361"/>
            <a:chExt cx="3047793" cy="1959718"/>
          </a:xfrm>
        </p:grpSpPr>
        <p:sp>
          <p:nvSpPr>
            <p:cNvPr id="36" name="Ellipse 35">
              <a:extLst>
                <a:ext uri="{FF2B5EF4-FFF2-40B4-BE49-F238E27FC236}">
                  <a16:creationId xmlns:a16="http://schemas.microsoft.com/office/drawing/2014/main" id="{57553253-E9FF-482C-B106-A9D2F35CE081}"/>
                </a:ext>
              </a:extLst>
            </p:cNvPr>
            <p:cNvSpPr/>
            <p:nvPr/>
          </p:nvSpPr>
          <p:spPr>
            <a:xfrm>
              <a:off x="3945262" y="5897102"/>
              <a:ext cx="3030193" cy="475591"/>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Cylindre 36">
              <a:extLst>
                <a:ext uri="{FF2B5EF4-FFF2-40B4-BE49-F238E27FC236}">
                  <a16:creationId xmlns:a16="http://schemas.microsoft.com/office/drawing/2014/main" id="{4610F64C-0F3A-4A1B-83B3-E9E48B646B87}"/>
                </a:ext>
              </a:extLst>
            </p:cNvPr>
            <p:cNvSpPr/>
            <p:nvPr/>
          </p:nvSpPr>
          <p:spPr>
            <a:xfrm>
              <a:off x="3932302" y="4424361"/>
              <a:ext cx="3047793" cy="1959718"/>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5" name="Rectangle 44">
            <a:extLst>
              <a:ext uri="{FF2B5EF4-FFF2-40B4-BE49-F238E27FC236}">
                <a16:creationId xmlns:a16="http://schemas.microsoft.com/office/drawing/2014/main" id="{F3EB4C1C-167F-48B2-8F85-5240CD114871}"/>
              </a:ext>
            </a:extLst>
          </p:cNvPr>
          <p:cNvSpPr/>
          <p:nvPr/>
        </p:nvSpPr>
        <p:spPr>
          <a:xfrm>
            <a:off x="7040605" y="3763962"/>
            <a:ext cx="1265849" cy="350031"/>
          </a:xfrm>
          <a:prstGeom prst="rect">
            <a:avLst/>
          </a:prstGeom>
          <a:noFill/>
          <a:ln>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Espace réservé du contenu 11">
            <a:extLst>
              <a:ext uri="{FF2B5EF4-FFF2-40B4-BE49-F238E27FC236}">
                <a16:creationId xmlns:a16="http://schemas.microsoft.com/office/drawing/2014/main" id="{7843B95F-D616-46F4-B347-24AAB90A683C}"/>
              </a:ext>
            </a:extLst>
          </p:cNvPr>
          <p:cNvSpPr txBox="1">
            <a:spLocks/>
          </p:cNvSpPr>
          <p:nvPr/>
        </p:nvSpPr>
        <p:spPr>
          <a:xfrm>
            <a:off x="2937314" y="3417811"/>
            <a:ext cx="8559519" cy="10809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dirty="0"/>
              <a:t>Est-ce que le système est à l’équilibre ou non?</a:t>
            </a:r>
          </a:p>
        </p:txBody>
      </p:sp>
      <p:sp>
        <p:nvSpPr>
          <p:cNvPr id="51" name="Espace réservé du contenu 11">
            <a:extLst>
              <a:ext uri="{FF2B5EF4-FFF2-40B4-BE49-F238E27FC236}">
                <a16:creationId xmlns:a16="http://schemas.microsoft.com/office/drawing/2014/main" id="{2AFED867-2A34-464A-97C3-ED37418D7838}"/>
              </a:ext>
            </a:extLst>
          </p:cNvPr>
          <p:cNvSpPr txBox="1">
            <a:spLocks/>
          </p:cNvSpPr>
          <p:nvPr/>
        </p:nvSpPr>
        <p:spPr>
          <a:xfrm>
            <a:off x="2937314" y="4644615"/>
            <a:ext cx="8559519" cy="187363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dirty="0">
                <a:solidFill>
                  <a:srgbClr val="92D050"/>
                </a:solidFill>
              </a:rPr>
              <a:t>C’est un système à l’équilibre si on évalue la dissolution du sel. Le sel dissous et celui sous forme solide représentent la réaction réversible. La température et le volume sont des propriétés macroscopiques, et elles sont constantes. Le bécher et sont contenu constituent un système fermé.</a:t>
            </a:r>
          </a:p>
        </p:txBody>
      </p:sp>
    </p:spTree>
    <p:extLst>
      <p:ext uri="{BB962C8B-B14F-4D97-AF65-F5344CB8AC3E}">
        <p14:creationId xmlns:p14="http://schemas.microsoft.com/office/powerpoint/2010/main" val="3917250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par>
                          <p:cTn id="17" fill="hold">
                            <p:stCondLst>
                              <p:cond delay="1000"/>
                            </p:stCondLst>
                            <p:childTnLst>
                              <p:par>
                                <p:cTn id="18" presetID="22" presetClass="entr" presetSubtype="1" repeatCount="5000" fill="hold" nodeType="after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wipe(up)">
                                      <p:cBhvr>
                                        <p:cTn id="20" dur="500"/>
                                        <p:tgtEl>
                                          <p:spTgt spid="2056"/>
                                        </p:tgtEl>
                                      </p:cBhvr>
                                    </p:animEffect>
                                  </p:childTnLst>
                                </p:cTn>
                              </p:par>
                              <p:par>
                                <p:cTn id="21" presetID="10" presetClass="entr" presetSubtype="0" fill="hold" nodeType="withEffect">
                                  <p:stCondLst>
                                    <p:cond delay="50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2000"/>
                                        <p:tgtEl>
                                          <p:spTgt spid="2050"/>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056"/>
                                        </p:tgtEl>
                                      </p:cBhvr>
                                    </p:animEffect>
                                    <p:set>
                                      <p:cBhvr>
                                        <p:cTn id="27" dur="1" fill="hold">
                                          <p:stCondLst>
                                            <p:cond delay="499"/>
                                          </p:stCondLst>
                                        </p:cTn>
                                        <p:tgtEl>
                                          <p:spTgt spid="20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lampe&#10;&#10;Description générée automatiquement">
            <a:extLst>
              <a:ext uri="{FF2B5EF4-FFF2-40B4-BE49-F238E27FC236}">
                <a16:creationId xmlns:a16="http://schemas.microsoft.com/office/drawing/2014/main" id="{3FFBC119-A400-46E9-B481-582ACAF64FC4}"/>
              </a:ext>
            </a:extLst>
          </p:cNvPr>
          <p:cNvPicPr>
            <a:picLocks noChangeAspect="1"/>
          </p:cNvPicPr>
          <p:nvPr/>
        </p:nvPicPr>
        <p:blipFill rotWithShape="1">
          <a:blip r:embed="rId2"/>
          <a:srcRect t="9091" r="9091"/>
          <a:stretch/>
        </p:blipFill>
        <p:spPr>
          <a:xfrm>
            <a:off x="-3176" y="10"/>
            <a:ext cx="12192000" cy="6857991"/>
          </a:xfrm>
          <a:prstGeom prst="rect">
            <a:avLst/>
          </a:prstGeom>
        </p:spPr>
      </p:pic>
      <p:sp>
        <p:nvSpPr>
          <p:cNvPr id="9"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FF0C80B-E8F5-40FC-8879-7193A2FC833C}"/>
              </a:ext>
            </a:extLst>
          </p:cNvPr>
          <p:cNvSpPr>
            <a:spLocks noGrp="1"/>
          </p:cNvSpPr>
          <p:nvPr>
            <p:ph type="ctrTitle"/>
          </p:nvPr>
        </p:nvSpPr>
        <p:spPr>
          <a:xfrm>
            <a:off x="680322" y="4402666"/>
            <a:ext cx="8133478" cy="1346623"/>
          </a:xfrm>
        </p:spPr>
        <p:txBody>
          <a:bodyPr>
            <a:normAutofit/>
          </a:bodyPr>
          <a:lstStyle/>
          <a:p>
            <a:r>
              <a:rPr lang="fr-CA" sz="4800" b="1" dirty="0"/>
              <a:t>Principe de Le Chatelier</a:t>
            </a:r>
          </a:p>
        </p:txBody>
      </p:sp>
      <p:sp>
        <p:nvSpPr>
          <p:cNvPr id="11"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2E0DAF35-521D-4E85-95F4-355ABE58B675}"/>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7</a:t>
            </a:r>
          </a:p>
          <a:p>
            <a:pPr algn="ctr">
              <a:spcAft>
                <a:spcPts val="600"/>
              </a:spcAft>
            </a:pPr>
            <a:r>
              <a:rPr lang="fr-CA" sz="3600" b="1" dirty="0">
                <a:solidFill>
                  <a:schemeClr val="bg1"/>
                </a:solidFill>
              </a:rPr>
              <a:t>p. 307</a:t>
            </a:r>
            <a:endParaRPr lang="fr-CA" sz="2000" b="1" dirty="0">
              <a:solidFill>
                <a:schemeClr val="bg1"/>
              </a:solidFill>
            </a:endParaRPr>
          </a:p>
        </p:txBody>
      </p:sp>
    </p:spTree>
    <p:extLst>
      <p:ext uri="{BB962C8B-B14F-4D97-AF65-F5344CB8AC3E}">
        <p14:creationId xmlns:p14="http://schemas.microsoft.com/office/powerpoint/2010/main" val="1197532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3BA1F-D8CB-4EBE-85B7-6A3552CDC2E3}"/>
              </a:ext>
            </a:extLst>
          </p:cNvPr>
          <p:cNvSpPr>
            <a:spLocks noGrp="1"/>
          </p:cNvSpPr>
          <p:nvPr>
            <p:ph type="title"/>
          </p:nvPr>
        </p:nvSpPr>
        <p:spPr/>
        <p:txBody>
          <a:bodyPr/>
          <a:lstStyle/>
          <a:p>
            <a:r>
              <a:rPr lang="fr-CA" b="1" dirty="0"/>
              <a:t>Principe de Le Chatelier</a:t>
            </a:r>
          </a:p>
        </p:txBody>
      </p:sp>
      <p:sp>
        <p:nvSpPr>
          <p:cNvPr id="4" name="Titre 1">
            <a:extLst>
              <a:ext uri="{FF2B5EF4-FFF2-40B4-BE49-F238E27FC236}">
                <a16:creationId xmlns:a16="http://schemas.microsoft.com/office/drawing/2014/main" id="{B3DD99D1-8FEE-464C-9B11-C9DD8FBF1C8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7</a:t>
            </a:r>
          </a:p>
          <a:p>
            <a:pPr algn="ctr"/>
            <a:r>
              <a:rPr lang="fr-CA" sz="1800" b="1" dirty="0">
                <a:solidFill>
                  <a:schemeClr val="bg1"/>
                </a:solidFill>
              </a:rPr>
              <a:t>p. 307</a:t>
            </a:r>
          </a:p>
        </p:txBody>
      </p:sp>
      <p:sp>
        <p:nvSpPr>
          <p:cNvPr id="5" name="Espace réservé du contenu 4">
            <a:extLst>
              <a:ext uri="{FF2B5EF4-FFF2-40B4-BE49-F238E27FC236}">
                <a16:creationId xmlns:a16="http://schemas.microsoft.com/office/drawing/2014/main" id="{9D01CD01-1B5D-4BDB-AE50-1E60B047A33B}"/>
              </a:ext>
            </a:extLst>
          </p:cNvPr>
          <p:cNvSpPr>
            <a:spLocks noGrp="1"/>
          </p:cNvSpPr>
          <p:nvPr>
            <p:ph idx="1"/>
          </p:nvPr>
        </p:nvSpPr>
        <p:spPr>
          <a:xfrm>
            <a:off x="680321" y="2592998"/>
            <a:ext cx="9613861" cy="2716422"/>
          </a:xfrm>
        </p:spPr>
        <p:txBody>
          <a:bodyPr anchor="ctr">
            <a:normAutofit/>
          </a:bodyPr>
          <a:lstStyle/>
          <a:p>
            <a:pPr marL="0" indent="0">
              <a:buNone/>
            </a:pPr>
            <a:r>
              <a:rPr lang="fr-CA" sz="2800" i="1" dirty="0"/>
              <a:t>Le principe de Le Chatelier indique que, si on modifie les conditions d’une système à l’équilibre, le système réagit de façon à s’opposer, en partie, aux changements qu’on lui impose, jusqu’à ce qu’il atteigne un nouvel équilibre.</a:t>
            </a:r>
          </a:p>
        </p:txBody>
      </p:sp>
      <p:sp>
        <p:nvSpPr>
          <p:cNvPr id="17" name="Rectangle 16">
            <a:extLst>
              <a:ext uri="{FF2B5EF4-FFF2-40B4-BE49-F238E27FC236}">
                <a16:creationId xmlns:a16="http://schemas.microsoft.com/office/drawing/2014/main" id="{72E483A2-CC4C-4A89-A665-968E9D057D3C}"/>
              </a:ext>
            </a:extLst>
          </p:cNvPr>
          <p:cNvSpPr/>
          <p:nvPr>
            <p:custDataLst>
              <p:tags r:id="rId2"/>
            </p:custDataLst>
          </p:nvPr>
        </p:nvSpPr>
        <p:spPr>
          <a:xfrm>
            <a:off x="10556430" y="4503458"/>
            <a:ext cx="1619293" cy="8059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Henri Louis </a:t>
            </a:r>
          </a:p>
          <a:p>
            <a:pPr algn="ctr"/>
            <a:r>
              <a:rPr lang="fr-CA" sz="1600" b="1" dirty="0"/>
              <a:t>Le Chatelier</a:t>
            </a:r>
          </a:p>
          <a:p>
            <a:pPr algn="ctr"/>
            <a:r>
              <a:rPr lang="fr-CA" sz="1600" b="1" dirty="0"/>
              <a:t>1850-1936</a:t>
            </a:r>
          </a:p>
        </p:txBody>
      </p:sp>
      <p:pic>
        <p:nvPicPr>
          <p:cNvPr id="6" name="Image 5">
            <a:extLst>
              <a:ext uri="{FF2B5EF4-FFF2-40B4-BE49-F238E27FC236}">
                <a16:creationId xmlns:a16="http://schemas.microsoft.com/office/drawing/2014/main" id="{5DE771B7-CB1E-4AEF-BCD6-27AE6E83D973}"/>
              </a:ext>
            </a:extLst>
          </p:cNvPr>
          <p:cNvPicPr>
            <a:picLocks noChangeAspect="1"/>
          </p:cNvPicPr>
          <p:nvPr/>
        </p:nvPicPr>
        <p:blipFill>
          <a:blip r:embed="rId4"/>
          <a:stretch>
            <a:fillRect/>
          </a:stretch>
        </p:blipFill>
        <p:spPr>
          <a:xfrm>
            <a:off x="10572709" y="2592998"/>
            <a:ext cx="1603014" cy="1907720"/>
          </a:xfrm>
          <a:prstGeom prst="rect">
            <a:avLst/>
          </a:prstGeom>
        </p:spPr>
      </p:pic>
      <p:sp>
        <p:nvSpPr>
          <p:cNvPr id="7" name="Rectangle 6">
            <a:extLst>
              <a:ext uri="{FF2B5EF4-FFF2-40B4-BE49-F238E27FC236}">
                <a16:creationId xmlns:a16="http://schemas.microsoft.com/office/drawing/2014/main" id="{CD3883A5-7901-46D1-A558-58CFCFED7EE3}"/>
              </a:ext>
            </a:extLst>
          </p:cNvPr>
          <p:cNvSpPr/>
          <p:nvPr/>
        </p:nvSpPr>
        <p:spPr>
          <a:xfrm>
            <a:off x="6882580" y="753228"/>
            <a:ext cx="3411601" cy="1080938"/>
          </a:xfrm>
          <a:prstGeom prst="rect">
            <a:avLst/>
          </a:prstGeom>
          <a:noFill/>
          <a:ln>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t>*Démonstration*</a:t>
            </a:r>
          </a:p>
        </p:txBody>
      </p:sp>
    </p:spTree>
    <p:extLst>
      <p:ext uri="{BB962C8B-B14F-4D97-AF65-F5344CB8AC3E}">
        <p14:creationId xmlns:p14="http://schemas.microsoft.com/office/powerpoint/2010/main" val="3787437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6" presetClass="emph" presetSubtype="0" repeatCount="indefinite" fill="hold" grpId="1" nodeType="withEffect">
                                  <p:stCondLst>
                                    <p:cond delay="0"/>
                                  </p:stCondLst>
                                  <p:endCondLst>
                                    <p:cond evt="onNext" delay="0">
                                      <p:tgtEl>
                                        <p:sldTgt/>
                                      </p:tgtEl>
                                    </p:cond>
                                  </p:end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7" grpId="1" animBg="1"/>
      <p:bldP spid="7"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3"/>
</p:tagLst>
</file>

<file path=ppt/tags/tag11.xml><?xml version="1.0" encoding="utf-8"?>
<p:tagLst xmlns:a="http://schemas.openxmlformats.org/drawingml/2006/main" xmlns:r="http://schemas.openxmlformats.org/officeDocument/2006/relationships" xmlns:p="http://schemas.openxmlformats.org/presentationml/2006/main">
  <p:tag name="NUM" val="1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14"/>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3"/>
</p:tagLst>
</file>

<file path=ppt/tags/tag29.xml><?xml version="1.0" encoding="utf-8"?>
<p:tagLst xmlns:a="http://schemas.openxmlformats.org/drawingml/2006/main" xmlns:r="http://schemas.openxmlformats.org/officeDocument/2006/relationships" xmlns:p="http://schemas.openxmlformats.org/presentationml/2006/main">
  <p:tag name="NUM" val="1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Berlin">
  <a:themeElements>
    <a:clrScheme name="Personnalisé 19">
      <a:dk1>
        <a:sysClr val="windowText" lastClr="000000"/>
      </a:dk1>
      <a:lt1>
        <a:sysClr val="window" lastClr="FFFFFF"/>
      </a:lt1>
      <a:dk2>
        <a:srgbClr val="9D360E"/>
      </a:dk2>
      <a:lt2>
        <a:srgbClr val="E7E6E6"/>
      </a:lt2>
      <a:accent1>
        <a:srgbClr val="92D050"/>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917</TotalTime>
  <Words>1189</Words>
  <Application>Microsoft Office PowerPoint</Application>
  <PresentationFormat>Grand écran</PresentationFormat>
  <Paragraphs>243</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Cambria Math</vt:lpstr>
      <vt:lpstr>Trebuchet MS</vt:lpstr>
      <vt:lpstr>Berlin</vt:lpstr>
      <vt:lpstr>Principe de Le Chatelier partie 1</vt:lpstr>
      <vt:lpstr>Rappel</vt:lpstr>
      <vt:lpstr>Pour être à l’équilibre…</vt:lpstr>
      <vt:lpstr>Équilibre chimique</vt:lpstr>
      <vt:lpstr>Équilibre chimique</vt:lpstr>
      <vt:lpstr>Précisions supplémentaires</vt:lpstr>
      <vt:lpstr>Précisions supplémentaires</vt:lpstr>
      <vt:lpstr>Principe de Le Chatelier</vt:lpstr>
      <vt:lpstr>Principe de Le Chatelier</vt:lpstr>
      <vt:lpstr>Principe de Le Chatelier</vt:lpstr>
      <vt:lpstr>L’effet de différents facteurs sur l’équilibre</vt:lpstr>
      <vt:lpstr>Principe de Le Chatelier</vt:lpstr>
      <vt:lpstr>Principe de Le Chatelier</vt:lpstr>
      <vt:lpstr>Principe de Le Chatelier Variation des concentrations</vt:lpstr>
      <vt:lpstr>Résolution d’un problème Principe de Le Chatelier</vt:lpstr>
      <vt:lpstr>Résolution d’un problème Principe de Le Chatelier</vt:lpstr>
      <vt:lpstr>Résolution d’un problème Méthode de la bascule</vt:lpstr>
      <vt:lpstr>Résolution d’un problème Principe de Le Chatelier</vt:lpstr>
      <vt:lpstr>Devoir</vt:lpstr>
      <vt:lpstr>Devoir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Équilibre chimique</dc:title>
  <dc:creator>Bacchi Jonathan</dc:creator>
  <cp:lastModifiedBy>Bacchi Jonathan</cp:lastModifiedBy>
  <cp:revision>102</cp:revision>
  <dcterms:created xsi:type="dcterms:W3CDTF">2021-02-05T16:06:13Z</dcterms:created>
  <dcterms:modified xsi:type="dcterms:W3CDTF">2021-02-16T15:49:28Z</dcterms:modified>
</cp:coreProperties>
</file>