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439" r:id="rId3"/>
    <p:sldId id="44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CF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8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46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9612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22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43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668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94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82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077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03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21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81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5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30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30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92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83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2020-11-23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298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Préparation au 2</a:t>
            </a:r>
            <a:r>
              <a:rPr lang="fr-CA" sz="4800" b="1" baseline="30000" dirty="0"/>
              <a:t>e</a:t>
            </a:r>
            <a:r>
              <a:rPr lang="fr-CA" sz="4800" b="1" dirty="0"/>
              <a:t> test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Chap.1 et 2 </a:t>
            </a:r>
            <a:r>
              <a:rPr lang="fr-CA" sz="2400" b="1" dirty="0">
                <a:solidFill>
                  <a:schemeClr val="bg1"/>
                </a:solidFill>
              </a:rPr>
              <a:t>Cours 10</a:t>
            </a: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Objectifs pour les élèves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1221" y="2004556"/>
            <a:ext cx="10305134" cy="1806503"/>
          </a:xfrm>
        </p:spPr>
        <p:txBody>
          <a:bodyPr>
            <a:normAutofit/>
          </a:bodyPr>
          <a:lstStyle/>
          <a:p>
            <a:r>
              <a:rPr lang="fr-CA" dirty="0"/>
              <a:t>Résolution de problèmes avec loi des gaz parfaits (p.98)</a:t>
            </a:r>
          </a:p>
          <a:p>
            <a:r>
              <a:rPr lang="fr-CA" dirty="0"/>
              <a:t>Définir les 3 caractéristiques d'un gaz parfait</a:t>
            </a:r>
          </a:p>
          <a:p>
            <a:r>
              <a:rPr lang="fr-CA" dirty="0"/>
              <a:t>Comparer un gaz parfait à un gaz réel</a:t>
            </a:r>
          </a:p>
          <a:p>
            <a:r>
              <a:rPr lang="fr-CA" dirty="0"/>
              <a:t>Résolution de problèmes avec loi générale des gaz (p.92)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481AB6F-62CF-4529-AF0B-8B47DDDF79E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Chap. 1 et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Cours 10</a:t>
            </a:r>
          </a:p>
        </p:txBody>
      </p:sp>
      <p:pic>
        <p:nvPicPr>
          <p:cNvPr id="7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310FBDC9-59DB-4D56-BAB0-581EF6545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23F247B-5872-4D63-8FD9-C34C645BFB72}"/>
                  </a:ext>
                </a:extLst>
              </p:cNvPr>
              <p:cNvSpPr txBox="1"/>
              <p:nvPr/>
            </p:nvSpPr>
            <p:spPr>
              <a:xfrm>
                <a:off x="261221" y="4053408"/>
                <a:ext cx="3129749" cy="259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b="1" u="sng" dirty="0"/>
                  <a:t>Formules fournies</a:t>
                </a:r>
              </a:p>
              <a:p>
                <a:endParaRPr lang="fr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sz="2000" dirty="0"/>
                  <a:t>Loi des gaz parfait</a:t>
                </a:r>
              </a:p>
              <a:p>
                <a:pPr algn="ctr"/>
                <a:r>
                  <a:rPr lang="fr-CA" sz="2000" dirty="0"/>
                  <a:t>PV = </a:t>
                </a:r>
                <a:r>
                  <a:rPr lang="fr-CA" sz="2000" dirty="0" err="1"/>
                  <a:t>nRT</a:t>
                </a:r>
                <a:endParaRPr lang="fr-CA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A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sz="2000" dirty="0"/>
                  <a:t>Loi générale des gaz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23F247B-5872-4D63-8FD9-C34C645BF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1" y="4053408"/>
                <a:ext cx="3129749" cy="2596288"/>
              </a:xfrm>
              <a:prstGeom prst="rect">
                <a:avLst/>
              </a:prstGeom>
              <a:blipFill>
                <a:blip r:embed="rId6"/>
                <a:stretch>
                  <a:fillRect l="-3119" t="-187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59931C4-A03F-4654-8355-CFD17F5519ED}"/>
                  </a:ext>
                </a:extLst>
              </p:cNvPr>
              <p:cNvSpPr txBox="1"/>
              <p:nvPr/>
            </p:nvSpPr>
            <p:spPr>
              <a:xfrm>
                <a:off x="3610434" y="4053408"/>
                <a:ext cx="3167779" cy="11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b="1" u="sng" dirty="0"/>
                  <a:t>Constantes fournies</a:t>
                </a:r>
              </a:p>
              <a:p>
                <a:endParaRPr lang="fr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sz="2000" dirty="0"/>
                  <a:t>R = 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sz="20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59931C4-A03F-4654-8355-CFD17F551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434" y="4053408"/>
                <a:ext cx="3167779" cy="1187954"/>
              </a:xfrm>
              <a:prstGeom prst="rect">
                <a:avLst/>
              </a:prstGeom>
              <a:blipFill>
                <a:blip r:embed="rId7"/>
                <a:stretch>
                  <a:fillRect l="-2885" t="-4103" b="-205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B328EB86-20AE-4528-97E9-8795998E3BF5}"/>
              </a:ext>
            </a:extLst>
          </p:cNvPr>
          <p:cNvSpPr txBox="1"/>
          <p:nvPr/>
        </p:nvSpPr>
        <p:spPr>
          <a:xfrm>
            <a:off x="6997677" y="4053408"/>
            <a:ext cx="356867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u="sng" dirty="0"/>
              <a:t>À retenir</a:t>
            </a:r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Conditions à TPN et TAPN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Conversion de la pression (</a:t>
            </a:r>
            <a:r>
              <a:rPr lang="fr-CA" sz="2000" dirty="0" err="1"/>
              <a:t>atm</a:t>
            </a:r>
            <a:r>
              <a:rPr lang="fr-CA" sz="2000" dirty="0"/>
              <a:t>, mm Hg, kPa)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Conversion degré Celsius et Kelvin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3474AA-1EE2-4610-BE6B-FDAB9CF9C7E9}"/>
              </a:ext>
            </a:extLst>
          </p:cNvPr>
          <p:cNvCxnSpPr/>
          <p:nvPr/>
        </p:nvCxnSpPr>
        <p:spPr>
          <a:xfrm>
            <a:off x="3390970" y="4171950"/>
            <a:ext cx="0" cy="2477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933C475-3C70-4679-8179-77BC484F4BE9}"/>
              </a:ext>
            </a:extLst>
          </p:cNvPr>
          <p:cNvCxnSpPr/>
          <p:nvPr/>
        </p:nvCxnSpPr>
        <p:spPr>
          <a:xfrm>
            <a:off x="6778213" y="4171950"/>
            <a:ext cx="0" cy="2477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77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Mise en garde: les conventions d’écriture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481AB6F-62CF-4529-AF0B-8B47DDDF79E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Chap. 1 et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Cours 10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1495A6FA-8699-48CC-B28B-516EB7CAE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415679" cy="4244902"/>
          </a:xfrm>
        </p:spPr>
        <p:txBody>
          <a:bodyPr>
            <a:normAutofit/>
          </a:bodyPr>
          <a:lstStyle/>
          <a:p>
            <a:r>
              <a:rPr lang="fr-CA" dirty="0"/>
              <a:t>L’utilisation correcte des indices:</a:t>
            </a:r>
          </a:p>
          <a:p>
            <a:pPr lvl="1"/>
            <a:r>
              <a:rPr lang="fr-CA" dirty="0"/>
              <a:t>PIVI sera pénalisé</a:t>
            </a:r>
          </a:p>
          <a:p>
            <a:pPr lvl="2"/>
            <a:r>
              <a:rPr lang="fr-CA" dirty="0"/>
              <a:t>Ceci représente PIVI = P x I x V x I</a:t>
            </a:r>
          </a:p>
          <a:p>
            <a:pPr lvl="2"/>
            <a:r>
              <a:rPr lang="fr-CA" b="1" dirty="0">
                <a:solidFill>
                  <a:srgbClr val="FFFF00"/>
                </a:solidFill>
              </a:rPr>
              <a:t>Il faut écrire P</a:t>
            </a:r>
            <a:r>
              <a:rPr lang="fr-CA" b="1" baseline="-25000" dirty="0">
                <a:solidFill>
                  <a:srgbClr val="FFFF00"/>
                </a:solidFill>
              </a:rPr>
              <a:t>1</a:t>
            </a:r>
            <a:r>
              <a:rPr lang="fr-CA" b="1" dirty="0">
                <a:solidFill>
                  <a:srgbClr val="FFFF00"/>
                </a:solidFill>
              </a:rPr>
              <a:t>V</a:t>
            </a:r>
            <a:r>
              <a:rPr lang="fr-CA" b="1" baseline="-25000" dirty="0">
                <a:solidFill>
                  <a:srgbClr val="FFFF00"/>
                </a:solidFill>
              </a:rPr>
              <a:t>1</a:t>
            </a:r>
          </a:p>
          <a:p>
            <a:pPr lvl="1"/>
            <a:r>
              <a:rPr lang="fr-CA" dirty="0"/>
              <a:t>n</a:t>
            </a:r>
            <a:r>
              <a:rPr lang="fr-CA" baseline="30000" dirty="0"/>
              <a:t>2</a:t>
            </a:r>
            <a:r>
              <a:rPr lang="fr-CA" dirty="0"/>
              <a:t> ne sera pas accepté</a:t>
            </a:r>
          </a:p>
          <a:p>
            <a:pPr lvl="2"/>
            <a:r>
              <a:rPr lang="fr-CA" dirty="0"/>
              <a:t>Ceci représente n</a:t>
            </a:r>
            <a:r>
              <a:rPr lang="fr-CA" baseline="30000" dirty="0"/>
              <a:t>2</a:t>
            </a:r>
            <a:r>
              <a:rPr lang="fr-CA" dirty="0"/>
              <a:t> = n x n</a:t>
            </a:r>
          </a:p>
          <a:p>
            <a:pPr lvl="2"/>
            <a:r>
              <a:rPr lang="fr-CA" b="1" dirty="0">
                <a:solidFill>
                  <a:srgbClr val="FFFF00"/>
                </a:solidFill>
              </a:rPr>
              <a:t>Il faut écrire n</a:t>
            </a:r>
            <a:r>
              <a:rPr lang="fr-CA" b="1" baseline="-25000" dirty="0">
                <a:solidFill>
                  <a:srgbClr val="FFFF00"/>
                </a:solidFill>
              </a:rPr>
              <a:t>2</a:t>
            </a:r>
          </a:p>
          <a:p>
            <a:r>
              <a:rPr lang="fr-CA" dirty="0"/>
              <a:t>L’utilisation des bons symboles:</a:t>
            </a:r>
          </a:p>
          <a:p>
            <a:pPr lvl="1"/>
            <a:r>
              <a:rPr lang="fr-CA" dirty="0"/>
              <a:t>Pour la température en Kelvin</a:t>
            </a:r>
          </a:p>
          <a:p>
            <a:pPr lvl="2"/>
            <a:r>
              <a:rPr lang="fr-CA" baseline="30000" dirty="0" err="1"/>
              <a:t>o</a:t>
            </a:r>
            <a:r>
              <a:rPr lang="fr-CA" dirty="0" err="1"/>
              <a:t>K</a:t>
            </a:r>
            <a:r>
              <a:rPr lang="fr-CA" dirty="0"/>
              <a:t> sera pénalisé</a:t>
            </a:r>
          </a:p>
          <a:p>
            <a:pPr lvl="2"/>
            <a:r>
              <a:rPr lang="fr-CA" b="1" dirty="0">
                <a:solidFill>
                  <a:srgbClr val="FFFF00"/>
                </a:solidFill>
              </a:rPr>
              <a:t>K est le bon unité</a:t>
            </a:r>
          </a:p>
        </p:txBody>
      </p:sp>
      <p:sp>
        <p:nvSpPr>
          <p:cNvPr id="13" name="Espace réservé du contenu 11">
            <a:extLst>
              <a:ext uri="{FF2B5EF4-FFF2-40B4-BE49-F238E27FC236}">
                <a16:creationId xmlns:a16="http://schemas.microsoft.com/office/drawing/2014/main" id="{8A36D180-35AA-47BF-A3FD-DAD358E96E35}"/>
              </a:ext>
            </a:extLst>
          </p:cNvPr>
          <p:cNvSpPr txBox="1">
            <a:spLocks/>
          </p:cNvSpPr>
          <p:nvPr/>
        </p:nvSpPr>
        <p:spPr>
          <a:xfrm>
            <a:off x="6096000" y="2340121"/>
            <a:ext cx="5415679" cy="4244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L’utilisation correcte des majuscules</a:t>
            </a:r>
          </a:p>
          <a:p>
            <a:pPr lvl="1"/>
            <a:r>
              <a:rPr lang="fr-CA" dirty="0"/>
              <a:t>T</a:t>
            </a:r>
            <a:r>
              <a:rPr lang="fr-CA" baseline="-25000" dirty="0"/>
              <a:t>1</a:t>
            </a:r>
            <a:r>
              <a:rPr lang="fr-CA" dirty="0"/>
              <a:t> ne sera pas accepté. La majorité des variables vues à présents sont en majuscules. Le nombre de mole (n) est la seule exception.</a:t>
            </a:r>
            <a:endParaRPr lang="fr-CA" baseline="-25000" dirty="0"/>
          </a:p>
          <a:p>
            <a:pPr lvl="2"/>
            <a:r>
              <a:rPr lang="fr-CA" dirty="0"/>
              <a:t>t = temps</a:t>
            </a:r>
          </a:p>
          <a:p>
            <a:pPr lvl="2"/>
            <a:r>
              <a:rPr lang="fr-CA" b="1" dirty="0">
                <a:solidFill>
                  <a:srgbClr val="FFFF00"/>
                </a:solidFill>
              </a:rPr>
              <a:t>T = Température</a:t>
            </a:r>
          </a:p>
          <a:p>
            <a:r>
              <a:rPr lang="fr-CA" dirty="0"/>
              <a:t>Arrondir correctement:</a:t>
            </a:r>
          </a:p>
          <a:p>
            <a:pPr lvl="1"/>
            <a:r>
              <a:rPr lang="fr-CA" dirty="0"/>
              <a:t>De manière générale, nous devons arrondir à deux chiffres après la virgule.</a:t>
            </a:r>
          </a:p>
          <a:p>
            <a:pPr lvl="1"/>
            <a:r>
              <a:rPr lang="fr-CA" dirty="0"/>
              <a:t>Cette règle parfois doit être de 3 ou 4 chiffres après la virgule si la valeur est petites.</a:t>
            </a:r>
          </a:p>
          <a:p>
            <a:pPr lvl="1"/>
            <a:r>
              <a:rPr lang="fr-CA" b="1" dirty="0">
                <a:solidFill>
                  <a:srgbClr val="FFFF00"/>
                </a:solidFill>
              </a:rPr>
              <a:t>L’idéal serait de garder deux chiffres significatifs après la virgule.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DC2D50B-472C-461E-80DA-4F7D31085064}"/>
              </a:ext>
            </a:extLst>
          </p:cNvPr>
          <p:cNvCxnSpPr>
            <a:cxnSpLocks/>
          </p:cNvCxnSpPr>
          <p:nvPr/>
        </p:nvCxnSpPr>
        <p:spPr>
          <a:xfrm>
            <a:off x="5962720" y="2336873"/>
            <a:ext cx="0" cy="4321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234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266</Words>
  <Application>Microsoft Office PowerPoint</Application>
  <PresentationFormat>Grand écran</PresentationFormat>
  <Paragraphs>46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Cambria Math</vt:lpstr>
      <vt:lpstr>Trebuchet MS</vt:lpstr>
      <vt:lpstr>Berlin</vt:lpstr>
      <vt:lpstr>Préparation au 2e test</vt:lpstr>
      <vt:lpstr>Objectifs pour les élèves</vt:lpstr>
      <vt:lpstr>Mise en garde: les conventions d’écriture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Lois simples des gaz</dc:title>
  <dc:creator>Bacchi Jonathan</dc:creator>
  <cp:lastModifiedBy>Bacchi Jonathan</cp:lastModifiedBy>
  <cp:revision>71</cp:revision>
  <dcterms:created xsi:type="dcterms:W3CDTF">2020-08-12T15:12:14Z</dcterms:created>
  <dcterms:modified xsi:type="dcterms:W3CDTF">2020-11-23T15:42:32Z</dcterms:modified>
</cp:coreProperties>
</file>