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314" r:id="rId3"/>
    <p:sldId id="271" r:id="rId4"/>
    <p:sldId id="278" r:id="rId5"/>
    <p:sldId id="304" r:id="rId6"/>
    <p:sldId id="306" r:id="rId7"/>
    <p:sldId id="309" r:id="rId8"/>
    <p:sldId id="311" r:id="rId9"/>
    <p:sldId id="312" r:id="rId10"/>
    <p:sldId id="313" r:id="rId11"/>
    <p:sldId id="307" r:id="rId12"/>
    <p:sldId id="310" r:id="rId13"/>
    <p:sldId id="316" r:id="rId14"/>
    <p:sldId id="315" r:id="rId15"/>
    <p:sldId id="30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24" autoAdjust="0"/>
    <p:restoredTop sz="94704" autoAdjust="0"/>
  </p:normalViewPr>
  <p:slideViewPr>
    <p:cSldViewPr>
      <p:cViewPr varScale="1">
        <p:scale>
          <a:sx n="62" d="100"/>
          <a:sy n="62" d="100"/>
        </p:scale>
        <p:origin x="70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54" y="16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3C714-3B88-4F04-B0CA-5F0E40CF0C12}" type="datetimeFigureOut">
              <a:rPr lang="fr-CA" smtClean="0"/>
              <a:t>2020-11-17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99D2E-728F-4D49-9CBE-264A0B04270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450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85C6B61A-05DA-442F-9C23-9CDF02E0E810}" type="datetime1">
              <a:rPr lang="en-US" smtClean="0"/>
              <a:t>11/17/2020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B3759-087A-4FFB-B708-53A9162CE225}" type="datetime1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72B3-0613-4541-82CC-5EE13DE55698}" type="datetime1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F6920-3A90-4F4C-8D1E-748A213C5AE8}" type="datetime1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FA9D18A1-7E8F-47FB-A2C8-909F172D85DC}" type="datetime1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C1431-73B4-44F0-B063-35C24EAC09DC}" type="datetime1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64841-5527-4DF5-8281-74A9FBF5FE2A}" type="datetime1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4203-37CB-427D-8123-10CA5DE366F5}" type="datetime1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B844D-C576-4D21-A642-E0071039FD8E}" type="datetime1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4D13-ABF0-4B50-AA7C-28204975178D}" type="datetime1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A7F60-30A0-40A6-B513-DA6D2CBE7A98}" type="datetime1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B5E548-5B0F-4337-B54A-BC8B25D016D6}" type="datetime1">
              <a:rPr lang="en-US" smtClean="0"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moodle.sainteanne.ca/mod/quiz/view.php?id=5725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Préparation test #3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4.1, 4.2 et 5.1</a:t>
            </a:r>
          </a:p>
        </p:txBody>
      </p:sp>
    </p:spTree>
    <p:extLst>
      <p:ext uri="{BB962C8B-B14F-4D97-AF65-F5344CB8AC3E}">
        <p14:creationId xmlns:p14="http://schemas.microsoft.com/office/powerpoint/2010/main" val="190982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Étape 3 </a:t>
            </a:r>
            <a:r>
              <a:rPr lang="fr-CA" dirty="0"/>
              <a:t>: </a:t>
            </a:r>
            <a:r>
              <a:rPr lang="fr-CA" dirty="0" err="1"/>
              <a:t>stoechiométrie</a:t>
            </a:r>
            <a:r>
              <a:rPr lang="fr-CA" dirty="0"/>
              <a:t> pour trouver la quantité d’énergie</a:t>
            </a:r>
            <a:endParaRPr lang="en-US" dirty="0"/>
          </a:p>
          <a:p>
            <a:r>
              <a:rPr lang="fr-CA" dirty="0"/>
              <a:t>1 mol hydrazine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-589 kJ</a:t>
            </a:r>
            <a:endParaRPr lang="en-US" dirty="0"/>
          </a:p>
          <a:p>
            <a:r>
              <a:rPr lang="fr-CA" dirty="0"/>
              <a:t>1,75 mol hydrazine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x</a:t>
            </a:r>
            <a:endParaRPr lang="en-US" dirty="0"/>
          </a:p>
          <a:p>
            <a:r>
              <a:rPr lang="fr-CA" dirty="0"/>
              <a:t>x = -1030,75 kJ</a:t>
            </a:r>
            <a:endParaRPr lang="en-US" dirty="0"/>
          </a:p>
          <a:p>
            <a:r>
              <a:rPr lang="fr-CA" dirty="0"/>
              <a:t> </a:t>
            </a:r>
            <a:endParaRPr lang="en-US" dirty="0"/>
          </a:p>
          <a:p>
            <a:r>
              <a:rPr lang="fr-CA" b="1" dirty="0"/>
              <a:t>On va dégager -1030,75 kJ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40199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#2 (niveau   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La chaleur de réaction de la décomposition du peroxyde d’hydrogène (HOOH</a:t>
            </a:r>
            <a:r>
              <a:rPr lang="fr-CA" baseline="-25000" dirty="0"/>
              <a:t>(</a:t>
            </a:r>
            <a:r>
              <a:rPr lang="fr-CA" baseline="-25000" dirty="0" err="1"/>
              <a:t>aq</a:t>
            </a:r>
            <a:r>
              <a:rPr lang="fr-CA" baseline="-25000" dirty="0"/>
              <a:t>)</a:t>
            </a:r>
            <a:r>
              <a:rPr lang="fr-CA" dirty="0"/>
              <a:t>) a été évalué par calorimétrie. La décomposition de 18,21 g dans un calorimètre contenant 750 </a:t>
            </a:r>
            <a:r>
              <a:rPr lang="fr-CA" dirty="0" err="1"/>
              <a:t>mL</a:t>
            </a:r>
            <a:r>
              <a:rPr lang="fr-CA" dirty="0"/>
              <a:t> d’eau distillée a fait augmenter la température du calorimètre de 26,40˚C à 59,81˚C.</a:t>
            </a:r>
          </a:p>
          <a:p>
            <a:r>
              <a:rPr lang="fr-CA" dirty="0"/>
              <a:t>Quelle est la chaleur molaire de réaction de la décomposition du peroxyde d’hydrogène?</a:t>
            </a:r>
          </a:p>
          <a:p>
            <a:endParaRPr lang="fr-CA" dirty="0"/>
          </a:p>
          <a:p>
            <a:r>
              <a:rPr lang="fr-CA" b="1" dirty="0"/>
              <a:t>Disponible en formatif sur Moodle!</a:t>
            </a:r>
          </a:p>
          <a:p>
            <a:r>
              <a:rPr lang="fr-CA" b="1" dirty="0">
                <a:hlinkClick r:id="rId2"/>
              </a:rPr>
              <a:t>https://moodle.sainteanne.ca/mod/quiz/view.php?id=57258</a:t>
            </a:r>
            <a:r>
              <a:rPr lang="fr-CA" b="1" dirty="0"/>
              <a:t> </a:t>
            </a:r>
          </a:p>
          <a:p>
            <a:endParaRPr lang="fr-CA" b="1" dirty="0"/>
          </a:p>
        </p:txBody>
      </p:sp>
      <p:pic>
        <p:nvPicPr>
          <p:cNvPr id="1027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47700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72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990600"/>
          </a:xfrm>
        </p:spPr>
        <p:txBody>
          <a:bodyPr>
            <a:noAutofit/>
          </a:bodyPr>
          <a:lstStyle/>
          <a:p>
            <a:r>
              <a:rPr lang="fr-CA" sz="1600" dirty="0"/>
              <a:t>HOOH</a:t>
            </a:r>
            <a:r>
              <a:rPr lang="fr-CA" sz="1600" baseline="-25000" dirty="0"/>
              <a:t>(</a:t>
            </a:r>
            <a:r>
              <a:rPr lang="fr-CA" sz="1600" baseline="-25000" dirty="0" err="1"/>
              <a:t>aq</a:t>
            </a:r>
            <a:r>
              <a:rPr lang="fr-CA" sz="1600" baseline="-25000" dirty="0"/>
              <a:t>)</a:t>
            </a:r>
            <a:r>
              <a:rPr lang="fr-CA" sz="1600" dirty="0"/>
              <a:t>. La décomposition de 18,21 g dans un calorimètre contenant 750 </a:t>
            </a:r>
            <a:r>
              <a:rPr lang="fr-CA" sz="1600" dirty="0" err="1"/>
              <a:t>mL</a:t>
            </a:r>
            <a:r>
              <a:rPr lang="fr-CA" sz="1600" dirty="0"/>
              <a:t> d’eau distillée a fait augmenter la température du calorimètre de 26,40˚C à 59,81˚C. Quelle est la chaleur molaire de réaction?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5487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1E156-2B45-4C3F-B87B-5D9F9FA0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Réponse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0E3762-26E5-4848-80DB-636DBF51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B129FB-92A4-4F70-AD49-F8F55B7C088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dirty="0"/>
              <a:t>Rep: -196,11kJ/mol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72695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84D24-9015-4340-918C-31F13AF7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4D723-AA5F-4B3B-A8AD-DB55F170379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9" y="1219199"/>
            <a:ext cx="10820401" cy="990600"/>
          </a:xfrm>
        </p:spPr>
        <p:txBody>
          <a:bodyPr numCol="2">
            <a:normAutofit/>
          </a:bodyPr>
          <a:lstStyle/>
          <a:p>
            <a:r>
              <a:rPr lang="fr-CA" b="1" dirty="0">
                <a:highlight>
                  <a:srgbClr val="FF0000"/>
                </a:highlight>
              </a:rPr>
              <a:t>Retard grave: </a:t>
            </a:r>
            <a:r>
              <a:rPr lang="fr-CA" dirty="0"/>
              <a:t>p. 157 #1, 3 à 10</a:t>
            </a:r>
          </a:p>
          <a:p>
            <a:r>
              <a:rPr lang="fr-CA" dirty="0"/>
              <a:t>p.211 #1, 3 à 10 et p. 171 #5, 7 à 13</a:t>
            </a:r>
          </a:p>
          <a:p>
            <a:endParaRPr lang="en-CA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800DC7-43D3-4018-87B7-2B5E5F0A401A}"/>
              </a:ext>
            </a:extLst>
          </p:cNvPr>
          <p:cNvSpPr txBox="1">
            <a:spLocks/>
          </p:cNvSpPr>
          <p:nvPr/>
        </p:nvSpPr>
        <p:spPr>
          <a:xfrm>
            <a:off x="609600" y="2209799"/>
            <a:ext cx="10210800" cy="1628113"/>
          </a:xfrm>
          <a:prstGeom prst="rect">
            <a:avLst/>
          </a:prstGeom>
        </p:spPr>
        <p:txBody>
          <a:bodyPr vert="horz" numCol="1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FFFF00"/>
                </a:highlight>
              </a:rPr>
              <a:t>Dernier cours: </a:t>
            </a:r>
            <a:r>
              <a:rPr lang="fr-CA" dirty="0"/>
              <a:t>p. 171 #15 à 22, 25</a:t>
            </a:r>
          </a:p>
          <a:p>
            <a:r>
              <a:rPr lang="fr-CA" dirty="0"/>
              <a:t>Quiz Moodle</a:t>
            </a:r>
          </a:p>
          <a:p>
            <a:r>
              <a:rPr lang="fr-CA" dirty="0"/>
              <a:t>ATC07 à 09</a:t>
            </a:r>
            <a:endParaRPr lang="en-CA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75501C-0DA3-4773-B2C0-D18EDFB892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157742"/>
            <a:ext cx="6403306" cy="162811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79B2A49-C1B0-4285-9742-FB4DA35DA08E}"/>
              </a:ext>
            </a:extLst>
          </p:cNvPr>
          <p:cNvSpPr txBox="1">
            <a:spLocks/>
          </p:cNvSpPr>
          <p:nvPr/>
        </p:nvSpPr>
        <p:spPr>
          <a:xfrm>
            <a:off x="609600" y="3886200"/>
            <a:ext cx="10972800" cy="227076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</a:t>
            </a:r>
          </a:p>
          <a:p>
            <a:pPr lvl="1"/>
            <a:r>
              <a:rPr lang="fr-CA" b="1" u="sng" dirty="0"/>
              <a:t>Ces exercices </a:t>
            </a:r>
            <a:r>
              <a:rPr lang="fr-CA" dirty="0"/>
              <a:t>sont d’excellents numéros représentatifs de problèmes possibles pour le test #1</a:t>
            </a:r>
          </a:p>
          <a:p>
            <a:pPr lvl="1"/>
            <a:r>
              <a:rPr lang="fr-CA" dirty="0"/>
              <a:t>Cible les exercices qui concernent les sujets dont tu as le plus de difficulté</a:t>
            </a:r>
          </a:p>
          <a:p>
            <a:r>
              <a:rPr lang="fr-CA" dirty="0"/>
              <a:t>p. 194 #4, 6, </a:t>
            </a:r>
            <a:r>
              <a:rPr lang="fr-CA" b="1" u="sng" dirty="0"/>
              <a:t>7</a:t>
            </a:r>
            <a:r>
              <a:rPr lang="fr-CA" b="1" dirty="0"/>
              <a:t>, </a:t>
            </a:r>
            <a:r>
              <a:rPr lang="fr-CA" dirty="0"/>
              <a:t>9, 10, </a:t>
            </a:r>
            <a:r>
              <a:rPr lang="fr-CA" b="1" u="sng" dirty="0"/>
              <a:t>12, 13</a:t>
            </a:r>
          </a:p>
          <a:p>
            <a:r>
              <a:rPr lang="fr-CA" dirty="0"/>
              <a:t>p. 199 #</a:t>
            </a:r>
            <a:r>
              <a:rPr lang="fr-CA" b="1" u="sng" dirty="0"/>
              <a:t>1, 2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5296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Étude test – synthèse et défi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194 #4, 6, </a:t>
            </a:r>
            <a:r>
              <a:rPr lang="fr-CA" b="1" u="sng" dirty="0"/>
              <a:t>7</a:t>
            </a:r>
            <a:r>
              <a:rPr lang="fr-CA" b="1" dirty="0"/>
              <a:t>, </a:t>
            </a:r>
            <a:r>
              <a:rPr lang="fr-CA" dirty="0"/>
              <a:t>9, 10, </a:t>
            </a:r>
            <a:r>
              <a:rPr lang="fr-CA" b="1" u="sng" dirty="0"/>
              <a:t>12, 13</a:t>
            </a:r>
          </a:p>
          <a:p>
            <a:r>
              <a:rPr lang="fr-CA" dirty="0"/>
              <a:t>p. 199 #</a:t>
            </a:r>
            <a:r>
              <a:rPr lang="fr-CA" b="1" u="sng" dirty="0"/>
              <a:t>1, 2</a:t>
            </a:r>
          </a:p>
          <a:p>
            <a:r>
              <a:rPr lang="fr-CA" b="1" u="sng" dirty="0"/>
              <a:t>Ces exercices </a:t>
            </a:r>
            <a:r>
              <a:rPr lang="fr-CA" dirty="0"/>
              <a:t>sont d’excellents numéros représentatifs de problèmes possibles pour le test #1</a:t>
            </a:r>
          </a:p>
          <a:p>
            <a:r>
              <a:rPr lang="fr-CA" dirty="0"/>
              <a:t>Cible les exercices qui concernent les sujets dont tu as le plus </a:t>
            </a:r>
            <a:r>
              <a:rPr lang="fr-CA"/>
              <a:t>de difficulté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3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Dates des tests et récupérations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E402A-972A-4FB9-B7F3-9DA6FE68AC5D}" type="slidenum">
              <a:rPr lang="fr-CA" smtClean="0"/>
              <a:t>2</a:t>
            </a:fld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4953000" cy="4937760"/>
          </a:xfrm>
        </p:spPr>
        <p:txBody>
          <a:bodyPr/>
          <a:lstStyle/>
          <a:p>
            <a:r>
              <a:rPr lang="fr-CA" dirty="0"/>
              <a:t>Moodle: vendredi 27 novembre 23h59</a:t>
            </a:r>
          </a:p>
          <a:p>
            <a:pPr lvl="1"/>
            <a:r>
              <a:rPr lang="fr-CA" dirty="0"/>
              <a:t>DM: mercredi 25 novembre 18h00</a:t>
            </a:r>
          </a:p>
          <a:p>
            <a:pPr lvl="1"/>
            <a:endParaRPr lang="fr-CA" dirty="0"/>
          </a:p>
          <a:p>
            <a:r>
              <a:rPr lang="fr-CA" dirty="0"/>
              <a:t>Récup: vendredi 27 novembre – pendant carboneutre sur demande seulement)</a:t>
            </a:r>
          </a:p>
          <a:p>
            <a:endParaRPr lang="fr-CA" dirty="0"/>
          </a:p>
          <a:p>
            <a:r>
              <a:rPr lang="fr-CA" dirty="0"/>
              <a:t>Test sur Moodle </a:t>
            </a:r>
          </a:p>
          <a:p>
            <a:pPr lvl="1"/>
            <a:r>
              <a:rPr lang="fr-CA" dirty="0"/>
              <a:t>Même formule (en ligne + photo de démarche)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29400"/>
              </p:ext>
            </p:extLst>
          </p:nvPr>
        </p:nvGraphicFramePr>
        <p:xfrm>
          <a:off x="6155362" y="1752600"/>
          <a:ext cx="54356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Groupe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Date du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501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Lundi 30 novembre (P2)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502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/>
                        <a:t>Lundi 30 novembre (P1)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503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Mardi 1 décembre (P2)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506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Jeudi 26 novembre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r>
                        <a:rPr lang="fr-CA"/>
                        <a:t>410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Mardi 1 décembre (P5)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3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2CA7-6947-4838-BA13-30F6D412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cours de chimie</a:t>
            </a:r>
            <a:endParaRPr lang="en-CA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9FC0C0D-3BE5-4ADD-927D-3407193680B9}"/>
              </a:ext>
            </a:extLst>
          </p:cNvPr>
          <p:cNvSpPr/>
          <p:nvPr/>
        </p:nvSpPr>
        <p:spPr>
          <a:xfrm>
            <a:off x="4328160" y="1905000"/>
            <a:ext cx="3535680" cy="3048000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06B2A-C880-4FB6-A048-847CCE153DE1}"/>
              </a:ext>
            </a:extLst>
          </p:cNvPr>
          <p:cNvSpPr txBox="1"/>
          <p:nvPr/>
        </p:nvSpPr>
        <p:spPr>
          <a:xfrm>
            <a:off x="3848100" y="1440023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abstraite - CHIMIE</a:t>
            </a:r>
            <a:endParaRPr lang="en-CA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1426C-969C-4F6E-B8CA-DC70F2873286}"/>
              </a:ext>
            </a:extLst>
          </p:cNvPr>
          <p:cNvSpPr txBox="1"/>
          <p:nvPr/>
        </p:nvSpPr>
        <p:spPr>
          <a:xfrm>
            <a:off x="1981200" y="4724401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Représentation linguistique - FRANÇAIS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268737-F4D8-4790-8111-4482905427AF}"/>
              </a:ext>
            </a:extLst>
          </p:cNvPr>
          <p:cNvSpPr txBox="1"/>
          <p:nvPr/>
        </p:nvSpPr>
        <p:spPr>
          <a:xfrm>
            <a:off x="6858000" y="4724400"/>
            <a:ext cx="3276600" cy="8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2400" dirty="0"/>
              <a:t>Représentation numérique - MATHS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99051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Objectifs de l'élève test 1: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/>
              <a:t>4.1</a:t>
            </a:r>
          </a:p>
          <a:p>
            <a:pPr lvl="1"/>
            <a:r>
              <a:rPr lang="fr-FR" dirty="0"/>
              <a:t>Identifier le type d'énergie présent dans une situation (révision 4e sec.)</a:t>
            </a:r>
          </a:p>
          <a:p>
            <a:pPr lvl="1"/>
            <a:r>
              <a:rPr lang="fr-FR" dirty="0"/>
              <a:t>Identifier le transfert ou la transformation d'énergie dans une situation (révision 4e sec.)</a:t>
            </a:r>
          </a:p>
          <a:p>
            <a:pPr lvl="1"/>
            <a:r>
              <a:rPr lang="fr-FR" dirty="0"/>
              <a:t>Résolution de problèmes avec Q=</a:t>
            </a:r>
            <a:r>
              <a:rPr lang="fr-FR" dirty="0" err="1"/>
              <a:t>mcΔT</a:t>
            </a:r>
            <a:r>
              <a:rPr lang="fr-FR" dirty="0"/>
              <a:t> (calcul de chaleur absorbée ou dégagée)</a:t>
            </a:r>
          </a:p>
          <a:p>
            <a:pPr lvl="1"/>
            <a:r>
              <a:rPr lang="fr-FR" dirty="0"/>
              <a:t>Analyse de courbe de chauffage</a:t>
            </a:r>
          </a:p>
          <a:p>
            <a:r>
              <a:rPr lang="fr-FR" b="1" dirty="0"/>
              <a:t>5.1</a:t>
            </a:r>
          </a:p>
          <a:p>
            <a:pPr lvl="1"/>
            <a:r>
              <a:rPr lang="fr-FR" dirty="0"/>
              <a:t>Identifier le système (ouvert, fermé ou isolé)</a:t>
            </a:r>
          </a:p>
          <a:p>
            <a:pPr lvl="1"/>
            <a:r>
              <a:rPr lang="fr-FR" dirty="0"/>
              <a:t>Identifier le sens de l'échange d'énergie (</a:t>
            </a:r>
            <a:r>
              <a:rPr lang="fr-FR" dirty="0" err="1"/>
              <a:t>Qréaction</a:t>
            </a:r>
            <a:r>
              <a:rPr lang="fr-FR" dirty="0"/>
              <a:t> et </a:t>
            </a:r>
            <a:r>
              <a:rPr lang="fr-FR" dirty="0" err="1"/>
              <a:t>Qmilieu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Résolution de problèmes calorimétriques avec Q=</a:t>
            </a:r>
            <a:r>
              <a:rPr lang="fr-FR" dirty="0" err="1"/>
              <a:t>mcΔT</a:t>
            </a:r>
            <a:r>
              <a:rPr lang="fr-FR" dirty="0"/>
              <a:t> avec de l'eau</a:t>
            </a:r>
          </a:p>
          <a:p>
            <a:r>
              <a:rPr lang="fr-FR" b="1" dirty="0"/>
              <a:t>4.2</a:t>
            </a:r>
          </a:p>
          <a:p>
            <a:pPr lvl="1"/>
            <a:r>
              <a:rPr lang="fr-FR" dirty="0"/>
              <a:t>Identifier si la situation/réaction est endothermique ou exothermique</a:t>
            </a:r>
          </a:p>
          <a:p>
            <a:pPr lvl="1"/>
            <a:r>
              <a:rPr lang="fr-FR" dirty="0"/>
              <a:t>Analyser une équation thermique</a:t>
            </a:r>
          </a:p>
          <a:p>
            <a:pPr lvl="2"/>
            <a:r>
              <a:rPr lang="fr-FR" dirty="0" err="1"/>
              <a:t>Stoechiométrie</a:t>
            </a:r>
            <a:endParaRPr lang="fr-FR" dirty="0"/>
          </a:p>
          <a:p>
            <a:pPr lvl="2"/>
            <a:r>
              <a:rPr lang="fr-FR" dirty="0" err="1"/>
              <a:t>Endo</a:t>
            </a:r>
            <a:r>
              <a:rPr lang="fr-FR" dirty="0"/>
              <a:t>/exo</a:t>
            </a:r>
          </a:p>
          <a:p>
            <a:pPr lvl="1"/>
            <a:r>
              <a:rPr lang="fr-FR" dirty="0"/>
              <a:t>Calcul et résolution de problèmes sur la chaleur molaire de réaction</a:t>
            </a:r>
          </a:p>
          <a:p>
            <a:pPr lvl="2"/>
            <a:r>
              <a:rPr lang="fr-FR" dirty="0"/>
              <a:t>Similairement, chaleur massive de réaction</a:t>
            </a:r>
          </a:p>
          <a:p>
            <a:pPr lvl="1"/>
            <a:r>
              <a:rPr lang="fr-FR" dirty="0"/>
              <a:t>Calcul de variation d'enthalpie</a:t>
            </a:r>
          </a:p>
          <a:p>
            <a:pPr lvl="1"/>
            <a:r>
              <a:rPr lang="fr-FR" dirty="0"/>
              <a:t>Représentation graphique de la variation d'enthalpie</a:t>
            </a:r>
          </a:p>
        </p:txBody>
      </p:sp>
    </p:spTree>
    <p:extLst>
      <p:ext uri="{BB962C8B-B14F-4D97-AF65-F5344CB8AC3E}">
        <p14:creationId xmlns:p14="http://schemas.microsoft.com/office/powerpoint/2010/main" val="233946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Fourni à l’examen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r-CA" i="1" smtClean="0">
                        <a:latin typeface="Cambria Math"/>
                      </a:rPr>
                      <m:t>𝑄</m:t>
                    </m:r>
                    <m:r>
                      <a:rPr lang="fr-CA" i="1" smtClean="0">
                        <a:latin typeface="Cambria Math"/>
                      </a:rPr>
                      <m:t>=</m:t>
                    </m:r>
                    <m:r>
                      <a:rPr lang="fr-CA" i="1" smtClean="0">
                        <a:latin typeface="Cambria Math"/>
                      </a:rPr>
                      <m:t>𝑚𝑐</m:t>
                    </m:r>
                    <m:r>
                      <a:rPr lang="fr-CA" i="1" smtClean="0">
                        <a:latin typeface="Cambria Math"/>
                      </a:rPr>
                      <m:t>∆</m:t>
                    </m:r>
                    <m:r>
                      <a:rPr lang="fr-CA" i="1" smtClean="0">
                        <a:latin typeface="Cambria Math"/>
                      </a:rPr>
                      <m:t>𝑇</m:t>
                    </m:r>
                  </m:oMath>
                </a14:m>
                <a:endParaRPr lang="fr-CA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𝑐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=4,19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𝐽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𝑔</m:t>
                        </m:r>
                        <m:r>
                          <a:rPr lang="fr-CA" i="1" smtClean="0">
                            <a:latin typeface="Cambria Math"/>
                          </a:rPr>
                          <m:t>∙</m:t>
                        </m:r>
                        <m:r>
                          <a:rPr lang="fr-CA" i="1">
                            <a:latin typeface="Cambria Math"/>
                          </a:rPr>
                          <m:t>°</m:t>
                        </m:r>
                        <m:r>
                          <a:rPr lang="fr-CA" i="1">
                            <a:latin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fr-CA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CA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fr-CA" i="1">
                            <a:latin typeface="Cambria Math"/>
                          </a:rPr>
                          <m:t>𝑒𝑎𝑢</m:t>
                        </m:r>
                      </m:sub>
                    </m:sSub>
                    <m:r>
                      <a:rPr lang="fr-CA" i="1">
                        <a:latin typeface="Cambria Math"/>
                      </a:rPr>
                      <m:t>=1,0</m:t>
                    </m:r>
                    <m:f>
                      <m:fPr>
                        <m:ctrlPr>
                          <a:rPr lang="fr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𝑚𝑙</m:t>
                        </m:r>
                      </m:den>
                    </m:f>
                  </m:oMath>
                </a14:m>
                <a:endParaRPr lang="fr-CA" i="1" dirty="0"/>
              </a:p>
              <a:p>
                <a:r>
                  <a:rPr lang="fr-CA" dirty="0"/>
                  <a:t>N’importe quel autre capacité thermique massique ou températures de fusion et d'ébullition au besoin</a:t>
                </a:r>
              </a:p>
              <a:p>
                <a:endParaRPr lang="fr-CA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00" r="-1111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12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#1 (niveau    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L’hydrazine (N</a:t>
            </a:r>
            <a:r>
              <a:rPr lang="fr-CA" baseline="-25000" dirty="0"/>
              <a:t>2</a:t>
            </a:r>
            <a:r>
              <a:rPr lang="fr-CA" dirty="0"/>
              <a:t>H</a:t>
            </a:r>
            <a:r>
              <a:rPr lang="fr-CA" baseline="-25000" dirty="0"/>
              <a:t>4(l)</a:t>
            </a:r>
            <a:r>
              <a:rPr lang="fr-CA" dirty="0"/>
              <a:t>) est un combustible utilisé dans des réacteurs de navettes spatiales de la NASA. Lorsque la combustion de l’hydrazine se produit avec du dioxygène (O</a:t>
            </a:r>
            <a:r>
              <a:rPr lang="fr-CA" baseline="-25000" dirty="0"/>
              <a:t>2(g)</a:t>
            </a:r>
            <a:r>
              <a:rPr lang="fr-CA" dirty="0"/>
              <a:t>), du diazote (N</a:t>
            </a:r>
            <a:r>
              <a:rPr lang="fr-CA" baseline="-25000" dirty="0"/>
              <a:t>2(g)</a:t>
            </a:r>
            <a:r>
              <a:rPr lang="fr-CA" dirty="0"/>
              <a:t>) et de la vapeur d’eau (H</a:t>
            </a:r>
            <a:r>
              <a:rPr lang="fr-CA" baseline="-25000" dirty="0"/>
              <a:t>2</a:t>
            </a:r>
            <a:r>
              <a:rPr lang="fr-CA" dirty="0"/>
              <a:t>O</a:t>
            </a:r>
            <a:r>
              <a:rPr lang="fr-CA" baseline="-25000" dirty="0"/>
              <a:t>(g)</a:t>
            </a:r>
            <a:r>
              <a:rPr lang="fr-CA" dirty="0"/>
              <a:t>) sont dégagées. ∆</a:t>
            </a:r>
            <a:r>
              <a:rPr lang="fr-CA" dirty="0" err="1"/>
              <a:t>H</a:t>
            </a:r>
            <a:r>
              <a:rPr lang="fr-CA" baseline="-25000" dirty="0" err="1"/>
              <a:t>combustion</a:t>
            </a:r>
            <a:r>
              <a:rPr lang="fr-CA" dirty="0"/>
              <a:t> = -589 kJ</a:t>
            </a:r>
          </a:p>
          <a:p>
            <a:r>
              <a:rPr lang="fr-CA" dirty="0"/>
              <a:t>Si on combine 56.08 g d’hydrazine et 60.80 g de dioxygène, quel quantité d’énergie sera dégagée lors de la combustion?</a:t>
            </a:r>
          </a:p>
        </p:txBody>
      </p:sp>
      <p:pic>
        <p:nvPicPr>
          <p:cNvPr id="1027" name="Picture 3" descr="C:\Users\Dave\Dropbox\School Stuff\CSA\Classification exercices V-B-N-NN\Avancé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47700"/>
            <a:ext cx="342900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93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r-CA" sz="14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1800" dirty="0"/>
              <a:t>Combustion N</a:t>
            </a:r>
            <a:r>
              <a:rPr lang="fr-CA" sz="1800" baseline="-25000" dirty="0"/>
              <a:t>2</a:t>
            </a:r>
            <a:r>
              <a:rPr lang="fr-CA" sz="1800" dirty="0"/>
              <a:t>H</a:t>
            </a:r>
            <a:r>
              <a:rPr lang="fr-CA" sz="1800" baseline="-25000" dirty="0"/>
              <a:t>4(l) </a:t>
            </a:r>
            <a:r>
              <a:rPr lang="fr-CA" sz="1800" dirty="0"/>
              <a:t>avec O</a:t>
            </a:r>
            <a:r>
              <a:rPr lang="fr-CA" sz="1800" baseline="-25000" dirty="0"/>
              <a:t>2(g)</a:t>
            </a:r>
            <a:r>
              <a:rPr lang="fr-CA" sz="1800" dirty="0"/>
              <a:t> fait du diazote N</a:t>
            </a:r>
            <a:r>
              <a:rPr lang="fr-CA" sz="1800" baseline="-25000" dirty="0"/>
              <a:t>2(g)</a:t>
            </a:r>
            <a:r>
              <a:rPr lang="fr-CA" sz="1800" dirty="0"/>
              <a:t> et de la vapeur d’eau H</a:t>
            </a:r>
            <a:r>
              <a:rPr lang="fr-CA" sz="1800" baseline="-25000" dirty="0"/>
              <a:t>2</a:t>
            </a:r>
            <a:r>
              <a:rPr lang="fr-CA" sz="1800" dirty="0"/>
              <a:t>O</a:t>
            </a:r>
            <a:r>
              <a:rPr lang="fr-CA" sz="1800" baseline="-25000" dirty="0"/>
              <a:t>(g)</a:t>
            </a:r>
            <a:r>
              <a:rPr lang="fr-CA" sz="1800" dirty="0"/>
              <a:t> sont dégagées. ∆</a:t>
            </a:r>
            <a:r>
              <a:rPr lang="fr-CA" sz="1800" dirty="0" err="1"/>
              <a:t>H</a:t>
            </a:r>
            <a:r>
              <a:rPr lang="fr-CA" sz="1800" baseline="-25000" dirty="0" err="1"/>
              <a:t>combustion</a:t>
            </a:r>
            <a:r>
              <a:rPr lang="fr-CA" sz="1800" dirty="0"/>
              <a:t> = -589 kJ</a:t>
            </a:r>
            <a:br>
              <a:rPr lang="fr-CA" sz="1800" dirty="0"/>
            </a:br>
            <a:r>
              <a:rPr lang="fr-CA" sz="1800" dirty="0"/>
              <a:t>Si on combine 56.08 g d’hydrazine et 60.80 g de dioxygène, quel quantité d’énergie sera dégagée lors de la combustion?</a:t>
            </a:r>
          </a:p>
        </p:txBody>
      </p:sp>
    </p:spTree>
    <p:extLst>
      <p:ext uri="{BB962C8B-B14F-4D97-AF65-F5344CB8AC3E}">
        <p14:creationId xmlns:p14="http://schemas.microsoft.com/office/powerpoint/2010/main" val="1674270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CA" b="1" dirty="0"/>
              <a:t>Étape 1: </a:t>
            </a:r>
            <a:r>
              <a:rPr lang="fr-CA" dirty="0"/>
              <a:t>équation balancée</a:t>
            </a:r>
            <a:endParaRPr lang="en-US" dirty="0"/>
          </a:p>
          <a:p>
            <a:r>
              <a:rPr lang="fr-CA" dirty="0"/>
              <a:t>N</a:t>
            </a:r>
            <a:r>
              <a:rPr lang="fr-CA" baseline="-25000" dirty="0"/>
              <a:t>2</a:t>
            </a:r>
            <a:r>
              <a:rPr lang="fr-CA" dirty="0"/>
              <a:t>H</a:t>
            </a:r>
            <a:r>
              <a:rPr lang="fr-CA" baseline="-25000" dirty="0"/>
              <a:t>4</a:t>
            </a:r>
            <a:r>
              <a:rPr lang="fr-CA" dirty="0"/>
              <a:t> + O</a:t>
            </a:r>
            <a:r>
              <a:rPr lang="fr-CA" baseline="-25000" dirty="0"/>
              <a:t>2 </a:t>
            </a:r>
            <a:r>
              <a:rPr lang="fr-CA" dirty="0">
                <a:sym typeface="Wingdings"/>
              </a:rPr>
              <a:t></a:t>
            </a:r>
            <a:r>
              <a:rPr lang="fr-CA" dirty="0"/>
              <a:t> N</a:t>
            </a:r>
            <a:r>
              <a:rPr lang="fr-CA" baseline="-25000" dirty="0"/>
              <a:t>2</a:t>
            </a:r>
            <a:r>
              <a:rPr lang="fr-CA" dirty="0"/>
              <a:t> + 2 H</a:t>
            </a:r>
            <a:r>
              <a:rPr lang="fr-CA" baseline="-25000" dirty="0"/>
              <a:t>2</a:t>
            </a:r>
            <a:r>
              <a:rPr lang="fr-CA" dirty="0"/>
              <a:t>O + 589 kJ</a:t>
            </a:r>
            <a:endParaRPr lang="en-US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71943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Corrigé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fr-CA" b="1" dirty="0"/>
                  <a:t>Étape 2 : </a:t>
                </a:r>
                <a:r>
                  <a:rPr lang="fr-CA" dirty="0"/>
                  <a:t>trouver le réactif limitant</a:t>
                </a:r>
                <a:endParaRPr lang="en-US" dirty="0"/>
              </a:p>
              <a:p>
                <a:r>
                  <a:rPr lang="fr-CA" dirty="0"/>
                  <a:t>56,08 g hydrazine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1 </m:t>
                        </m:r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h𝑦𝑑𝑟𝑎𝑧𝑖𝑛𝑒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32,0452 </m:t>
                        </m:r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fr-CA" dirty="0"/>
                  <a:t> = 1,75 mol hydrazine</a:t>
                </a:r>
                <a:endParaRPr lang="en-US" dirty="0"/>
              </a:p>
              <a:p>
                <a:r>
                  <a:rPr lang="fr-CA" dirty="0"/>
                  <a:t>60,80 g dioxygène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CA" i="1">
                            <a:latin typeface="Cambria Math"/>
                          </a:rPr>
                          <m:t>1 </m:t>
                        </m:r>
                        <m:r>
                          <a:rPr lang="fr-CA" i="1">
                            <a:latin typeface="Cambria Math"/>
                          </a:rPr>
                          <m:t>𝑚𝑜𝑙</m:t>
                        </m:r>
                        <m:r>
                          <a:rPr lang="fr-CA" i="1">
                            <a:latin typeface="Cambria Math"/>
                          </a:rPr>
                          <m:t> </m:t>
                        </m:r>
                        <m:r>
                          <a:rPr lang="fr-CA" i="1">
                            <a:latin typeface="Cambria Math"/>
                          </a:rPr>
                          <m:t>𝑑𝑖𝑜𝑥𝑦𝑔</m:t>
                        </m:r>
                        <m:r>
                          <a:rPr lang="fr-CA" i="1">
                            <a:latin typeface="Cambria Math"/>
                          </a:rPr>
                          <m:t>è</m:t>
                        </m:r>
                        <m:r>
                          <a:rPr lang="fr-CA" i="1">
                            <a:latin typeface="Cambria Math"/>
                          </a:rPr>
                          <m:t>𝑛𝑒</m:t>
                        </m:r>
                      </m:num>
                      <m:den>
                        <m:r>
                          <a:rPr lang="fr-CA" i="1">
                            <a:latin typeface="Cambria Math"/>
                          </a:rPr>
                          <m:t>32 </m:t>
                        </m:r>
                        <m:r>
                          <a:rPr lang="fr-CA" i="1"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fr-CA" dirty="0"/>
                  <a:t> = 1,9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 </a:t>
                </a:r>
                <a:endParaRPr lang="en-US" dirty="0"/>
              </a:p>
              <a:p>
                <a:r>
                  <a:rPr lang="fr-CA" dirty="0"/>
                  <a:t>1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1,75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x</a:t>
                </a:r>
                <a:endParaRPr lang="en-US" dirty="0"/>
              </a:p>
              <a:p>
                <a:r>
                  <a:rPr lang="fr-CA" dirty="0"/>
                  <a:t>x = 1,75 mol O</a:t>
                </a:r>
                <a:r>
                  <a:rPr lang="fr-CA" baseline="-25000" dirty="0"/>
                  <a:t>2</a:t>
                </a:r>
                <a:r>
                  <a:rPr lang="fr-CA" baseline="30000" dirty="0"/>
                  <a:t> </a:t>
                </a:r>
                <a:r>
                  <a:rPr lang="fr-CA" dirty="0"/>
                  <a:t>théorique pour tout réagir l’hydrazine</a:t>
                </a:r>
                <a:endParaRPr lang="en-US" dirty="0"/>
              </a:p>
              <a:p>
                <a:r>
                  <a:rPr lang="fr-CA" dirty="0"/>
                  <a:t>Assez de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 </a:t>
                </a:r>
                <a:endParaRPr lang="en-US" dirty="0"/>
              </a:p>
              <a:p>
                <a:r>
                  <a:rPr lang="fr-CA" dirty="0"/>
                  <a:t>1 mol hydrazine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x </a:t>
                </a:r>
                <a:r>
                  <a:rPr lang="fr-CA" dirty="0">
                    <a:sym typeface="Wingdings"/>
                  </a:rPr>
                  <a:t></a:t>
                </a:r>
                <a:r>
                  <a:rPr lang="fr-CA" dirty="0"/>
                  <a:t> 1,9 mol O</a:t>
                </a:r>
                <a:r>
                  <a:rPr lang="fr-CA" baseline="-25000" dirty="0"/>
                  <a:t>2</a:t>
                </a:r>
                <a:endParaRPr lang="en-US" dirty="0"/>
              </a:p>
              <a:p>
                <a:r>
                  <a:rPr lang="fr-CA" dirty="0"/>
                  <a:t>x = 1,9 mol hydrazine théorique pour tout réagir le dioxygène</a:t>
                </a:r>
                <a:endParaRPr lang="en-US" dirty="0"/>
              </a:p>
              <a:p>
                <a:r>
                  <a:rPr lang="fr-CA" dirty="0"/>
                  <a:t>Pas assez d’hydrazine. Hydrazine est le réactif limitant</a:t>
                </a:r>
                <a:endParaRPr lang="en-US" dirty="0"/>
              </a:p>
              <a:p>
                <a:endParaRPr lang="fr-CA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296" t="-2099" b="-6790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24582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508</TotalTime>
  <Words>869</Words>
  <Application>Microsoft Office PowerPoint</Application>
  <PresentationFormat>Widescreen</PresentationFormat>
  <Paragraphs>115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Préparation test #3</vt:lpstr>
      <vt:lpstr>Dates des tests et récupérations</vt:lpstr>
      <vt:lpstr>Le cours de chimie</vt:lpstr>
      <vt:lpstr>Objectifs de l'élève test 1:</vt:lpstr>
      <vt:lpstr>Fourni à l’examen</vt:lpstr>
      <vt:lpstr>Exemple #1 (niveau    )</vt:lpstr>
      <vt:lpstr>Combustion N2H4(l) avec O2(g) fait du diazote N2(g) et de la vapeur d’eau H2O(g) sont dégagées. ∆Hcombustion = -589 kJ Si on combine 56.08 g d’hydrazine et 60.80 g de dioxygène, quel quantité d’énergie sera dégagée lors de la combustion?</vt:lpstr>
      <vt:lpstr>Corrigé</vt:lpstr>
      <vt:lpstr>Corrigé</vt:lpstr>
      <vt:lpstr>Corrigé</vt:lpstr>
      <vt:lpstr>Exemple #2 (niveau    )</vt:lpstr>
      <vt:lpstr>HOOH(aq). La décomposition de 18,21 g dans un calorimètre contenant 750 mL d’eau distillée a fait augmenter la température du calorimètre de 26,40˚C à 59,81˚C. Quelle est la chaleur molaire de réaction?</vt:lpstr>
      <vt:lpstr>Réponse</vt:lpstr>
      <vt:lpstr>Exercices</vt:lpstr>
      <vt:lpstr>Étude test – synthèse et défi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chaleur + calorimétrie</dc:title>
  <dc:creator/>
  <cp:lastModifiedBy>Levan David</cp:lastModifiedBy>
  <cp:revision>67</cp:revision>
  <dcterms:created xsi:type="dcterms:W3CDTF">2006-08-16T00:00:00Z</dcterms:created>
  <dcterms:modified xsi:type="dcterms:W3CDTF">2020-11-17T13:48:52Z</dcterms:modified>
</cp:coreProperties>
</file>