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317" r:id="rId3"/>
    <p:sldId id="318" r:id="rId4"/>
    <p:sldId id="307" r:id="rId5"/>
    <p:sldId id="308" r:id="rId6"/>
    <p:sldId id="278" r:id="rId7"/>
    <p:sldId id="310" r:id="rId8"/>
    <p:sldId id="320" r:id="rId9"/>
    <p:sldId id="319" r:id="rId10"/>
    <p:sldId id="321" r:id="rId11"/>
    <p:sldId id="323" r:id="rId12"/>
    <p:sldId id="324" r:id="rId13"/>
    <p:sldId id="325" r:id="rId14"/>
    <p:sldId id="322" r:id="rId15"/>
    <p:sldId id="327" r:id="rId16"/>
    <p:sldId id="3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89407" autoAdjust="0"/>
  </p:normalViewPr>
  <p:slideViewPr>
    <p:cSldViewPr>
      <p:cViewPr varScale="1">
        <p:scale>
          <a:sx n="68" d="100"/>
          <a:sy n="68" d="100"/>
        </p:scale>
        <p:origin x="97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16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C714-3B88-4F04-B0CA-5F0E40CF0C12}" type="datetimeFigureOut">
              <a:rPr lang="fr-CA" smtClean="0"/>
              <a:t>2020-11-29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99D2E-728F-4D49-9CBE-264A0B04270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645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c-www-live-s.legocdn.com/r/www/r/legohistory/-/media/idea%20house/virtual%20idea%20house/images/basic%20item%20images/products/castle/section%2010/20.jpg?l.r2=46022224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mages-na.ssl-images-amazon.com/images/I/61WAGDamZ-L._SL1000_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>
                <a:hlinkClick r:id="rId3"/>
              </a:rPr>
              <a:t>https://lc-www-live-s.legocdn.com/r/www/r/legohistory/-/media/idea%20house/virtual%20idea%20house/images/basic%20item%20images/products/castle/section%2010/20.jpg?l.r2=460222242</a:t>
            </a:r>
            <a:r>
              <a:rPr lang="fr-CA" dirty="0"/>
              <a:t> </a:t>
            </a:r>
          </a:p>
          <a:p>
            <a:endParaRPr lang="fr-CA" dirty="0"/>
          </a:p>
          <a:p>
            <a:r>
              <a:rPr lang="fr-CA" dirty="0">
                <a:hlinkClick r:id="rId4"/>
              </a:rPr>
              <a:t>https://images-na.ssl-images-amazon.com/images/I/61WAGDamZ-L._SL1000_.jpg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http://kk.org/cooltools/files/2017/06/bulk-lego.jpg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9D2E-728F-4D49-9CBE-264A0B042700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975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85C6B61A-05DA-442F-9C23-9CDF02E0E810}" type="datetime1">
              <a:rPr lang="en-US" smtClean="0"/>
              <a:t>11/29/2020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3759-087A-4FFB-B708-53A9162CE225}" type="datetime1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72B3-0613-4541-82CC-5EE13DE55698}" type="datetime1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920-3A90-4F4C-8D1E-748A213C5AE8}" type="datetime1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FA9D18A1-7E8F-47FB-A2C8-909F172D85DC}" type="datetime1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1431-73B4-44F0-B063-35C24EAC09DC}" type="datetime1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841-5527-4DF5-8281-74A9FBF5FE2A}" type="datetime1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203-37CB-427D-8123-10CA5DE366F5}" type="datetime1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844D-C576-4D21-A642-E0071039FD8E}" type="datetime1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4D13-ABF0-4B50-AA7C-28204975178D}" type="datetime1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7F60-30A0-40A6-B513-DA6D2CBE7A98}" type="datetime1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B5E548-5B0F-4337-B54A-BC8B25D016D6}" type="datetime1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ainteanne.padlet.org/levand/tjpmar19j5p4gg53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oprof.qc.ca/BV/pages/s1059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Diagramme énergétique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19098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Diagramme énergétique annoté (p. 184)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87" y="1219201"/>
            <a:ext cx="8167226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00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Complexe activé (état de transition)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err="1"/>
              <a:t>Déf</a:t>
            </a:r>
            <a:r>
              <a:rPr lang="fr-CA" dirty="0"/>
              <a:t>. : un état de transition très énergétique qui se forme lors de la transformation des réactifs en produits</a:t>
            </a:r>
          </a:p>
          <a:p>
            <a:endParaRPr lang="fr-CA" dirty="0"/>
          </a:p>
          <a:p>
            <a:r>
              <a:rPr lang="fr-CA" dirty="0"/>
              <a:t>Énergie d’activation: </a:t>
            </a:r>
          </a:p>
          <a:p>
            <a:pPr lvl="1"/>
            <a:r>
              <a:rPr lang="fr-CA" dirty="0"/>
              <a:t>correspond à l’énergie minimale qu’il faut fournir pour amorcer une réaction</a:t>
            </a:r>
          </a:p>
        </p:txBody>
      </p:sp>
    </p:spTree>
    <p:extLst>
      <p:ext uri="{BB962C8B-B14F-4D97-AF65-F5344CB8AC3E}">
        <p14:creationId xmlns:p14="http://schemas.microsoft.com/office/powerpoint/2010/main" val="3777536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Complexe activé (état de transition)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0535"/>
            <a:ext cx="7467600" cy="49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62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forme du diagramme dépend de ∆H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86455"/>
            <a:ext cx="8229600" cy="408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1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Quelques définitions à comprendre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Tu ne dois pas mémoriser mais tu dois pouvoir analyser et expliquer le graphique:</a:t>
            </a:r>
          </a:p>
          <a:p>
            <a:pPr lvl="1"/>
            <a:r>
              <a:rPr lang="fr-CA" dirty="0"/>
              <a:t>Enthalpie des réactifs et des produits</a:t>
            </a:r>
          </a:p>
          <a:p>
            <a:pPr lvl="1"/>
            <a:r>
              <a:rPr lang="fr-CA" dirty="0"/>
              <a:t>∆H </a:t>
            </a:r>
          </a:p>
          <a:p>
            <a:pPr lvl="1"/>
            <a:r>
              <a:rPr lang="fr-CA" dirty="0"/>
              <a:t>Complexe activé</a:t>
            </a:r>
          </a:p>
          <a:p>
            <a:pPr lvl="1"/>
            <a:r>
              <a:rPr lang="fr-CA" dirty="0"/>
              <a:t>Énergie d’activation</a:t>
            </a:r>
          </a:p>
          <a:p>
            <a:pPr lvl="1"/>
            <a:r>
              <a:rPr lang="fr-CA" dirty="0"/>
              <a:t>Progression de la réaction</a:t>
            </a:r>
          </a:p>
        </p:txBody>
      </p:sp>
    </p:spTree>
    <p:extLst>
      <p:ext uri="{BB962C8B-B14F-4D97-AF65-F5344CB8AC3E}">
        <p14:creationId xmlns:p14="http://schemas.microsoft.com/office/powerpoint/2010/main" val="1479045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Travail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198713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Carte mentale (4.3) – ton choix (</a:t>
            </a:r>
            <a:r>
              <a:rPr lang="fr-CA" dirty="0" err="1"/>
              <a:t>Popplet</a:t>
            </a:r>
            <a:r>
              <a:rPr lang="fr-CA" dirty="0"/>
              <a:t>, papier, document, </a:t>
            </a:r>
            <a:r>
              <a:rPr lang="fr-CA" dirty="0" err="1"/>
              <a:t>Coggle</a:t>
            </a:r>
            <a:r>
              <a:rPr lang="fr-CA" dirty="0"/>
              <a:t>, Miro, </a:t>
            </a:r>
            <a:r>
              <a:rPr lang="fr-CA" dirty="0" err="1"/>
              <a:t>Lucidchart</a:t>
            </a:r>
            <a:r>
              <a:rPr lang="fr-CA" dirty="0"/>
              <a:t>)</a:t>
            </a:r>
          </a:p>
          <a:p>
            <a:pPr lvl="1"/>
            <a:r>
              <a:rPr lang="fr-CA" sz="2600" dirty="0"/>
              <a:t>Construis une carte mentale pour ces termes: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0B606A-009F-44AC-A934-8E4936DA0CD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Carte mentale à partager sur </a:t>
            </a:r>
            <a:r>
              <a:rPr lang="fr-CA" dirty="0" err="1"/>
              <a:t>Padlet</a:t>
            </a:r>
            <a:r>
              <a:rPr lang="fr-CA" dirty="0"/>
              <a:t>: </a:t>
            </a:r>
            <a:r>
              <a:rPr lang="en-CA" dirty="0">
                <a:hlinkClick r:id="rId2"/>
              </a:rPr>
              <a:t>https://sainteanne.padlet.org/levand/tjpmar19j5p4gg53</a:t>
            </a:r>
            <a:endParaRPr lang="en-CA" dirty="0"/>
          </a:p>
          <a:p>
            <a:r>
              <a:rPr lang="fr-CA" dirty="0">
                <a:highlight>
                  <a:srgbClr val="FFFF00"/>
                </a:highlight>
              </a:rPr>
              <a:t>Dernier cours</a:t>
            </a:r>
            <a:r>
              <a:rPr lang="fr-CA" dirty="0"/>
              <a:t>: </a:t>
            </a:r>
            <a:r>
              <a:rPr lang="fr-CA" b="1" dirty="0"/>
              <a:t>p. 185 à 187</a:t>
            </a:r>
          </a:p>
          <a:p>
            <a:r>
              <a:rPr lang="fr-CA" dirty="0">
                <a:highlight>
                  <a:srgbClr val="00FF00"/>
                </a:highlight>
              </a:rPr>
              <a:t>Pratique pour aujourd’hui</a:t>
            </a:r>
            <a:r>
              <a:rPr lang="fr-CA" dirty="0"/>
              <a:t>: </a:t>
            </a:r>
            <a:r>
              <a:rPr lang="fr-CA" b="1" dirty="0"/>
              <a:t>p. 188 à 190 – sauf #6</a:t>
            </a:r>
          </a:p>
          <a:p>
            <a:r>
              <a:rPr lang="fr-CA" dirty="0"/>
              <a:t>Prochain cours: début 5.2 donc finissez 4.3</a:t>
            </a:r>
          </a:p>
          <a:p>
            <a:endParaRPr lang="en-CA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4419600"/>
            <a:ext cx="10972800" cy="2042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14453" y="3146425"/>
            <a:ext cx="5992291" cy="2546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numCol="2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CA" dirty="0"/>
              <a:t>Enthalpie des réactifs</a:t>
            </a:r>
          </a:p>
          <a:p>
            <a:pPr lvl="1"/>
            <a:r>
              <a:rPr lang="fr-CA" dirty="0"/>
              <a:t>Enthalpie des produits</a:t>
            </a:r>
          </a:p>
          <a:p>
            <a:pPr lvl="1"/>
            <a:r>
              <a:rPr lang="fr-CA" dirty="0"/>
              <a:t>∆</a:t>
            </a:r>
            <a:r>
              <a:rPr lang="fr-CA" dirty="0" err="1"/>
              <a:t>H</a:t>
            </a:r>
            <a:r>
              <a:rPr lang="fr-CA" baseline="-25000" dirty="0" err="1"/>
              <a:t>réaction</a:t>
            </a:r>
            <a:r>
              <a:rPr lang="fr-CA" dirty="0"/>
              <a:t> </a:t>
            </a:r>
          </a:p>
          <a:p>
            <a:pPr lvl="1"/>
            <a:r>
              <a:rPr lang="fr-CA" dirty="0"/>
              <a:t>Complexe activé</a:t>
            </a:r>
          </a:p>
          <a:p>
            <a:pPr lvl="1"/>
            <a:r>
              <a:rPr lang="fr-CA" dirty="0"/>
              <a:t>Énergie d’activation</a:t>
            </a:r>
          </a:p>
          <a:p>
            <a:pPr lvl="1"/>
            <a:r>
              <a:rPr lang="fr-CA" dirty="0"/>
              <a:t>Progression de la réaction</a:t>
            </a:r>
          </a:p>
          <a:p>
            <a:pPr lvl="1"/>
            <a:r>
              <a:rPr lang="fr-CA" dirty="0"/>
              <a:t>État de transition</a:t>
            </a:r>
          </a:p>
          <a:p>
            <a:pPr lvl="1"/>
            <a:r>
              <a:rPr lang="fr-CA" dirty="0"/>
              <a:t>Réaction spontanée </a:t>
            </a:r>
          </a:p>
          <a:p>
            <a:pPr lvl="1"/>
            <a:r>
              <a:rPr lang="fr-CA" dirty="0"/>
              <a:t>Réaction directe</a:t>
            </a:r>
          </a:p>
          <a:p>
            <a:pPr lvl="1"/>
            <a:r>
              <a:rPr lang="fr-CA" dirty="0"/>
              <a:t>Réaction inverse</a:t>
            </a:r>
          </a:p>
        </p:txBody>
      </p:sp>
    </p:spTree>
    <p:extLst>
      <p:ext uri="{BB962C8B-B14F-4D97-AF65-F5344CB8AC3E}">
        <p14:creationId xmlns:p14="http://schemas.microsoft.com/office/powerpoint/2010/main" val="2767352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1219200"/>
            <a:ext cx="10972800" cy="5242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highlight>
                  <a:srgbClr val="FFFF00"/>
                </a:highlight>
              </a:rPr>
              <a:t>Dernier cours</a:t>
            </a:r>
            <a:r>
              <a:rPr lang="fr-CA" dirty="0"/>
              <a:t>: p. 185 à 187</a:t>
            </a:r>
          </a:p>
          <a:p>
            <a:r>
              <a:rPr lang="fr-CA" dirty="0">
                <a:highlight>
                  <a:srgbClr val="00FF00"/>
                </a:highlight>
              </a:rPr>
              <a:t>Aujourd’hui: </a:t>
            </a:r>
            <a:r>
              <a:rPr lang="fr-CA" b="1" dirty="0"/>
              <a:t>p. 188 à 190 – sauf #6</a:t>
            </a:r>
          </a:p>
        </p:txBody>
      </p:sp>
      <p:pic>
        <p:nvPicPr>
          <p:cNvPr id="1026" name="Picture 2" descr="C:\Users\Dave\Dropbox\CSA\Classification exercices V-B-N-NN\M5 - bi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1125200" cy="32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7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Un rappel…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Quelle est la différence entre un changement physique et chimique?</a:t>
            </a:r>
          </a:p>
          <a:p>
            <a:endParaRPr lang="fr-CA" dirty="0"/>
          </a:p>
          <a:p>
            <a:r>
              <a:rPr lang="fr-CA" dirty="0"/>
              <a:t>5 indices possibles…</a:t>
            </a:r>
          </a:p>
        </p:txBody>
      </p:sp>
    </p:spTree>
    <p:extLst>
      <p:ext uri="{BB962C8B-B14F-4D97-AF65-F5344CB8AC3E}">
        <p14:creationId xmlns:p14="http://schemas.microsoft.com/office/powerpoint/2010/main" val="30831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Quelle est la différence entre un changement physique et chimique?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Alloprof</a:t>
            </a:r>
            <a:r>
              <a:rPr lang="fr-CA" dirty="0"/>
              <a:t> (</a:t>
            </a:r>
            <a:r>
              <a:rPr lang="fr-CA" dirty="0">
                <a:hlinkClick r:id="rId2"/>
              </a:rPr>
              <a:t>http://www.alloprof.qc.ca/BV/pages/s1059.aspx</a:t>
            </a:r>
            <a:r>
              <a:rPr lang="fr-CA" dirty="0"/>
              <a:t>):</a:t>
            </a:r>
          </a:p>
          <a:p>
            <a:pPr lvl="1"/>
            <a:r>
              <a:rPr lang="fr-FR" b="1" dirty="0"/>
              <a:t>Les indices pour reconnaître un changement chimique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La formation d'un gaz (effervescence)</a:t>
            </a:r>
          </a:p>
          <a:p>
            <a:pPr lvl="2"/>
            <a:r>
              <a:rPr lang="fr-FR" dirty="0">
                <a:solidFill>
                  <a:srgbClr val="FF0000"/>
                </a:solidFill>
              </a:rPr>
              <a:t>La production ou l'absorption de chaleur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La production de lumière vive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Un changement de couleur significatif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La formation d'un précipité</a:t>
            </a:r>
            <a:endParaRPr lang="fr-CA" dirty="0"/>
          </a:p>
          <a:p>
            <a:r>
              <a:rPr lang="fr-CA" dirty="0"/>
              <a:t>Des fois… on dit qu’un changement irréversible = changement chimique mais ça aussi c’est faux</a:t>
            </a:r>
          </a:p>
          <a:p>
            <a:pPr lvl="1"/>
            <a:r>
              <a:rPr lang="fr-CA" dirty="0"/>
              <a:t>Une réaction chimique peut être réversible…</a:t>
            </a:r>
          </a:p>
        </p:txBody>
      </p:sp>
    </p:spTree>
    <p:extLst>
      <p:ext uri="{BB962C8B-B14F-4D97-AF65-F5344CB8AC3E}">
        <p14:creationId xmlns:p14="http://schemas.microsoft.com/office/powerpoint/2010/main" val="337514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Réversible?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56831"/>
            <a:ext cx="366014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3200400" cy="217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57" y="2138424"/>
            <a:ext cx="3873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614487" y="3193557"/>
            <a:ext cx="1976120" cy="397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ight Arrow 8"/>
          <p:cNvSpPr/>
          <p:nvPr/>
        </p:nvSpPr>
        <p:spPr>
          <a:xfrm rot="10800000" flipV="1">
            <a:off x="4599247" y="3737712"/>
            <a:ext cx="1976120" cy="397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Possible???</a:t>
            </a:r>
          </a:p>
        </p:txBody>
      </p:sp>
    </p:spTree>
    <p:extLst>
      <p:ext uri="{BB962C8B-B14F-4D97-AF65-F5344CB8AC3E}">
        <p14:creationId xmlns:p14="http://schemas.microsoft.com/office/powerpoint/2010/main" val="407733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Une réaction peut être réversible…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Mais ça dépend de l’énergie que tu fournis au système</a:t>
            </a:r>
          </a:p>
        </p:txBody>
      </p:sp>
    </p:spTree>
    <p:extLst>
      <p:ext uri="{BB962C8B-B14F-4D97-AF65-F5344CB8AC3E}">
        <p14:creationId xmlns:p14="http://schemas.microsoft.com/office/powerpoint/2010/main" val="336537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RAPPEL: Bilan énergétique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L’énergie mise en jeu de la réaction (l’enthalpie de la réaction: ∆</a:t>
            </a:r>
            <a:r>
              <a:rPr lang="fr-FR" dirty="0" err="1"/>
              <a:t>H</a:t>
            </a:r>
            <a:r>
              <a:rPr lang="fr-FR" baseline="-25000" dirty="0" err="1"/>
              <a:t>r</a:t>
            </a:r>
            <a:r>
              <a:rPr lang="fr-FR" dirty="0"/>
              <a:t>) dépend de:</a:t>
            </a:r>
          </a:p>
          <a:p>
            <a:pPr lvl="1"/>
            <a:r>
              <a:rPr lang="fr-FR" dirty="0"/>
              <a:t>L’énergie nécessaire pour briser les liens des réactifs</a:t>
            </a:r>
          </a:p>
          <a:p>
            <a:pPr lvl="1"/>
            <a:r>
              <a:rPr lang="fr-FR" dirty="0"/>
              <a:t>L’énergie nécessaire pour former les liens des produits</a:t>
            </a:r>
          </a:p>
          <a:p>
            <a:pPr lvl="1"/>
            <a:endParaRPr lang="fr-FR" dirty="0"/>
          </a:p>
          <a:p>
            <a:r>
              <a:rPr lang="fr-FR" dirty="0"/>
              <a:t>En d’autres mots:</a:t>
            </a:r>
          </a:p>
          <a:p>
            <a:pPr lvl="1"/>
            <a:r>
              <a:rPr lang="fr-FR" dirty="0"/>
              <a:t>Bilan énergétique = énergie absorbée + énergie dégagée</a:t>
            </a:r>
          </a:p>
          <a:p>
            <a:pPr lvl="1"/>
            <a:endParaRPr lang="fr-FR" dirty="0"/>
          </a:p>
          <a:p>
            <a:r>
              <a:rPr lang="fr-FR" dirty="0"/>
              <a:t>Autre notation:</a:t>
            </a:r>
          </a:p>
          <a:p>
            <a:r>
              <a:rPr lang="fr-FR" i="1" dirty="0"/>
              <a:t>D</a:t>
            </a:r>
            <a:r>
              <a:rPr lang="fr-FR" i="1" baseline="-25000" dirty="0"/>
              <a:t>0</a:t>
            </a:r>
            <a:r>
              <a:rPr lang="fr-FR" i="1" dirty="0"/>
              <a:t> </a:t>
            </a:r>
            <a:r>
              <a:rPr lang="fr-FR" dirty="0"/>
              <a:t>(énergie de dissociation d’une liaison)</a:t>
            </a:r>
          </a:p>
          <a:p>
            <a:pPr lvl="1"/>
            <a:r>
              <a:rPr lang="fr-FR" i="1" dirty="0"/>
              <a:t>D</a:t>
            </a:r>
            <a:r>
              <a:rPr lang="fr-FR" i="1" baseline="-25000" dirty="0"/>
              <a:t>0 </a:t>
            </a:r>
            <a:r>
              <a:rPr lang="fr-FR" i="1" dirty="0"/>
              <a:t>= </a:t>
            </a:r>
            <a:r>
              <a:rPr lang="fr-FR" dirty="0"/>
              <a:t>∆H = ∑H</a:t>
            </a:r>
            <a:r>
              <a:rPr lang="fr-FR" baseline="-25000" dirty="0"/>
              <a:t>(liens à</a:t>
            </a:r>
            <a:r>
              <a:rPr lang="fr-FR" dirty="0"/>
              <a:t> </a:t>
            </a:r>
            <a:r>
              <a:rPr lang="fr-FR" baseline="-25000" dirty="0"/>
              <a:t>briser)</a:t>
            </a:r>
            <a:r>
              <a:rPr lang="fr-FR" dirty="0"/>
              <a:t> - ∑H</a:t>
            </a:r>
            <a:r>
              <a:rPr lang="fr-FR" baseline="-25000" dirty="0"/>
              <a:t>(liens à</a:t>
            </a:r>
            <a:r>
              <a:rPr lang="fr-FR" dirty="0"/>
              <a:t> </a:t>
            </a:r>
            <a:r>
              <a:rPr lang="fr-FR" baseline="-25000" dirty="0"/>
              <a:t>former)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33946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Bilan énergétique (p. 181)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43889"/>
            <a:ext cx="8229600" cy="468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19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Bilan énergétique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C’est une description plus précise, comparé à ce que nous avons discuté avant:</a:t>
            </a:r>
          </a:p>
          <a:p>
            <a:endParaRPr lang="fr-CA" dirty="0"/>
          </a:p>
        </p:txBody>
      </p:sp>
      <p:grpSp>
        <p:nvGrpSpPr>
          <p:cNvPr id="5" name="Group 4"/>
          <p:cNvGrpSpPr/>
          <p:nvPr/>
        </p:nvGrpSpPr>
        <p:grpSpPr>
          <a:xfrm>
            <a:off x="2438400" y="1987867"/>
            <a:ext cx="7924800" cy="3400425"/>
            <a:chOff x="609600" y="1728788"/>
            <a:chExt cx="7924800" cy="34004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728788"/>
              <a:ext cx="7924800" cy="340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867400" y="1905000"/>
              <a:ext cx="22098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4712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Diagramme énergétique (p. 182)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37" y="1219201"/>
            <a:ext cx="6405526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78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561</TotalTime>
  <Words>560</Words>
  <Application>Microsoft Office PowerPoint</Application>
  <PresentationFormat>Widescreen</PresentationFormat>
  <Paragraphs>92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Bookman Old Style</vt:lpstr>
      <vt:lpstr>Calibri</vt:lpstr>
      <vt:lpstr>Gill Sans MT</vt:lpstr>
      <vt:lpstr>Wingdings</vt:lpstr>
      <vt:lpstr>Wingdings 3</vt:lpstr>
      <vt:lpstr>Origin</vt:lpstr>
      <vt:lpstr>Diagramme énergétique</vt:lpstr>
      <vt:lpstr>Un rappel…</vt:lpstr>
      <vt:lpstr>Quelle est la différence entre un changement physique et chimique?</vt:lpstr>
      <vt:lpstr>Réversible?</vt:lpstr>
      <vt:lpstr>Une réaction peut être réversible…</vt:lpstr>
      <vt:lpstr>RAPPEL: Bilan énergétique</vt:lpstr>
      <vt:lpstr>Bilan énergétique (p. 181)</vt:lpstr>
      <vt:lpstr>Bilan énergétique</vt:lpstr>
      <vt:lpstr>Diagramme énergétique (p. 182)</vt:lpstr>
      <vt:lpstr>Diagramme énergétique annoté (p. 184)</vt:lpstr>
      <vt:lpstr>Complexe activé (état de transition)</vt:lpstr>
      <vt:lpstr>Complexe activé (état de transition)</vt:lpstr>
      <vt:lpstr>La forme du diagramme dépend de ∆H</vt:lpstr>
      <vt:lpstr>Quelques définitions à comprendre</vt:lpstr>
      <vt:lpstr>Travail</vt:lpstr>
      <vt:lpstr>Exercices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chaleur + calorimétrie</dc:title>
  <dc:creator>Dave</dc:creator>
  <cp:lastModifiedBy>Levan David</cp:lastModifiedBy>
  <cp:revision>80</cp:revision>
  <dcterms:created xsi:type="dcterms:W3CDTF">2006-08-16T00:00:00Z</dcterms:created>
  <dcterms:modified xsi:type="dcterms:W3CDTF">2020-11-29T18:08:47Z</dcterms:modified>
</cp:coreProperties>
</file>