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5" r:id="rId6"/>
    <p:sldId id="262" r:id="rId7"/>
    <p:sldId id="257" r:id="rId8"/>
    <p:sldId id="263" r:id="rId9"/>
    <p:sldId id="266" r:id="rId10"/>
    <p:sldId id="269" r:id="rId11"/>
    <p:sldId id="268" r:id="rId12"/>
    <p:sldId id="270" r:id="rId13"/>
    <p:sldId id="271" r:id="rId14"/>
    <p:sldId id="274" r:id="rId15"/>
    <p:sldId id="272" r:id="rId16"/>
    <p:sldId id="273" r:id="rId17"/>
    <p:sldId id="275" r:id="rId18"/>
    <p:sldId id="264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491C4-3190-43DD-BCA7-AF5EAA5AD662}" type="datetimeFigureOut">
              <a:rPr lang="fr-CA" smtClean="0"/>
              <a:t>2020-08-30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2485-7EBD-42C1-ABBC-E7A6EE11F80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094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E2485-7EBD-42C1-ABBC-E7A6EE11F807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197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http://www.alloprof.qc.ca/ImagesDesFiches/bv3/s1119.jpg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E2485-7EBD-42C1-ABBC-E7A6EE11F807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4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DBE3ADE3-C327-4D39-B7CD-A99C01BD2D7E}" type="datetime1">
              <a:rPr lang="fr-CA" smtClean="0"/>
              <a:t>2020-08-30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BCF9-1014-45E8-95E2-7E42F1F46835}" type="datetime1">
              <a:rPr lang="fr-CA" smtClean="0"/>
              <a:t>2020-08-30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A03D-67AD-4D68-A3A1-3BCA12A912C2}" type="datetime1">
              <a:rPr lang="fr-CA" smtClean="0"/>
              <a:t>2020-08-30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DAEA-5859-4FB0-BF33-C3CB739D346C}" type="datetime1">
              <a:rPr lang="fr-CA" smtClean="0"/>
              <a:t>2020-08-30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867B3D7-651B-4F15-B221-CC010AF63DA2}" type="datetime1">
              <a:rPr lang="fr-CA" smtClean="0"/>
              <a:t>2020-08-30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2E-06D8-4470-BD02-5EF678E7FC34}" type="datetime1">
              <a:rPr lang="fr-CA" smtClean="0"/>
              <a:t>2020-08-30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DCD-F8AB-45F8-8153-C863EEB21F63}" type="datetime1">
              <a:rPr lang="fr-CA" smtClean="0"/>
              <a:t>2020-08-30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16D6-1BE6-4BD1-81B0-D5F1DA253F99}" type="datetime1">
              <a:rPr lang="fr-CA" smtClean="0"/>
              <a:t>2020-08-30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2D0-E055-44B3-92CD-6BFDCE824738}" type="datetime1">
              <a:rPr lang="fr-CA" smtClean="0"/>
              <a:t>2020-08-30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0D-746F-4314-8888-03EF9D3588FE}" type="datetime1">
              <a:rPr lang="fr-CA" smtClean="0"/>
              <a:t>2020-08-30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AD2D-29B3-4288-955D-3B7068843D2B}" type="datetime1">
              <a:rPr lang="fr-CA" smtClean="0"/>
              <a:t>2020-08-30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A8F7B1-8E78-4613-BDBF-0ADF0E90049E}" type="datetime1">
              <a:rPr lang="fr-CA" smtClean="0"/>
              <a:t>2020-08-30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how.com/lire-le-tableau-p&#233;riodique-des-&#233;l&#233;m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43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Alchim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Isaac_Newton's_occult_studies" TargetMode="External"/><Relationship Id="rId4" Type="http://schemas.openxmlformats.org/officeDocument/2006/relationships/hyperlink" Target="https://en.wikipedia.org/wiki/Isaac_Newt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536" y="3886200"/>
            <a:ext cx="9275064" cy="990600"/>
          </a:xfrm>
        </p:spPr>
        <p:txBody>
          <a:bodyPr>
            <a:normAutofit fontScale="90000"/>
          </a:bodyPr>
          <a:lstStyle/>
          <a:p>
            <a:r>
              <a:rPr lang="fr-CA" dirty="0"/>
              <a:t>Révision et mise à niveau </a:t>
            </a:r>
            <a:br>
              <a:rPr lang="fr-CA" dirty="0"/>
            </a:br>
            <a:r>
              <a:rPr lang="fr-CA" dirty="0"/>
              <a:t>secondaire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Chimie 504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398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1"/>
            <a:ext cx="8686800" cy="629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10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6858000" y="6329277"/>
            <a:ext cx="331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http://slideplayer.fr/slide/3539682/</a:t>
            </a:r>
          </a:p>
        </p:txBody>
      </p:sp>
    </p:spTree>
    <p:extLst>
      <p:ext uri="{BB962C8B-B14F-4D97-AF65-F5344CB8AC3E}">
        <p14:creationId xmlns:p14="http://schemas.microsoft.com/office/powerpoint/2010/main" val="399673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lire un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Voir aussi: </a:t>
            </a:r>
            <a:r>
              <a:rPr lang="fr-CA" dirty="0">
                <a:hlinkClick r:id="rId3"/>
              </a:rPr>
              <a:t>http://fr.wikihow.com/lire-le-tableau-périodique-des-éléments</a:t>
            </a:r>
            <a:r>
              <a:rPr lang="fr-CA" dirty="0"/>
              <a:t>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371600"/>
            <a:ext cx="704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1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12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http://www.alloprof.qc.ca/ImagesDesFiches/bv3/s1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 bwMode="auto">
          <a:xfrm>
            <a:off x="1524000" y="152401"/>
            <a:ext cx="9144000" cy="6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4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 périodique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13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Familles/groupes et périodes</a:t>
            </a:r>
          </a:p>
          <a:p>
            <a:pPr lvl="1"/>
            <a:r>
              <a:rPr lang="fr-CA" dirty="0"/>
              <a:t>Propriétés</a:t>
            </a:r>
          </a:p>
          <a:p>
            <a:pPr lvl="1"/>
            <a:r>
              <a:rPr lang="fr-CA" dirty="0"/>
              <a:t>Métaux, non-métaux et métalloïdes (l’escalier)</a:t>
            </a:r>
          </a:p>
          <a:p>
            <a:pPr lvl="1"/>
            <a:endParaRPr lang="fr-CA" dirty="0"/>
          </a:p>
          <a:p>
            <a:r>
              <a:rPr lang="fr-CA" dirty="0"/>
              <a:t>Masse atomique d’un élément et d’un composé</a:t>
            </a:r>
          </a:p>
          <a:p>
            <a:pPr lvl="1"/>
            <a:r>
              <a:rPr lang="fr-CA" dirty="0"/>
              <a:t>Comment calculer</a:t>
            </a:r>
          </a:p>
          <a:p>
            <a:pPr lvl="1"/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453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Explique ces termes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mole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Stœchiométrie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616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mole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15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Paire = 2</a:t>
            </a:r>
          </a:p>
          <a:p>
            <a:r>
              <a:rPr lang="fr-CA" dirty="0"/>
              <a:t>Douzaine = 12</a:t>
            </a:r>
          </a:p>
          <a:p>
            <a:r>
              <a:rPr lang="fr-CA" dirty="0"/>
              <a:t>Centaine = 100</a:t>
            </a:r>
          </a:p>
          <a:p>
            <a:endParaRPr lang="fr-CA" dirty="0"/>
          </a:p>
          <a:p>
            <a:r>
              <a:rPr lang="fr-CA" dirty="0"/>
              <a:t>Mole = 6.022 x 10</a:t>
            </a:r>
            <a:r>
              <a:rPr lang="fr-CA" baseline="30000" dirty="0"/>
              <a:t>23</a:t>
            </a:r>
          </a:p>
          <a:p>
            <a:pPr lvl="1"/>
            <a:r>
              <a:rPr lang="fr-CA" dirty="0"/>
              <a:t>Qui équivaut au nombre d’Avogadro (constante d’Avogadro) [</a:t>
            </a:r>
            <a:r>
              <a:rPr lang="fr-CA" i="1" dirty="0"/>
              <a:t>N</a:t>
            </a:r>
            <a:r>
              <a:rPr lang="fr-CA" i="1" baseline="-25000" dirty="0"/>
              <a:t>A</a:t>
            </a:r>
            <a:r>
              <a:rPr lang="fr-CA" dirty="0"/>
              <a:t>]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661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Stœchiométrie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16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Permet un calcul des réactifs et des produits selon une formule chimique équilibrée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92045"/>
            <a:ext cx="858621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3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17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P.K. </a:t>
            </a:r>
            <a:r>
              <a:rPr lang="fr-CA" dirty="0" err="1"/>
              <a:t>Subban</a:t>
            </a:r>
            <a:r>
              <a:rPr lang="fr-CA" dirty="0"/>
              <a:t> s’entraine et consomme du glucose pour reprendre de l’énergie. S’il a besoin de 76 g de glucose, combien de mol d’eau sera produit? </a:t>
            </a:r>
          </a:p>
          <a:p>
            <a:r>
              <a:rPr lang="fr-CA" dirty="0"/>
              <a:t>C</a:t>
            </a:r>
            <a:r>
              <a:rPr lang="fr-CA" baseline="-25000" dirty="0"/>
              <a:t>6</a:t>
            </a:r>
            <a:r>
              <a:rPr lang="fr-CA" dirty="0"/>
              <a:t>H</a:t>
            </a:r>
            <a:r>
              <a:rPr lang="fr-CA" baseline="-25000" dirty="0"/>
              <a:t>12</a:t>
            </a:r>
            <a:r>
              <a:rPr lang="fr-CA" dirty="0"/>
              <a:t>O</a:t>
            </a:r>
            <a:r>
              <a:rPr lang="fr-CA" baseline="-25000" dirty="0"/>
              <a:t>6</a:t>
            </a:r>
            <a:r>
              <a:rPr lang="fr-CA" dirty="0"/>
              <a:t> </a:t>
            </a:r>
            <a:r>
              <a:rPr lang="fr-CA" baseline="-25000" dirty="0"/>
              <a:t>(s)</a:t>
            </a:r>
            <a:r>
              <a:rPr lang="fr-CA" dirty="0"/>
              <a:t> +  O</a:t>
            </a:r>
            <a:r>
              <a:rPr lang="fr-CA" baseline="-25000" dirty="0"/>
              <a:t>2</a:t>
            </a:r>
            <a:r>
              <a:rPr lang="fr-CA" dirty="0"/>
              <a:t> </a:t>
            </a:r>
            <a:r>
              <a:rPr lang="fr-CA" baseline="-25000" dirty="0"/>
              <a:t>(g)</a:t>
            </a:r>
            <a:r>
              <a:rPr lang="fr-CA" dirty="0"/>
              <a:t> </a:t>
            </a:r>
            <a:r>
              <a:rPr lang="fr-CA" dirty="0">
                <a:sym typeface="Wingdings" pitchFamily="2" charset="2"/>
              </a:rPr>
              <a:t>  CO</a:t>
            </a:r>
            <a:r>
              <a:rPr lang="fr-CA" baseline="-25000" dirty="0">
                <a:sym typeface="Wingdings" pitchFamily="2" charset="2"/>
              </a:rPr>
              <a:t>2(g)</a:t>
            </a:r>
            <a:r>
              <a:rPr lang="fr-CA" dirty="0">
                <a:sym typeface="Wingdings" pitchFamily="2" charset="2"/>
              </a:rPr>
              <a:t> +  H</a:t>
            </a:r>
            <a:r>
              <a:rPr lang="fr-CA" baseline="-25000" dirty="0">
                <a:sym typeface="Wingdings" pitchFamily="2" charset="2"/>
              </a:rPr>
              <a:t>2</a:t>
            </a:r>
            <a:r>
              <a:rPr lang="fr-CA" dirty="0">
                <a:sym typeface="Wingdings" pitchFamily="2" charset="2"/>
              </a:rPr>
              <a:t>O</a:t>
            </a:r>
            <a:r>
              <a:rPr lang="fr-CA" baseline="-25000" dirty="0">
                <a:sym typeface="Wingdings" pitchFamily="2" charset="2"/>
              </a:rPr>
              <a:t>(g)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9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 de mise à niveau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81600"/>
          </a:xfrm>
        </p:spPr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P.23 #9, 15, 18 à 20, 23, 25 à 27</a:t>
            </a:r>
          </a:p>
          <a:p>
            <a:pPr lvl="1"/>
            <a:r>
              <a:rPr lang="fr-CA" dirty="0"/>
              <a:t>Terminé pour le vendredi le 11 sept </a:t>
            </a:r>
          </a:p>
          <a:p>
            <a:r>
              <a:rPr lang="fr-CA" dirty="0"/>
              <a:t>Quiz Moodle formatifs et évalués à venir au prochain cours</a:t>
            </a:r>
          </a:p>
          <a:p>
            <a:pPr lvl="1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18</a:t>
            </a:fld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8A801-A2AF-4911-900D-F003254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57" y="1295400"/>
            <a:ext cx="8273086" cy="29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Résumé des objectifs des cours antécédents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Lecture et utilisation du tableau périodique</a:t>
            </a:r>
          </a:p>
          <a:p>
            <a:r>
              <a:rPr lang="fr-CA" dirty="0"/>
              <a:t>Lire et utiliser un schéma représentatif d’un atome et d’un élément</a:t>
            </a:r>
          </a:p>
          <a:p>
            <a:pPr lvl="1"/>
            <a:r>
              <a:rPr lang="fr-CA" dirty="0"/>
              <a:t>Notation Lewis</a:t>
            </a:r>
          </a:p>
          <a:p>
            <a:pPr lvl="1"/>
            <a:r>
              <a:rPr lang="fr-CA" dirty="0"/>
              <a:t>Modèle atomique « boules et bâtonnets »</a:t>
            </a:r>
          </a:p>
          <a:p>
            <a:r>
              <a:rPr lang="fr-CA" dirty="0"/>
              <a:t>Nomenclature des éléments</a:t>
            </a:r>
          </a:p>
          <a:p>
            <a:r>
              <a:rPr lang="fr-CA" dirty="0"/>
              <a:t>Réactions chimiques simples: la dissolution</a:t>
            </a:r>
          </a:p>
          <a:p>
            <a:r>
              <a:rPr lang="fr-CA" dirty="0"/>
              <a:t>Notion de mole</a:t>
            </a:r>
          </a:p>
          <a:p>
            <a:r>
              <a:rPr lang="fr-CA" dirty="0"/>
              <a:t>Balancement d’équation chimique</a:t>
            </a:r>
          </a:p>
          <a:p>
            <a:r>
              <a:rPr lang="fr-CA" dirty="0"/>
              <a:t>Transformations physiques et chimiques</a:t>
            </a:r>
          </a:p>
          <a:p>
            <a:r>
              <a:rPr lang="fr-CA" dirty="0"/>
              <a:t>Calculs</a:t>
            </a:r>
          </a:p>
          <a:p>
            <a:pPr lvl="1"/>
            <a:r>
              <a:rPr lang="fr-CA" dirty="0"/>
              <a:t>Concentration</a:t>
            </a:r>
          </a:p>
          <a:p>
            <a:pPr lvl="1"/>
            <a:r>
              <a:rPr lang="fr-CA" dirty="0"/>
              <a:t>Masse molaire</a:t>
            </a:r>
          </a:p>
          <a:p>
            <a:pPr lvl="1"/>
            <a:r>
              <a:rPr lang="fr-CA" dirty="0"/>
              <a:t>Stœchiométrie</a:t>
            </a:r>
          </a:p>
          <a:p>
            <a:pPr lvl="1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762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Domaines scientifiques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609600" y="2218690"/>
            <a:ext cx="10972800" cy="3566160"/>
          </a:xfrm>
        </p:spPr>
        <p:txBody>
          <a:bodyPr/>
          <a:lstStyle/>
          <a:p>
            <a:r>
              <a:rPr lang="fr-CA" dirty="0"/>
              <a:t>Qu’est-ce que la chimie?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1309688"/>
            <a:ext cx="1981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Science et techno. 1 à 4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4114800" y="1652588"/>
            <a:ext cx="1371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486400" y="1262063"/>
            <a:ext cx="1981200" cy="342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Écologie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0" y="1652588"/>
            <a:ext cx="1981200" cy="342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Biologie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7600" y="1262063"/>
            <a:ext cx="1981200" cy="342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Physique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67600" y="1652588"/>
            <a:ext cx="1981200" cy="342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Chimie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01646"/>
            <a:ext cx="7048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78955" y="5701268"/>
            <a:ext cx="437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Randall </a:t>
            </a:r>
            <a:r>
              <a:rPr lang="fr-CA" dirty="0" err="1"/>
              <a:t>Munroe</a:t>
            </a:r>
            <a:r>
              <a:rPr lang="fr-CA" dirty="0"/>
              <a:t>, </a:t>
            </a:r>
            <a:r>
              <a:rPr lang="fr-CA" dirty="0" err="1"/>
              <a:t>xkcd</a:t>
            </a:r>
            <a:r>
              <a:rPr lang="fr-CA" dirty="0"/>
              <a:t>, </a:t>
            </a:r>
            <a:r>
              <a:rPr lang="fr-CA" dirty="0">
                <a:hlinkClick r:id="rId3"/>
              </a:rPr>
              <a:t>https://xkcd.com/435/</a:t>
            </a:r>
            <a:r>
              <a:rPr lang="fr-CA" dirty="0"/>
              <a:t>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72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chimie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r>
              <a:rPr lang="fr-CA" dirty="0" err="1"/>
              <a:t>Déf</a:t>
            </a:r>
            <a:r>
              <a:rPr lang="fr-CA" dirty="0"/>
              <a:t>. internet: </a:t>
            </a:r>
          </a:p>
          <a:p>
            <a:pPr lvl="1"/>
            <a:r>
              <a:rPr lang="fr-FR" dirty="0"/>
              <a:t>La chimie étudie la composition, les réactions et les propriétés de la matière.</a:t>
            </a:r>
          </a:p>
          <a:p>
            <a:pPr lvl="1"/>
            <a:endParaRPr lang="fr-FR" dirty="0"/>
          </a:p>
          <a:p>
            <a:r>
              <a:rPr lang="fr-FR" dirty="0"/>
              <a:t>En d’autre mots:</a:t>
            </a:r>
          </a:p>
          <a:p>
            <a:pPr lvl="1"/>
            <a:r>
              <a:rPr lang="fr-FR" dirty="0"/>
              <a:t>On étudie comment la matière réagit selon diverses conditions dans le but de pouvoir expliquer, prédire et créer de nouvelles réactions chimiques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260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chimie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Un descendant de l’alchimie</a:t>
            </a:r>
          </a:p>
          <a:p>
            <a:pPr lvl="1"/>
            <a:r>
              <a:rPr lang="fr-CA" dirty="0"/>
              <a:t>Pb</a:t>
            </a:r>
            <a:r>
              <a:rPr lang="en-US" dirty="0">
                <a:sym typeface="Wingdings" pitchFamily="2" charset="2"/>
              </a:rPr>
              <a:t>Au</a:t>
            </a:r>
          </a:p>
          <a:p>
            <a:pPr lvl="1"/>
            <a:r>
              <a:rPr lang="en-US" dirty="0">
                <a:sym typeface="Wingdings" pitchFamily="2" charset="2"/>
              </a:rPr>
              <a:t>Pierre </a:t>
            </a:r>
            <a:r>
              <a:rPr lang="fr-CA" dirty="0">
                <a:sym typeface="Wingdings" pitchFamily="2" charset="2"/>
              </a:rPr>
              <a:t>philosophale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2574370"/>
            <a:ext cx="469049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71474"/>
            <a:ext cx="4078155" cy="526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4023" y="5800725"/>
            <a:ext cx="436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Images: </a:t>
            </a:r>
            <a:r>
              <a:rPr lang="fr-CA" dirty="0">
                <a:hlinkClick r:id="rId4"/>
              </a:rPr>
              <a:t>https://fr.wikipedia.org/wiki/Alchimie</a:t>
            </a:r>
            <a:r>
              <a:rPr lang="fr-CA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6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Isaac Newton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Philosophe naturel – </a:t>
            </a:r>
            <a:r>
              <a:rPr lang="fr-CA" i="1" dirty="0" err="1"/>
              <a:t>philosophia</a:t>
            </a:r>
            <a:r>
              <a:rPr lang="fr-CA" i="1" dirty="0"/>
              <a:t> </a:t>
            </a:r>
            <a:r>
              <a:rPr lang="fr-CA" i="1" dirty="0" err="1"/>
              <a:t>naturalis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90995"/>
            <a:ext cx="43624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1"/>
            <a:ext cx="3120156" cy="429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706070"/>
            <a:ext cx="6150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Images: </a:t>
            </a:r>
            <a:r>
              <a:rPr lang="fr-CA" dirty="0">
                <a:hlinkClick r:id="rId4"/>
              </a:rPr>
              <a:t>https://en.wikipedia.org/wiki/Isaac_Newton</a:t>
            </a:r>
            <a:endParaRPr lang="fr-CA" dirty="0"/>
          </a:p>
          <a:p>
            <a:r>
              <a:rPr lang="fr-CA" dirty="0">
                <a:hlinkClick r:id="rId5"/>
              </a:rPr>
              <a:t>https://en.wikipedia.org/wiki/Isaac_Newton%27s_occult_studies</a:t>
            </a: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063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 des connaissances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 modèle atomique simplifié</a:t>
            </a:r>
          </a:p>
          <a:p>
            <a:r>
              <a:rPr lang="fr-CA" dirty="0"/>
              <a:t>Le tableau périodique</a:t>
            </a:r>
          </a:p>
          <a:p>
            <a:r>
              <a:rPr lang="fr-CA" dirty="0"/>
              <a:t>La notion de mole</a:t>
            </a:r>
          </a:p>
          <a:p>
            <a:r>
              <a:rPr lang="fr-CA" dirty="0"/>
              <a:t>La stœchiométrie </a:t>
            </a:r>
          </a:p>
          <a:p>
            <a:endParaRPr lang="fr-CA" dirty="0"/>
          </a:p>
          <a:p>
            <a:r>
              <a:rPr lang="fr-CA" dirty="0"/>
              <a:t>De plus vous devez être familier avec:</a:t>
            </a:r>
          </a:p>
          <a:p>
            <a:pPr lvl="1"/>
            <a:r>
              <a:rPr lang="fr-CA" dirty="0"/>
              <a:t>Transformations physique et chimique</a:t>
            </a:r>
          </a:p>
          <a:p>
            <a:pPr lvl="1"/>
            <a:r>
              <a:rPr lang="fr-CA" dirty="0"/>
              <a:t>Calculs de concentration</a:t>
            </a:r>
          </a:p>
          <a:p>
            <a:pPr lvl="1"/>
            <a:r>
              <a:rPr lang="fr-CA" dirty="0"/>
              <a:t>Nomenclature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73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Explique ces termes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Atome</a:t>
            </a:r>
          </a:p>
          <a:p>
            <a:endParaRPr lang="fr-CA" dirty="0"/>
          </a:p>
          <a:p>
            <a:r>
              <a:rPr lang="fr-CA" i="1" dirty="0"/>
              <a:t>Dessine un schéma d’un atome d’hélium contenant un neutron, proton et électron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Lien chimique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Molécule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129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Explique ces termes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Atome</a:t>
            </a:r>
          </a:p>
          <a:p>
            <a:pPr lvl="1"/>
            <a:r>
              <a:rPr lang="fr-CA" dirty="0"/>
              <a:t>Contient un noyau atomique (protons + neutrons) autour duquel gravitent des électrons</a:t>
            </a:r>
          </a:p>
          <a:p>
            <a:endParaRPr lang="fr-CA" dirty="0"/>
          </a:p>
          <a:p>
            <a:r>
              <a:rPr lang="fr-CA" i="1" dirty="0"/>
              <a:t>Dessine un schéma d’un atome d’hélium </a:t>
            </a:r>
            <a:r>
              <a:rPr lang="fr-CA" i="1"/>
              <a:t>contenant les </a:t>
            </a:r>
            <a:r>
              <a:rPr lang="fr-CA" i="1" dirty="0"/>
              <a:t>neutron, proton et électron</a:t>
            </a:r>
          </a:p>
          <a:p>
            <a:endParaRPr lang="fr-CA" dirty="0"/>
          </a:p>
          <a:p>
            <a:r>
              <a:rPr lang="fr-CA" dirty="0"/>
              <a:t>Lien chimique</a:t>
            </a:r>
          </a:p>
          <a:p>
            <a:pPr lvl="1"/>
            <a:r>
              <a:rPr lang="fr-CA" dirty="0"/>
              <a:t>Liaison ionique: transfert complète d’un ou plusieurs électrons d’un</a:t>
            </a:r>
          </a:p>
          <a:p>
            <a:pPr lvl="1"/>
            <a:r>
              <a:rPr lang="fr-CA" dirty="0"/>
              <a:t>Liaison covalent: partage d’un ou plusieurs électrons entre </a:t>
            </a:r>
          </a:p>
          <a:p>
            <a:endParaRPr lang="fr-CA" dirty="0"/>
          </a:p>
          <a:p>
            <a:r>
              <a:rPr lang="fr-CA" dirty="0"/>
              <a:t>Molécule</a:t>
            </a:r>
          </a:p>
          <a:p>
            <a:pPr lvl="1"/>
            <a:r>
              <a:rPr lang="fr-CA" dirty="0"/>
              <a:t>Plusieurs atomes liées ensemble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80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Schéma d’un atome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5029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479</TotalTime>
  <Words>551</Words>
  <Application>Microsoft Office PowerPoint</Application>
  <PresentationFormat>Widescreen</PresentationFormat>
  <Paragraphs>145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Bookman Old Style</vt:lpstr>
      <vt:lpstr>Calibri</vt:lpstr>
      <vt:lpstr>Gill Sans MT</vt:lpstr>
      <vt:lpstr>Wingdings</vt:lpstr>
      <vt:lpstr>Wingdings 3</vt:lpstr>
      <vt:lpstr>Origin</vt:lpstr>
      <vt:lpstr>Révision et mise à niveau  secondaire 4</vt:lpstr>
      <vt:lpstr>Domaines scientifiques</vt:lpstr>
      <vt:lpstr>La chimie</vt:lpstr>
      <vt:lpstr>La chimie</vt:lpstr>
      <vt:lpstr>Isaac Newton</vt:lpstr>
      <vt:lpstr>Rappel des connaissances </vt:lpstr>
      <vt:lpstr>Explique ces termes</vt:lpstr>
      <vt:lpstr>Explique ces termes</vt:lpstr>
      <vt:lpstr>Schéma d’un atome</vt:lpstr>
      <vt:lpstr>PowerPoint Presentation</vt:lpstr>
      <vt:lpstr>Comment lire un tableau périodique</vt:lpstr>
      <vt:lpstr>PowerPoint Presentation</vt:lpstr>
      <vt:lpstr>Tableau périodique</vt:lpstr>
      <vt:lpstr>Explique ces termes</vt:lpstr>
      <vt:lpstr>La mole</vt:lpstr>
      <vt:lpstr>Stœchiométrie</vt:lpstr>
      <vt:lpstr>Exemple</vt:lpstr>
      <vt:lpstr>Exercices de mise à niveau</vt:lpstr>
      <vt:lpstr>Résumé des objectifs des cours antécédents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Révision secondaire 4</dc:title>
  <dc:creator>David Levan</dc:creator>
  <cp:lastModifiedBy>Levan David</cp:lastModifiedBy>
  <cp:revision>48</cp:revision>
  <dcterms:created xsi:type="dcterms:W3CDTF">2017-08-27T23:45:32Z</dcterms:created>
  <dcterms:modified xsi:type="dcterms:W3CDTF">2020-08-31T01:22:39Z</dcterms:modified>
</cp:coreProperties>
</file>