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30" r:id="rId1"/>
  </p:sldMasterIdLst>
  <p:sldIdLst>
    <p:sldId id="256" r:id="rId2"/>
    <p:sldId id="463" r:id="rId3"/>
    <p:sldId id="464" r:id="rId4"/>
    <p:sldId id="465" r:id="rId5"/>
    <p:sldId id="467" r:id="rId6"/>
    <p:sldId id="466" r:id="rId7"/>
    <p:sldId id="468" r:id="rId8"/>
    <p:sldId id="462" r:id="rId9"/>
    <p:sldId id="414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64CF6"/>
    <a:srgbClr val="E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3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8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4242851"/>
            <a:ext cx="8968084" cy="275942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11716" y="4243845"/>
            <a:ext cx="3077108" cy="27694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2590078"/>
            <a:ext cx="8968085" cy="1660332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9111715" y="2590078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0322" y="2733709"/>
            <a:ext cx="8144134" cy="1373070"/>
          </a:xfrm>
        </p:spPr>
        <p:txBody>
          <a:bodyPr anchor="b">
            <a:noAutofit/>
          </a:bodyPr>
          <a:lstStyle>
            <a:lvl1pPr algn="r"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0322" y="4394039"/>
            <a:ext cx="8144134" cy="1117687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2020-10-09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255346" y="2750337"/>
            <a:ext cx="1171888" cy="1356442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948858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4711616"/>
            <a:ext cx="9613859" cy="453051"/>
          </a:xfrm>
        </p:spPr>
        <p:txBody>
          <a:bodyPr anchor="b">
            <a:normAutofit/>
          </a:bodyPr>
          <a:lstStyle>
            <a:lvl1pPr>
              <a:defRPr sz="2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0322" y="609597"/>
            <a:ext cx="9613859" cy="3589575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19" y="5169583"/>
            <a:ext cx="9613862" cy="62297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2020-10-09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309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3046951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609597"/>
            <a:ext cx="9613858" cy="3592750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2020-10-09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11615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296128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3" name="Picture 12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7856" y="609598"/>
            <a:ext cx="8718877" cy="3036061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402288" y="3653379"/>
            <a:ext cx="815657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4711615"/>
            <a:ext cx="9613859" cy="1090789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2020-10-09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  <p:sp>
        <p:nvSpPr>
          <p:cNvPr id="16" name="TextBox 15"/>
          <p:cNvSpPr txBox="1"/>
          <p:nvPr/>
        </p:nvSpPr>
        <p:spPr>
          <a:xfrm>
            <a:off x="583572" y="74811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72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9662809" y="30335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72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906222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5928628"/>
            <a:ext cx="10437812" cy="321164"/>
          </a:xfrm>
          <a:prstGeom prst="rect">
            <a:avLst/>
          </a:prstGeom>
        </p:spPr>
      </p:pic>
      <p:pic>
        <p:nvPicPr>
          <p:cNvPr id="10" name="Picture 9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5929622"/>
            <a:ext cx="1602997" cy="144270"/>
          </a:xfrm>
          <a:prstGeom prst="rect">
            <a:avLst/>
          </a:prstGeom>
        </p:spPr>
      </p:pic>
      <p:sp>
        <p:nvSpPr>
          <p:cNvPr id="11" name="Rectangle 10"/>
          <p:cNvSpPr/>
          <p:nvPr/>
        </p:nvSpPr>
        <p:spPr bwMode="ltGray">
          <a:xfrm>
            <a:off x="0" y="4567988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/>
          <p:cNvSpPr/>
          <p:nvPr/>
        </p:nvSpPr>
        <p:spPr>
          <a:xfrm>
            <a:off x="10585827" y="4567988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4711615"/>
            <a:ext cx="9613862" cy="5885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0" y="5300149"/>
            <a:ext cx="9613862" cy="50225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2020-10-09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29455" y="4709925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214351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4" name="Picture 13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6" name="Rectangle 15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7" name="Rectangle 16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69222" y="753228"/>
            <a:ext cx="9624960" cy="108093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60946" y="2336873"/>
            <a:ext cx="3070034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0322" y="3022673"/>
            <a:ext cx="3049702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56025" y="233687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3945470" y="3022673"/>
            <a:ext cx="3063240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24156" y="2336873"/>
            <a:ext cx="30700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224156" y="3022673"/>
            <a:ext cx="3070025" cy="291351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2020-10-09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83668715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0322" y="753228"/>
            <a:ext cx="9613860" cy="1080938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0318" y="4297503"/>
            <a:ext cx="30497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0318" y="2336873"/>
            <a:ext cx="30497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0318" y="4873765"/>
            <a:ext cx="3049705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945471" y="4297503"/>
            <a:ext cx="306324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945470" y="2336873"/>
            <a:ext cx="3063240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3944117" y="4873764"/>
            <a:ext cx="3067297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230678" y="4297503"/>
            <a:ext cx="306350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230677" y="2336873"/>
            <a:ext cx="3063505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230553" y="4873762"/>
            <a:ext cx="3067563" cy="106242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2020-10-09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0494232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2020-10-09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3298241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ltGray">
          <a:xfrm rot="5400000">
            <a:off x="8116207" y="1869395"/>
            <a:ext cx="5106988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 rot="5400000">
            <a:off x="9868202" y="5372403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129231" y="609597"/>
            <a:ext cx="1073802" cy="4353760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0322" y="609597"/>
            <a:ext cx="8870004" cy="532658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07126" y="5936187"/>
            <a:ext cx="2743200" cy="365125"/>
          </a:xfrm>
        </p:spPr>
        <p:txBody>
          <a:bodyPr/>
          <a:lstStyle/>
          <a:p>
            <a:fld id="{79A2640C-BE8C-4C25-8F57-602CDE1311D8}" type="datetimeFigureOut">
              <a:rPr lang="fr-CA" smtClean="0"/>
              <a:t>2020-10-09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0321" y="5936188"/>
            <a:ext cx="6126805" cy="365125"/>
          </a:xfrm>
        </p:spPr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097550" y="5398633"/>
            <a:ext cx="1154151" cy="1090789"/>
          </a:xfrm>
        </p:spPr>
        <p:txBody>
          <a:bodyPr anchor="t"/>
          <a:lstStyle>
            <a:lvl1pPr algn="ctr">
              <a:defRPr/>
            </a:lvl1pPr>
          </a:lstStyle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7807750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6" name="Picture 15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8" name="Rectangle 17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2020-10-09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4803692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86907"/>
            <a:ext cx="10437812" cy="321164"/>
          </a:xfrm>
          <a:prstGeom prst="rect">
            <a:avLst/>
          </a:prstGeom>
        </p:spPr>
      </p:pic>
      <p:pic>
        <p:nvPicPr>
          <p:cNvPr id="8" name="Picture 7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4" y="4087901"/>
            <a:ext cx="1602997" cy="14427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 bwMode="ltGray">
          <a:xfrm>
            <a:off x="-2" y="2726267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0585825" y="2726267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2" y="2869895"/>
            <a:ext cx="9613860" cy="1090788"/>
          </a:xfrm>
        </p:spPr>
        <p:txBody>
          <a:bodyPr anchor="ctr">
            <a:normAutofit/>
          </a:bodyPr>
          <a:lstStyle>
            <a:lvl1pPr algn="r"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2" y="4232171"/>
            <a:ext cx="9613860" cy="1704017"/>
          </a:xfrm>
        </p:spPr>
        <p:txBody>
          <a:bodyPr>
            <a:normAutofit/>
          </a:bodyPr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2020-10-09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729455" y="2869895"/>
            <a:ext cx="1154151" cy="1090789"/>
          </a:xfrm>
        </p:spPr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4782154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0320" y="2336873"/>
            <a:ext cx="4698358" cy="359931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94123" y="2336873"/>
            <a:ext cx="4700058" cy="3599316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2020-10-09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04981061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11" name="Picture 10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19" y="753229"/>
            <a:ext cx="9613863" cy="108093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6350" y="2336873"/>
            <a:ext cx="4472327" cy="69313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0322" y="3030008"/>
            <a:ext cx="4698355" cy="29061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820154" y="2336873"/>
            <a:ext cx="4474028" cy="692076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94123" y="3030008"/>
            <a:ext cx="4700059" cy="290617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2020-10-09</a:t>
            </a:fld>
            <a:endParaRPr lang="fr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96524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7" name="Picture 6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2020-10-09</a:t>
            </a:fld>
            <a:endParaRPr lang="fr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553030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D-ShadowShor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2020-10-09</a:t>
            </a:fld>
            <a:endParaRPr lang="fr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7563069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1" y="753227"/>
            <a:ext cx="9613859" cy="108094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85846" y="2336873"/>
            <a:ext cx="5608336" cy="3599313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2" y="2336872"/>
            <a:ext cx="3790078" cy="359931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2020-10-09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1689207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D-ShadowLon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1970240"/>
            <a:ext cx="10437812" cy="321164"/>
          </a:xfrm>
          <a:prstGeom prst="rect">
            <a:avLst/>
          </a:prstGeom>
        </p:spPr>
      </p:pic>
      <p:pic>
        <p:nvPicPr>
          <p:cNvPr id="9" name="Picture 8" descr="HD-ShadowShor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826" y="1971234"/>
            <a:ext cx="1602997" cy="14427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 bwMode="ltGray">
          <a:xfrm>
            <a:off x="0" y="609600"/>
            <a:ext cx="10437812" cy="1368198"/>
          </a:xfrm>
          <a:prstGeom prst="rect">
            <a:avLst/>
          </a:prstGeom>
          <a:solidFill>
            <a:schemeClr val="bg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10585827" y="609600"/>
            <a:ext cx="1602997" cy="13681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0323" y="753228"/>
            <a:ext cx="9613857" cy="1080938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868333" y="2336874"/>
            <a:ext cx="5425849" cy="3599312"/>
          </a:xfrm>
          <a:noFill/>
          <a:ln>
            <a:noFill/>
          </a:ln>
          <a:effectLst>
            <a:outerShdw blurRad="76200" dist="63500" dir="5040000" algn="tl" rotWithShape="0">
              <a:srgbClr val="000000">
                <a:alpha val="41000"/>
              </a:srgb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0323" y="2336873"/>
            <a:ext cx="3876256" cy="3599315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2640C-BE8C-4C25-8F57-602CDE1311D8}" type="datetimeFigureOut">
              <a:rPr lang="fr-CA" smtClean="0"/>
              <a:t>2020-10-09</a:t>
            </a:fld>
            <a:endParaRPr lang="fr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1583361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60000"/>
                <a:lumOff val="40000"/>
              </a:schemeClr>
            </a:gs>
            <a:gs pos="31000">
              <a:schemeClr val="bg1"/>
            </a:gs>
            <a:gs pos="100000">
              <a:schemeClr val="bg1"/>
            </a:gs>
          </a:gsLst>
          <a:lin ang="252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hashOverlay-FullResolve.png"/>
          <p:cNvPicPr>
            <a:picLocks noChangeAspect="1"/>
          </p:cNvPicPr>
          <p:nvPr/>
        </p:nvPicPr>
        <p:blipFill>
          <a:blip r:embed="rId19">
            <a:alphaModFix am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0321" y="753228"/>
            <a:ext cx="9613861" cy="1080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321" y="2336873"/>
            <a:ext cx="9613861" cy="35993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0981" y="5936187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A2640C-BE8C-4C25-8F57-602CDE1311D8}" type="datetimeFigureOut">
              <a:rPr lang="fr-CA" smtClean="0"/>
              <a:t>2020-10-09</a:t>
            </a:fld>
            <a:endParaRPr lang="fr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0321" y="5936188"/>
            <a:ext cx="687066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29455" y="753227"/>
            <a:ext cx="1154151" cy="109078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B7BCC-B2FE-4D98-9C01-F4353394252C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629844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31" r:id="rId1"/>
    <p:sldLayoutId id="2147483932" r:id="rId2"/>
    <p:sldLayoutId id="2147483933" r:id="rId3"/>
    <p:sldLayoutId id="2147483934" r:id="rId4"/>
    <p:sldLayoutId id="2147483935" r:id="rId5"/>
    <p:sldLayoutId id="2147483936" r:id="rId6"/>
    <p:sldLayoutId id="2147483937" r:id="rId7"/>
    <p:sldLayoutId id="2147483938" r:id="rId8"/>
    <p:sldLayoutId id="2147483939" r:id="rId9"/>
    <p:sldLayoutId id="2147483940" r:id="rId10"/>
    <p:sldLayoutId id="2147483941" r:id="rId11"/>
    <p:sldLayoutId id="2147483942" r:id="rId12"/>
    <p:sldLayoutId id="2147483943" r:id="rId13"/>
    <p:sldLayoutId id="2147483944" r:id="rId14"/>
    <p:sldLayoutId id="2147483945" r:id="rId15"/>
    <p:sldLayoutId id="2147483946" r:id="rId16"/>
    <p:sldLayoutId id="2147483947" r:id="rId17"/>
  </p:sldLayoutIdLst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10.xml"/><Relationship Id="rId13" Type="http://schemas.openxmlformats.org/officeDocument/2006/relationships/tags" Target="../tags/tag8.xml"/><Relationship Id="rId3" Type="http://schemas.openxmlformats.org/officeDocument/2006/relationships/tags" Target="../tags/tag5.xml"/><Relationship Id="rId7" Type="http://schemas.openxmlformats.org/officeDocument/2006/relationships/tags" Target="../tags/tag9.xml"/><Relationship Id="rId12" Type="http://schemas.openxmlformats.org/officeDocument/2006/relationships/image" Target="../media/image7.png"/><Relationship Id="rId2" Type="http://schemas.openxmlformats.org/officeDocument/2006/relationships/tags" Target="../tags/tag4.xml"/><Relationship Id="rId16" Type="http://schemas.openxmlformats.org/officeDocument/2006/relationships/image" Target="../media/image9.png"/><Relationship Id="rId1" Type="http://schemas.openxmlformats.org/officeDocument/2006/relationships/tags" Target="../tags/tag3.xml"/><Relationship Id="rId6" Type="http://schemas.openxmlformats.org/officeDocument/2006/relationships/tags" Target="../tags/tag8.xml"/><Relationship Id="rId11" Type="http://schemas.openxmlformats.org/officeDocument/2006/relationships/tags" Target="../tags/tag6.xml"/><Relationship Id="rId5" Type="http://schemas.openxmlformats.org/officeDocument/2006/relationships/tags" Target="../tags/tag7.xml"/><Relationship Id="rId15" Type="http://schemas.openxmlformats.org/officeDocument/2006/relationships/tags" Target="../tags/tag10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6.xml"/><Relationship Id="rId9" Type="http://schemas.openxmlformats.org/officeDocument/2006/relationships/tags" Target="../tags/tag11.xml"/><Relationship Id="rId1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9.xml"/><Relationship Id="rId13" Type="http://schemas.openxmlformats.org/officeDocument/2006/relationships/tags" Target="../tags/tag15.xml"/><Relationship Id="rId18" Type="http://schemas.openxmlformats.org/officeDocument/2006/relationships/image" Target="../media/image13.png"/><Relationship Id="rId3" Type="http://schemas.openxmlformats.org/officeDocument/2006/relationships/tags" Target="../tags/tag14.xml"/><Relationship Id="rId7" Type="http://schemas.openxmlformats.org/officeDocument/2006/relationships/tags" Target="../tags/tag18.xml"/><Relationship Id="rId12" Type="http://schemas.openxmlformats.org/officeDocument/2006/relationships/image" Target="../media/image10.png"/><Relationship Id="rId17" Type="http://schemas.openxmlformats.org/officeDocument/2006/relationships/tags" Target="../tags/tag19.xml"/><Relationship Id="rId2" Type="http://schemas.openxmlformats.org/officeDocument/2006/relationships/tags" Target="../tags/tag13.xml"/><Relationship Id="rId16" Type="http://schemas.openxmlformats.org/officeDocument/2006/relationships/image" Target="../media/image12.png"/><Relationship Id="rId1" Type="http://schemas.openxmlformats.org/officeDocument/2006/relationships/tags" Target="../tags/tag12.xml"/><Relationship Id="rId6" Type="http://schemas.openxmlformats.org/officeDocument/2006/relationships/tags" Target="../tags/tag17.xml"/><Relationship Id="rId11" Type="http://schemas.openxmlformats.org/officeDocument/2006/relationships/tags" Target="../tags/tag13.xml"/><Relationship Id="rId5" Type="http://schemas.openxmlformats.org/officeDocument/2006/relationships/tags" Target="../tags/tag16.xml"/><Relationship Id="rId15" Type="http://schemas.openxmlformats.org/officeDocument/2006/relationships/tags" Target="../tags/tag17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15.xml"/><Relationship Id="rId9" Type="http://schemas.openxmlformats.org/officeDocument/2006/relationships/tags" Target="../tags/tag20.xml"/><Relationship Id="rId1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4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27.xml"/><Relationship Id="rId7" Type="http://schemas.openxmlformats.org/officeDocument/2006/relationships/image" Target="../media/image15.png"/><Relationship Id="rId2" Type="http://schemas.openxmlformats.org/officeDocument/2006/relationships/tags" Target="../tags/tag26.xml"/><Relationship Id="rId1" Type="http://schemas.openxmlformats.org/officeDocument/2006/relationships/tags" Target="../tags/tag25.xml"/><Relationship Id="rId6" Type="http://schemas.openxmlformats.org/officeDocument/2006/relationships/image" Target="../media/image14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2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bg2">
                <a:shade val="100000"/>
                <a:hueMod val="100000"/>
                <a:satMod val="110000"/>
                <a:lumMod val="130000"/>
              </a:schemeClr>
            </a:gs>
            <a:gs pos="100000">
              <a:schemeClr val="bg2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Free photo: Storm Clouds - Sky, Nobody, Ominous - Free Download ...">
            <a:extLst>
              <a:ext uri="{FF2B5EF4-FFF2-40B4-BE49-F238E27FC236}">
                <a16:creationId xmlns:a16="http://schemas.microsoft.com/office/drawing/2014/main" id="{8DF8C5B6-CD32-4935-A24E-C4342FD51E8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" t="9091" r="7393"/>
          <a:stretch/>
        </p:blipFill>
        <p:spPr bwMode="auto">
          <a:xfrm>
            <a:off x="-3176" y="10"/>
            <a:ext cx="12192000" cy="685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Rectangle 57">
            <a:extLst>
              <a:ext uri="{FF2B5EF4-FFF2-40B4-BE49-F238E27FC236}">
                <a16:creationId xmlns:a16="http://schemas.microsoft.com/office/drawing/2014/main" id="{8C8D824E-2FE2-436D-BA86-C0386D8FA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06A21BE-F897-40C9-8638-CF8E292ECD9D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0322" y="4402667"/>
            <a:ext cx="8133478" cy="940240"/>
          </a:xfrm>
        </p:spPr>
        <p:txBody>
          <a:bodyPr>
            <a:normAutofit/>
          </a:bodyPr>
          <a:lstStyle/>
          <a:p>
            <a:r>
              <a:rPr lang="fr-CA" sz="4800" b="1" dirty="0"/>
              <a:t>Stœchiométrie des gaz</a:t>
            </a:r>
          </a:p>
        </p:txBody>
      </p:sp>
      <p:sp>
        <p:nvSpPr>
          <p:cNvPr id="60" name="Rectangle 59">
            <a:extLst>
              <a:ext uri="{FF2B5EF4-FFF2-40B4-BE49-F238E27FC236}">
                <a16:creationId xmlns:a16="http://schemas.microsoft.com/office/drawing/2014/main" id="{D4E62E99-E55A-4404-B79D-9C8CC8523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6F2B71E6-6516-4BB6-B895-35E8F2892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7BB39608-D59B-4A40-BD24-A3B510F02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89640A42-7BAE-4CF1-97A6-57385C4E8AD7}"/>
              </a:ext>
            </a:extLst>
          </p:cNvPr>
          <p:cNvSpPr txBox="1">
            <a:spLocks/>
          </p:cNvSpPr>
          <p:nvPr/>
        </p:nvSpPr>
        <p:spPr>
          <a:xfrm>
            <a:off x="9093198" y="4241982"/>
            <a:ext cx="3095626" cy="1660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fr-CA" sz="4000" b="1" dirty="0">
                <a:solidFill>
                  <a:schemeClr val="bg1"/>
                </a:solidFill>
              </a:rPr>
              <a:t>Chapitre 3</a:t>
            </a:r>
          </a:p>
          <a:p>
            <a:pPr algn="ctr">
              <a:spcAft>
                <a:spcPts val="600"/>
              </a:spcAft>
            </a:pPr>
            <a:r>
              <a:rPr lang="fr-CA" sz="2400" b="1" dirty="0">
                <a:solidFill>
                  <a:schemeClr val="bg1"/>
                </a:solidFill>
              </a:rPr>
              <a:t>p.131</a:t>
            </a:r>
          </a:p>
        </p:txBody>
      </p:sp>
    </p:spTree>
    <p:extLst>
      <p:ext uri="{BB962C8B-B14F-4D97-AF65-F5344CB8AC3E}">
        <p14:creationId xmlns:p14="http://schemas.microsoft.com/office/powerpoint/2010/main" val="417337500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DBD4BC-A77C-4486-9115-E1726B50D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b="1" dirty="0"/>
              <a:t>Exemple 1 </a:t>
            </a:r>
            <a:br>
              <a:rPr lang="fr-CA" b="1" dirty="0"/>
            </a:br>
            <a:r>
              <a:rPr lang="fr-CA" b="1" dirty="0"/>
              <a:t>(Cahier OS chap. 3 exercices suppl. p.3 #3)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84F1C39-FC87-4732-8B13-9E1EA831A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0" y="2693454"/>
            <a:ext cx="9613861" cy="1926171"/>
          </a:xfrm>
        </p:spPr>
        <p:txBody>
          <a:bodyPr/>
          <a:lstStyle/>
          <a:p>
            <a:pPr marL="0" indent="0">
              <a:buNone/>
            </a:pPr>
            <a:r>
              <a:rPr lang="fr-CA" dirty="0"/>
              <a:t>Le silane (SiH</a:t>
            </a:r>
            <a:r>
              <a:rPr lang="fr-CA" baseline="-25000" dirty="0"/>
              <a:t>4</a:t>
            </a:r>
            <a:r>
              <a:rPr lang="fr-CA" dirty="0"/>
              <a:t>) entre en combustion spontanément avec l’air. Il le fait selon l’équation suivante:</a:t>
            </a:r>
          </a:p>
          <a:p>
            <a:pPr marL="0" indent="0">
              <a:buNone/>
            </a:pPr>
            <a:endParaRPr lang="fr-CA" dirty="0"/>
          </a:p>
          <a:p>
            <a:pPr marL="0" indent="0" algn="ctr">
              <a:buNone/>
            </a:pPr>
            <a:r>
              <a:rPr lang="fr-CA" sz="2800" b="1" dirty="0"/>
              <a:t>SiH</a:t>
            </a:r>
            <a:r>
              <a:rPr lang="fr-CA" sz="2800" b="1" baseline="-25000" dirty="0"/>
              <a:t>4(g)</a:t>
            </a:r>
            <a:r>
              <a:rPr lang="fr-CA" sz="2800" b="1" dirty="0"/>
              <a:t> + O</a:t>
            </a:r>
            <a:r>
              <a:rPr lang="fr-CA" sz="2800" b="1" baseline="-25000" dirty="0"/>
              <a:t>2(g) </a:t>
            </a:r>
            <a:r>
              <a:rPr lang="fr-CA" sz="2800" b="1" dirty="0">
                <a:sym typeface="Wingdings" panose="05000000000000000000" pitchFamily="2" charset="2"/>
              </a:rPr>
              <a:t> SiO</a:t>
            </a:r>
            <a:r>
              <a:rPr lang="fr-CA" sz="2800" b="1" baseline="-25000" dirty="0">
                <a:sym typeface="Wingdings" panose="05000000000000000000" pitchFamily="2" charset="2"/>
              </a:rPr>
              <a:t>2(s)</a:t>
            </a:r>
            <a:r>
              <a:rPr lang="fr-CA" sz="2800" b="1" dirty="0">
                <a:sym typeface="Wingdings" panose="05000000000000000000" pitchFamily="2" charset="2"/>
              </a:rPr>
              <a:t> + H</a:t>
            </a:r>
            <a:r>
              <a:rPr lang="fr-CA" sz="2800" b="1" baseline="-25000" dirty="0">
                <a:sym typeface="Wingdings" panose="05000000000000000000" pitchFamily="2" charset="2"/>
              </a:rPr>
              <a:t>2</a:t>
            </a:r>
            <a:r>
              <a:rPr lang="fr-CA" sz="2800" b="1" dirty="0">
                <a:sym typeface="Wingdings" panose="05000000000000000000" pitchFamily="2" charset="2"/>
              </a:rPr>
              <a:t>O</a:t>
            </a:r>
            <a:r>
              <a:rPr lang="fr-CA" sz="2800" b="1" baseline="-25000" dirty="0">
                <a:sym typeface="Wingdings" panose="05000000000000000000" pitchFamily="2" charset="2"/>
              </a:rPr>
              <a:t>(g)</a:t>
            </a:r>
            <a:endParaRPr lang="fr-CA" sz="2800" b="1" baseline="-25000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4EEAC442-6773-4406-B875-4A03EF113164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3</a:t>
            </a:r>
            <a:endParaRPr lang="fr-CA" sz="1600" b="1" dirty="0">
              <a:solidFill>
                <a:schemeClr val="bg1"/>
              </a:solidFill>
            </a:endParaRP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1F8BCABC-6D81-4FBE-BC1B-14B2E56C806C}"/>
              </a:ext>
            </a:extLst>
          </p:cNvPr>
          <p:cNvSpPr txBox="1"/>
          <p:nvPr/>
        </p:nvSpPr>
        <p:spPr>
          <a:xfrm>
            <a:off x="680320" y="5023835"/>
            <a:ext cx="961386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800" dirty="0"/>
              <a:t>Quel volume de silane est nécessaire pour produite 4,50 g de dioxyde de silicium à TPN?</a:t>
            </a:r>
          </a:p>
        </p:txBody>
      </p:sp>
    </p:spTree>
    <p:extLst>
      <p:ext uri="{BB962C8B-B14F-4D97-AF65-F5344CB8AC3E}">
        <p14:creationId xmlns:p14="http://schemas.microsoft.com/office/powerpoint/2010/main" val="26413786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DBD4BC-A77C-4486-9115-E1726B50D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200" b="1" dirty="0"/>
              <a:t>Quel volume de silane est nécessaire pour produite 4,50 g de dioxyde de silicium à TPN?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84F1C39-FC87-4732-8B13-9E1EA831A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0" y="1965058"/>
            <a:ext cx="9613861" cy="659345"/>
          </a:xfrm>
        </p:spPr>
        <p:txBody>
          <a:bodyPr anchor="ctr"/>
          <a:lstStyle/>
          <a:p>
            <a:pPr marL="0" indent="0" algn="ctr">
              <a:buNone/>
            </a:pPr>
            <a:r>
              <a:rPr lang="fr-CA" sz="2800" b="1" dirty="0"/>
              <a:t>SiH</a:t>
            </a:r>
            <a:r>
              <a:rPr lang="fr-CA" sz="2800" b="1" baseline="-25000" dirty="0"/>
              <a:t>4(g)</a:t>
            </a:r>
            <a:r>
              <a:rPr lang="fr-CA" sz="2800" b="1" dirty="0"/>
              <a:t> + O</a:t>
            </a:r>
            <a:r>
              <a:rPr lang="fr-CA" sz="2800" b="1" baseline="-25000" dirty="0"/>
              <a:t>2(g) </a:t>
            </a:r>
            <a:r>
              <a:rPr lang="fr-CA" sz="2800" b="1" dirty="0">
                <a:sym typeface="Wingdings" panose="05000000000000000000" pitchFamily="2" charset="2"/>
              </a:rPr>
              <a:t> SiO</a:t>
            </a:r>
            <a:r>
              <a:rPr lang="fr-CA" sz="2800" b="1" baseline="-25000" dirty="0">
                <a:sym typeface="Wingdings" panose="05000000000000000000" pitchFamily="2" charset="2"/>
              </a:rPr>
              <a:t>2(s)</a:t>
            </a:r>
            <a:r>
              <a:rPr lang="fr-CA" sz="2800" b="1" dirty="0">
                <a:sym typeface="Wingdings" panose="05000000000000000000" pitchFamily="2" charset="2"/>
              </a:rPr>
              <a:t> + H</a:t>
            </a:r>
            <a:r>
              <a:rPr lang="fr-CA" sz="2800" b="1" baseline="-25000" dirty="0">
                <a:sym typeface="Wingdings" panose="05000000000000000000" pitchFamily="2" charset="2"/>
              </a:rPr>
              <a:t>2</a:t>
            </a:r>
            <a:r>
              <a:rPr lang="fr-CA" sz="2800" b="1" dirty="0">
                <a:sym typeface="Wingdings" panose="05000000000000000000" pitchFamily="2" charset="2"/>
              </a:rPr>
              <a:t>O</a:t>
            </a:r>
            <a:r>
              <a:rPr lang="fr-CA" sz="2800" b="1" baseline="-25000" dirty="0">
                <a:sym typeface="Wingdings" panose="05000000000000000000" pitchFamily="2" charset="2"/>
              </a:rPr>
              <a:t>(g)</a:t>
            </a:r>
            <a:endParaRPr lang="fr-CA" dirty="0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BE25BA72-22A6-4009-9727-0428AC1C5DE1}"/>
              </a:ext>
            </a:extLst>
          </p:cNvPr>
          <p:cNvSpPr txBox="1">
            <a:spLocks/>
          </p:cNvSpPr>
          <p:nvPr/>
        </p:nvSpPr>
        <p:spPr>
          <a:xfrm>
            <a:off x="680320" y="2562070"/>
            <a:ext cx="9613861" cy="39052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/>
            </a:pPr>
            <a:r>
              <a:rPr lang="fr-CA" b="1" dirty="0"/>
              <a:t>S’assurer que l’équation chimique est équilibrée (Si elle ne l’est pas, vous devez le faire):</a:t>
            </a:r>
          </a:p>
          <a:p>
            <a:pPr marL="0" indent="0" algn="ctr">
              <a:buNone/>
            </a:pPr>
            <a:r>
              <a:rPr lang="fr-CA" b="1" dirty="0"/>
              <a:t>SiH</a:t>
            </a:r>
            <a:r>
              <a:rPr lang="fr-CA" b="1" baseline="-25000" dirty="0"/>
              <a:t>4(g)</a:t>
            </a:r>
            <a:r>
              <a:rPr lang="fr-CA" b="1" dirty="0"/>
              <a:t>     +     O</a:t>
            </a:r>
            <a:r>
              <a:rPr lang="fr-CA" b="1" baseline="-25000" dirty="0"/>
              <a:t>2(g) </a:t>
            </a:r>
            <a:r>
              <a:rPr lang="fr-CA" b="1" dirty="0">
                <a:sym typeface="Wingdings" panose="05000000000000000000" pitchFamily="2" charset="2"/>
              </a:rPr>
              <a:t>     SiO</a:t>
            </a:r>
            <a:r>
              <a:rPr lang="fr-CA" b="1" baseline="-25000" dirty="0">
                <a:sym typeface="Wingdings" panose="05000000000000000000" pitchFamily="2" charset="2"/>
              </a:rPr>
              <a:t>2(s)</a:t>
            </a:r>
            <a:r>
              <a:rPr lang="fr-CA" b="1" dirty="0">
                <a:sym typeface="Wingdings" panose="05000000000000000000" pitchFamily="2" charset="2"/>
              </a:rPr>
              <a:t>     +     H</a:t>
            </a:r>
            <a:r>
              <a:rPr lang="fr-CA" b="1" baseline="-25000" dirty="0">
                <a:sym typeface="Wingdings" panose="05000000000000000000" pitchFamily="2" charset="2"/>
              </a:rPr>
              <a:t>2</a:t>
            </a:r>
            <a:r>
              <a:rPr lang="fr-CA" b="1" dirty="0">
                <a:sym typeface="Wingdings" panose="05000000000000000000" pitchFamily="2" charset="2"/>
              </a:rPr>
              <a:t>O</a:t>
            </a:r>
            <a:r>
              <a:rPr lang="fr-CA" b="1" baseline="-25000" dirty="0">
                <a:sym typeface="Wingdings" panose="05000000000000000000" pitchFamily="2" charset="2"/>
              </a:rPr>
              <a:t>(g)</a:t>
            </a:r>
            <a:endParaRPr lang="fr-CA" dirty="0"/>
          </a:p>
          <a:p>
            <a:pPr marL="0" indent="0">
              <a:buNone/>
            </a:pPr>
            <a:endParaRPr lang="fr-CA" b="1" dirty="0"/>
          </a:p>
          <a:p>
            <a:pPr marL="514350" indent="-514350">
              <a:buFont typeface="+mj-lt"/>
              <a:buAutoNum type="arabicPeriod" startAt="2"/>
            </a:pPr>
            <a:r>
              <a:rPr lang="fr-CA" b="1" dirty="0"/>
              <a:t>Convertir au besoin les unités de masse en nombre de moles pour le SiO</a:t>
            </a:r>
            <a:r>
              <a:rPr lang="fr-CA" b="1" baseline="-25000" dirty="0"/>
              <a:t>2</a:t>
            </a:r>
            <a:r>
              <a:rPr lang="fr-CA" b="1" dirty="0"/>
              <a:t>.</a:t>
            </a:r>
            <a:endParaRPr lang="fr-CA" sz="2000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F33E5C6-986A-489F-BA9B-F6B31C46D89F}"/>
              </a:ext>
            </a:extLst>
          </p:cNvPr>
          <p:cNvSpPr txBox="1"/>
          <p:nvPr/>
        </p:nvSpPr>
        <p:spPr>
          <a:xfrm>
            <a:off x="4089358" y="3263571"/>
            <a:ext cx="276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2D29990-5FAA-47EA-9DFA-522E6CA43C8E}"/>
              </a:ext>
            </a:extLst>
          </p:cNvPr>
          <p:cNvSpPr txBox="1"/>
          <p:nvPr/>
        </p:nvSpPr>
        <p:spPr>
          <a:xfrm>
            <a:off x="7395584" y="3263571"/>
            <a:ext cx="2762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800" b="1" dirty="0">
                <a:solidFill>
                  <a:srgbClr val="FFFF00"/>
                </a:solidFill>
              </a:rPr>
              <a:t>2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C344BF2-9D65-4993-99C2-EBA9DDC34B0A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40216" y="5012965"/>
            <a:ext cx="3251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>
                <a:solidFill>
                  <a:srgbClr val="FFFF00"/>
                </a:solidFill>
              </a:rPr>
              <a:t>1- Données</a:t>
            </a: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1A2C4075-0DCA-4A7B-AE5B-7164F0177457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40215" y="5461055"/>
            <a:ext cx="325104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dirty="0">
                <a:solidFill>
                  <a:srgbClr val="FFFF00"/>
                </a:solidFill>
              </a:rPr>
              <a:t>M = 60,09 g/mol</a:t>
            </a:r>
          </a:p>
          <a:p>
            <a:r>
              <a:rPr lang="fr-CA" sz="2000" dirty="0">
                <a:solidFill>
                  <a:srgbClr val="FFFF00"/>
                </a:solidFill>
              </a:rPr>
              <a:t>m = 4,50g</a:t>
            </a:r>
          </a:p>
          <a:p>
            <a:r>
              <a:rPr lang="fr-CA" sz="2000" dirty="0">
                <a:solidFill>
                  <a:srgbClr val="FFFF00"/>
                </a:solidFill>
              </a:rPr>
              <a:t>n = ?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62B33E5-DC9F-43C7-B9A7-155FF214E8D2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691263" y="4867924"/>
            <a:ext cx="2106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>
                <a:solidFill>
                  <a:srgbClr val="FFFF00"/>
                </a:solidFill>
              </a:rPr>
              <a:t>2- Formule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05D01C84-D801-42BE-BA79-063F07890795}"/>
                  </a:ext>
                </a:extLst>
              </p:cNvPr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3691263" y="5370895"/>
                <a:ext cx="2106848" cy="62183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CA" sz="20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fr-CA" sz="20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fr-CA" sz="200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sz="20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fr-CA" sz="20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</m:oMath>
                  </m:oMathPara>
                </a14:m>
                <a:endParaRPr lang="fr-CA" sz="20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05D01C84-D801-42BE-BA79-063F078907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3691263" y="5370895"/>
                <a:ext cx="2106848" cy="621837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ZoneTexte 11">
            <a:extLst>
              <a:ext uri="{FF2B5EF4-FFF2-40B4-BE49-F238E27FC236}">
                <a16:creationId xmlns:a16="http://schemas.microsoft.com/office/drawing/2014/main" id="{A6E7493B-E8BD-4E00-B3DD-2EFFCF9C5F6D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6096000" y="4823780"/>
            <a:ext cx="24365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>
                <a:solidFill>
                  <a:srgbClr val="FFFF00"/>
                </a:solidFill>
              </a:rPr>
              <a:t>3- Calculs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0F2BB495-DC91-49B4-89EC-711A7E895558}"/>
                  </a:ext>
                </a:extLst>
              </p:cNvPr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6096001" y="5151803"/>
                <a:ext cx="2436583" cy="15680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CA" sz="20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fr-CA" sz="20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fr-CA" sz="20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sz="2000" b="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fr-CA" sz="2000" b="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𝑀</m:t>
                          </m:r>
                        </m:den>
                      </m:f>
                    </m:oMath>
                  </m:oMathPara>
                </a14:m>
                <a:endParaRPr lang="fr-CA" sz="2000" dirty="0">
                  <a:solidFill>
                    <a:srgbClr val="FFFF00"/>
                  </a:solidFill>
                </a:endParaRPr>
              </a:p>
              <a:p>
                <a:endParaRPr lang="fr-CA" sz="2000" dirty="0">
                  <a:solidFill>
                    <a:srgbClr val="FFFF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CA" sz="2000" b="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fr-CA" sz="2000" b="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fr-CA" sz="20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sz="20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4,50</m:t>
                          </m:r>
                          <m:r>
                            <a:rPr lang="fr-CA" sz="20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</m:num>
                        <m:den>
                          <m:r>
                            <a:rPr lang="fr-CA" sz="20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60,09</m:t>
                          </m:r>
                          <m:r>
                            <a:rPr lang="fr-CA" sz="20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𝑔</m:t>
                          </m:r>
                          <m:r>
                            <a:rPr lang="fr-CA" sz="20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/</m:t>
                          </m:r>
                          <m:r>
                            <a:rPr lang="fr-CA" sz="20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</a:rPr>
                            <m:t>𝑚𝑜𝑙</m:t>
                          </m:r>
                        </m:den>
                      </m:f>
                    </m:oMath>
                  </m:oMathPara>
                </a14:m>
                <a:endParaRPr lang="fr-CA" sz="20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0F2BB495-DC91-49B4-89EC-711A7E8955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3"/>
                </p:custDataLst>
              </p:nvPr>
            </p:nvSpPr>
            <p:spPr>
              <a:xfrm>
                <a:off x="6096001" y="5151803"/>
                <a:ext cx="2436583" cy="1568058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ZoneTexte 13">
            <a:extLst>
              <a:ext uri="{FF2B5EF4-FFF2-40B4-BE49-F238E27FC236}">
                <a16:creationId xmlns:a16="http://schemas.microsoft.com/office/drawing/2014/main" id="{8BB6A032-0EE1-492C-8C2E-FBDDB9CC339C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8809054" y="4823780"/>
            <a:ext cx="2106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>
                <a:solidFill>
                  <a:srgbClr val="FFFF00"/>
                </a:solidFill>
              </a:rPr>
              <a:t>4- Réponse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A89451A8-51A3-4B8A-9486-F415B6FE98DE}"/>
                  </a:ext>
                </a:extLst>
              </p:cNvPr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8809054" y="5361365"/>
                <a:ext cx="2106848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CA" sz="20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fr-CA" sz="20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=</m:t>
                    </m:r>
                  </m:oMath>
                </a14:m>
                <a:r>
                  <a:rPr lang="fr-CA" sz="2000" dirty="0">
                    <a:solidFill>
                      <a:srgbClr val="FFFF00"/>
                    </a:solidFill>
                  </a:rPr>
                  <a:t> 0,075 mol</a:t>
                </a:r>
              </a:p>
              <a:p>
                <a:endParaRPr lang="fr-CA" sz="20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A89451A8-51A3-4B8A-9486-F415B6FE98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5"/>
                </p:custDataLst>
              </p:nvPr>
            </p:nvSpPr>
            <p:spPr>
              <a:xfrm>
                <a:off x="8809054" y="5361365"/>
                <a:ext cx="2106848" cy="707886"/>
              </a:xfrm>
              <a:prstGeom prst="rect">
                <a:avLst/>
              </a:prstGeom>
              <a:blipFill>
                <a:blip r:embed="rId16"/>
                <a:stretch>
                  <a:fillRect t="-5128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Titre 1">
            <a:extLst>
              <a:ext uri="{FF2B5EF4-FFF2-40B4-BE49-F238E27FC236}">
                <a16:creationId xmlns:a16="http://schemas.microsoft.com/office/drawing/2014/main" id="{C8F0F2EE-FC7C-4BD8-BA25-761927C844B4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3</a:t>
            </a:r>
            <a:endParaRPr lang="fr-CA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46310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6" grpId="0"/>
      <p:bldP spid="7" grpId="0"/>
      <p:bldP spid="8" grpId="0"/>
      <p:bldP spid="9" grpId="0" uiExpand="1" build="p"/>
      <p:bldP spid="10" grpId="0"/>
      <p:bldP spid="11" grpId="0" build="p"/>
      <p:bldP spid="12" grpId="0"/>
      <p:bldP spid="13" grpId="0" uiExpand="1" build="p"/>
      <p:bldP spid="14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DBD4BC-A77C-4486-9115-E1726B50D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200" b="1" dirty="0"/>
              <a:t>Quel volume de silane est nécessaire pour produite 4,50 g de dioxyde de silicium à TPN?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D84F1C39-FC87-4732-8B13-9E1EA831AA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0" y="1965058"/>
            <a:ext cx="9613861" cy="659345"/>
          </a:xfrm>
        </p:spPr>
        <p:txBody>
          <a:bodyPr anchor="ctr"/>
          <a:lstStyle/>
          <a:p>
            <a:pPr marL="0" indent="0" algn="ctr">
              <a:buNone/>
            </a:pPr>
            <a:r>
              <a:rPr lang="fr-CA" sz="2800" b="1" dirty="0"/>
              <a:t>SiH</a:t>
            </a:r>
            <a:r>
              <a:rPr lang="fr-CA" sz="2800" b="1" baseline="-25000" dirty="0"/>
              <a:t>4(g)</a:t>
            </a:r>
            <a:r>
              <a:rPr lang="fr-CA" sz="2800" b="1" dirty="0"/>
              <a:t> + 2O</a:t>
            </a:r>
            <a:r>
              <a:rPr lang="fr-CA" sz="2800" b="1" baseline="-25000" dirty="0"/>
              <a:t>2(g) </a:t>
            </a:r>
            <a:r>
              <a:rPr lang="fr-CA" sz="2800" b="1" dirty="0">
                <a:sym typeface="Wingdings" panose="05000000000000000000" pitchFamily="2" charset="2"/>
              </a:rPr>
              <a:t> SiO</a:t>
            </a:r>
            <a:r>
              <a:rPr lang="fr-CA" sz="2800" b="1" baseline="-25000" dirty="0">
                <a:sym typeface="Wingdings" panose="05000000000000000000" pitchFamily="2" charset="2"/>
              </a:rPr>
              <a:t>2(s)</a:t>
            </a:r>
            <a:r>
              <a:rPr lang="fr-CA" sz="2800" b="1" dirty="0">
                <a:sym typeface="Wingdings" panose="05000000000000000000" pitchFamily="2" charset="2"/>
              </a:rPr>
              <a:t> + 2H</a:t>
            </a:r>
            <a:r>
              <a:rPr lang="fr-CA" sz="2800" b="1" baseline="-25000" dirty="0">
                <a:sym typeface="Wingdings" panose="05000000000000000000" pitchFamily="2" charset="2"/>
              </a:rPr>
              <a:t>2</a:t>
            </a:r>
            <a:r>
              <a:rPr lang="fr-CA" sz="2800" b="1" dirty="0">
                <a:sym typeface="Wingdings" panose="05000000000000000000" pitchFamily="2" charset="2"/>
              </a:rPr>
              <a:t>O</a:t>
            </a:r>
            <a:r>
              <a:rPr lang="fr-CA" sz="2800" b="1" baseline="-25000" dirty="0">
                <a:sym typeface="Wingdings" panose="05000000000000000000" pitchFamily="2" charset="2"/>
              </a:rPr>
              <a:t>(g)</a:t>
            </a:r>
            <a:endParaRPr lang="fr-CA" dirty="0"/>
          </a:p>
        </p:txBody>
      </p:sp>
      <p:sp>
        <p:nvSpPr>
          <p:cNvPr id="5" name="Espace réservé du contenu 2">
            <a:extLst>
              <a:ext uri="{FF2B5EF4-FFF2-40B4-BE49-F238E27FC236}">
                <a16:creationId xmlns:a16="http://schemas.microsoft.com/office/drawing/2014/main" id="{BE25BA72-22A6-4009-9727-0428AC1C5DE1}"/>
              </a:ext>
            </a:extLst>
          </p:cNvPr>
          <p:cNvSpPr txBox="1">
            <a:spLocks/>
          </p:cNvSpPr>
          <p:nvPr/>
        </p:nvSpPr>
        <p:spPr>
          <a:xfrm>
            <a:off x="680320" y="2562070"/>
            <a:ext cx="9613861" cy="390525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+mj-lt"/>
              <a:buAutoNum type="arabicPeriod" startAt="3"/>
            </a:pPr>
            <a:r>
              <a:rPr lang="fr-CA" b="1" dirty="0"/>
              <a:t>Trouver la quantité de réactif nécessaire selon l’équilibrée:</a:t>
            </a:r>
          </a:p>
          <a:p>
            <a:pPr marL="0" indent="0">
              <a:buNone/>
            </a:pPr>
            <a:endParaRPr lang="fr-CA" baseline="-250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fr-CA" baseline="-25000" dirty="0">
              <a:solidFill>
                <a:srgbClr val="FFFF00"/>
              </a:solidFill>
            </a:endParaRPr>
          </a:p>
          <a:p>
            <a:pPr marL="0" indent="0">
              <a:buNone/>
            </a:pPr>
            <a:endParaRPr lang="fr-CA" baseline="-25000" dirty="0">
              <a:solidFill>
                <a:srgbClr val="FFFF00"/>
              </a:solidFill>
            </a:endParaRPr>
          </a:p>
          <a:p>
            <a:pPr marL="514350" indent="-514350">
              <a:buFont typeface="+mj-lt"/>
              <a:buAutoNum type="arabicPeriod" startAt="4"/>
            </a:pPr>
            <a:r>
              <a:rPr lang="fr-CA" b="1" dirty="0"/>
              <a:t>À l’aide de la formule des gaz parfaits, trouver le volume:</a:t>
            </a:r>
            <a:endParaRPr lang="fr-CA" sz="2000" dirty="0"/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DC344BF2-9D65-4993-99C2-EBA9DDC34B0A}"/>
              </a:ext>
            </a:extLst>
          </p:cNvPr>
          <p:cNvSpPr txBox="1"/>
          <p:nvPr>
            <p:custDataLst>
              <p:tags r:id="rId1"/>
            </p:custDataLst>
          </p:nvPr>
        </p:nvSpPr>
        <p:spPr>
          <a:xfrm>
            <a:off x="440215" y="4423670"/>
            <a:ext cx="32510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>
                <a:solidFill>
                  <a:srgbClr val="FFFF00"/>
                </a:solidFill>
              </a:rPr>
              <a:t>1- Données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1A2C4075-0DCA-4A7B-AE5B-7164F0177457}"/>
                  </a:ext>
                </a:extLst>
              </p:cNvPr>
              <p:cNvSpPr txBox="1"/>
              <p:nvPr>
                <p:custDataLst>
                  <p:tags r:id="rId2"/>
                </p:custDataLst>
              </p:nvPr>
            </p:nvSpPr>
            <p:spPr>
              <a:xfrm>
                <a:off x="440215" y="4777494"/>
                <a:ext cx="3251048" cy="20805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fr-CA" sz="2000" dirty="0">
                    <a:solidFill>
                      <a:srgbClr val="FFFF00"/>
                    </a:solidFill>
                  </a:rPr>
                  <a:t>TPN</a:t>
                </a:r>
              </a:p>
              <a:p>
                <a:r>
                  <a:rPr lang="fr-CA" sz="2000" dirty="0">
                    <a:solidFill>
                      <a:srgbClr val="FFFF00"/>
                    </a:solidFill>
                  </a:rPr>
                  <a:t>P = 101,3 kPa</a:t>
                </a:r>
              </a:p>
              <a:p>
                <a:r>
                  <a:rPr lang="fr-CA" sz="2000" dirty="0">
                    <a:solidFill>
                      <a:srgbClr val="FFFF00"/>
                    </a:solidFill>
                  </a:rPr>
                  <a:t>V = ?</a:t>
                </a:r>
              </a:p>
              <a:p>
                <a:r>
                  <a:rPr lang="fr-CA" sz="2000" dirty="0">
                    <a:solidFill>
                      <a:srgbClr val="FFFF00"/>
                    </a:solidFill>
                  </a:rPr>
                  <a:t>n = 0,075 mol</a:t>
                </a:r>
              </a:p>
              <a:p>
                <a:r>
                  <a:rPr lang="fr-CA" sz="2000" dirty="0">
                    <a:solidFill>
                      <a:srgbClr val="FFFF00"/>
                    </a:solidFill>
                  </a:rPr>
                  <a:t>T = 273 K</a:t>
                </a:r>
              </a:p>
              <a:p>
                <a:r>
                  <a:rPr lang="fr-CA" sz="2000" dirty="0">
                    <a:solidFill>
                      <a:srgbClr val="FFFF00"/>
                    </a:solidFill>
                  </a:rPr>
                  <a:t>R = 8,314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fr-CA" sz="20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fr-CA" sz="20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𝒌𝑷𝒂</m:t>
                        </m:r>
                        <m:r>
                          <a:rPr lang="fr-CA" sz="20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∙ </m:t>
                        </m:r>
                        <m:r>
                          <a:rPr lang="fr-CA" sz="20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𝑳</m:t>
                        </m:r>
                      </m:num>
                      <m:den>
                        <m:r>
                          <a:rPr lang="fr-CA" sz="20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𝒎𝒐𝒍</m:t>
                        </m:r>
                        <m:r>
                          <a:rPr lang="fr-CA" sz="20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</a:rPr>
                          <m:t> ∙ </m:t>
                        </m:r>
                        <m:r>
                          <a:rPr lang="fr-CA" sz="2000" b="1" i="1">
                            <a:solidFill>
                              <a:srgbClr val="FFFF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𝑲</m:t>
                        </m:r>
                      </m:den>
                    </m:f>
                  </m:oMath>
                </a14:m>
                <a:endParaRPr lang="fr-CA" sz="20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9" name="ZoneTexte 8">
                <a:extLst>
                  <a:ext uri="{FF2B5EF4-FFF2-40B4-BE49-F238E27FC236}">
                    <a16:creationId xmlns:a16="http://schemas.microsoft.com/office/drawing/2014/main" id="{1A2C4075-0DCA-4A7B-AE5B-7164F01774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1"/>
                </p:custDataLst>
              </p:nvPr>
            </p:nvSpPr>
            <p:spPr>
              <a:xfrm>
                <a:off x="440215" y="4777494"/>
                <a:ext cx="3251048" cy="2080506"/>
              </a:xfrm>
              <a:prstGeom prst="rect">
                <a:avLst/>
              </a:prstGeom>
              <a:blipFill>
                <a:blip r:embed="rId12"/>
                <a:stretch>
                  <a:fillRect l="-1873" t="-2053" b="-880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ZoneTexte 9">
            <a:extLst>
              <a:ext uri="{FF2B5EF4-FFF2-40B4-BE49-F238E27FC236}">
                <a16:creationId xmlns:a16="http://schemas.microsoft.com/office/drawing/2014/main" id="{362B33E5-DC9F-43C7-B9A7-155FF214E8D2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3691264" y="4423670"/>
            <a:ext cx="2106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>
                <a:solidFill>
                  <a:srgbClr val="FFFF00"/>
                </a:solidFill>
              </a:rPr>
              <a:t>2- Formule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05D01C84-D801-42BE-BA79-063F07890795}"/>
                  </a:ext>
                </a:extLst>
              </p:cNvPr>
              <p:cNvSpPr txBox="1"/>
              <p:nvPr>
                <p:custDataLst>
                  <p:tags r:id="rId4"/>
                </p:custDataLst>
              </p:nvPr>
            </p:nvSpPr>
            <p:spPr>
              <a:xfrm>
                <a:off x="3691264" y="4926641"/>
                <a:ext cx="2106848" cy="12820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CA" sz="20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𝑃𝑉</m:t>
                      </m:r>
                      <m:r>
                        <a:rPr lang="fr-CA" sz="20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fr-CA" sz="20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𝑛𝑅𝑇</m:t>
                      </m:r>
                    </m:oMath>
                  </m:oMathPara>
                </a14:m>
                <a:endParaRPr lang="fr-CA" sz="2000" dirty="0">
                  <a:solidFill>
                    <a:srgbClr val="FFFF00"/>
                  </a:solidFill>
                </a:endParaRPr>
              </a:p>
              <a:p>
                <a:endParaRPr lang="fr-CA" sz="2000" dirty="0">
                  <a:solidFill>
                    <a:srgbClr val="FFFF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CA" sz="20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fr-CA" sz="2000" b="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fr-CA" sz="20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sz="20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𝑛𝑅𝑇</m:t>
                          </m:r>
                        </m:num>
                        <m:den>
                          <m:r>
                            <a:rPr lang="fr-CA" sz="20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</m:oMath>
                  </m:oMathPara>
                </a14:m>
                <a:endParaRPr lang="fr-CA" sz="20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1" name="ZoneTexte 10">
                <a:extLst>
                  <a:ext uri="{FF2B5EF4-FFF2-40B4-BE49-F238E27FC236}">
                    <a16:creationId xmlns:a16="http://schemas.microsoft.com/office/drawing/2014/main" id="{05D01C84-D801-42BE-BA79-063F078907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3"/>
                </p:custDataLst>
              </p:nvPr>
            </p:nvSpPr>
            <p:spPr>
              <a:xfrm>
                <a:off x="3691264" y="4926641"/>
                <a:ext cx="2106848" cy="1282082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ZoneTexte 11">
            <a:extLst>
              <a:ext uri="{FF2B5EF4-FFF2-40B4-BE49-F238E27FC236}">
                <a16:creationId xmlns:a16="http://schemas.microsoft.com/office/drawing/2014/main" id="{A6E7493B-E8BD-4E00-B3DD-2EFFCF9C5F6D}"/>
              </a:ext>
            </a:extLst>
          </p:cNvPr>
          <p:cNvSpPr txBox="1"/>
          <p:nvPr>
            <p:custDataLst>
              <p:tags r:id="rId5"/>
            </p:custDataLst>
          </p:nvPr>
        </p:nvSpPr>
        <p:spPr>
          <a:xfrm>
            <a:off x="5552501" y="4423670"/>
            <a:ext cx="277021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>
                <a:solidFill>
                  <a:srgbClr val="FFFF00"/>
                </a:solidFill>
              </a:rPr>
              <a:t>3- Calculs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0F2BB495-DC91-49B4-89EC-711A7E895558}"/>
                  </a:ext>
                </a:extLst>
              </p:cNvPr>
              <p:cNvSpPr txBox="1"/>
              <p:nvPr>
                <p:custDataLst>
                  <p:tags r:id="rId6"/>
                </p:custDataLst>
              </p:nvPr>
            </p:nvSpPr>
            <p:spPr>
              <a:xfrm>
                <a:off x="5552503" y="4751693"/>
                <a:ext cx="4563644" cy="179459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CA" sz="20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fr-CA" sz="2000" i="1" smtClean="0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fr-CA" sz="20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sz="20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𝑛𝑅𝑇</m:t>
                          </m:r>
                        </m:num>
                        <m:den>
                          <m:r>
                            <a:rPr lang="fr-CA" sz="20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𝑃</m:t>
                          </m:r>
                        </m:den>
                      </m:f>
                    </m:oMath>
                  </m:oMathPara>
                </a14:m>
                <a:endParaRPr lang="fr-CA" sz="2000" dirty="0">
                  <a:solidFill>
                    <a:srgbClr val="FFFF00"/>
                  </a:solidFill>
                </a:endParaRPr>
              </a:p>
              <a:p>
                <a:endParaRPr lang="fr-CA" sz="2000" dirty="0">
                  <a:solidFill>
                    <a:srgbClr val="FFFF00"/>
                  </a:solidFill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fr-CA" sz="20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fr-CA" sz="2000" i="1">
                          <a:solidFill>
                            <a:srgbClr val="FFFF00"/>
                          </a:solidFill>
                          <a:latin typeface="Cambria Math" panose="02040503050406030204" pitchFamily="18" charset="0"/>
                        </a:rPr>
                        <m:t> = </m:t>
                      </m:r>
                      <m:f>
                        <m:fPr>
                          <m:ctrlPr>
                            <a:rPr lang="fr-CA" sz="2000" i="1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fr-CA" sz="20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0,075 </m:t>
                          </m:r>
                          <m:r>
                            <a:rPr lang="fr-CA" sz="20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𝑚𝑜𝑙</m:t>
                          </m:r>
                          <m:r>
                            <a:rPr lang="fr-CA" sz="20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∙8,314</m:t>
                          </m:r>
                          <m:f>
                            <m:fPr>
                              <m:ctrlPr>
                                <a:rPr lang="fr-CA" sz="200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fr-CA" sz="2000" b="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𝑘𝑃𝑎</m:t>
                              </m:r>
                              <m:r>
                                <a:rPr lang="fr-CA" sz="2000" b="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 ∙ </m:t>
                              </m:r>
                              <m:r>
                                <a:rPr lang="fr-CA" sz="2000" b="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𝐿</m:t>
                              </m:r>
                            </m:num>
                            <m:den>
                              <m:r>
                                <a:rPr lang="fr-CA" sz="2000" b="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𝑚𝑜𝑙</m:t>
                              </m:r>
                              <m:r>
                                <a:rPr lang="fr-CA" sz="2000" b="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</a:rPr>
                                <m:t> ∙ </m:t>
                              </m:r>
                              <m:r>
                                <a:rPr lang="fr-CA" sz="2000" b="0" i="1">
                                  <a:solidFill>
                                    <a:srgbClr val="FFFF00"/>
                                  </a:solidFill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𝐾</m:t>
                              </m:r>
                            </m:den>
                          </m:f>
                          <m:r>
                            <a:rPr lang="fr-CA" sz="20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∙273 </m:t>
                          </m:r>
                          <m:r>
                            <a:rPr lang="fr-CA" sz="20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𝐾</m:t>
                          </m:r>
                        </m:num>
                        <m:den>
                          <m:r>
                            <a:rPr lang="fr-CA" sz="20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101,3 </m:t>
                          </m:r>
                          <m:r>
                            <a:rPr lang="fr-CA" sz="2000" b="0" i="1" smtClean="0">
                              <a:solidFill>
                                <a:srgbClr val="FFFF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𝑘𝑃𝑎</m:t>
                          </m:r>
                        </m:den>
                      </m:f>
                    </m:oMath>
                  </m:oMathPara>
                </a14:m>
                <a:endParaRPr lang="fr-CA" sz="20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3" name="ZoneTexte 12">
                <a:extLst>
                  <a:ext uri="{FF2B5EF4-FFF2-40B4-BE49-F238E27FC236}">
                    <a16:creationId xmlns:a16="http://schemas.microsoft.com/office/drawing/2014/main" id="{0F2BB495-DC91-49B4-89EC-711A7E8955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5"/>
                </p:custDataLst>
              </p:nvPr>
            </p:nvSpPr>
            <p:spPr>
              <a:xfrm>
                <a:off x="5552503" y="4751693"/>
                <a:ext cx="4563644" cy="179459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ZoneTexte 13">
            <a:extLst>
              <a:ext uri="{FF2B5EF4-FFF2-40B4-BE49-F238E27FC236}">
                <a16:creationId xmlns:a16="http://schemas.microsoft.com/office/drawing/2014/main" id="{8BB6A032-0EE1-492C-8C2E-FBDDB9CC339C}"/>
              </a:ext>
            </a:extLst>
          </p:cNvPr>
          <p:cNvSpPr txBox="1"/>
          <p:nvPr>
            <p:custDataLst>
              <p:tags r:id="rId7"/>
            </p:custDataLst>
          </p:nvPr>
        </p:nvSpPr>
        <p:spPr>
          <a:xfrm>
            <a:off x="10116147" y="4423670"/>
            <a:ext cx="210684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000" b="1" dirty="0">
                <a:solidFill>
                  <a:srgbClr val="FFFF00"/>
                </a:solidFill>
              </a:rPr>
              <a:t>4- Réponse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A89451A8-51A3-4B8A-9486-F415B6FE98DE}"/>
                  </a:ext>
                </a:extLst>
              </p:cNvPr>
              <p:cNvSpPr txBox="1"/>
              <p:nvPr>
                <p:custDataLst>
                  <p:tags r:id="rId8"/>
                </p:custDataLst>
              </p:nvPr>
            </p:nvSpPr>
            <p:spPr>
              <a:xfrm>
                <a:off x="10116147" y="4961255"/>
                <a:ext cx="2039273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fr-CA" sz="20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fr-CA" sz="2000" b="0" i="1" smtClean="0">
                        <a:solidFill>
                          <a:srgbClr val="FFFF00"/>
                        </a:solidFill>
                        <a:latin typeface="Cambria Math" panose="02040503050406030204" pitchFamily="18" charset="0"/>
                      </a:rPr>
                      <m:t> =</m:t>
                    </m:r>
                  </m:oMath>
                </a14:m>
                <a:r>
                  <a:rPr lang="fr-CA" sz="2000" dirty="0">
                    <a:solidFill>
                      <a:srgbClr val="FFFF00"/>
                    </a:solidFill>
                  </a:rPr>
                  <a:t> 1,68 L</a:t>
                </a:r>
              </a:p>
              <a:p>
                <a:endParaRPr lang="fr-CA" sz="2000" dirty="0">
                  <a:solidFill>
                    <a:srgbClr val="FFFF00"/>
                  </a:solidFill>
                </a:endParaRPr>
              </a:p>
            </p:txBody>
          </p:sp>
        </mc:Choice>
        <mc:Fallback xmlns="">
          <p:sp>
            <p:nvSpPr>
              <p:cNvPr id="15" name="ZoneTexte 14">
                <a:extLst>
                  <a:ext uri="{FF2B5EF4-FFF2-40B4-BE49-F238E27FC236}">
                    <a16:creationId xmlns:a16="http://schemas.microsoft.com/office/drawing/2014/main" id="{A89451A8-51A3-4B8A-9486-F415B6FE98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>
                <p:custDataLst>
                  <p:tags r:id="rId17"/>
                </p:custDataLst>
              </p:nvPr>
            </p:nvSpPr>
            <p:spPr>
              <a:xfrm>
                <a:off x="10116147" y="4961255"/>
                <a:ext cx="2039273" cy="707886"/>
              </a:xfrm>
              <a:prstGeom prst="rect">
                <a:avLst/>
              </a:prstGeom>
              <a:blipFill>
                <a:blip r:embed="rId18"/>
                <a:stretch>
                  <a:fillRect t="-6034"/>
                </a:stretch>
              </a:blipFill>
            </p:spPr>
            <p:txBody>
              <a:bodyPr/>
              <a:lstStyle/>
              <a:p>
                <a:r>
                  <a:rPr lang="fr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ZoneTexte 5">
            <a:extLst>
              <a:ext uri="{FF2B5EF4-FFF2-40B4-BE49-F238E27FC236}">
                <a16:creationId xmlns:a16="http://schemas.microsoft.com/office/drawing/2014/main" id="{D2C04694-3732-48B2-84D4-25821FE46566}"/>
              </a:ext>
            </a:extLst>
          </p:cNvPr>
          <p:cNvSpPr txBox="1"/>
          <p:nvPr/>
        </p:nvSpPr>
        <p:spPr>
          <a:xfrm>
            <a:off x="680320" y="3085630"/>
            <a:ext cx="5117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>
                <a:solidFill>
                  <a:srgbClr val="FFFF00"/>
                </a:solidFill>
              </a:rPr>
              <a:t>1 mol de SiH</a:t>
            </a:r>
            <a:r>
              <a:rPr lang="fr-CA" sz="2400" baseline="-25000" dirty="0">
                <a:solidFill>
                  <a:srgbClr val="FFFF00"/>
                </a:solidFill>
              </a:rPr>
              <a:t>4</a:t>
            </a:r>
            <a:r>
              <a:rPr lang="fr-CA" sz="2400" dirty="0">
                <a:solidFill>
                  <a:srgbClr val="FFFF00"/>
                </a:solidFill>
              </a:rPr>
              <a:t> </a:t>
            </a:r>
            <a:r>
              <a:rPr lang="fr-CA" sz="2400" dirty="0">
                <a:solidFill>
                  <a:srgbClr val="FFFF00"/>
                </a:solidFill>
                <a:sym typeface="Wingdings" panose="05000000000000000000" pitchFamily="2" charset="2"/>
              </a:rPr>
              <a:t> 1 mol de SiO</a:t>
            </a:r>
            <a:r>
              <a:rPr lang="fr-CA" sz="2400" baseline="-25000" dirty="0">
                <a:solidFill>
                  <a:srgbClr val="FFFF00"/>
                </a:solidFill>
                <a:sym typeface="Wingdings" panose="05000000000000000000" pitchFamily="2" charset="2"/>
              </a:rPr>
              <a:t>2</a:t>
            </a:r>
            <a:endParaRPr lang="fr-CA" sz="2400" baseline="-25000" dirty="0">
              <a:solidFill>
                <a:srgbClr val="FFFF00"/>
              </a:solidFill>
            </a:endParaRPr>
          </a:p>
          <a:p>
            <a:r>
              <a:rPr lang="fr-CA" sz="2400" dirty="0">
                <a:solidFill>
                  <a:srgbClr val="FFFF00"/>
                </a:solidFill>
              </a:rPr>
              <a:t>x mol de SiH</a:t>
            </a:r>
            <a:r>
              <a:rPr lang="fr-CA" sz="2400" baseline="-25000" dirty="0">
                <a:solidFill>
                  <a:srgbClr val="FFFF00"/>
                </a:solidFill>
              </a:rPr>
              <a:t>4</a:t>
            </a:r>
            <a:r>
              <a:rPr lang="fr-CA" sz="2400" dirty="0">
                <a:solidFill>
                  <a:srgbClr val="FFFF00"/>
                </a:solidFill>
              </a:rPr>
              <a:t> </a:t>
            </a:r>
            <a:r>
              <a:rPr lang="fr-CA" sz="2400" dirty="0">
                <a:solidFill>
                  <a:srgbClr val="FFFF00"/>
                </a:solidFill>
                <a:sym typeface="Wingdings" panose="05000000000000000000" pitchFamily="2" charset="2"/>
              </a:rPr>
              <a:t> 0,075mol de SiO</a:t>
            </a:r>
            <a:r>
              <a:rPr lang="fr-CA" sz="2400" baseline="-25000" dirty="0">
                <a:solidFill>
                  <a:srgbClr val="FFFF00"/>
                </a:solidFill>
                <a:sym typeface="Wingdings" panose="05000000000000000000" pitchFamily="2" charset="2"/>
              </a:rPr>
              <a:t>2</a:t>
            </a:r>
          </a:p>
        </p:txBody>
      </p:sp>
      <p:sp>
        <p:nvSpPr>
          <p:cNvPr id="16" name="ZoneTexte 15">
            <a:extLst>
              <a:ext uri="{FF2B5EF4-FFF2-40B4-BE49-F238E27FC236}">
                <a16:creationId xmlns:a16="http://schemas.microsoft.com/office/drawing/2014/main" id="{66E67EB6-777A-4333-86C7-E0D2ECFEAE35}"/>
              </a:ext>
            </a:extLst>
          </p:cNvPr>
          <p:cNvSpPr txBox="1"/>
          <p:nvPr/>
        </p:nvSpPr>
        <p:spPr>
          <a:xfrm>
            <a:off x="6096000" y="3213732"/>
            <a:ext cx="41981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2400" dirty="0">
                <a:solidFill>
                  <a:srgbClr val="FFFF00"/>
                </a:solidFill>
              </a:rPr>
              <a:t>x mol de SiH</a:t>
            </a:r>
            <a:r>
              <a:rPr lang="fr-CA" sz="2400" baseline="-25000" dirty="0">
                <a:solidFill>
                  <a:srgbClr val="FFFF00"/>
                </a:solidFill>
              </a:rPr>
              <a:t>4</a:t>
            </a:r>
            <a:r>
              <a:rPr lang="fr-CA" sz="2400" dirty="0">
                <a:solidFill>
                  <a:srgbClr val="FFFF00"/>
                </a:solidFill>
              </a:rPr>
              <a:t> </a:t>
            </a:r>
            <a:r>
              <a:rPr lang="fr-CA" sz="2400" dirty="0">
                <a:solidFill>
                  <a:srgbClr val="FFFF00"/>
                </a:solidFill>
                <a:sym typeface="Wingdings" panose="05000000000000000000" pitchFamily="2" charset="2"/>
              </a:rPr>
              <a:t>= 0,075mol</a:t>
            </a:r>
            <a:endParaRPr lang="fr-CA" sz="2400" baseline="-25000" dirty="0">
              <a:solidFill>
                <a:srgbClr val="FFFF00"/>
              </a:solidFill>
              <a:sym typeface="Wingdings" panose="05000000000000000000" pitchFamily="2" charset="2"/>
            </a:endParaRPr>
          </a:p>
        </p:txBody>
      </p:sp>
      <p:sp>
        <p:nvSpPr>
          <p:cNvPr id="17" name="Titre 1">
            <a:extLst>
              <a:ext uri="{FF2B5EF4-FFF2-40B4-BE49-F238E27FC236}">
                <a16:creationId xmlns:a16="http://schemas.microsoft.com/office/drawing/2014/main" id="{99EB59B4-9B91-4222-BEE3-9D8A5656549A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3</a:t>
            </a:r>
            <a:endParaRPr lang="fr-CA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867064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  <p:bldP spid="8" grpId="0"/>
      <p:bldP spid="9" grpId="0" build="p"/>
      <p:bldP spid="10" grpId="0"/>
      <p:bldP spid="11" grpId="0" build="p"/>
      <p:bldP spid="12" grpId="0"/>
      <p:bldP spid="13" grpId="0" uiExpand="1" build="p"/>
      <p:bldP spid="14" grpId="0"/>
      <p:bldP spid="15" grpId="0"/>
      <p:bldP spid="6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DBD4BC-A77C-4486-9115-E1726B50D7B3}"/>
              </a:ext>
            </a:extLst>
          </p:cNvPr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>
            <a:normAutofit/>
          </a:bodyPr>
          <a:lstStyle/>
          <a:p>
            <a:r>
              <a:rPr lang="fr-CA" sz="3200" b="1"/>
              <a:t>Démarche pour un problème stœchiométrique</a:t>
            </a:r>
            <a:endParaRPr lang="fr-CA" sz="3200" b="1" dirty="0"/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3FE926C-9338-426E-BA11-273E22E79A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336872"/>
            <a:ext cx="10844929" cy="4121077"/>
          </a:xfrm>
        </p:spPr>
        <p:txBody>
          <a:bodyPr anchor="ctr"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fr-CA" dirty="0"/>
              <a:t>Équilibrer votre réaction chimique</a:t>
            </a:r>
          </a:p>
          <a:p>
            <a:pPr marL="457200" indent="-457200">
              <a:buFont typeface="+mj-lt"/>
              <a:buAutoNum type="arabicPeriod"/>
            </a:pPr>
            <a:r>
              <a:rPr lang="fr-CA" dirty="0"/>
              <a:t>Identifier les réactifs et les produits</a:t>
            </a:r>
          </a:p>
          <a:p>
            <a:pPr marL="457200" indent="-457200">
              <a:buFont typeface="+mj-lt"/>
              <a:buAutoNum type="arabicPeriod"/>
            </a:pPr>
            <a:r>
              <a:rPr lang="fr-CA" dirty="0"/>
              <a:t>Convertir les masses données en nombre de moles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fr-CA" dirty="0"/>
              <a:t>Appliquer la correspondance du nombre de mole en fonction de la réaction chimique équilibrée</a:t>
            </a:r>
          </a:p>
          <a:p>
            <a:pPr marL="457200" indent="-457200">
              <a:buFont typeface="+mj-lt"/>
              <a:buAutoNum type="arabicPeriod"/>
            </a:pPr>
            <a:r>
              <a:rPr lang="fr-CA" dirty="0"/>
              <a:t>Selon la mise en situation donnée, utiliser la loi des gaz parfaits ou la loi générale des gaz</a:t>
            </a:r>
          </a:p>
          <a:p>
            <a:pPr lvl="1"/>
            <a:r>
              <a:rPr lang="fr-CA" dirty="0"/>
              <a:t>Repérer les paramètres données dans la mise en situation</a:t>
            </a:r>
          </a:p>
          <a:p>
            <a:pPr lvl="1"/>
            <a:r>
              <a:rPr lang="fr-CA" dirty="0"/>
              <a:t>Convertir les unités pour être conforme avec la loi utilisée</a:t>
            </a:r>
          </a:p>
          <a:p>
            <a:pPr lvl="1"/>
            <a:r>
              <a:rPr lang="fr-CA" dirty="0"/>
              <a:t>Isoler la variable</a:t>
            </a:r>
          </a:p>
          <a:p>
            <a:pPr lvl="1"/>
            <a:r>
              <a:rPr lang="fr-CA" dirty="0"/>
              <a:t>Trouver l’inconnu selon l’équation isolée.</a:t>
            </a:r>
          </a:p>
        </p:txBody>
      </p:sp>
      <p:sp>
        <p:nvSpPr>
          <p:cNvPr id="15" name="Titre 1">
            <a:extLst>
              <a:ext uri="{FF2B5EF4-FFF2-40B4-BE49-F238E27FC236}">
                <a16:creationId xmlns:a16="http://schemas.microsoft.com/office/drawing/2014/main" id="{FC932B1A-4B79-4704-9DAB-7370D52F5927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3</a:t>
            </a:r>
            <a:endParaRPr lang="fr-CA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22303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DBD4BC-A77C-4486-9115-E1726B50D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b="1" dirty="0"/>
              <a:t>Mise en garde</a:t>
            </a:r>
          </a:p>
        </p:txBody>
      </p:sp>
      <p:sp>
        <p:nvSpPr>
          <p:cNvPr id="17" name="Espace réservé du contenu 16">
            <a:extLst>
              <a:ext uri="{FF2B5EF4-FFF2-40B4-BE49-F238E27FC236}">
                <a16:creationId xmlns:a16="http://schemas.microsoft.com/office/drawing/2014/main" id="{B5AD8A6F-D7EF-4107-B1E9-10E14A0DCB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>
              <a:lnSpc>
                <a:spcPct val="100000"/>
              </a:lnSpc>
            </a:pPr>
            <a:r>
              <a:rPr lang="fr-CA" dirty="0"/>
              <a:t>La première méthode (p.132-133) que propose le manuel est fortement déconseillé. </a:t>
            </a:r>
          </a:p>
          <a:p>
            <a:pPr lvl="1">
              <a:lnSpc>
                <a:spcPct val="100000"/>
              </a:lnSpc>
            </a:pPr>
            <a:r>
              <a:rPr lang="fr-CA" b="1" dirty="0"/>
              <a:t>ÉVITER DE FAIRE LES CORRESPONDANCE DE CALCULS AVEC DES MASSES ET DES VOLUMES.</a:t>
            </a:r>
          </a:p>
          <a:p>
            <a:pPr>
              <a:lnSpc>
                <a:spcPct val="100000"/>
              </a:lnSpc>
            </a:pPr>
            <a:r>
              <a:rPr lang="fr-CA" dirty="0"/>
              <a:t>La </a:t>
            </a:r>
            <a:r>
              <a:rPr lang="fr-CA" b="1" u="sng" dirty="0">
                <a:solidFill>
                  <a:schemeClr val="accent2"/>
                </a:solidFill>
              </a:rPr>
              <a:t>deuxième méthode</a:t>
            </a:r>
            <a:r>
              <a:rPr lang="fr-CA" dirty="0"/>
              <a:t> avec la conversion en nombre de mole est idéale puisqu’elle évite le risque d’erreur.</a:t>
            </a:r>
          </a:p>
          <a:p>
            <a:pPr lvl="1">
              <a:lnSpc>
                <a:spcPct val="100000"/>
              </a:lnSpc>
            </a:pPr>
            <a:r>
              <a:rPr lang="fr-CA" b="1" dirty="0">
                <a:solidFill>
                  <a:schemeClr val="accent2"/>
                </a:solidFill>
              </a:rPr>
              <a:t>Faites les correspondance en nombre de moles</a:t>
            </a:r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2A3EA3B5-CF1A-4871-B31A-5CD1B1D433F8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3</a:t>
            </a:r>
            <a:endParaRPr lang="fr-CA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748995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EDBD4BC-A77C-4486-9115-E1726B50D7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b="1" dirty="0"/>
              <a:t>Mise en garde</a:t>
            </a:r>
          </a:p>
        </p:txBody>
      </p:sp>
      <p:sp>
        <p:nvSpPr>
          <p:cNvPr id="18" name="Titre 1">
            <a:extLst>
              <a:ext uri="{FF2B5EF4-FFF2-40B4-BE49-F238E27FC236}">
                <a16:creationId xmlns:a16="http://schemas.microsoft.com/office/drawing/2014/main" id="{2A3EA3B5-CF1A-4871-B31A-5CD1B1D433F8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 dirty="0">
                <a:solidFill>
                  <a:schemeClr val="bg1"/>
                </a:solidFill>
              </a:rPr>
              <a:t>Chapitre 3</a:t>
            </a:r>
            <a:endParaRPr lang="fr-CA" sz="1600" b="1" dirty="0">
              <a:solidFill>
                <a:schemeClr val="bg1"/>
              </a:solidFill>
            </a:endParaRP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C969BD44-908B-4995-93D7-57850B6C86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0321" y="2066924"/>
            <a:ext cx="10959229" cy="4467225"/>
          </a:xfrm>
        </p:spPr>
        <p:txBody>
          <a:bodyPr anchor="ctr">
            <a:normAutofit fontScale="92500" lnSpcReduction="10000"/>
          </a:bodyPr>
          <a:lstStyle/>
          <a:p>
            <a:r>
              <a:rPr lang="fr-CA" dirty="0"/>
              <a:t>Raccourci: stœchiométrie avec proportion des coefficients et en fonction du volume</a:t>
            </a:r>
          </a:p>
          <a:p>
            <a:r>
              <a:rPr lang="fr-CA" dirty="0"/>
              <a:t>Si les conditions de température et pression sont constantes avant et après, tu peux faire une comparaison directe (proportion) avec n et V</a:t>
            </a:r>
          </a:p>
          <a:p>
            <a:r>
              <a:rPr lang="fr-CA" dirty="0"/>
              <a:t>Tous les réactifs et produits sont gazeux</a:t>
            </a:r>
          </a:p>
          <a:p>
            <a:r>
              <a:rPr lang="fr-CA" dirty="0"/>
              <a:t>Cependant, la correspondance par moles (n) fonctionne toujours. Ensuite tu calcules le résultat désiré avec PV=</a:t>
            </a:r>
            <a:r>
              <a:rPr lang="fr-CA" dirty="0" err="1"/>
              <a:t>nRT</a:t>
            </a:r>
            <a:endParaRPr lang="fr-CA" dirty="0"/>
          </a:p>
          <a:p>
            <a:r>
              <a:rPr lang="fr-CA" dirty="0"/>
              <a:t>Tu peux faire des comparaisons avec les volumes molaires à TAPN et TPN</a:t>
            </a:r>
          </a:p>
          <a:p>
            <a:r>
              <a:rPr lang="fr-CA" dirty="0"/>
              <a:t>Mais tu dois les mémoriser ou les calculer</a:t>
            </a:r>
          </a:p>
          <a:p>
            <a:r>
              <a:rPr lang="fr-CA" dirty="0"/>
              <a:t>Selon le manuel, les correspondances se font avec L ou g. Cette méthode n’est pas universelle.. Tu vas éprouver des difficultés pour le reste de l’année si tu n’es pas capable de faire des correspondances avec les moles et les coefficients.</a:t>
            </a:r>
          </a:p>
        </p:txBody>
      </p:sp>
    </p:spTree>
    <p:extLst>
      <p:ext uri="{BB962C8B-B14F-4D97-AF65-F5344CB8AC3E}">
        <p14:creationId xmlns:p14="http://schemas.microsoft.com/office/powerpoint/2010/main" val="104567843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Free photo: Storm Clouds - Sky, Nobody, Ominous - Free Download ...">
            <a:extLst>
              <a:ext uri="{FF2B5EF4-FFF2-40B4-BE49-F238E27FC236}">
                <a16:creationId xmlns:a16="http://schemas.microsoft.com/office/drawing/2014/main" id="{4A86AC4E-0D5F-470C-AFF0-49597CD1402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8" t="9091" r="7393"/>
          <a:stretch/>
        </p:blipFill>
        <p:spPr bwMode="auto">
          <a:xfrm>
            <a:off x="-3176" y="10"/>
            <a:ext cx="12192000" cy="6857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Rectangle 24">
            <a:extLst>
              <a:ext uri="{FF2B5EF4-FFF2-40B4-BE49-F238E27FC236}">
                <a16:creationId xmlns:a16="http://schemas.microsoft.com/office/drawing/2014/main" id="{8C8D824E-2FE2-436D-BA86-C0386D8FA9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4249541"/>
            <a:ext cx="8968085" cy="1660332"/>
          </a:xfrm>
          <a:prstGeom prst="rect">
            <a:avLst/>
          </a:prstGeom>
          <a:solidFill>
            <a:schemeClr val="bg1">
              <a:lumMod val="95000"/>
              <a:lumOff val="5000"/>
              <a:alpha val="9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706A21BE-F897-40C9-8638-CF8E292ECD9D}"/>
              </a:ext>
            </a:extLst>
          </p:cNvPr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680322" y="4402667"/>
            <a:ext cx="8133478" cy="940240"/>
          </a:xfrm>
        </p:spPr>
        <p:txBody>
          <a:bodyPr>
            <a:normAutofit/>
          </a:bodyPr>
          <a:lstStyle/>
          <a:p>
            <a:r>
              <a:rPr lang="fr-CA" sz="4800" b="1" dirty="0"/>
              <a:t>Devoir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D4E62E99-E55A-4404-B79D-9C8CC852344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4249541"/>
            <a:ext cx="3077109" cy="166033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6F2B71E6-6516-4BB6-B895-35E8F28921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902314"/>
            <a:ext cx="8968085" cy="275942"/>
          </a:xfrm>
          <a:prstGeom prst="rect">
            <a:avLst/>
          </a:prstGeom>
          <a:blipFill>
            <a:blip r:embed="rId4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BB39608-D59B-4A40-BD24-A3B510F028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111715" y="5902314"/>
            <a:ext cx="3080285" cy="275942"/>
          </a:xfrm>
          <a:prstGeom prst="rect">
            <a:avLst/>
          </a:pr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itre 1">
            <a:extLst>
              <a:ext uri="{FF2B5EF4-FFF2-40B4-BE49-F238E27FC236}">
                <a16:creationId xmlns:a16="http://schemas.microsoft.com/office/drawing/2014/main" id="{C48893AA-9C87-4575-8B85-B3617D9AF696}"/>
              </a:ext>
            </a:extLst>
          </p:cNvPr>
          <p:cNvSpPr txBox="1">
            <a:spLocks/>
          </p:cNvSpPr>
          <p:nvPr/>
        </p:nvSpPr>
        <p:spPr>
          <a:xfrm>
            <a:off x="9093198" y="4241982"/>
            <a:ext cx="3095626" cy="166033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fr-CA" sz="4000" b="1" dirty="0">
                <a:solidFill>
                  <a:schemeClr val="bg1"/>
                </a:solidFill>
              </a:rPr>
              <a:t>Chapitre 3</a:t>
            </a:r>
            <a:endParaRPr lang="fr-CA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451018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9F8CC6B-9156-418F-AD24-C3F5D1434293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fr-CA" b="1"/>
              <a:t>Devoir</a:t>
            </a:r>
            <a:endParaRPr lang="fr-CA" b="1" dirty="0"/>
          </a:p>
        </p:txBody>
      </p:sp>
      <p:sp>
        <p:nvSpPr>
          <p:cNvPr id="11" name="Titre 1">
            <a:extLst>
              <a:ext uri="{FF2B5EF4-FFF2-40B4-BE49-F238E27FC236}">
                <a16:creationId xmlns:a16="http://schemas.microsoft.com/office/drawing/2014/main" id="{787E7CB0-D50F-4629-AEF6-BF7FF9C907A1}"/>
              </a:ext>
            </a:extLst>
          </p:cNvPr>
          <p:cNvSpPr txBox="1">
            <a:spLocks/>
          </p:cNvSpPr>
          <p:nvPr>
            <p:custDataLst>
              <p:tags r:id="rId2"/>
            </p:custDataLst>
          </p:nvPr>
        </p:nvSpPr>
        <p:spPr>
          <a:xfrm>
            <a:off x="10572709" y="609599"/>
            <a:ext cx="1619291" cy="13811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fr-CA" sz="1800" b="1">
                <a:solidFill>
                  <a:schemeClr val="bg1"/>
                </a:solidFill>
              </a:rPr>
              <a:t>Chapitre 3</a:t>
            </a:r>
            <a:endParaRPr lang="fr-CA" sz="1600" b="1" dirty="0">
              <a:solidFill>
                <a:schemeClr val="bg1"/>
              </a:solidFill>
            </a:endParaRPr>
          </a:p>
        </p:txBody>
      </p:sp>
      <p:sp>
        <p:nvSpPr>
          <p:cNvPr id="7" name="Espace réservé du contenu 4">
            <a:extLst>
              <a:ext uri="{FF2B5EF4-FFF2-40B4-BE49-F238E27FC236}">
                <a16:creationId xmlns:a16="http://schemas.microsoft.com/office/drawing/2014/main" id="{9E562A9A-CD77-4BFD-A431-7B3ED77D5077}"/>
              </a:ext>
            </a:extLst>
          </p:cNvPr>
          <p:cNvSpPr txBox="1">
            <a:spLocks/>
          </p:cNvSpPr>
          <p:nvPr/>
        </p:nvSpPr>
        <p:spPr>
          <a:xfrm>
            <a:off x="66675" y="2226428"/>
            <a:ext cx="2752725" cy="1808461"/>
          </a:xfrm>
          <a:prstGeom prst="rect">
            <a:avLst/>
          </a:prstGeom>
          <a:ln>
            <a:solidFill>
              <a:srgbClr val="FFFF00"/>
            </a:solidFill>
          </a:ln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/>
              <a:t>Dernier cours:</a:t>
            </a:r>
          </a:p>
          <a:p>
            <a:pPr lvl="1"/>
            <a:r>
              <a:rPr lang="fr-CA" dirty="0"/>
              <a:t>p. 54 #6 à 9, 11</a:t>
            </a:r>
          </a:p>
          <a:p>
            <a:pPr lvl="1"/>
            <a:r>
              <a:rPr lang="fr-CA" dirty="0"/>
              <a:t>Loi Dalton (aujourd’hui)</a:t>
            </a:r>
          </a:p>
          <a:p>
            <a:pPr lvl="2"/>
            <a:r>
              <a:rPr lang="fr-CA" dirty="0"/>
              <a:t>p.106 #1 à 6</a:t>
            </a:r>
          </a:p>
        </p:txBody>
      </p:sp>
      <p:pic>
        <p:nvPicPr>
          <p:cNvPr id="8" name="Image 5">
            <a:extLst>
              <a:ext uri="{FF2B5EF4-FFF2-40B4-BE49-F238E27FC236}">
                <a16:creationId xmlns:a16="http://schemas.microsoft.com/office/drawing/2014/main" id="{53CAB300-E5BC-4833-BC50-DE7ECF712782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902551" y="3030460"/>
            <a:ext cx="9127524" cy="1808462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8A3E5E2A-494A-4B62-8221-C3DBCF20A215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2903949" y="5011280"/>
            <a:ext cx="9126126" cy="1770108"/>
          </a:xfrm>
          <a:prstGeom prst="rect">
            <a:avLst/>
          </a:prstGeom>
        </p:spPr>
      </p:pic>
      <p:sp>
        <p:nvSpPr>
          <p:cNvPr id="12" name="Espace réservé du contenu 4">
            <a:extLst>
              <a:ext uri="{FF2B5EF4-FFF2-40B4-BE49-F238E27FC236}">
                <a16:creationId xmlns:a16="http://schemas.microsoft.com/office/drawing/2014/main" id="{190F0824-D1D4-409B-A2FC-6FDA957264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675" y="4303326"/>
            <a:ext cx="2752725" cy="1459299"/>
          </a:xfrm>
        </p:spPr>
        <p:txBody>
          <a:bodyPr anchor="ctr">
            <a:normAutofit/>
          </a:bodyPr>
          <a:lstStyle/>
          <a:p>
            <a:r>
              <a:rPr lang="fr-CA" sz="2000" dirty="0"/>
              <a:t>Calculs stœchiométriques</a:t>
            </a:r>
          </a:p>
          <a:p>
            <a:pPr lvl="1"/>
            <a:r>
              <a:rPr lang="fr-CA" sz="1800" dirty="0"/>
              <a:t>p. 134 #2, 4 à 9</a:t>
            </a:r>
          </a:p>
          <a:p>
            <a:pPr lvl="1"/>
            <a:r>
              <a:rPr lang="fr-CA" sz="1800" dirty="0"/>
              <a:t>p. 142 #2, 4, 5</a:t>
            </a:r>
          </a:p>
        </p:txBody>
      </p:sp>
      <p:sp>
        <p:nvSpPr>
          <p:cNvPr id="15" name="Espace réservé du contenu 4">
            <a:extLst>
              <a:ext uri="{FF2B5EF4-FFF2-40B4-BE49-F238E27FC236}">
                <a16:creationId xmlns:a16="http://schemas.microsoft.com/office/drawing/2014/main" id="{BA56689B-F5E4-43AE-9173-B2877782E0EE}"/>
              </a:ext>
            </a:extLst>
          </p:cNvPr>
          <p:cNvSpPr txBox="1">
            <a:spLocks/>
          </p:cNvSpPr>
          <p:nvPr/>
        </p:nvSpPr>
        <p:spPr>
          <a:xfrm>
            <a:off x="108251" y="5915025"/>
            <a:ext cx="2752725" cy="7128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dirty="0"/>
              <a:t>Quiz Moodle (3 questions)</a:t>
            </a:r>
          </a:p>
        </p:txBody>
      </p:sp>
    </p:spTree>
    <p:extLst>
      <p:ext uri="{BB962C8B-B14F-4D97-AF65-F5344CB8AC3E}">
        <p14:creationId xmlns:p14="http://schemas.microsoft.com/office/powerpoint/2010/main" val="215253579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Char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heme/theme1.xml><?xml version="1.0" encoding="utf-8"?>
<a:theme xmlns:a="http://schemas.openxmlformats.org/drawingml/2006/main" name="Berlin">
  <a:themeElements>
    <a:clrScheme name="Berlin">
      <a:dk1>
        <a:sysClr val="windowText" lastClr="000000"/>
      </a:dk1>
      <a:lt1>
        <a:sysClr val="window" lastClr="FFFFFF"/>
      </a:lt1>
      <a:dk2>
        <a:srgbClr val="1F8094"/>
      </a:dk2>
      <a:lt2>
        <a:srgbClr val="E7E6E6"/>
      </a:lt2>
      <a:accent1>
        <a:srgbClr val="39CDE7"/>
      </a:accent1>
      <a:accent2>
        <a:srgbClr val="60DE72"/>
      </a:accent2>
      <a:accent3>
        <a:srgbClr val="DDCC64"/>
      </a:accent3>
      <a:accent4>
        <a:srgbClr val="F49D50"/>
      </a:accent4>
      <a:accent5>
        <a:srgbClr val="E44951"/>
      </a:accent5>
      <a:accent6>
        <a:srgbClr val="D666F9"/>
      </a:accent6>
      <a:hlink>
        <a:srgbClr val="4BF7ED"/>
      </a:hlink>
      <a:folHlink>
        <a:srgbClr val="95E9F4"/>
      </a:folHlink>
    </a:clrScheme>
    <a:fontScheme name="Berlin">
      <a:maj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erli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0000"/>
                <a:lumMod val="11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6000"/>
                <a:shade val="100000"/>
                <a:hueMod val="92000"/>
                <a:satMod val="200000"/>
                <a:lumMod val="128000"/>
              </a:schemeClr>
            </a:gs>
            <a:gs pos="50000">
              <a:schemeClr val="phClr">
                <a:shade val="100000"/>
                <a:hueMod val="100000"/>
                <a:satMod val="110000"/>
                <a:lumMod val="130000"/>
              </a:schemeClr>
            </a:gs>
            <a:gs pos="100000">
              <a:schemeClr val="phClr">
                <a:shade val="78000"/>
                <a:hueMod val="118000"/>
                <a:satMod val="120000"/>
                <a:lumMod val="69000"/>
              </a:schemeClr>
            </a:gs>
          </a:gsLst>
          <a:lin ang="252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erlin" id="{7B5DBA9E-B069-418E-9360-A61BDD0615A4}" vid="{C7DC10E3-4FF5-456B-A359-A0F378C1E5F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319</TotalTime>
  <Words>675</Words>
  <Application>Microsoft Office PowerPoint</Application>
  <PresentationFormat>Grand écran</PresentationFormat>
  <Paragraphs>96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3" baseType="lpstr">
      <vt:lpstr>Arial</vt:lpstr>
      <vt:lpstr>Cambria Math</vt:lpstr>
      <vt:lpstr>Trebuchet MS</vt:lpstr>
      <vt:lpstr>Berlin</vt:lpstr>
      <vt:lpstr>Stœchiométrie des gaz</vt:lpstr>
      <vt:lpstr>Exemple 1  (Cahier OS chap. 3 exercices suppl. p.3 #3)</vt:lpstr>
      <vt:lpstr>Quel volume de silane est nécessaire pour produite 4,50 g de dioxyde de silicium à TPN?</vt:lpstr>
      <vt:lpstr>Quel volume de silane est nécessaire pour produite 4,50 g de dioxyde de silicium à TPN?</vt:lpstr>
      <vt:lpstr>Démarche pour un problème stœchiométrique</vt:lpstr>
      <vt:lpstr>Mise en garde</vt:lpstr>
      <vt:lpstr>Mise en garde</vt:lpstr>
      <vt:lpstr>Devoir</vt:lpstr>
      <vt:lpstr>Devoir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Stœchiométrie des gaz</dc:title>
  <dc:creator>Bacchi Jonathan</dc:creator>
  <cp:lastModifiedBy>Bacchi Jonathan</cp:lastModifiedBy>
  <cp:revision>34</cp:revision>
  <dcterms:created xsi:type="dcterms:W3CDTF">2020-08-21T13:13:01Z</dcterms:created>
  <dcterms:modified xsi:type="dcterms:W3CDTF">2020-10-09T15:25:43Z</dcterms:modified>
</cp:coreProperties>
</file>