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64" r:id="rId3"/>
    <p:sldId id="262" r:id="rId4"/>
    <p:sldId id="263" r:id="rId5"/>
    <p:sldId id="261" r:id="rId6"/>
    <p:sldId id="408" r:id="rId7"/>
    <p:sldId id="409" r:id="rId8"/>
    <p:sldId id="410" r:id="rId9"/>
    <p:sldId id="412" r:id="rId10"/>
    <p:sldId id="265" r:id="rId11"/>
    <p:sldId id="267" r:id="rId12"/>
    <p:sldId id="386" r:id="rId13"/>
    <p:sldId id="397" r:id="rId14"/>
    <p:sldId id="281" r:id="rId15"/>
    <p:sldId id="384" r:id="rId16"/>
    <p:sldId id="385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413" r:id="rId25"/>
    <p:sldId id="415" r:id="rId26"/>
    <p:sldId id="41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88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46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9612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622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143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6687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4942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824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0775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8036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8215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81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65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530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6306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8920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5833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2984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microsoft.com/office/2007/relationships/hdphoto" Target="../media/hdphoto1.wdp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21" Type="http://schemas.openxmlformats.org/officeDocument/2006/relationships/tags" Target="../tags/tag32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tags" Target="../tags/tag36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tags" Target="../tags/tag35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28" Type="http://schemas.openxmlformats.org/officeDocument/2006/relationships/image" Target="../media/image15.png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EAC529C3-2B46-4375-A573-4B749ACD2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2" r="9091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u="sng" dirty="0"/>
              <a:t>Révision 4</a:t>
            </a:r>
            <a:r>
              <a:rPr lang="fr-CA" sz="4800" b="1" u="sng" baseline="30000" dirty="0"/>
              <a:t>e</a:t>
            </a:r>
            <a:r>
              <a:rPr lang="fr-CA" sz="4800" b="1" u="sng" dirty="0"/>
              <a:t> secondaire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3E6D3AB-9E84-4EAF-8431-C61B8DCF41A8}"/>
              </a:ext>
            </a:extLst>
          </p:cNvPr>
          <p:cNvSpPr txBox="1">
            <a:spLocks/>
          </p:cNvSpPr>
          <p:nvPr/>
        </p:nvSpPr>
        <p:spPr>
          <a:xfrm>
            <a:off x="9102456" y="4249541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CA" sz="4400" b="1" dirty="0">
                <a:solidFill>
                  <a:schemeClr val="bg1"/>
                </a:solidFill>
              </a:rPr>
              <a:t>Chapitre Révision</a:t>
            </a:r>
          </a:p>
          <a:p>
            <a:pPr algn="ctr">
              <a:spcAft>
                <a:spcPts val="600"/>
              </a:spcAft>
            </a:pPr>
            <a:r>
              <a:rPr lang="fr-CA" sz="2400" b="1" dirty="0">
                <a:solidFill>
                  <a:schemeClr val="bg1"/>
                </a:solidFill>
              </a:rPr>
              <a:t>Cours 1</a:t>
            </a: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EAC529C3-2B46-4375-A573-4B749ACD2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2" r="9091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21858"/>
          </a:xfrm>
        </p:spPr>
        <p:txBody>
          <a:bodyPr anchor="ctr">
            <a:normAutofit/>
          </a:bodyPr>
          <a:lstStyle/>
          <a:p>
            <a:r>
              <a:rPr lang="fr-CA" sz="4800" b="1" dirty="0"/>
              <a:t>Les définitions de base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3E6D3AB-9E84-4EAF-8431-C61B8DCF41A8}"/>
              </a:ext>
            </a:extLst>
          </p:cNvPr>
          <p:cNvSpPr txBox="1">
            <a:spLocks/>
          </p:cNvSpPr>
          <p:nvPr/>
        </p:nvSpPr>
        <p:spPr>
          <a:xfrm>
            <a:off x="9102456" y="4249541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CA" sz="4400" b="1" dirty="0">
                <a:solidFill>
                  <a:schemeClr val="bg1"/>
                </a:solidFill>
              </a:rPr>
              <a:t>Chapitre Révision</a:t>
            </a:r>
          </a:p>
          <a:p>
            <a:pPr algn="ctr">
              <a:spcAft>
                <a:spcPts val="600"/>
              </a:spcAft>
            </a:pPr>
            <a:r>
              <a:rPr lang="fr-CA" sz="2400" b="1" dirty="0">
                <a:solidFill>
                  <a:schemeClr val="bg1"/>
                </a:solidFill>
              </a:rPr>
              <a:t>Cours 1</a:t>
            </a:r>
          </a:p>
        </p:txBody>
      </p:sp>
    </p:spTree>
    <p:extLst>
      <p:ext uri="{BB962C8B-B14F-4D97-AF65-F5344CB8AC3E}">
        <p14:creationId xmlns:p14="http://schemas.microsoft.com/office/powerpoint/2010/main" val="396295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Les définitions de base: Atome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9FA28E-3AD2-4C47-8A7A-310596E47FA3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3</a:t>
            </a:r>
          </a:p>
        </p:txBody>
      </p:sp>
      <p:sp>
        <p:nvSpPr>
          <p:cNvPr id="300" name="Espace réservé du texte 10">
            <a:extLst>
              <a:ext uri="{FF2B5EF4-FFF2-40B4-BE49-F238E27FC236}">
                <a16:creationId xmlns:a16="http://schemas.microsoft.com/office/drawing/2014/main" id="{A5D5C8F7-66EF-4261-91D8-3820901A8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14" y="2505909"/>
            <a:ext cx="5262562" cy="35988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CA" dirty="0"/>
              <a:t>La plus petite particules de matière.</a:t>
            </a:r>
          </a:p>
          <a:p>
            <a:pPr>
              <a:lnSpc>
                <a:spcPct val="100000"/>
              </a:lnSpc>
            </a:pPr>
            <a:r>
              <a:rPr lang="fr-CA" dirty="0"/>
              <a:t>Elle possède 3 composantes:</a:t>
            </a:r>
          </a:p>
          <a:p>
            <a:pPr lvl="1">
              <a:lnSpc>
                <a:spcPct val="100000"/>
              </a:lnSpc>
            </a:pPr>
            <a:r>
              <a:rPr lang="fr-CA" sz="2400" b="1" dirty="0">
                <a:solidFill>
                  <a:srgbClr val="FF0000"/>
                </a:solidFill>
              </a:rPr>
              <a:t>Protons (p</a:t>
            </a:r>
            <a:r>
              <a:rPr lang="fr-CA" sz="2400" b="1" baseline="30000" dirty="0">
                <a:solidFill>
                  <a:srgbClr val="FF0000"/>
                </a:solidFill>
              </a:rPr>
              <a:t>+</a:t>
            </a:r>
            <a:r>
              <a:rPr lang="fr-CA" sz="2400" b="1" dirty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fr-CA" sz="2400" b="1" dirty="0">
                <a:solidFill>
                  <a:srgbClr val="D17DF9"/>
                </a:solidFill>
              </a:rPr>
              <a:t>Neutrons (n</a:t>
            </a:r>
            <a:r>
              <a:rPr lang="fr-CA" sz="2400" b="1" baseline="30000" dirty="0">
                <a:solidFill>
                  <a:srgbClr val="D17DF9"/>
                </a:solidFill>
              </a:rPr>
              <a:t>0</a:t>
            </a:r>
            <a:r>
              <a:rPr lang="fr-CA" sz="2400" b="1" dirty="0">
                <a:solidFill>
                  <a:srgbClr val="D17DF9"/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fr-CA" sz="2400" b="1" dirty="0">
                <a:solidFill>
                  <a:srgbClr val="00B0F0"/>
                </a:solidFill>
              </a:rPr>
              <a:t>Électrons (e</a:t>
            </a:r>
            <a:r>
              <a:rPr lang="fr-CA" sz="2400" b="1" baseline="30000" dirty="0">
                <a:solidFill>
                  <a:srgbClr val="00B0F0"/>
                </a:solidFill>
              </a:rPr>
              <a:t>-</a:t>
            </a:r>
            <a:r>
              <a:rPr lang="fr-CA" sz="2400" b="1" dirty="0">
                <a:solidFill>
                  <a:srgbClr val="00B0F0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endParaRPr lang="fr-CA" dirty="0"/>
          </a:p>
        </p:txBody>
      </p:sp>
      <p:pic>
        <p:nvPicPr>
          <p:cNvPr id="301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DAE70FFB-14C7-41A0-AE5D-A16068EC0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15340" r="44386" b="1511"/>
          <a:stretch/>
        </p:blipFill>
        <p:spPr bwMode="auto">
          <a:xfrm>
            <a:off x="10572709" y="1990722"/>
            <a:ext cx="1619292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3" name="Groupe 302">
            <a:extLst>
              <a:ext uri="{FF2B5EF4-FFF2-40B4-BE49-F238E27FC236}">
                <a16:creationId xmlns:a16="http://schemas.microsoft.com/office/drawing/2014/main" id="{E306859F-0AAB-4985-91EF-E2E5F3CD7618}"/>
              </a:ext>
            </a:extLst>
          </p:cNvPr>
          <p:cNvGrpSpPr/>
          <p:nvPr/>
        </p:nvGrpSpPr>
        <p:grpSpPr>
          <a:xfrm>
            <a:off x="5822335" y="2745013"/>
            <a:ext cx="3335044" cy="3065237"/>
            <a:chOff x="5992493" y="2223212"/>
            <a:chExt cx="4356225" cy="4003805"/>
          </a:xfrm>
        </p:grpSpPr>
        <p:grpSp>
          <p:nvGrpSpPr>
            <p:cNvPr id="304" name="Groupe 303">
              <a:extLst>
                <a:ext uri="{FF2B5EF4-FFF2-40B4-BE49-F238E27FC236}">
                  <a16:creationId xmlns:a16="http://schemas.microsoft.com/office/drawing/2014/main" id="{B4181502-68B1-4305-937A-DAA0B13E3B5D}"/>
                </a:ext>
              </a:extLst>
            </p:cNvPr>
            <p:cNvGrpSpPr/>
            <p:nvPr/>
          </p:nvGrpSpPr>
          <p:grpSpPr>
            <a:xfrm>
              <a:off x="7262091" y="3423247"/>
              <a:ext cx="2120323" cy="1523488"/>
              <a:chOff x="7024702" y="3561665"/>
              <a:chExt cx="2585371" cy="1857633"/>
            </a:xfrm>
          </p:grpSpPr>
          <p:pic>
            <p:nvPicPr>
              <p:cNvPr id="31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1C8342D-B249-4625-A07E-985E6FAD78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529" y="3561665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32E2505-4442-4788-A628-DFE3E68E7F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4001" y="3584507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0D87719-0116-4496-B6B4-5EDFA9DA74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6977" y="3733800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6C31321-35C2-413E-AB86-91AEC2C3A8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4702" y="3856289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6F79C73-7B9D-434D-A32D-5E9F57C803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0266" y="3831649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0BC2F30-A512-4221-AD1F-1A816BBCE8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6978" y="4003784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5" name="Groupe 304">
              <a:extLst>
                <a:ext uri="{FF2B5EF4-FFF2-40B4-BE49-F238E27FC236}">
                  <a16:creationId xmlns:a16="http://schemas.microsoft.com/office/drawing/2014/main" id="{E45C5F97-C3CB-416A-A9DD-441AD2B73488}"/>
                </a:ext>
              </a:extLst>
            </p:cNvPr>
            <p:cNvGrpSpPr/>
            <p:nvPr/>
          </p:nvGrpSpPr>
          <p:grpSpPr>
            <a:xfrm>
              <a:off x="5992493" y="2223212"/>
              <a:ext cx="4356225" cy="4003805"/>
              <a:chOff x="5992493" y="2223212"/>
              <a:chExt cx="4356225" cy="4003805"/>
            </a:xfrm>
          </p:grpSpPr>
          <p:sp>
            <p:nvSpPr>
              <p:cNvPr id="306" name="Cercle : creux 305">
                <a:extLst>
                  <a:ext uri="{FF2B5EF4-FFF2-40B4-BE49-F238E27FC236}">
                    <a16:creationId xmlns:a16="http://schemas.microsoft.com/office/drawing/2014/main" id="{E6200EF7-50C2-4E47-AA32-C037EB1DC28B}"/>
                  </a:ext>
                </a:extLst>
              </p:cNvPr>
              <p:cNvSpPr/>
              <p:nvPr/>
            </p:nvSpPr>
            <p:spPr>
              <a:xfrm>
                <a:off x="6881416" y="2785303"/>
                <a:ext cx="2881674" cy="2846745"/>
              </a:xfrm>
              <a:prstGeom prst="donut">
                <a:avLst>
                  <a:gd name="adj" fmla="val 1058"/>
                </a:avLst>
              </a:prstGeom>
              <a:solidFill>
                <a:srgbClr val="F09415"/>
              </a:solidFill>
              <a:ln w="12700" cap="flat" cmpd="sng" algn="ctr">
                <a:solidFill>
                  <a:srgbClr val="F0941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pic>
            <p:nvPicPr>
              <p:cNvPr id="30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C60458B-BC10-4D44-99BD-55277EF351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2112" y="2512149"/>
                <a:ext cx="640282" cy="55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2DE77E1-B5EE-4FF1-B186-969281B213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3456" y="5349107"/>
                <a:ext cx="640282" cy="55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9" name="Cercle : creux 308">
                <a:extLst>
                  <a:ext uri="{FF2B5EF4-FFF2-40B4-BE49-F238E27FC236}">
                    <a16:creationId xmlns:a16="http://schemas.microsoft.com/office/drawing/2014/main" id="{120D6B52-FC83-4908-A87D-DF879B4A7B3C}"/>
                  </a:ext>
                </a:extLst>
              </p:cNvPr>
              <p:cNvSpPr/>
              <p:nvPr/>
            </p:nvSpPr>
            <p:spPr>
              <a:xfrm>
                <a:off x="6295787" y="2223212"/>
                <a:ext cx="4052931" cy="4003805"/>
              </a:xfrm>
              <a:prstGeom prst="donut">
                <a:avLst>
                  <a:gd name="adj" fmla="val 785"/>
                </a:avLst>
              </a:prstGeom>
              <a:solidFill>
                <a:srgbClr val="F09415"/>
              </a:solidFill>
              <a:ln w="12700" cap="flat" cmpd="sng" algn="ctr">
                <a:solidFill>
                  <a:srgbClr val="F0941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pic>
            <p:nvPicPr>
              <p:cNvPr id="31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991FC23-C626-4D76-8EB5-B189FB0270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2493" y="3980352"/>
                <a:ext cx="640282" cy="55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122" name="Picture 2" descr="Quelque chose affecte notre système solaire – Michelduchaine">
            <a:extLst>
              <a:ext uri="{FF2B5EF4-FFF2-40B4-BE49-F238E27FC236}">
                <a16:creationId xmlns:a16="http://schemas.microsoft.com/office/drawing/2014/main" id="{6DDED6E3-76AB-4FB0-A4EE-B1F87BA04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t="547" r="19474"/>
          <a:stretch/>
        </p:blipFill>
        <p:spPr bwMode="auto">
          <a:xfrm>
            <a:off x="5942883" y="2666188"/>
            <a:ext cx="3381491" cy="3344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" name="Rectangle 301">
            <a:extLst>
              <a:ext uri="{FF2B5EF4-FFF2-40B4-BE49-F238E27FC236}">
                <a16:creationId xmlns:a16="http://schemas.microsoft.com/office/drawing/2014/main" id="{E50A9229-200B-4276-9BC2-BFF2639D73EA}"/>
              </a:ext>
            </a:extLst>
          </p:cNvPr>
          <p:cNvSpPr/>
          <p:nvPr/>
        </p:nvSpPr>
        <p:spPr>
          <a:xfrm>
            <a:off x="680321" y="3848723"/>
            <a:ext cx="2739154" cy="81185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6660CCCD-768F-46F6-8E12-E9CCA34E2463}"/>
              </a:ext>
            </a:extLst>
          </p:cNvPr>
          <p:cNvCxnSpPr>
            <a:cxnSpLocks/>
            <a:stCxn id="302" idx="3"/>
            <a:endCxn id="319" idx="1"/>
          </p:cNvCxnSpPr>
          <p:nvPr/>
        </p:nvCxnSpPr>
        <p:spPr>
          <a:xfrm flipV="1">
            <a:off x="3419475" y="4254372"/>
            <a:ext cx="704284" cy="27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ZoneTexte 318">
            <a:extLst>
              <a:ext uri="{FF2B5EF4-FFF2-40B4-BE49-F238E27FC236}">
                <a16:creationId xmlns:a16="http://schemas.microsoft.com/office/drawing/2014/main" id="{3FEFC96F-730C-4F9B-8B3C-8AA3E34E5003}"/>
              </a:ext>
            </a:extLst>
          </p:cNvPr>
          <p:cNvSpPr txBox="1"/>
          <p:nvPr/>
        </p:nvSpPr>
        <p:spPr>
          <a:xfrm>
            <a:off x="4123759" y="3992762"/>
            <a:ext cx="119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FF00"/>
                </a:solidFill>
              </a:rPr>
              <a:t>Noyau</a:t>
            </a:r>
          </a:p>
        </p:txBody>
      </p:sp>
      <p:sp>
        <p:nvSpPr>
          <p:cNvPr id="5125" name="ZoneTexte 5124">
            <a:extLst>
              <a:ext uri="{FF2B5EF4-FFF2-40B4-BE49-F238E27FC236}">
                <a16:creationId xmlns:a16="http://schemas.microsoft.com/office/drawing/2014/main" id="{D072C11D-5A83-41FA-B4EF-8E1FE29F4745}"/>
              </a:ext>
            </a:extLst>
          </p:cNvPr>
          <p:cNvSpPr txBox="1"/>
          <p:nvPr/>
        </p:nvSpPr>
        <p:spPr>
          <a:xfrm>
            <a:off x="4991100" y="6058925"/>
            <a:ext cx="5581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FFC000"/>
                </a:solidFill>
              </a:rPr>
              <a:t>Représentation en modèle planétaire</a:t>
            </a:r>
          </a:p>
        </p:txBody>
      </p:sp>
    </p:spTree>
    <p:extLst>
      <p:ext uri="{BB962C8B-B14F-4D97-AF65-F5344CB8AC3E}">
        <p14:creationId xmlns:p14="http://schemas.microsoft.com/office/powerpoint/2010/main" val="115344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uiExpand="1" build="p"/>
      <p:bldP spid="302" grpId="0" animBg="1"/>
      <p:bldP spid="319" grpId="0"/>
      <p:bldP spid="5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oupe 291">
            <a:extLst>
              <a:ext uri="{FF2B5EF4-FFF2-40B4-BE49-F238E27FC236}">
                <a16:creationId xmlns:a16="http://schemas.microsoft.com/office/drawing/2014/main" id="{CBC764B5-42BF-4952-B0A1-353D76A1862C}"/>
              </a:ext>
            </a:extLst>
          </p:cNvPr>
          <p:cNvGrpSpPr/>
          <p:nvPr/>
        </p:nvGrpSpPr>
        <p:grpSpPr>
          <a:xfrm flipH="1">
            <a:off x="7875758" y="5588548"/>
            <a:ext cx="1145777" cy="1179384"/>
            <a:chOff x="9938791" y="5665369"/>
            <a:chExt cx="1145777" cy="1179384"/>
          </a:xfrm>
        </p:grpSpPr>
        <p:sp>
          <p:nvSpPr>
            <p:cNvPr id="256" name="Cercle : creux 255">
              <a:extLst>
                <a:ext uri="{FF2B5EF4-FFF2-40B4-BE49-F238E27FC236}">
                  <a16:creationId xmlns:a16="http://schemas.microsoft.com/office/drawing/2014/main" id="{C4E80AAC-11F4-4A5D-BD61-652A1BD04D2B}"/>
                </a:ext>
              </a:extLst>
            </p:cNvPr>
            <p:cNvSpPr/>
            <p:nvPr/>
          </p:nvSpPr>
          <p:spPr>
            <a:xfrm>
              <a:off x="10155964" y="5946834"/>
              <a:ext cx="611123" cy="603715"/>
            </a:xfrm>
            <a:prstGeom prst="donut">
              <a:avLst>
                <a:gd name="adj" fmla="val 1058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25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641086B-6BE0-4CEB-8820-FE514DA19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3632" y="5888906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8CF6F41-AAC4-42B7-8160-13D24B482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3917" y="6490546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9" name="Cercle : creux 258">
              <a:extLst>
                <a:ext uri="{FF2B5EF4-FFF2-40B4-BE49-F238E27FC236}">
                  <a16:creationId xmlns:a16="http://schemas.microsoft.com/office/drawing/2014/main" id="{1445CF69-9148-490E-AAFE-C55FF4017733}"/>
                </a:ext>
              </a:extLst>
            </p:cNvPr>
            <p:cNvSpPr/>
            <p:nvPr/>
          </p:nvSpPr>
          <p:spPr>
            <a:xfrm>
              <a:off x="9938791" y="5723686"/>
              <a:ext cx="1072596" cy="1059595"/>
            </a:xfrm>
            <a:prstGeom prst="donut">
              <a:avLst>
                <a:gd name="adj" fmla="val 785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1" name="Cercle : creux 260">
              <a:extLst>
                <a:ext uri="{FF2B5EF4-FFF2-40B4-BE49-F238E27FC236}">
                  <a16:creationId xmlns:a16="http://schemas.microsoft.com/office/drawing/2014/main" id="{53DBE1FF-49A9-47B9-80C8-53C60DEE22AD}"/>
                </a:ext>
              </a:extLst>
            </p:cNvPr>
            <p:cNvSpPr/>
            <p:nvPr/>
          </p:nvSpPr>
          <p:spPr>
            <a:xfrm>
              <a:off x="10043279" y="5835907"/>
              <a:ext cx="843990" cy="833760"/>
            </a:xfrm>
            <a:prstGeom prst="donut">
              <a:avLst>
                <a:gd name="adj" fmla="val 1058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26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E8C1BD2-8BC2-46C7-B985-35FB1B813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137" y="5786236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4C7C65F-2B44-4083-8510-B3E1E7AC5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303" y="5787274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EC32101-7A17-44C6-92F1-E5DCD164C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137" y="6600369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E333613-1BD7-4A78-BFC6-37E0FECFB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303" y="6601407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4A59F90-3395-41E4-A7EC-5AAD6C980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0255" y="6129082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03BC715-A881-493B-B772-0063AFD56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3015" y="6249423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830E862-D462-4A8B-8708-E31BE0404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112" y="6123878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9148EA7-2AD8-4218-AA4D-1B436B7C7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2872" y="6244219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7D4ECE9-24A4-458F-B2B0-ADBEB4A8B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137" y="5665369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4A4F902-B773-423E-B68E-33ACDDA446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303" y="5666407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CE1F65C-361F-45AC-BB9A-19AEC4FF3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6022" y="6126672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E96815A-5A24-4DA4-9686-4F6CEC3FF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8782" y="6247014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E1E4380-B912-45D1-AA39-C93E1CDDD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137" y="6725783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45EEC88-789F-4E7B-9F60-03B7F0AC6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303" y="6726821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6" name="Groupe 275">
              <a:extLst>
                <a:ext uri="{FF2B5EF4-FFF2-40B4-BE49-F238E27FC236}">
                  <a16:creationId xmlns:a16="http://schemas.microsoft.com/office/drawing/2014/main" id="{E0A2C3E5-C0E7-4A90-9F7E-C4B030F97497}"/>
                </a:ext>
              </a:extLst>
            </p:cNvPr>
            <p:cNvGrpSpPr/>
            <p:nvPr/>
          </p:nvGrpSpPr>
          <p:grpSpPr>
            <a:xfrm>
              <a:off x="10272134" y="6058706"/>
              <a:ext cx="396388" cy="382587"/>
              <a:chOff x="1806011" y="1908495"/>
              <a:chExt cx="2661677" cy="2569003"/>
            </a:xfrm>
          </p:grpSpPr>
          <p:pic>
            <p:nvPicPr>
              <p:cNvPr id="27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2886ED6-A3D1-45B5-9973-1E8B8BD8AC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045" y="2680017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5526BCF-6650-4F5A-AC44-7B5B235E09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168" y="190849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E698419-4742-415E-B083-ADA01305FC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099" y="2427237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4706032-F258-4B65-B8A2-9B07DBEA95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6011" y="2889302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54B10E3-824B-447C-AF22-93B8469CDF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780" y="213452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BC00D12-C1CE-45AB-8C59-D183C2CD7A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1033" y="2660230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77BB64B-AD9E-43CC-B22A-3D6913DFC9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5819" y="3042378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DA88038-3E24-4F78-BE40-13CDB97EAC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233" y="2219108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DDCF1FD-5A28-448B-8A7B-55AB333829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2150" y="2439669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3C26052-3FD7-41E3-8D5F-98B69A5379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1174" y="310840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5D5FF82-13FF-49D7-AA1A-B6BBF0F332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0321" y="2628676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B011A99-10E5-4D5A-ADD3-7C975C2ACC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2567" y="3316602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D8D942E-4526-408C-ABA4-3C4EC64FC1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5504" y="3157229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4540F41-0580-46D5-9C44-06364AE382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075" y="2705214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1146C2B-B7AC-4552-8E6C-C58A82F183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8052" y="3004813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Les définitions de base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4335874-52D3-4734-BEC7-66022CAD3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597" y="2033958"/>
            <a:ext cx="3174206" cy="576262"/>
          </a:xfrm>
        </p:spPr>
        <p:txBody>
          <a:bodyPr anchor="ctr"/>
          <a:lstStyle/>
          <a:p>
            <a:pPr algn="ctr"/>
            <a:r>
              <a:rPr lang="fr-CA" b="1" u="sng" dirty="0"/>
              <a:t>Atome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4D9BFCB-5686-49D8-9C80-C59AEE63AED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38663" y="2584404"/>
            <a:ext cx="3153184" cy="25325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CA" sz="1800" dirty="0"/>
              <a:t>La plus petite particules de matière.</a:t>
            </a:r>
          </a:p>
          <a:p>
            <a:pPr>
              <a:lnSpc>
                <a:spcPct val="100000"/>
              </a:lnSpc>
            </a:pPr>
            <a:r>
              <a:rPr lang="fr-CA" sz="1800" dirty="0"/>
              <a:t>Elle possède 3 composantes:</a:t>
            </a:r>
          </a:p>
          <a:p>
            <a:pPr marL="228600" lvl="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800" b="1" dirty="0">
                <a:solidFill>
                  <a:srgbClr val="FF0000"/>
                </a:solidFill>
              </a:rPr>
              <a:t>Protons (p</a:t>
            </a:r>
            <a:r>
              <a:rPr lang="fr-CA" sz="1800" b="1" baseline="30000" dirty="0">
                <a:solidFill>
                  <a:srgbClr val="FF0000"/>
                </a:solidFill>
              </a:rPr>
              <a:t>+</a:t>
            </a:r>
            <a:r>
              <a:rPr lang="fr-CA" sz="1800" b="1" dirty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800" b="1" dirty="0">
                <a:solidFill>
                  <a:srgbClr val="D17DF9"/>
                </a:solidFill>
              </a:rPr>
              <a:t>Neutrons (n</a:t>
            </a:r>
            <a:r>
              <a:rPr lang="fr-CA" sz="1800" b="1" baseline="30000" dirty="0">
                <a:solidFill>
                  <a:srgbClr val="D17DF9"/>
                </a:solidFill>
              </a:rPr>
              <a:t>0</a:t>
            </a:r>
            <a:r>
              <a:rPr lang="fr-CA" sz="1800" b="1" dirty="0">
                <a:solidFill>
                  <a:srgbClr val="D17DF9"/>
                </a:solidFill>
              </a:rPr>
              <a:t>)</a:t>
            </a:r>
          </a:p>
          <a:p>
            <a:pPr marL="228600" lvl="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800" b="1" dirty="0">
                <a:solidFill>
                  <a:srgbClr val="00B0F0"/>
                </a:solidFill>
              </a:rPr>
              <a:t>Électrons (e</a:t>
            </a:r>
            <a:r>
              <a:rPr lang="fr-CA" sz="1800" b="1" baseline="30000" dirty="0">
                <a:solidFill>
                  <a:srgbClr val="00B0F0"/>
                </a:solidFill>
              </a:rPr>
              <a:t>-</a:t>
            </a:r>
            <a:r>
              <a:rPr lang="fr-CA" sz="1800" b="1" dirty="0">
                <a:solidFill>
                  <a:srgbClr val="00B0F0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endParaRPr lang="fr-CA" sz="18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F46119C-EA3E-41F0-A818-4D0D32228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56744" y="2033957"/>
            <a:ext cx="3167181" cy="576262"/>
          </a:xfrm>
        </p:spPr>
        <p:txBody>
          <a:bodyPr anchor="ctr"/>
          <a:lstStyle/>
          <a:p>
            <a:pPr algn="ctr"/>
            <a:r>
              <a:rPr lang="fr-CA" b="1" u="sng" dirty="0"/>
              <a:t>Molécule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9F89EE3-A9D8-4975-9290-D6067650CF8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46189" y="2584405"/>
            <a:ext cx="3167181" cy="25325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1800" dirty="0"/>
              <a:t>Une molécule est le regroupement par liaisons chimiques de deux atomes ou plus.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9FA3358-75A7-46A5-A692-2F7818496C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61773" y="2033957"/>
            <a:ext cx="3174197" cy="576262"/>
          </a:xfrm>
        </p:spPr>
        <p:txBody>
          <a:bodyPr anchor="ctr"/>
          <a:lstStyle/>
          <a:p>
            <a:pPr algn="ctr"/>
            <a:r>
              <a:rPr lang="fr-CA" b="1" u="sng" dirty="0"/>
              <a:t>Liaisons chimiques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A1B3AD9-211A-407D-AC4C-2ECAF755D2C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94607" y="2576316"/>
            <a:ext cx="4880994" cy="198839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800" u="sng" dirty="0"/>
              <a:t>Liaisons ioniques:</a:t>
            </a:r>
            <a:r>
              <a:rPr lang="fr-CA" sz="1800" dirty="0"/>
              <a:t> Liaisons dans laquelle il y a un </a:t>
            </a:r>
            <a:r>
              <a:rPr lang="fr-CA" sz="1800" b="1" u="sng" dirty="0">
                <a:solidFill>
                  <a:schemeClr val="accent2"/>
                </a:solidFill>
              </a:rPr>
              <a:t>transfert</a:t>
            </a:r>
            <a:r>
              <a:rPr lang="fr-CA" sz="1800" dirty="0"/>
              <a:t> d’un ou plusieurs électrons d’un élément à un autre.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9FA28E-3AD2-4C47-8A7A-310596E47FA3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p.4 à 12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51A715B-4AA9-4B63-BA37-F2D1A2DFFB4B}"/>
              </a:ext>
            </a:extLst>
          </p:cNvPr>
          <p:cNvCxnSpPr/>
          <p:nvPr/>
        </p:nvCxnSpPr>
        <p:spPr>
          <a:xfrm>
            <a:off x="3590925" y="1990722"/>
            <a:ext cx="0" cy="4867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74F37FB-52DC-4FCE-9B21-D6CCC1C062D1}"/>
              </a:ext>
            </a:extLst>
          </p:cNvPr>
          <p:cNvCxnSpPr/>
          <p:nvPr/>
        </p:nvCxnSpPr>
        <p:spPr>
          <a:xfrm>
            <a:off x="7115175" y="1990722"/>
            <a:ext cx="0" cy="4867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A6927BE-9F43-4C66-B2A2-11740308A6D2}"/>
              </a:ext>
            </a:extLst>
          </p:cNvPr>
          <p:cNvGrpSpPr/>
          <p:nvPr/>
        </p:nvGrpSpPr>
        <p:grpSpPr>
          <a:xfrm>
            <a:off x="141325" y="5213992"/>
            <a:ext cx="1659642" cy="1525376"/>
            <a:chOff x="5992493" y="2223212"/>
            <a:chExt cx="4356225" cy="4003805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8E70C043-6DBD-4385-8863-7BEF77DAACC0}"/>
                </a:ext>
              </a:extLst>
            </p:cNvPr>
            <p:cNvGrpSpPr/>
            <p:nvPr/>
          </p:nvGrpSpPr>
          <p:grpSpPr>
            <a:xfrm>
              <a:off x="7262091" y="3423247"/>
              <a:ext cx="2120323" cy="1523488"/>
              <a:chOff x="7024702" y="3561665"/>
              <a:chExt cx="2585371" cy="1857633"/>
            </a:xfrm>
          </p:grpSpPr>
          <p:pic>
            <p:nvPicPr>
              <p:cNvPr id="2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D3958C2-C143-417D-ACCB-4B82AA0B75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529" y="3561665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E7415B5-04E1-4A34-A909-1C65C48D4A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4001" y="3584507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A24332F-6B8B-4642-AF9A-70D1C59D7D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6977" y="3733800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684C5F5-5086-4D12-8F8B-F064AA44CE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4702" y="3856289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A2E03B6-D15C-4454-870E-31FE2814B0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0266" y="3831649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3700E5E-C418-4FD0-B4F1-AB0B286B7A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6978" y="4003784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F29E5F22-144D-4800-A322-FCF37C5CA5A7}"/>
                </a:ext>
              </a:extLst>
            </p:cNvPr>
            <p:cNvGrpSpPr/>
            <p:nvPr/>
          </p:nvGrpSpPr>
          <p:grpSpPr>
            <a:xfrm>
              <a:off x="5992493" y="2223212"/>
              <a:ext cx="4356225" cy="4003805"/>
              <a:chOff x="5992493" y="2223212"/>
              <a:chExt cx="4356225" cy="4003805"/>
            </a:xfrm>
          </p:grpSpPr>
          <p:sp>
            <p:nvSpPr>
              <p:cNvPr id="21" name="Cercle : creux 20">
                <a:extLst>
                  <a:ext uri="{FF2B5EF4-FFF2-40B4-BE49-F238E27FC236}">
                    <a16:creationId xmlns:a16="http://schemas.microsoft.com/office/drawing/2014/main" id="{719B8603-1204-483C-A5B7-51BC7439D543}"/>
                  </a:ext>
                </a:extLst>
              </p:cNvPr>
              <p:cNvSpPr/>
              <p:nvPr/>
            </p:nvSpPr>
            <p:spPr>
              <a:xfrm>
                <a:off x="6881416" y="2785303"/>
                <a:ext cx="2881674" cy="2846745"/>
              </a:xfrm>
              <a:prstGeom prst="donut">
                <a:avLst>
                  <a:gd name="adj" fmla="val 1058"/>
                </a:avLst>
              </a:prstGeom>
              <a:solidFill>
                <a:srgbClr val="F09415"/>
              </a:solidFill>
              <a:ln w="12700" cap="flat" cmpd="sng" algn="ctr">
                <a:solidFill>
                  <a:srgbClr val="F0941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pic>
            <p:nvPicPr>
              <p:cNvPr id="2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D3B1DF8-120B-4B00-9866-0749BA45E1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2112" y="2512149"/>
                <a:ext cx="640282" cy="55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0B02C2D-506B-4A95-891B-ED9B741087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3456" y="5349107"/>
                <a:ext cx="640282" cy="55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Cercle : creux 23">
                <a:extLst>
                  <a:ext uri="{FF2B5EF4-FFF2-40B4-BE49-F238E27FC236}">
                    <a16:creationId xmlns:a16="http://schemas.microsoft.com/office/drawing/2014/main" id="{0CF7BEE4-137B-4B06-9936-A8048DE98A9E}"/>
                  </a:ext>
                </a:extLst>
              </p:cNvPr>
              <p:cNvSpPr/>
              <p:nvPr/>
            </p:nvSpPr>
            <p:spPr>
              <a:xfrm>
                <a:off x="6295787" y="2223212"/>
                <a:ext cx="4052931" cy="4003805"/>
              </a:xfrm>
              <a:prstGeom prst="donut">
                <a:avLst>
                  <a:gd name="adj" fmla="val 785"/>
                </a:avLst>
              </a:prstGeom>
              <a:solidFill>
                <a:srgbClr val="F09415"/>
              </a:solidFill>
              <a:ln w="12700" cap="flat" cmpd="sng" algn="ctr">
                <a:solidFill>
                  <a:srgbClr val="F0941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pic>
            <p:nvPicPr>
              <p:cNvPr id="2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F9B5A7D-92FA-40B3-A217-1FD960EBD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2493" y="3980352"/>
                <a:ext cx="640282" cy="55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2A8AFBEF-C761-4CEA-8CB7-D8966BABE433}"/>
              </a:ext>
            </a:extLst>
          </p:cNvPr>
          <p:cNvSpPr txBox="1"/>
          <p:nvPr/>
        </p:nvSpPr>
        <p:spPr>
          <a:xfrm>
            <a:off x="1865176" y="5254946"/>
            <a:ext cx="1900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Quel est l’élément représenté?</a:t>
            </a:r>
            <a:endParaRPr lang="fr-CA" sz="1400" b="1" dirty="0">
              <a:solidFill>
                <a:schemeClr val="accent5"/>
              </a:solidFill>
            </a:endParaRPr>
          </a:p>
          <a:p>
            <a:endParaRPr lang="fr-CA" sz="1400" dirty="0"/>
          </a:p>
        </p:txBody>
      </p:sp>
      <p:sp>
        <p:nvSpPr>
          <p:cNvPr id="33" name="Espace réservé du contenu 9">
            <a:extLst>
              <a:ext uri="{FF2B5EF4-FFF2-40B4-BE49-F238E27FC236}">
                <a16:creationId xmlns:a16="http://schemas.microsoft.com/office/drawing/2014/main" id="{085D31B4-8893-4829-9FEA-8E3096BE6757}"/>
              </a:ext>
            </a:extLst>
          </p:cNvPr>
          <p:cNvSpPr txBox="1">
            <a:spLocks/>
          </p:cNvSpPr>
          <p:nvPr/>
        </p:nvSpPr>
        <p:spPr>
          <a:xfrm>
            <a:off x="2186056" y="5662979"/>
            <a:ext cx="955238" cy="1054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sz="4800" b="1" dirty="0">
                <a:solidFill>
                  <a:srgbClr val="00B050"/>
                </a:solidFill>
              </a:rPr>
              <a:t>Li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DB4F934E-44F7-41B9-A755-C3824FBF1A3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279071" y="4089538"/>
            <a:ext cx="2123807" cy="1013008"/>
            <a:chOff x="903165" y="5250988"/>
            <a:chExt cx="3153847" cy="1504315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C5937664-C8FB-41B1-87BA-E9C72D7DBEE2}"/>
                </a:ext>
              </a:extLst>
            </p:cNvPr>
            <p:cNvGrpSpPr/>
            <p:nvPr/>
          </p:nvGrpSpPr>
          <p:grpSpPr>
            <a:xfrm>
              <a:off x="903165" y="5250988"/>
              <a:ext cx="1718229" cy="1492310"/>
              <a:chOff x="4685157" y="1943102"/>
              <a:chExt cx="2502903" cy="2173812"/>
            </a:xfrm>
          </p:grpSpPr>
          <p:pic>
            <p:nvPicPr>
              <p:cNvPr id="4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6477756-F952-40CD-9EDA-0CF4A71D4D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rgbClr val="F09415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DBBC5B26-4407-4BFE-98FE-87AA2495D5C2}"/>
                  </a:ext>
                </a:extLst>
              </p:cNvPr>
              <p:cNvSpPr txBox="1"/>
              <p:nvPr/>
            </p:nvSpPr>
            <p:spPr>
              <a:xfrm>
                <a:off x="5316845" y="2568344"/>
                <a:ext cx="1239523" cy="998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Na</a:t>
                </a:r>
              </a:p>
            </p:txBody>
          </p:sp>
        </p:grp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5541D386-0E9C-4757-ABD8-C9B1D66B17E3}"/>
                </a:ext>
              </a:extLst>
            </p:cNvPr>
            <p:cNvGrpSpPr/>
            <p:nvPr/>
          </p:nvGrpSpPr>
          <p:grpSpPr>
            <a:xfrm>
              <a:off x="2338783" y="5262993"/>
              <a:ext cx="1718229" cy="1492310"/>
              <a:chOff x="4235798" y="4419265"/>
              <a:chExt cx="2502903" cy="2173812"/>
            </a:xfrm>
          </p:grpSpPr>
          <p:pic>
            <p:nvPicPr>
              <p:cNvPr id="4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23C9BDE-ADD9-480C-A659-D0A5B4FFCD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rgbClr val="4BAF7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5798" y="4419265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1F4FEE37-E244-4A4E-8514-6811B358E462}"/>
                  </a:ext>
                </a:extLst>
              </p:cNvPr>
              <p:cNvSpPr txBox="1"/>
              <p:nvPr/>
            </p:nvSpPr>
            <p:spPr>
              <a:xfrm>
                <a:off x="4867486" y="5044507"/>
                <a:ext cx="1239523" cy="998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Cl</a:t>
                </a:r>
              </a:p>
            </p:txBody>
          </p:sp>
        </p:grp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765D0D47-321C-43CC-9DF1-8245FBBC30C0}"/>
                </a:ext>
              </a:extLst>
            </p:cNvPr>
            <p:cNvCxnSpPr>
              <a:cxnSpLocks/>
            </p:cNvCxnSpPr>
            <p:nvPr/>
          </p:nvCxnSpPr>
          <p:spPr>
            <a:xfrm>
              <a:off x="2338783" y="5978930"/>
              <a:ext cx="282611" cy="0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glow rad="139700">
                <a:srgbClr val="5AA6C0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B458987F-FF2A-4A3C-AFC6-6C2A63A04BB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040557" y="5036522"/>
            <a:ext cx="2594087" cy="1805437"/>
            <a:chOff x="714631" y="5093236"/>
            <a:chExt cx="2566014" cy="1785899"/>
          </a:xfrm>
        </p:grpSpPr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61A949AB-0DF8-41C9-81DD-7438296C92FF}"/>
                </a:ext>
              </a:extLst>
            </p:cNvPr>
            <p:cNvGrpSpPr/>
            <p:nvPr/>
          </p:nvGrpSpPr>
          <p:grpSpPr>
            <a:xfrm>
              <a:off x="2153657" y="5891819"/>
              <a:ext cx="1126988" cy="956874"/>
              <a:chOff x="4685157" y="1943102"/>
              <a:chExt cx="2502903" cy="2173812"/>
            </a:xfrm>
          </p:grpSpPr>
          <p:pic>
            <p:nvPicPr>
              <p:cNvPr id="7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FDFFC03-5A51-41F8-9D1C-05393827EF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rgbClr val="F09415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83D592A4-0B89-429E-8B98-4F29CBDCD0DE}"/>
                  </a:ext>
                </a:extLst>
              </p:cNvPr>
              <p:cNvSpPr txBox="1"/>
              <p:nvPr/>
            </p:nvSpPr>
            <p:spPr>
              <a:xfrm>
                <a:off x="5316846" y="2568343"/>
                <a:ext cx="1239520" cy="1142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H</a:t>
                </a:r>
              </a:p>
            </p:txBody>
          </p:sp>
        </p:grp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C0D6FCB6-110A-4DB9-8F4B-570DE0AEF498}"/>
                </a:ext>
              </a:extLst>
            </p:cNvPr>
            <p:cNvGrpSpPr/>
            <p:nvPr/>
          </p:nvGrpSpPr>
          <p:grpSpPr>
            <a:xfrm>
              <a:off x="1298327" y="5093236"/>
              <a:ext cx="1323460" cy="1123689"/>
              <a:chOff x="4685157" y="1943102"/>
              <a:chExt cx="2502903" cy="2173812"/>
            </a:xfrm>
          </p:grpSpPr>
          <p:pic>
            <p:nvPicPr>
              <p:cNvPr id="7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240D6A9-2E54-486D-9FE8-72A8A69DE7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2767F4C9-A524-48DD-B975-0798ACCA13BF}"/>
                  </a:ext>
                </a:extLst>
              </p:cNvPr>
              <p:cNvSpPr txBox="1"/>
              <p:nvPr/>
            </p:nvSpPr>
            <p:spPr>
              <a:xfrm>
                <a:off x="5316848" y="2568342"/>
                <a:ext cx="1239519" cy="972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O</a:t>
                </a: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BED2C68F-FF44-411B-8853-4CD6D0891F4B}"/>
                </a:ext>
              </a:extLst>
            </p:cNvPr>
            <p:cNvGrpSpPr/>
            <p:nvPr/>
          </p:nvGrpSpPr>
          <p:grpSpPr>
            <a:xfrm>
              <a:off x="714631" y="5922261"/>
              <a:ext cx="1126988" cy="956874"/>
              <a:chOff x="4685157" y="1943102"/>
              <a:chExt cx="2502903" cy="2173812"/>
            </a:xfrm>
          </p:grpSpPr>
          <p:pic>
            <p:nvPicPr>
              <p:cNvPr id="6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DE8E9AA-2C1F-4AA0-A9AB-830310808C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rgbClr val="F09415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D87B7669-23C2-431D-B231-35C3CB1D88BE}"/>
                  </a:ext>
                </a:extLst>
              </p:cNvPr>
              <p:cNvSpPr txBox="1"/>
              <p:nvPr/>
            </p:nvSpPr>
            <p:spPr>
              <a:xfrm>
                <a:off x="5316846" y="2568343"/>
                <a:ext cx="1239520" cy="1142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H</a:t>
                </a:r>
              </a:p>
            </p:txBody>
          </p:sp>
        </p:grp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1A9337DE-20F4-443D-8EE2-310E7863A2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7391" y="5939910"/>
              <a:ext cx="164956" cy="223609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glow rad="139700">
                <a:srgbClr val="5AA6C0">
                  <a:satMod val="175000"/>
                  <a:alpha val="40000"/>
                </a:srgbClr>
              </a:glow>
            </a:effectLst>
          </p:spPr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F13E1443-8863-474D-B39B-895108E54DC2}"/>
                </a:ext>
              </a:extLst>
            </p:cNvPr>
            <p:cNvCxnSpPr>
              <a:cxnSpLocks/>
            </p:cNvCxnSpPr>
            <p:nvPr/>
          </p:nvCxnSpPr>
          <p:spPr>
            <a:xfrm>
              <a:off x="2262353" y="5939910"/>
              <a:ext cx="225324" cy="223609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glow rad="139700">
                <a:srgbClr val="5AA6C0">
                  <a:satMod val="175000"/>
                  <a:alpha val="40000"/>
                </a:srgbClr>
              </a:glow>
            </a:effectLst>
          </p:spPr>
        </p:cxnSp>
      </p:grpSp>
      <p:sp>
        <p:nvSpPr>
          <p:cNvPr id="74" name="Espace réservé du texte 12">
            <a:extLst>
              <a:ext uri="{FF2B5EF4-FFF2-40B4-BE49-F238E27FC236}">
                <a16:creationId xmlns:a16="http://schemas.microsoft.com/office/drawing/2014/main" id="{CD06178B-F9BB-464A-B564-0754E76035E4}"/>
              </a:ext>
            </a:extLst>
          </p:cNvPr>
          <p:cNvSpPr txBox="1">
            <a:spLocks/>
          </p:cNvSpPr>
          <p:nvPr/>
        </p:nvSpPr>
        <p:spPr>
          <a:xfrm>
            <a:off x="7243595" y="4749928"/>
            <a:ext cx="4757901" cy="1988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800" u="sng" dirty="0"/>
              <a:t>Liaisons covalentes:</a:t>
            </a:r>
            <a:r>
              <a:rPr lang="fr-CA" sz="1800" dirty="0"/>
              <a:t> Liaisons dans laquelle il y a un </a:t>
            </a:r>
            <a:r>
              <a:rPr lang="fr-CA" sz="1800" b="1" u="sng" dirty="0">
                <a:solidFill>
                  <a:schemeClr val="accent2"/>
                </a:solidFill>
              </a:rPr>
              <a:t>partage</a:t>
            </a:r>
            <a:r>
              <a:rPr lang="fr-CA" sz="1800" dirty="0"/>
              <a:t> d’un ou plusieurs électrons entre deux éléments.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356884A6-F4FB-4B2E-AFE9-798CC5A9C722}"/>
              </a:ext>
            </a:extLst>
          </p:cNvPr>
          <p:cNvCxnSpPr/>
          <p:nvPr/>
        </p:nvCxnSpPr>
        <p:spPr>
          <a:xfrm>
            <a:off x="7243595" y="4765692"/>
            <a:ext cx="4757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F5001130-9034-4F0D-812D-3090AD0CDA33}"/>
              </a:ext>
            </a:extLst>
          </p:cNvPr>
          <p:cNvGrpSpPr/>
          <p:nvPr/>
        </p:nvGrpSpPr>
        <p:grpSpPr>
          <a:xfrm>
            <a:off x="7715083" y="3534923"/>
            <a:ext cx="1017254" cy="1004924"/>
            <a:chOff x="7715083" y="3683785"/>
            <a:chExt cx="1017254" cy="1004924"/>
          </a:xfrm>
        </p:grpSpPr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20C6948A-D9BD-4F73-82C1-3D22BE45ACBF}"/>
                </a:ext>
              </a:extLst>
            </p:cNvPr>
            <p:cNvGrpSpPr/>
            <p:nvPr/>
          </p:nvGrpSpPr>
          <p:grpSpPr>
            <a:xfrm flipH="1">
              <a:off x="7957618" y="3984984"/>
              <a:ext cx="532185" cy="382384"/>
              <a:chOff x="7024702" y="3561665"/>
              <a:chExt cx="2585371" cy="1857633"/>
            </a:xfrm>
          </p:grpSpPr>
          <p:pic>
            <p:nvPicPr>
              <p:cNvPr id="8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028B566-99AC-4342-84C5-1474CA6A12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529" y="3561665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855C675-88EB-4840-96F4-D267777CF0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4001" y="3584507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542B495-D88A-4387-8E87-007A7619EB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6977" y="3733800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C3A67CF-CE47-444C-907F-1C9535D045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4702" y="3856289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B0C09E9-D866-4951-A4EC-2F0CF672A5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0266" y="3831649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042976B-98FE-4E52-A7E4-C102C35DD4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6978" y="4003784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0" name="Cercle : creux 79">
              <a:extLst>
                <a:ext uri="{FF2B5EF4-FFF2-40B4-BE49-F238E27FC236}">
                  <a16:creationId xmlns:a16="http://schemas.microsoft.com/office/drawing/2014/main" id="{F4E11D6B-A313-4A18-BB9B-7F62E3B94A47}"/>
                </a:ext>
              </a:extLst>
            </p:cNvPr>
            <p:cNvSpPr/>
            <p:nvPr/>
          </p:nvSpPr>
          <p:spPr>
            <a:xfrm flipH="1">
              <a:off x="7862071" y="3824865"/>
              <a:ext cx="723277" cy="714511"/>
            </a:xfrm>
            <a:prstGeom prst="donut">
              <a:avLst>
                <a:gd name="adj" fmla="val 1058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pic>
          <p:nvPicPr>
            <p:cNvPr id="8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75CEE0A-31F1-4F37-B93C-E1035F6D3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43357" y="3756306"/>
              <a:ext cx="160706" cy="13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38E2511-14CF-46E1-90B1-B43B6E1CB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43020" y="4468360"/>
              <a:ext cx="160706" cy="13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Cercle : creux 82">
              <a:extLst>
                <a:ext uri="{FF2B5EF4-FFF2-40B4-BE49-F238E27FC236}">
                  <a16:creationId xmlns:a16="http://schemas.microsoft.com/office/drawing/2014/main" id="{9C65E5C9-AFE8-4E1D-9A09-20774DB3FF44}"/>
                </a:ext>
              </a:extLst>
            </p:cNvPr>
            <p:cNvSpPr/>
            <p:nvPr/>
          </p:nvSpPr>
          <p:spPr>
            <a:xfrm flipH="1">
              <a:off x="7715083" y="3683785"/>
              <a:ext cx="1017254" cy="1004924"/>
            </a:xfrm>
            <a:prstGeom prst="donut">
              <a:avLst>
                <a:gd name="adj" fmla="val 785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3405B06F-9FD8-4E24-A426-DAAD4399C005}"/>
              </a:ext>
            </a:extLst>
          </p:cNvPr>
          <p:cNvGrpSpPr/>
          <p:nvPr/>
        </p:nvGrpSpPr>
        <p:grpSpPr>
          <a:xfrm>
            <a:off x="9848871" y="3450896"/>
            <a:ext cx="1217440" cy="1179384"/>
            <a:chOff x="5427417" y="605547"/>
            <a:chExt cx="5740687" cy="5561239"/>
          </a:xfrm>
        </p:grpSpPr>
        <p:sp>
          <p:nvSpPr>
            <p:cNvPr id="92" name="Cercle : creux 91">
              <a:extLst>
                <a:ext uri="{FF2B5EF4-FFF2-40B4-BE49-F238E27FC236}">
                  <a16:creationId xmlns:a16="http://schemas.microsoft.com/office/drawing/2014/main" id="{624B6265-BDB5-4667-B318-C0BFC92B4FB8}"/>
                </a:ext>
              </a:extLst>
            </p:cNvPr>
            <p:cNvSpPr/>
            <p:nvPr/>
          </p:nvSpPr>
          <p:spPr>
            <a:xfrm>
              <a:off x="6789387" y="1932762"/>
              <a:ext cx="2881674" cy="2846745"/>
            </a:xfrm>
            <a:prstGeom prst="donut">
              <a:avLst>
                <a:gd name="adj" fmla="val 1058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9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3EBC48E-390D-411C-8F47-C01473874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083" y="1659608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17FF3C15-328C-4D59-87F3-D5E3184A56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427" y="4496566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Cercle : creux 94">
              <a:extLst>
                <a:ext uri="{FF2B5EF4-FFF2-40B4-BE49-F238E27FC236}">
                  <a16:creationId xmlns:a16="http://schemas.microsoft.com/office/drawing/2014/main" id="{272DA553-02A8-44CE-8513-3EF8E7DC720A}"/>
                </a:ext>
              </a:extLst>
            </p:cNvPr>
            <p:cNvSpPr/>
            <p:nvPr/>
          </p:nvSpPr>
          <p:spPr>
            <a:xfrm>
              <a:off x="5765334" y="880535"/>
              <a:ext cx="5057694" cy="4996390"/>
            </a:xfrm>
            <a:prstGeom prst="donut">
              <a:avLst>
                <a:gd name="adj" fmla="val 785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9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5836962-851F-40B7-B6C4-D44664E5B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417" y="2788020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Cercle : creux 96">
              <a:extLst>
                <a:ext uri="{FF2B5EF4-FFF2-40B4-BE49-F238E27FC236}">
                  <a16:creationId xmlns:a16="http://schemas.microsoft.com/office/drawing/2014/main" id="{F8060863-2E32-42A2-9297-5AA656351E2B}"/>
                </a:ext>
              </a:extLst>
            </p:cNvPr>
            <p:cNvSpPr/>
            <p:nvPr/>
          </p:nvSpPr>
          <p:spPr>
            <a:xfrm>
              <a:off x="6258036" y="1409700"/>
              <a:ext cx="3979731" cy="3931492"/>
            </a:xfrm>
            <a:prstGeom prst="donut">
              <a:avLst>
                <a:gd name="adj" fmla="val 1058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9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1C311EE-CB95-46B5-B827-DA6DC6D92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247" y="1175481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09F00B2-E328-4C2D-9D0A-F7F27872A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899" y="1180375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E9FE29C-4835-4154-AC3F-0329B2D25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247" y="5014422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BF35D07-6126-4F99-8DB0-EAA8E2382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899" y="5019316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69B6ED7-3910-495E-96A6-29D1E5D8B9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4615" y="2792126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7344719-A612-402F-B52D-18ACB6831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7629" y="3359583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35D96B5-D1BD-4837-9A10-820D77353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332" y="2767587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3666F79-78B8-4C27-9BE1-2DB0AB867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346" y="3335044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FAF043D-4941-4DE6-B87D-161732D65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247" y="605547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FF239A7-5690-4AFA-8C24-AAD062233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899" y="610441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509DDC1-A2ED-4424-B00A-473693BC32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4808" y="2780764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1461179-6157-4D64-BBF0-BF0CFA090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7822" y="3348221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962CAA7-CB59-4C84-857F-A11768FBE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247" y="5605797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4EBEBC7-FDCD-4E6A-A295-F16B77D84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899" y="5610691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1E234D62-D1D1-4895-9B04-D02EDAB25A14}"/>
                </a:ext>
              </a:extLst>
            </p:cNvPr>
            <p:cNvGrpSpPr/>
            <p:nvPr/>
          </p:nvGrpSpPr>
          <p:grpSpPr>
            <a:xfrm>
              <a:off x="7337173" y="2460277"/>
              <a:ext cx="1869120" cy="1804042"/>
              <a:chOff x="1806011" y="1908495"/>
              <a:chExt cx="2661677" cy="2569003"/>
            </a:xfrm>
          </p:grpSpPr>
          <p:pic>
            <p:nvPicPr>
              <p:cNvPr id="11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96A2E01-C12B-4E91-8650-623521F5D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045" y="2680017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62D3436-78B2-41DA-B44D-077EDEDF5F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168" y="190849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8099556-285F-482E-A008-E80A1EF1EB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099" y="2427237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286E090-0293-41EC-B764-A0FF12D3AB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6011" y="2889302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6E0D8C0-3A5C-490E-964D-CC2333E3B7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780" y="213452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DFB8834-B1C8-4B64-87EB-B808896EE2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1033" y="2660230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307E892-CF39-4B5E-9A55-83E699E5FE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5819" y="3042378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D47F251-2D7C-4760-B4FC-850F711243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233" y="2219108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4C5781D-30F2-4434-BDF1-05E28B8118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2150" y="2439669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2750934-9751-40A3-806B-6C3FEFEEE3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1174" y="310840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6A86940-C158-4812-BB9B-8F8242D8AB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0321" y="2628676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23D86B8-4EE0-47B5-91DD-7E841AF09E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2567" y="3316602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6DE568E-81CB-4803-B303-711AC04ABF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5504" y="3157229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21D6547-6240-400F-A2D6-71EEE3D96C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075" y="2705214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70F40F8-EC44-44CB-B930-427B9E22BF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8052" y="3004813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84" name="Picture 2" descr="Isolated Transparent Circle - Free image on Pixabay">
            <a:extLst>
              <a:ext uri="{FF2B5EF4-FFF2-40B4-BE49-F238E27FC236}">
                <a16:creationId xmlns:a16="http://schemas.microsoft.com/office/drawing/2014/main" id="{5EACC285-ABDD-4CFA-BD13-DDEAE8C8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5AA6C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47756" y="3975952"/>
            <a:ext cx="160706" cy="13957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ZoneTexte 131">
            <a:extLst>
              <a:ext uri="{FF2B5EF4-FFF2-40B4-BE49-F238E27FC236}">
                <a16:creationId xmlns:a16="http://schemas.microsoft.com/office/drawing/2014/main" id="{22071F1B-41F9-4570-8495-36AEDF3B8AF2}"/>
              </a:ext>
            </a:extLst>
          </p:cNvPr>
          <p:cNvSpPr txBox="1"/>
          <p:nvPr/>
        </p:nvSpPr>
        <p:spPr>
          <a:xfrm>
            <a:off x="7215865" y="3509213"/>
            <a:ext cx="55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Li</a:t>
            </a:r>
            <a:r>
              <a:rPr lang="fr-CA" baseline="30000" dirty="0"/>
              <a:t>+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5EE6C07E-C2C6-40CC-8AED-AC7029A13A39}"/>
              </a:ext>
            </a:extLst>
          </p:cNvPr>
          <p:cNvSpPr txBox="1"/>
          <p:nvPr/>
        </p:nvSpPr>
        <p:spPr>
          <a:xfrm>
            <a:off x="11433753" y="3509213"/>
            <a:ext cx="55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Cl</a:t>
            </a:r>
            <a:r>
              <a:rPr lang="fr-CA" baseline="30000" dirty="0"/>
              <a:t>-</a:t>
            </a:r>
          </a:p>
        </p:txBody>
      </p:sp>
      <p:grpSp>
        <p:nvGrpSpPr>
          <p:cNvPr id="218" name="Groupe 217">
            <a:extLst>
              <a:ext uri="{FF2B5EF4-FFF2-40B4-BE49-F238E27FC236}">
                <a16:creationId xmlns:a16="http://schemas.microsoft.com/office/drawing/2014/main" id="{5E811B50-1653-47FF-AD37-C29FD5E77ED5}"/>
              </a:ext>
            </a:extLst>
          </p:cNvPr>
          <p:cNvGrpSpPr/>
          <p:nvPr/>
        </p:nvGrpSpPr>
        <p:grpSpPr>
          <a:xfrm>
            <a:off x="9993712" y="5573223"/>
            <a:ext cx="1217440" cy="1179384"/>
            <a:chOff x="5427417" y="605547"/>
            <a:chExt cx="5740687" cy="5561239"/>
          </a:xfrm>
        </p:grpSpPr>
        <p:sp>
          <p:nvSpPr>
            <p:cNvPr id="219" name="Cercle : creux 218">
              <a:extLst>
                <a:ext uri="{FF2B5EF4-FFF2-40B4-BE49-F238E27FC236}">
                  <a16:creationId xmlns:a16="http://schemas.microsoft.com/office/drawing/2014/main" id="{D933A87A-32C9-4F1D-BD8A-D82A5C80BA33}"/>
                </a:ext>
              </a:extLst>
            </p:cNvPr>
            <p:cNvSpPr/>
            <p:nvPr/>
          </p:nvSpPr>
          <p:spPr>
            <a:xfrm>
              <a:off x="6789387" y="1932762"/>
              <a:ext cx="2881674" cy="2846745"/>
            </a:xfrm>
            <a:prstGeom prst="donut">
              <a:avLst>
                <a:gd name="adj" fmla="val 1058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22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148320C-1C00-4F16-BBA9-D87886398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083" y="1659608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815498C-1991-47E4-BBC0-78E48599E1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427" y="4496566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2" name="Cercle : creux 221">
              <a:extLst>
                <a:ext uri="{FF2B5EF4-FFF2-40B4-BE49-F238E27FC236}">
                  <a16:creationId xmlns:a16="http://schemas.microsoft.com/office/drawing/2014/main" id="{6954C52B-8C78-47C3-9950-6108C92BD046}"/>
                </a:ext>
              </a:extLst>
            </p:cNvPr>
            <p:cNvSpPr/>
            <p:nvPr/>
          </p:nvSpPr>
          <p:spPr>
            <a:xfrm>
              <a:off x="5765334" y="880535"/>
              <a:ext cx="5057694" cy="4996390"/>
            </a:xfrm>
            <a:prstGeom prst="donut">
              <a:avLst>
                <a:gd name="adj" fmla="val 785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22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B1C9B38-92C7-45D2-9622-09CBBFB4D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417" y="2788020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4" name="Cercle : creux 223">
              <a:extLst>
                <a:ext uri="{FF2B5EF4-FFF2-40B4-BE49-F238E27FC236}">
                  <a16:creationId xmlns:a16="http://schemas.microsoft.com/office/drawing/2014/main" id="{7E30E27A-99A0-413D-A270-C33387AB19CB}"/>
                </a:ext>
              </a:extLst>
            </p:cNvPr>
            <p:cNvSpPr/>
            <p:nvPr/>
          </p:nvSpPr>
          <p:spPr>
            <a:xfrm>
              <a:off x="6258036" y="1409700"/>
              <a:ext cx="3979731" cy="3931492"/>
            </a:xfrm>
            <a:prstGeom prst="donut">
              <a:avLst>
                <a:gd name="adj" fmla="val 1058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22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FD447A3-F337-437C-BA12-FE4401EA5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247" y="1175481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7A70735-A771-445E-ADE9-C35BB6AFE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899" y="1180375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DDF7B27-E0B1-444D-8520-B1633ADED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247" y="5014422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28D49B9-1A7D-4B1D-8C7E-9EE912619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899" y="5019316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16D554F-3DB2-46A6-9448-BAF3EC3A4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4615" y="2792126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18B3C39-15B8-48EF-932C-CCCD76315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7629" y="3359583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364F716-E5BA-4EF3-A29F-518E73CDE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332" y="2767587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1FB5995E-C254-49EF-82CF-6C75535FE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346" y="3335044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D985A9F-FF2B-4355-814D-216A0D8FF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247" y="605547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6D9773F-6A8C-4CD9-B23F-5C436590A4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899" y="610441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02725E1-2FB0-4A3A-A971-78F0E639F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4808" y="2780764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29EFEDE-A826-445D-8322-419754E62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7822" y="3348221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5D7C0FA-6AC1-412D-8B27-2B1A6CD7F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247" y="5605797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3E3193F-5904-4C70-B893-3C0155908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899" y="5610691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9" name="Groupe 238">
              <a:extLst>
                <a:ext uri="{FF2B5EF4-FFF2-40B4-BE49-F238E27FC236}">
                  <a16:creationId xmlns:a16="http://schemas.microsoft.com/office/drawing/2014/main" id="{DE3B6382-9305-47DE-8573-51D6ACCBEE22}"/>
                </a:ext>
              </a:extLst>
            </p:cNvPr>
            <p:cNvGrpSpPr/>
            <p:nvPr/>
          </p:nvGrpSpPr>
          <p:grpSpPr>
            <a:xfrm>
              <a:off x="7337173" y="2460277"/>
              <a:ext cx="1869120" cy="1804042"/>
              <a:chOff x="1806011" y="1908495"/>
              <a:chExt cx="2661677" cy="2569003"/>
            </a:xfrm>
          </p:grpSpPr>
          <p:pic>
            <p:nvPicPr>
              <p:cNvPr id="24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7BAEBEC-5409-4D1A-A771-8072CFCB26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045" y="2680017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37CF3B1-02C2-46FA-AF95-AF04D5ED8A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168" y="190849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435C003-1EC5-4ED8-8E1B-46CB61BCB6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099" y="2427237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130EE54-E100-4A0E-B726-7DAD02C574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6011" y="2889302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F47940B-03A1-4760-B9FB-BA71CB5C8E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780" y="213452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62DB6EE-AA51-4137-9F6D-CE3261D5D4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1033" y="2660230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913FF37-4F41-4760-B230-5467C078C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5819" y="3042378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622A323-C896-405D-94AC-ED7FE360FE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233" y="2219108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6FD28A5-7A17-4204-B557-545CAA0C60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2150" y="2439669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72C7E26-F3D5-4431-B8BE-4DDE92A9C4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1174" y="310840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FC97FFF-CA3D-4355-BC93-F362929E10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0321" y="2628676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5895DC4-C774-463D-8522-855288884D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2567" y="3316602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53B66ED-3493-44E7-AC30-5055B4261B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5504" y="3157229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06C37F8-A01D-48C1-AD7D-1C3DEF3C63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075" y="2705214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D17EB4B-47D3-4F1C-903E-BF828DC29C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8052" y="3004813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60" name="Picture 2" descr="Isolated Transparent Circle - Free image on Pixabay">
            <a:extLst>
              <a:ext uri="{FF2B5EF4-FFF2-40B4-BE49-F238E27FC236}">
                <a16:creationId xmlns:a16="http://schemas.microsoft.com/office/drawing/2014/main" id="{10028874-D9B1-4634-A84F-7264DC179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5AA6C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194" y="6157733"/>
            <a:ext cx="135786" cy="11793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62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09765 0.00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09453 -0.0011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07226 0.0011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4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07252 0.005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63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52 0.00556 L 0.08528 0.00232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  <p:bldP spid="10" grpId="0" build="p"/>
      <p:bldP spid="13" grpId="0" build="p"/>
      <p:bldP spid="32" grpId="0"/>
      <p:bldP spid="33" grpId="0" uiExpand="1" build="p"/>
      <p:bldP spid="74" grpId="0" build="p"/>
      <p:bldP spid="132" grpId="0"/>
      <p:bldP spid="1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EAC529C3-2B46-4375-A573-4B749ACD2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2" r="9091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21858"/>
          </a:xfrm>
        </p:spPr>
        <p:txBody>
          <a:bodyPr anchor="ctr">
            <a:normAutofit fontScale="90000"/>
          </a:bodyPr>
          <a:lstStyle/>
          <a:p>
            <a:r>
              <a:rPr lang="fr-CA" sz="4800" b="1" dirty="0"/>
              <a:t>L’organisation du tableau périodique des éléments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3E6D3AB-9E84-4EAF-8431-C61B8DCF41A8}"/>
              </a:ext>
            </a:extLst>
          </p:cNvPr>
          <p:cNvSpPr txBox="1">
            <a:spLocks/>
          </p:cNvSpPr>
          <p:nvPr/>
        </p:nvSpPr>
        <p:spPr>
          <a:xfrm>
            <a:off x="9102456" y="4249541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CA" sz="4400" b="1" dirty="0">
                <a:solidFill>
                  <a:schemeClr val="bg1"/>
                </a:solidFill>
              </a:rPr>
              <a:t>Chapitre Révision</a:t>
            </a:r>
          </a:p>
          <a:p>
            <a:pPr algn="ctr">
              <a:spcAft>
                <a:spcPts val="600"/>
              </a:spcAft>
            </a:pPr>
            <a:r>
              <a:rPr lang="fr-CA" sz="2400" b="1" dirty="0">
                <a:solidFill>
                  <a:schemeClr val="bg1"/>
                </a:solidFill>
              </a:rPr>
              <a:t>p. 2</a:t>
            </a:r>
          </a:p>
        </p:txBody>
      </p:sp>
    </p:spTree>
    <p:extLst>
      <p:ext uri="{BB962C8B-B14F-4D97-AF65-F5344CB8AC3E}">
        <p14:creationId xmlns:p14="http://schemas.microsoft.com/office/powerpoint/2010/main" val="3957834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9DB163CA-D1C4-4888-9A56-4DA3E972B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15340" r="44386" b="1511"/>
          <a:stretch/>
        </p:blipFill>
        <p:spPr bwMode="auto">
          <a:xfrm>
            <a:off x="10572709" y="1990722"/>
            <a:ext cx="1619292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L’organisation du tableau périodique des éléments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7F352CC-C845-4E7F-9110-CEF191E31FA0}"/>
              </a:ext>
            </a:extLst>
          </p:cNvPr>
          <p:cNvGrpSpPr/>
          <p:nvPr/>
        </p:nvGrpSpPr>
        <p:grpSpPr>
          <a:xfrm>
            <a:off x="294144" y="2305959"/>
            <a:ext cx="7983080" cy="4355668"/>
            <a:chOff x="0" y="114300"/>
            <a:chExt cx="12192000" cy="665210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C501D06-87B1-4567-B066-06B66C3A7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40"/>
            <a:stretch/>
          </p:blipFill>
          <p:spPr>
            <a:xfrm>
              <a:off x="0" y="114300"/>
              <a:ext cx="12192000" cy="66521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33D6E3-9249-4B5A-83B2-A0B0BC054DED}"/>
                </a:ext>
              </a:extLst>
            </p:cNvPr>
            <p:cNvSpPr/>
            <p:nvPr/>
          </p:nvSpPr>
          <p:spPr>
            <a:xfrm>
              <a:off x="708896" y="114300"/>
              <a:ext cx="10511554" cy="6103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332F86-A4AE-422B-9211-6BD5C232EDD2}"/>
                </a:ext>
              </a:extLst>
            </p:cNvPr>
            <p:cNvSpPr/>
            <p:nvPr/>
          </p:nvSpPr>
          <p:spPr>
            <a:xfrm>
              <a:off x="1417792" y="689807"/>
              <a:ext cx="6497483" cy="13009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778F3A-FDC0-4260-AF1F-021B432BE5A9}"/>
                </a:ext>
              </a:extLst>
            </p:cNvPr>
            <p:cNvSpPr/>
            <p:nvPr/>
          </p:nvSpPr>
          <p:spPr>
            <a:xfrm>
              <a:off x="2118596" y="4718658"/>
              <a:ext cx="9613861" cy="3051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68C117-3BD6-40EA-A964-9376263C70F9}"/>
                </a:ext>
              </a:extLst>
            </p:cNvPr>
            <p:cNvSpPr/>
            <p:nvPr/>
          </p:nvSpPr>
          <p:spPr>
            <a:xfrm>
              <a:off x="2118596" y="5187281"/>
              <a:ext cx="9613861" cy="195154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CC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id="{12479471-F239-4096-BB2E-E7D6AD318E26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2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86EF1CFD-CF8C-4100-A889-EC2E84D539FE}"/>
              </a:ext>
            </a:extLst>
          </p:cNvPr>
          <p:cNvGrpSpPr/>
          <p:nvPr/>
        </p:nvGrpSpPr>
        <p:grpSpPr>
          <a:xfrm>
            <a:off x="220392" y="2068579"/>
            <a:ext cx="8130583" cy="4692508"/>
            <a:chOff x="1417675" y="1990722"/>
            <a:chExt cx="8130583" cy="4692508"/>
          </a:xfrm>
        </p:grpSpPr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35112AA4-73FE-4801-9AD1-66D5961B4F1B}"/>
                </a:ext>
              </a:extLst>
            </p:cNvPr>
            <p:cNvGrpSpPr/>
            <p:nvPr/>
          </p:nvGrpSpPr>
          <p:grpSpPr>
            <a:xfrm>
              <a:off x="1417675" y="1990722"/>
              <a:ext cx="8130583" cy="4692508"/>
              <a:chOff x="4673191" y="2404806"/>
              <a:chExt cx="7421305" cy="4283153"/>
            </a:xfrm>
          </p:grpSpPr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FCD6E108-4E89-4035-B76F-307ABB9C2344}"/>
                  </a:ext>
                </a:extLst>
              </p:cNvPr>
              <p:cNvGrpSpPr/>
              <p:nvPr/>
            </p:nvGrpSpPr>
            <p:grpSpPr>
              <a:xfrm>
                <a:off x="4673191" y="2404806"/>
                <a:ext cx="7421305" cy="4283153"/>
                <a:chOff x="154663" y="0"/>
                <a:chExt cx="11882673" cy="6858000"/>
              </a:xfrm>
            </p:grpSpPr>
            <p:pic>
              <p:nvPicPr>
                <p:cNvPr id="63" name="Image 62">
                  <a:extLst>
                    <a:ext uri="{FF2B5EF4-FFF2-40B4-BE49-F238E27FC236}">
                      <a16:creationId xmlns:a16="http://schemas.microsoft.com/office/drawing/2014/main" id="{48235809-D5A3-480D-A0B7-F17AC3264C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4663" y="0"/>
                  <a:ext cx="11882673" cy="6858000"/>
                </a:xfrm>
                <a:prstGeom prst="rect">
                  <a:avLst/>
                </a:prstGeom>
              </p:spPr>
            </p:pic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A993D163-1281-40CB-9903-A52D2C561B7E}"/>
                    </a:ext>
                  </a:extLst>
                </p:cNvPr>
                <p:cNvSpPr/>
                <p:nvPr/>
              </p:nvSpPr>
              <p:spPr>
                <a:xfrm>
                  <a:off x="1275907" y="442790"/>
                  <a:ext cx="4189228" cy="68580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64A679CE-1369-47C2-876A-239F6328AFB1}"/>
                    </a:ext>
                  </a:extLst>
                </p:cNvPr>
                <p:cNvSpPr/>
                <p:nvPr/>
              </p:nvSpPr>
              <p:spPr>
                <a:xfrm>
                  <a:off x="269359" y="18262"/>
                  <a:ext cx="410962" cy="59133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EE97A752-884F-4280-BD4C-597E6B84F989}"/>
                    </a:ext>
                  </a:extLst>
                </p:cNvPr>
                <p:cNvSpPr/>
                <p:nvPr/>
              </p:nvSpPr>
              <p:spPr>
                <a:xfrm>
                  <a:off x="371225" y="36289"/>
                  <a:ext cx="352238" cy="4361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58F34AC5-1BCC-4F3E-BA83-F67CC9654B64}"/>
                  </a:ext>
                </a:extLst>
              </p:cNvPr>
              <p:cNvSpPr txBox="1"/>
              <p:nvPr/>
            </p:nvSpPr>
            <p:spPr>
              <a:xfrm>
                <a:off x="4976128" y="2416099"/>
                <a:ext cx="38973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IA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874BC6AB-266A-4EF8-B78B-3DD3CDC2EFFA}"/>
                  </a:ext>
                </a:extLst>
              </p:cNvPr>
              <p:cNvSpPr txBox="1"/>
              <p:nvPr/>
            </p:nvSpPr>
            <p:spPr>
              <a:xfrm>
                <a:off x="5381410" y="2802186"/>
                <a:ext cx="38973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IIA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CA5A4EF6-8159-48E3-8923-5A377620ED37}"/>
                  </a:ext>
                </a:extLst>
              </p:cNvPr>
              <p:cNvSpPr txBox="1"/>
              <p:nvPr/>
            </p:nvSpPr>
            <p:spPr>
              <a:xfrm>
                <a:off x="9669946" y="2808009"/>
                <a:ext cx="45875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IIIA</a:t>
                </a:r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1742E988-9D1A-424B-BC76-A15A3B2BC772}"/>
                  </a:ext>
                </a:extLst>
              </p:cNvPr>
              <p:cNvSpPr txBox="1"/>
              <p:nvPr/>
            </p:nvSpPr>
            <p:spPr>
              <a:xfrm>
                <a:off x="10036805" y="2809023"/>
                <a:ext cx="527608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IVA</a:t>
                </a:r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71747118-4B7A-4FA4-81F7-9443DB614B4B}"/>
                  </a:ext>
                </a:extLst>
              </p:cNvPr>
              <p:cNvSpPr txBox="1"/>
              <p:nvPr/>
            </p:nvSpPr>
            <p:spPr>
              <a:xfrm>
                <a:off x="10461424" y="2809023"/>
                <a:ext cx="45875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VA</a:t>
                </a:r>
              </a:p>
            </p:txBody>
          </p: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845550AA-054F-471E-9871-0AB6B7ACEF72}"/>
                  </a:ext>
                </a:extLst>
              </p:cNvPr>
              <p:cNvSpPr txBox="1"/>
              <p:nvPr/>
            </p:nvSpPr>
            <p:spPr>
              <a:xfrm>
                <a:off x="11182239" y="2824410"/>
                <a:ext cx="458755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dirty="0">
                    <a:solidFill>
                      <a:schemeClr val="bg1"/>
                    </a:solidFill>
                  </a:rPr>
                  <a:t>VIIA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4F2D4851-0E1E-41B1-B6B4-A9D0F62EE0B1}"/>
                  </a:ext>
                </a:extLst>
              </p:cNvPr>
              <p:cNvSpPr txBox="1"/>
              <p:nvPr/>
            </p:nvSpPr>
            <p:spPr>
              <a:xfrm>
                <a:off x="11539870" y="2430305"/>
                <a:ext cx="551214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dirty="0">
                    <a:solidFill>
                      <a:schemeClr val="bg1"/>
                    </a:solidFill>
                  </a:rPr>
                  <a:t>VIIIA</a:t>
                </a:r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86E05739-27FF-483F-9BF1-3976E39EB3F6}"/>
                  </a:ext>
                </a:extLst>
              </p:cNvPr>
              <p:cNvSpPr txBox="1"/>
              <p:nvPr/>
            </p:nvSpPr>
            <p:spPr>
              <a:xfrm>
                <a:off x="10826473" y="2809022"/>
                <a:ext cx="45875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VIA</a:t>
                </a: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0E522E1E-0A6B-4455-9589-1D08BDBEB717}"/>
                  </a:ext>
                </a:extLst>
              </p:cNvPr>
              <p:cNvSpPr txBox="1"/>
              <p:nvPr/>
            </p:nvSpPr>
            <p:spPr>
              <a:xfrm>
                <a:off x="4695208" y="2809022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272BFC28-C2C6-4A5C-8CD2-F3F902D38BC9}"/>
                  </a:ext>
                </a:extLst>
              </p:cNvPr>
              <p:cNvSpPr txBox="1"/>
              <p:nvPr/>
            </p:nvSpPr>
            <p:spPr>
              <a:xfrm>
                <a:off x="4691746" y="3199615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3A491554-85DC-40EA-81DF-BBEF1F1D4036}"/>
                  </a:ext>
                </a:extLst>
              </p:cNvPr>
              <p:cNvSpPr txBox="1"/>
              <p:nvPr/>
            </p:nvSpPr>
            <p:spPr>
              <a:xfrm>
                <a:off x="4691394" y="3636036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01E55F90-D751-4A77-9235-57E242B5742C}"/>
                  </a:ext>
                </a:extLst>
              </p:cNvPr>
              <p:cNvSpPr txBox="1"/>
              <p:nvPr/>
            </p:nvSpPr>
            <p:spPr>
              <a:xfrm>
                <a:off x="4687932" y="4026629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0E848B42-8227-4AA4-ABFD-4E2FF384133B}"/>
                  </a:ext>
                </a:extLst>
              </p:cNvPr>
              <p:cNvSpPr txBox="1"/>
              <p:nvPr/>
            </p:nvSpPr>
            <p:spPr>
              <a:xfrm>
                <a:off x="4697821" y="4470001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3882C30F-E216-45CE-B671-AFF02831D4BB}"/>
                  </a:ext>
                </a:extLst>
              </p:cNvPr>
              <p:cNvSpPr txBox="1"/>
              <p:nvPr/>
            </p:nvSpPr>
            <p:spPr>
              <a:xfrm>
                <a:off x="4694359" y="4860594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B0F4E477-02CB-45EC-9B12-A72B9B62A11C}"/>
                  </a:ext>
                </a:extLst>
              </p:cNvPr>
              <p:cNvSpPr txBox="1"/>
              <p:nvPr/>
            </p:nvSpPr>
            <p:spPr>
              <a:xfrm>
                <a:off x="4694007" y="5297015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5573836-4D53-4601-90BD-4FDC8EFCF129}"/>
                </a:ext>
              </a:extLst>
            </p:cNvPr>
            <p:cNvSpPr/>
            <p:nvPr/>
          </p:nvSpPr>
          <p:spPr>
            <a:xfrm>
              <a:off x="2247014" y="2069805"/>
              <a:ext cx="346170" cy="2235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406C167F-0DBD-4B8B-97BD-64FCF4AE7A67}"/>
              </a:ext>
            </a:extLst>
          </p:cNvPr>
          <p:cNvSpPr/>
          <p:nvPr/>
        </p:nvSpPr>
        <p:spPr>
          <a:xfrm>
            <a:off x="5789673" y="2900598"/>
            <a:ext cx="380661" cy="424682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7C10285D-AEDD-44D4-AE2C-4BBFDC068F94}"/>
              </a:ext>
            </a:extLst>
          </p:cNvPr>
          <p:cNvGrpSpPr/>
          <p:nvPr/>
        </p:nvGrpSpPr>
        <p:grpSpPr>
          <a:xfrm>
            <a:off x="575602" y="2875432"/>
            <a:ext cx="7679250" cy="3786195"/>
            <a:chOff x="1775752" y="2884960"/>
            <a:chExt cx="7679250" cy="378619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55C2ED9-36CA-46BE-AC53-22AE440B95D4}"/>
                </a:ext>
              </a:extLst>
            </p:cNvPr>
            <p:cNvSpPr/>
            <p:nvPr/>
          </p:nvSpPr>
          <p:spPr>
            <a:xfrm rot="5400000">
              <a:off x="1991265" y="2703432"/>
              <a:ext cx="468082" cy="831137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905082A-0AA3-48F7-89D6-25B3190AEA8C}"/>
                </a:ext>
              </a:extLst>
            </p:cNvPr>
            <p:cNvSpPr/>
            <p:nvPr/>
          </p:nvSpPr>
          <p:spPr>
            <a:xfrm rot="5400000">
              <a:off x="1991265" y="3162358"/>
              <a:ext cx="468082" cy="831137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4636311-8444-44A3-B636-C06B7B7CD9B8}"/>
                </a:ext>
              </a:extLst>
            </p:cNvPr>
            <p:cNvSpPr/>
            <p:nvPr/>
          </p:nvSpPr>
          <p:spPr>
            <a:xfrm rot="5400000">
              <a:off x="6957085" y="3388250"/>
              <a:ext cx="452223" cy="395214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D705761-D73A-4480-BA6F-9945277A7EFF}"/>
                </a:ext>
              </a:extLst>
            </p:cNvPr>
            <p:cNvSpPr/>
            <p:nvPr/>
          </p:nvSpPr>
          <p:spPr>
            <a:xfrm rot="5400000">
              <a:off x="4340146" y="1264118"/>
              <a:ext cx="492806" cy="5588510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4A3A1E1-C152-46F7-8995-5330C6EE24A5}"/>
                </a:ext>
              </a:extLst>
            </p:cNvPr>
            <p:cNvSpPr/>
            <p:nvPr/>
          </p:nvSpPr>
          <p:spPr>
            <a:xfrm rot="5400000">
              <a:off x="4575728" y="1518585"/>
              <a:ext cx="444792" cy="5999239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6037398-1FDA-4D1E-844E-CA64E762ED74}"/>
                </a:ext>
              </a:extLst>
            </p:cNvPr>
            <p:cNvSpPr/>
            <p:nvPr/>
          </p:nvSpPr>
          <p:spPr>
            <a:xfrm rot="5400000">
              <a:off x="4997378" y="1559192"/>
              <a:ext cx="444793" cy="6820077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C5C1E43-C1F6-4139-82D4-62FBBAF09EA9}"/>
                </a:ext>
              </a:extLst>
            </p:cNvPr>
            <p:cNvSpPr/>
            <p:nvPr/>
          </p:nvSpPr>
          <p:spPr>
            <a:xfrm rot="5400000">
              <a:off x="3085145" y="3871551"/>
              <a:ext cx="468083" cy="3086869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C349720-A202-4350-BA18-AEAB82E4087C}"/>
                </a:ext>
              </a:extLst>
            </p:cNvPr>
            <p:cNvSpPr/>
            <p:nvPr/>
          </p:nvSpPr>
          <p:spPr>
            <a:xfrm rot="5400000">
              <a:off x="6129060" y="2875611"/>
              <a:ext cx="438722" cy="6213162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D95049-971D-4F2D-8683-14464E7A6D89}"/>
                </a:ext>
              </a:extLst>
            </p:cNvPr>
            <p:cNvSpPr/>
            <p:nvPr/>
          </p:nvSpPr>
          <p:spPr>
            <a:xfrm rot="5400000">
              <a:off x="6116591" y="3332744"/>
              <a:ext cx="463660" cy="6213162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C571DB4B-D488-4C94-A13B-B62843E107B9}"/>
              </a:ext>
            </a:extLst>
          </p:cNvPr>
          <p:cNvGrpSpPr/>
          <p:nvPr/>
        </p:nvGrpSpPr>
        <p:grpSpPr>
          <a:xfrm>
            <a:off x="6197305" y="2436295"/>
            <a:ext cx="2075378" cy="2746182"/>
            <a:chOff x="7397455" y="2445823"/>
            <a:chExt cx="2075378" cy="274618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18F32AC-1293-4AE6-832D-685962BD5BC6}"/>
                </a:ext>
              </a:extLst>
            </p:cNvPr>
            <p:cNvSpPr/>
            <p:nvPr/>
          </p:nvSpPr>
          <p:spPr>
            <a:xfrm rot="16200000">
              <a:off x="9043161" y="2491435"/>
              <a:ext cx="450072" cy="358848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B9BDF60-F5CC-410E-951E-5C87B9C671FE}"/>
                </a:ext>
              </a:extLst>
            </p:cNvPr>
            <p:cNvSpPr/>
            <p:nvPr/>
          </p:nvSpPr>
          <p:spPr>
            <a:xfrm rot="16200000">
              <a:off x="8205366" y="2087984"/>
              <a:ext cx="444793" cy="2060615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E9CC8D3-C10A-483D-AD72-122A0409173E}"/>
                </a:ext>
              </a:extLst>
            </p:cNvPr>
            <p:cNvSpPr/>
            <p:nvPr/>
          </p:nvSpPr>
          <p:spPr>
            <a:xfrm rot="16200000">
              <a:off x="8422394" y="2772055"/>
              <a:ext cx="468082" cy="1597134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2EABDA9-15E8-42CF-B238-EDE8ED20EC05}"/>
                </a:ext>
              </a:extLst>
            </p:cNvPr>
            <p:cNvSpPr/>
            <p:nvPr/>
          </p:nvSpPr>
          <p:spPr>
            <a:xfrm rot="16200000">
              <a:off x="8634073" y="3421262"/>
              <a:ext cx="468082" cy="1207078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FC6407-50BB-44B7-9545-F6440B0D56E8}"/>
                </a:ext>
              </a:extLst>
            </p:cNvPr>
            <p:cNvSpPr/>
            <p:nvPr/>
          </p:nvSpPr>
          <p:spPr>
            <a:xfrm rot="16200000">
              <a:off x="8834632" y="4091079"/>
              <a:ext cx="468082" cy="808321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C277329-3D3D-42DC-95B7-15F8E7B6F697}"/>
                </a:ext>
              </a:extLst>
            </p:cNvPr>
            <p:cNvSpPr/>
            <p:nvPr/>
          </p:nvSpPr>
          <p:spPr>
            <a:xfrm rot="16200000">
              <a:off x="9018234" y="4759972"/>
              <a:ext cx="468082" cy="395984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958716F9-D571-4559-94A3-3EABEB68B3B1}"/>
              </a:ext>
            </a:extLst>
          </p:cNvPr>
          <p:cNvSpPr/>
          <p:nvPr/>
        </p:nvSpPr>
        <p:spPr>
          <a:xfrm>
            <a:off x="6205703" y="3366718"/>
            <a:ext cx="391891" cy="424682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BC17773-7CAB-4E53-ACE8-E58573EC17D5}"/>
              </a:ext>
            </a:extLst>
          </p:cNvPr>
          <p:cNvSpPr/>
          <p:nvPr/>
        </p:nvSpPr>
        <p:spPr>
          <a:xfrm>
            <a:off x="6229973" y="3825194"/>
            <a:ext cx="760701" cy="424682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C880BFE-13F8-4FAC-9EE2-EA5DF20DE4A7}"/>
              </a:ext>
            </a:extLst>
          </p:cNvPr>
          <p:cNvSpPr/>
          <p:nvPr/>
        </p:nvSpPr>
        <p:spPr>
          <a:xfrm>
            <a:off x="6653258" y="4287686"/>
            <a:ext cx="760701" cy="424682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ED17CB7-EF2C-4526-9F89-C2F977695DD6}"/>
              </a:ext>
            </a:extLst>
          </p:cNvPr>
          <p:cNvSpPr/>
          <p:nvPr/>
        </p:nvSpPr>
        <p:spPr>
          <a:xfrm>
            <a:off x="7453762" y="4759116"/>
            <a:ext cx="391891" cy="424682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B51D7FFD-D21D-47F5-B709-CC2A97CCA229}"/>
              </a:ext>
            </a:extLst>
          </p:cNvPr>
          <p:cNvSpPr txBox="1"/>
          <p:nvPr/>
        </p:nvSpPr>
        <p:spPr>
          <a:xfrm>
            <a:off x="897578" y="4046381"/>
            <a:ext cx="5193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dirty="0">
                <a:solidFill>
                  <a:schemeClr val="bg2">
                    <a:lumMod val="75000"/>
                  </a:schemeClr>
                </a:solidFill>
                <a:effectLst/>
              </a:rPr>
              <a:t>MÉTAUX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34378608-84D4-4082-B8C1-BCE5BF92CAEA}"/>
              </a:ext>
            </a:extLst>
          </p:cNvPr>
          <p:cNvSpPr txBox="1"/>
          <p:nvPr/>
        </p:nvSpPr>
        <p:spPr>
          <a:xfrm>
            <a:off x="7880790" y="2782350"/>
            <a:ext cx="3058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 dirty="0">
                <a:solidFill>
                  <a:schemeClr val="accent5"/>
                </a:solidFill>
                <a:effectLst/>
              </a:rPr>
              <a:t>NON-MÉTAUX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879DCE1A-9AD0-4FB4-99AB-79590B0894E6}"/>
              </a:ext>
            </a:extLst>
          </p:cNvPr>
          <p:cNvSpPr txBox="1"/>
          <p:nvPr/>
        </p:nvSpPr>
        <p:spPr>
          <a:xfrm rot="2643685">
            <a:off x="4056692" y="3552335"/>
            <a:ext cx="5193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dirty="0">
                <a:solidFill>
                  <a:schemeClr val="accent6"/>
                </a:solidFill>
                <a:effectLst/>
              </a:rPr>
              <a:t>MÉTALLOÏDES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75DE841-CABE-42BF-95C0-51AD779A4128}"/>
              </a:ext>
            </a:extLst>
          </p:cNvPr>
          <p:cNvSpPr/>
          <p:nvPr/>
        </p:nvSpPr>
        <p:spPr>
          <a:xfrm rot="16200000">
            <a:off x="560668" y="2457917"/>
            <a:ext cx="450072" cy="38712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6359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3" grpId="0" animBg="1"/>
      <p:bldP spid="84" grpId="0" animBg="1"/>
      <p:bldP spid="85" grpId="0" animBg="1"/>
      <p:bldP spid="86" grpId="0" animBg="1"/>
      <p:bldP spid="89" grpId="0"/>
      <p:bldP spid="90" grpId="0"/>
      <p:bldP spid="92" grpId="0"/>
      <p:bldP spid="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7D9A6C0E-106A-436C-881E-E6798296D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15340" r="44386" b="1511"/>
          <a:stretch/>
        </p:blipFill>
        <p:spPr bwMode="auto">
          <a:xfrm>
            <a:off x="10572709" y="1990722"/>
            <a:ext cx="1619292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34A8BA25-6251-48B9-8545-12F8125701B6}"/>
              </a:ext>
            </a:extLst>
          </p:cNvPr>
          <p:cNvGrpSpPr/>
          <p:nvPr/>
        </p:nvGrpSpPr>
        <p:grpSpPr>
          <a:xfrm>
            <a:off x="4676365" y="2245690"/>
            <a:ext cx="7418131" cy="4281321"/>
            <a:chOff x="1417675" y="1990722"/>
            <a:chExt cx="8130583" cy="4692508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DBDD4BF9-B89F-40CD-804C-7ADC10B36967}"/>
                </a:ext>
              </a:extLst>
            </p:cNvPr>
            <p:cNvGrpSpPr/>
            <p:nvPr/>
          </p:nvGrpSpPr>
          <p:grpSpPr>
            <a:xfrm>
              <a:off x="1417675" y="1990722"/>
              <a:ext cx="8130583" cy="4692508"/>
              <a:chOff x="4673191" y="2404806"/>
              <a:chExt cx="7421305" cy="4283153"/>
            </a:xfrm>
          </p:grpSpPr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8D45BC05-FC10-4951-9ADA-118215415B9D}"/>
                  </a:ext>
                </a:extLst>
              </p:cNvPr>
              <p:cNvGrpSpPr/>
              <p:nvPr/>
            </p:nvGrpSpPr>
            <p:grpSpPr>
              <a:xfrm>
                <a:off x="4673191" y="2404806"/>
                <a:ext cx="7421305" cy="4283153"/>
                <a:chOff x="154663" y="0"/>
                <a:chExt cx="11882673" cy="6858000"/>
              </a:xfrm>
            </p:grpSpPr>
            <p:pic>
              <p:nvPicPr>
                <p:cNvPr id="59" name="Image 58">
                  <a:extLst>
                    <a:ext uri="{FF2B5EF4-FFF2-40B4-BE49-F238E27FC236}">
                      <a16:creationId xmlns:a16="http://schemas.microsoft.com/office/drawing/2014/main" id="{5E169F70-528F-4451-9C1D-3150680CC8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4663" y="0"/>
                  <a:ext cx="11882673" cy="6858000"/>
                </a:xfrm>
                <a:prstGeom prst="rect">
                  <a:avLst/>
                </a:prstGeom>
              </p:spPr>
            </p:pic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ECDE4A8-B707-4BD0-9F34-F5D8F603AF03}"/>
                    </a:ext>
                  </a:extLst>
                </p:cNvPr>
                <p:cNvSpPr/>
                <p:nvPr/>
              </p:nvSpPr>
              <p:spPr>
                <a:xfrm>
                  <a:off x="1275907" y="442790"/>
                  <a:ext cx="4189228" cy="68580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3A526F4A-9272-4DD1-931B-470EDADFA44F}"/>
                    </a:ext>
                  </a:extLst>
                </p:cNvPr>
                <p:cNvSpPr/>
                <p:nvPr/>
              </p:nvSpPr>
              <p:spPr>
                <a:xfrm>
                  <a:off x="269359" y="18262"/>
                  <a:ext cx="410962" cy="59133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4B851056-8442-4F18-8B58-571796FFF95B}"/>
                    </a:ext>
                  </a:extLst>
                </p:cNvPr>
                <p:cNvSpPr/>
                <p:nvPr/>
              </p:nvSpPr>
              <p:spPr>
                <a:xfrm>
                  <a:off x="371225" y="36289"/>
                  <a:ext cx="352238" cy="4361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14E3CB8A-27BF-4046-996F-C2BBF136EEE6}"/>
                  </a:ext>
                </a:extLst>
              </p:cNvPr>
              <p:cNvSpPr txBox="1"/>
              <p:nvPr/>
            </p:nvSpPr>
            <p:spPr>
              <a:xfrm>
                <a:off x="4976128" y="2416099"/>
                <a:ext cx="38973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IA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D3598338-E942-40E5-A67B-2B7FD7B0D515}"/>
                  </a:ext>
                </a:extLst>
              </p:cNvPr>
              <p:cNvSpPr txBox="1"/>
              <p:nvPr/>
            </p:nvSpPr>
            <p:spPr>
              <a:xfrm>
                <a:off x="5381410" y="2802186"/>
                <a:ext cx="38973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IIA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CED68F41-3557-4EB0-99DE-5C278F70127D}"/>
                  </a:ext>
                </a:extLst>
              </p:cNvPr>
              <p:cNvSpPr txBox="1"/>
              <p:nvPr/>
            </p:nvSpPr>
            <p:spPr>
              <a:xfrm>
                <a:off x="9669946" y="2808009"/>
                <a:ext cx="45875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IIIA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40E52CBB-93B1-4D0E-98E7-59C690291BD8}"/>
                  </a:ext>
                </a:extLst>
              </p:cNvPr>
              <p:cNvSpPr txBox="1"/>
              <p:nvPr/>
            </p:nvSpPr>
            <p:spPr>
              <a:xfrm>
                <a:off x="10036805" y="2809023"/>
                <a:ext cx="527608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IVA</a:t>
                </a:r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4FFA5F41-D204-442D-9039-A39FEF9BBF04}"/>
                  </a:ext>
                </a:extLst>
              </p:cNvPr>
              <p:cNvSpPr txBox="1"/>
              <p:nvPr/>
            </p:nvSpPr>
            <p:spPr>
              <a:xfrm>
                <a:off x="10461424" y="2809023"/>
                <a:ext cx="45875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VA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26B09CA0-5113-4FA1-B2E6-92E3E0ED4ED3}"/>
                  </a:ext>
                </a:extLst>
              </p:cNvPr>
              <p:cNvSpPr txBox="1"/>
              <p:nvPr/>
            </p:nvSpPr>
            <p:spPr>
              <a:xfrm>
                <a:off x="11182239" y="2824410"/>
                <a:ext cx="458755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dirty="0">
                    <a:solidFill>
                      <a:schemeClr val="bg1"/>
                    </a:solidFill>
                  </a:rPr>
                  <a:t>VIIA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4EE78454-42E1-40B7-AD19-D03300B9A578}"/>
                  </a:ext>
                </a:extLst>
              </p:cNvPr>
              <p:cNvSpPr txBox="1"/>
              <p:nvPr/>
            </p:nvSpPr>
            <p:spPr>
              <a:xfrm>
                <a:off x="11539870" y="2430305"/>
                <a:ext cx="551214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dirty="0">
                    <a:solidFill>
                      <a:schemeClr val="bg1"/>
                    </a:solidFill>
                  </a:rPr>
                  <a:t>VIIIA</a:t>
                </a:r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5E280EBA-90B7-43E8-AB56-47BC548779FF}"/>
                  </a:ext>
                </a:extLst>
              </p:cNvPr>
              <p:cNvSpPr txBox="1"/>
              <p:nvPr/>
            </p:nvSpPr>
            <p:spPr>
              <a:xfrm>
                <a:off x="10826473" y="2809022"/>
                <a:ext cx="45875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VIA</a:t>
                </a:r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35CADF2B-9855-4E4A-AEEB-2C24D09FF172}"/>
                  </a:ext>
                </a:extLst>
              </p:cNvPr>
              <p:cNvSpPr txBox="1"/>
              <p:nvPr/>
            </p:nvSpPr>
            <p:spPr>
              <a:xfrm>
                <a:off x="4695208" y="2809022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9B361122-1BD0-44B5-B776-540AAF5D064C}"/>
                  </a:ext>
                </a:extLst>
              </p:cNvPr>
              <p:cNvSpPr txBox="1"/>
              <p:nvPr/>
            </p:nvSpPr>
            <p:spPr>
              <a:xfrm>
                <a:off x="4691746" y="3199615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897F77BB-493A-4258-816A-7E8F9F61DC3E}"/>
                  </a:ext>
                </a:extLst>
              </p:cNvPr>
              <p:cNvSpPr txBox="1"/>
              <p:nvPr/>
            </p:nvSpPr>
            <p:spPr>
              <a:xfrm>
                <a:off x="4691394" y="3636036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7CDF5796-CECF-4829-B92B-866AA382607A}"/>
                  </a:ext>
                </a:extLst>
              </p:cNvPr>
              <p:cNvSpPr txBox="1"/>
              <p:nvPr/>
            </p:nvSpPr>
            <p:spPr>
              <a:xfrm>
                <a:off x="4687932" y="4026629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0FF1DC3C-A60D-4E11-B69A-871B6183D96B}"/>
                  </a:ext>
                </a:extLst>
              </p:cNvPr>
              <p:cNvSpPr txBox="1"/>
              <p:nvPr/>
            </p:nvSpPr>
            <p:spPr>
              <a:xfrm>
                <a:off x="4697821" y="4470001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60A61C08-B157-43C6-8F13-1A27931A126C}"/>
                  </a:ext>
                </a:extLst>
              </p:cNvPr>
              <p:cNvSpPr txBox="1"/>
              <p:nvPr/>
            </p:nvSpPr>
            <p:spPr>
              <a:xfrm>
                <a:off x="4694359" y="4860594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1F460E36-7EDF-4FA2-B82B-0549F988722D}"/>
                  </a:ext>
                </a:extLst>
              </p:cNvPr>
              <p:cNvSpPr txBox="1"/>
              <p:nvPr/>
            </p:nvSpPr>
            <p:spPr>
              <a:xfrm>
                <a:off x="4694007" y="5297015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118339B-0906-4A6A-8013-7AEF675CA76F}"/>
                </a:ext>
              </a:extLst>
            </p:cNvPr>
            <p:cNvSpPr/>
            <p:nvPr/>
          </p:nvSpPr>
          <p:spPr>
            <a:xfrm>
              <a:off x="2247014" y="2069805"/>
              <a:ext cx="346170" cy="2235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CACBEBF-AB8D-4BAA-B9C4-D511A9B8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Organisation du tableau périodique: Famille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4B3DB-62E4-4462-8435-91CC90B7A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04" y="2209011"/>
            <a:ext cx="4555332" cy="431800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r-CA" dirty="0"/>
              <a:t>Il s’agit des colonnes dans le tableau périodique. Les éléments de la même famille ont </a:t>
            </a:r>
            <a:r>
              <a:rPr lang="fr-CA" u="sng" dirty="0"/>
              <a:t>le même nombre d’électrons de valence</a:t>
            </a:r>
            <a:r>
              <a:rPr lang="fr-CA" dirty="0"/>
              <a:t>.</a:t>
            </a:r>
          </a:p>
          <a:p>
            <a:pPr>
              <a:lnSpc>
                <a:spcPct val="110000"/>
              </a:lnSpc>
            </a:pPr>
            <a:r>
              <a:rPr lang="fr-CA" dirty="0"/>
              <a:t>Certaines familles possèdent des noms précis comme:</a:t>
            </a:r>
          </a:p>
          <a:p>
            <a:pPr marL="742950" lvl="1" indent="-285750">
              <a:lnSpc>
                <a:spcPct val="110000"/>
              </a:lnSpc>
            </a:pPr>
            <a:r>
              <a:rPr lang="fr-CA" b="1" dirty="0">
                <a:solidFill>
                  <a:srgbClr val="00B0F0"/>
                </a:solidFill>
              </a:rPr>
              <a:t>Alcalins </a:t>
            </a:r>
          </a:p>
          <a:p>
            <a:pPr marL="742950" lvl="1" indent="-285750">
              <a:lnSpc>
                <a:spcPct val="110000"/>
              </a:lnSpc>
            </a:pPr>
            <a:r>
              <a:rPr lang="fr-CA" b="1" dirty="0">
                <a:solidFill>
                  <a:schemeClr val="accent5"/>
                </a:solidFill>
              </a:rPr>
              <a:t>Alcalino-terreux</a:t>
            </a:r>
          </a:p>
          <a:p>
            <a:pPr marL="742950" lvl="1" indent="-285750">
              <a:lnSpc>
                <a:spcPct val="110000"/>
              </a:lnSpc>
            </a:pPr>
            <a:r>
              <a:rPr lang="fr-CA" b="1" dirty="0">
                <a:solidFill>
                  <a:schemeClr val="accent2"/>
                </a:solidFill>
              </a:rPr>
              <a:t>Halogènes</a:t>
            </a:r>
          </a:p>
          <a:p>
            <a:pPr marL="742950" lvl="1" indent="-285750">
              <a:lnSpc>
                <a:spcPct val="110000"/>
              </a:lnSpc>
            </a:pPr>
            <a:r>
              <a:rPr lang="fr-CA" b="1" dirty="0">
                <a:solidFill>
                  <a:schemeClr val="accent6"/>
                </a:solidFill>
              </a:rPr>
              <a:t>Gaz inertes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1DB60A-D6AE-4090-A91A-450BAB1ED4FD}"/>
              </a:ext>
            </a:extLst>
          </p:cNvPr>
          <p:cNvSpPr/>
          <p:nvPr/>
        </p:nvSpPr>
        <p:spPr>
          <a:xfrm>
            <a:off x="5012608" y="3049965"/>
            <a:ext cx="320174" cy="2472425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6C2878-B2D8-4E42-AC4A-47C09FFCBEB9}"/>
              </a:ext>
            </a:extLst>
          </p:cNvPr>
          <p:cNvSpPr/>
          <p:nvPr/>
        </p:nvSpPr>
        <p:spPr>
          <a:xfrm>
            <a:off x="5377650" y="3049965"/>
            <a:ext cx="363954" cy="2472425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A4F64C-6707-401C-B544-EFAB7946A3F3}"/>
              </a:ext>
            </a:extLst>
          </p:cNvPr>
          <p:cNvSpPr/>
          <p:nvPr/>
        </p:nvSpPr>
        <p:spPr>
          <a:xfrm>
            <a:off x="11285228" y="3044266"/>
            <a:ext cx="320174" cy="247242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EC1E03-2184-4DA4-BB50-FE8F35AF4ED4}"/>
              </a:ext>
            </a:extLst>
          </p:cNvPr>
          <p:cNvSpPr/>
          <p:nvPr/>
        </p:nvSpPr>
        <p:spPr>
          <a:xfrm>
            <a:off x="11689862" y="2573547"/>
            <a:ext cx="320174" cy="2943144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136F0DD-6BBD-4308-B972-6E90C62BC54D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6B22248-D663-4796-97EF-AEBB239E7286}"/>
              </a:ext>
            </a:extLst>
          </p:cNvPr>
          <p:cNvSpPr/>
          <p:nvPr/>
        </p:nvSpPr>
        <p:spPr>
          <a:xfrm>
            <a:off x="9786288" y="3021990"/>
            <a:ext cx="320174" cy="2472425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BE0A752-69EA-433B-A5DC-6B7687A83EC6}"/>
              </a:ext>
            </a:extLst>
          </p:cNvPr>
          <p:cNvSpPr/>
          <p:nvPr/>
        </p:nvSpPr>
        <p:spPr>
          <a:xfrm>
            <a:off x="10164493" y="3021990"/>
            <a:ext cx="315939" cy="2500371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79E701E-5192-4E65-9673-BAC42D7EA683}"/>
              </a:ext>
            </a:extLst>
          </p:cNvPr>
          <p:cNvSpPr/>
          <p:nvPr/>
        </p:nvSpPr>
        <p:spPr>
          <a:xfrm>
            <a:off x="10536660" y="3021990"/>
            <a:ext cx="320174" cy="2472425"/>
          </a:xfrm>
          <a:prstGeom prst="rect">
            <a:avLst/>
          </a:prstGeom>
          <a:solidFill>
            <a:schemeClr val="accent4">
              <a:lumMod val="75000"/>
              <a:alpha val="3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5155F73-0DCD-495D-A62A-BA4831A31B70}"/>
              </a:ext>
            </a:extLst>
          </p:cNvPr>
          <p:cNvSpPr/>
          <p:nvPr/>
        </p:nvSpPr>
        <p:spPr>
          <a:xfrm>
            <a:off x="10913062" y="3040158"/>
            <a:ext cx="320174" cy="247242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57214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5" grpId="0" animBg="1"/>
      <p:bldP spid="18" grpId="0" animBg="1"/>
      <p:bldP spid="19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E3328BDF-E845-4643-8B6A-570C29692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15340" r="44386" b="1511"/>
          <a:stretch/>
        </p:blipFill>
        <p:spPr bwMode="auto">
          <a:xfrm>
            <a:off x="10572709" y="1990722"/>
            <a:ext cx="1619292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04AF37BB-476C-436F-8AB9-1D670AA338AB}"/>
              </a:ext>
            </a:extLst>
          </p:cNvPr>
          <p:cNvGrpSpPr/>
          <p:nvPr/>
        </p:nvGrpSpPr>
        <p:grpSpPr>
          <a:xfrm>
            <a:off x="4676365" y="2245690"/>
            <a:ext cx="7418131" cy="4281321"/>
            <a:chOff x="1417675" y="1990722"/>
            <a:chExt cx="8130583" cy="4692508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9CBD26C4-3DF0-4F52-BF56-190FEC5069D1}"/>
                </a:ext>
              </a:extLst>
            </p:cNvPr>
            <p:cNvGrpSpPr/>
            <p:nvPr/>
          </p:nvGrpSpPr>
          <p:grpSpPr>
            <a:xfrm>
              <a:off x="1417675" y="1990722"/>
              <a:ext cx="8130583" cy="4692508"/>
              <a:chOff x="4673191" y="2404806"/>
              <a:chExt cx="7421305" cy="4283153"/>
            </a:xfrm>
          </p:grpSpPr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01F4442B-3728-4B42-B8B7-9936751A4056}"/>
                  </a:ext>
                </a:extLst>
              </p:cNvPr>
              <p:cNvGrpSpPr/>
              <p:nvPr/>
            </p:nvGrpSpPr>
            <p:grpSpPr>
              <a:xfrm>
                <a:off x="4673191" y="2404806"/>
                <a:ext cx="7421305" cy="4283153"/>
                <a:chOff x="154663" y="0"/>
                <a:chExt cx="11882673" cy="6858000"/>
              </a:xfrm>
            </p:grpSpPr>
            <p:pic>
              <p:nvPicPr>
                <p:cNvPr id="40" name="Image 39">
                  <a:extLst>
                    <a:ext uri="{FF2B5EF4-FFF2-40B4-BE49-F238E27FC236}">
                      <a16:creationId xmlns:a16="http://schemas.microsoft.com/office/drawing/2014/main" id="{8DE37363-6A67-40D7-9790-A9C4DFFEAE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4663" y="0"/>
                  <a:ext cx="11882673" cy="6858000"/>
                </a:xfrm>
                <a:prstGeom prst="rect">
                  <a:avLst/>
                </a:prstGeom>
              </p:spPr>
            </p:pic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DA907632-02D7-4E92-95EC-BCB7B717F553}"/>
                    </a:ext>
                  </a:extLst>
                </p:cNvPr>
                <p:cNvSpPr/>
                <p:nvPr/>
              </p:nvSpPr>
              <p:spPr>
                <a:xfrm>
                  <a:off x="1275907" y="442790"/>
                  <a:ext cx="4189228" cy="68580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6B29255-ACD5-4D21-9151-AF059FC3C77F}"/>
                    </a:ext>
                  </a:extLst>
                </p:cNvPr>
                <p:cNvSpPr/>
                <p:nvPr/>
              </p:nvSpPr>
              <p:spPr>
                <a:xfrm>
                  <a:off x="269359" y="18262"/>
                  <a:ext cx="410962" cy="59133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538AD709-EB74-45EE-9069-50F78CDA482E}"/>
                    </a:ext>
                  </a:extLst>
                </p:cNvPr>
                <p:cNvSpPr/>
                <p:nvPr/>
              </p:nvSpPr>
              <p:spPr>
                <a:xfrm>
                  <a:off x="371225" y="36289"/>
                  <a:ext cx="352238" cy="4361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10EFE80-E5A9-46A2-BF0F-4133C406C992}"/>
                  </a:ext>
                </a:extLst>
              </p:cNvPr>
              <p:cNvSpPr txBox="1"/>
              <p:nvPr/>
            </p:nvSpPr>
            <p:spPr>
              <a:xfrm>
                <a:off x="4976128" y="2416099"/>
                <a:ext cx="38973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IA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164371C8-17F6-4DF2-8543-B3F91439B01A}"/>
                  </a:ext>
                </a:extLst>
              </p:cNvPr>
              <p:cNvSpPr txBox="1"/>
              <p:nvPr/>
            </p:nvSpPr>
            <p:spPr>
              <a:xfrm>
                <a:off x="5381410" y="2802186"/>
                <a:ext cx="38973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IIA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9BAAE44-C656-4680-9DD1-73ABBC07F91C}"/>
                  </a:ext>
                </a:extLst>
              </p:cNvPr>
              <p:cNvSpPr txBox="1"/>
              <p:nvPr/>
            </p:nvSpPr>
            <p:spPr>
              <a:xfrm>
                <a:off x="9669946" y="2808009"/>
                <a:ext cx="45875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IIIA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1520C39-3466-49E8-BB68-E2746790765A}"/>
                  </a:ext>
                </a:extLst>
              </p:cNvPr>
              <p:cNvSpPr txBox="1"/>
              <p:nvPr/>
            </p:nvSpPr>
            <p:spPr>
              <a:xfrm>
                <a:off x="10036805" y="2809023"/>
                <a:ext cx="527608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IVA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8E74EBFC-AA9B-4E98-9F77-B640346D8DFB}"/>
                  </a:ext>
                </a:extLst>
              </p:cNvPr>
              <p:cNvSpPr txBox="1"/>
              <p:nvPr/>
            </p:nvSpPr>
            <p:spPr>
              <a:xfrm>
                <a:off x="10461424" y="2809023"/>
                <a:ext cx="45875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VA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4D8F72BF-690D-4166-8A9B-4FBF0BB68E43}"/>
                  </a:ext>
                </a:extLst>
              </p:cNvPr>
              <p:cNvSpPr txBox="1"/>
              <p:nvPr/>
            </p:nvSpPr>
            <p:spPr>
              <a:xfrm>
                <a:off x="11182239" y="2824410"/>
                <a:ext cx="458755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dirty="0">
                    <a:solidFill>
                      <a:schemeClr val="bg1"/>
                    </a:solidFill>
                  </a:rPr>
                  <a:t>VIIA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454489B3-D4C3-464F-B3FA-FFE4BEC0C33F}"/>
                  </a:ext>
                </a:extLst>
              </p:cNvPr>
              <p:cNvSpPr txBox="1"/>
              <p:nvPr/>
            </p:nvSpPr>
            <p:spPr>
              <a:xfrm>
                <a:off x="11539870" y="2430305"/>
                <a:ext cx="551214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dirty="0">
                    <a:solidFill>
                      <a:schemeClr val="bg1"/>
                    </a:solidFill>
                  </a:rPr>
                  <a:t>VIIIA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2B579D5-D589-48EF-8DD3-F8FE52E28280}"/>
                  </a:ext>
                </a:extLst>
              </p:cNvPr>
              <p:cNvSpPr txBox="1"/>
              <p:nvPr/>
            </p:nvSpPr>
            <p:spPr>
              <a:xfrm>
                <a:off x="10826473" y="2809022"/>
                <a:ext cx="45875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VIA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4F7C0B3B-807E-45D1-93B9-0BCF8D745926}"/>
                  </a:ext>
                </a:extLst>
              </p:cNvPr>
              <p:cNvSpPr txBox="1"/>
              <p:nvPr/>
            </p:nvSpPr>
            <p:spPr>
              <a:xfrm>
                <a:off x="4695208" y="2809022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9BF21CA3-CF6F-4996-AC2F-C83564C9CF85}"/>
                  </a:ext>
                </a:extLst>
              </p:cNvPr>
              <p:cNvSpPr txBox="1"/>
              <p:nvPr/>
            </p:nvSpPr>
            <p:spPr>
              <a:xfrm>
                <a:off x="4691746" y="3199615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51ADAC64-00BB-4A53-8764-9C4884D7DF2F}"/>
                  </a:ext>
                </a:extLst>
              </p:cNvPr>
              <p:cNvSpPr txBox="1"/>
              <p:nvPr/>
            </p:nvSpPr>
            <p:spPr>
              <a:xfrm>
                <a:off x="4691394" y="3636036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42E88295-7C68-44C8-A212-8FB653B77665}"/>
                  </a:ext>
                </a:extLst>
              </p:cNvPr>
              <p:cNvSpPr txBox="1"/>
              <p:nvPr/>
            </p:nvSpPr>
            <p:spPr>
              <a:xfrm>
                <a:off x="4687932" y="4026629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084B498D-3719-452D-A61C-7B28CA3F0863}"/>
                  </a:ext>
                </a:extLst>
              </p:cNvPr>
              <p:cNvSpPr txBox="1"/>
              <p:nvPr/>
            </p:nvSpPr>
            <p:spPr>
              <a:xfrm>
                <a:off x="4697821" y="4470001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1138D30-CA6C-4582-AE1E-62FFCFE9FCD6}"/>
                  </a:ext>
                </a:extLst>
              </p:cNvPr>
              <p:cNvSpPr txBox="1"/>
              <p:nvPr/>
            </p:nvSpPr>
            <p:spPr>
              <a:xfrm>
                <a:off x="4694359" y="4860594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0D1BE89D-9C52-44DB-B981-CFA33FD599C4}"/>
                  </a:ext>
                </a:extLst>
              </p:cNvPr>
              <p:cNvSpPr txBox="1"/>
              <p:nvPr/>
            </p:nvSpPr>
            <p:spPr>
              <a:xfrm>
                <a:off x="4694007" y="5297015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3DC480-3B80-4237-8BEE-B5816B959C2A}"/>
                </a:ext>
              </a:extLst>
            </p:cNvPr>
            <p:cNvSpPr/>
            <p:nvPr/>
          </p:nvSpPr>
          <p:spPr>
            <a:xfrm>
              <a:off x="2247014" y="2069805"/>
              <a:ext cx="346170" cy="2235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CACBEBF-AB8D-4BAA-B9C4-D511A9B8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1" y="753228"/>
            <a:ext cx="9817932" cy="1080938"/>
          </a:xfrm>
        </p:spPr>
        <p:txBody>
          <a:bodyPr/>
          <a:lstStyle/>
          <a:p>
            <a:r>
              <a:rPr lang="fr-CA" b="1" dirty="0"/>
              <a:t>Organisation du tableau périodique: Période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4B3DB-62E4-4462-8435-91CC90B7A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98" y="2264028"/>
            <a:ext cx="4461796" cy="426298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CA" dirty="0"/>
              <a:t>Il s’agit des rangées dans le tableau périodique. Les membres de la même période ont </a:t>
            </a:r>
            <a:r>
              <a:rPr lang="fr-CA" u="sng" dirty="0"/>
              <a:t>le même nombre de couches électroniques.</a:t>
            </a:r>
          </a:p>
          <a:p>
            <a:pPr>
              <a:lnSpc>
                <a:spcPct val="100000"/>
              </a:lnSpc>
            </a:pPr>
            <a:endParaRPr lang="fr-CA" dirty="0"/>
          </a:p>
          <a:p>
            <a:pPr>
              <a:lnSpc>
                <a:spcPct val="100000"/>
              </a:lnSpc>
            </a:pPr>
            <a:r>
              <a:rPr lang="fr-CA" dirty="0"/>
              <a:t>Il y a </a:t>
            </a:r>
            <a:r>
              <a:rPr lang="fr-CA" b="1" dirty="0">
                <a:solidFill>
                  <a:schemeClr val="accent2"/>
                </a:solidFill>
              </a:rPr>
              <a:t>7 périodes</a:t>
            </a:r>
            <a:r>
              <a:rPr lang="fr-CA" dirty="0">
                <a:solidFill>
                  <a:schemeClr val="accent2"/>
                </a:solidFill>
              </a:rPr>
              <a:t> </a:t>
            </a:r>
            <a:r>
              <a:rPr lang="fr-CA" dirty="0"/>
              <a:t>dans le tableau périodique. </a:t>
            </a:r>
            <a:endParaRPr lang="fr-CA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1DB60A-D6AE-4090-A91A-450BAB1ED4FD}"/>
              </a:ext>
            </a:extLst>
          </p:cNvPr>
          <p:cNvSpPr/>
          <p:nvPr/>
        </p:nvSpPr>
        <p:spPr>
          <a:xfrm>
            <a:off x="4691100" y="2639826"/>
            <a:ext cx="7319925" cy="29395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D889C8-AADD-4F3E-A40A-5CFFCB51EF0F}"/>
              </a:ext>
            </a:extLst>
          </p:cNvPr>
          <p:cNvSpPr/>
          <p:nvPr/>
        </p:nvSpPr>
        <p:spPr>
          <a:xfrm>
            <a:off x="4697523" y="3087027"/>
            <a:ext cx="7313501" cy="24089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b="1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ADC3A3BD-B820-41EB-98FF-C1DE9B0044A5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47B170-C697-4A50-9C37-80A2124AFEBB}"/>
              </a:ext>
            </a:extLst>
          </p:cNvPr>
          <p:cNvSpPr/>
          <p:nvPr/>
        </p:nvSpPr>
        <p:spPr>
          <a:xfrm>
            <a:off x="4704834" y="3497278"/>
            <a:ext cx="7313501" cy="24089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F2A9A0-AC0D-4413-A168-AC71B063F85B}"/>
              </a:ext>
            </a:extLst>
          </p:cNvPr>
          <p:cNvSpPr/>
          <p:nvPr/>
        </p:nvSpPr>
        <p:spPr>
          <a:xfrm>
            <a:off x="4704834" y="3926574"/>
            <a:ext cx="7313501" cy="24089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AD3796-79A0-4CF3-BE60-95D95EEC808E}"/>
              </a:ext>
            </a:extLst>
          </p:cNvPr>
          <p:cNvSpPr/>
          <p:nvPr/>
        </p:nvSpPr>
        <p:spPr>
          <a:xfrm>
            <a:off x="4715905" y="4338098"/>
            <a:ext cx="7313501" cy="24089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4404D54-7BC7-4E2E-847C-CD6103051195}"/>
              </a:ext>
            </a:extLst>
          </p:cNvPr>
          <p:cNvSpPr/>
          <p:nvPr/>
        </p:nvSpPr>
        <p:spPr>
          <a:xfrm>
            <a:off x="4715905" y="4740290"/>
            <a:ext cx="7313501" cy="24089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3954BC4-0FF0-49F5-8B69-19F6E48AB639}"/>
              </a:ext>
            </a:extLst>
          </p:cNvPr>
          <p:cNvSpPr/>
          <p:nvPr/>
        </p:nvSpPr>
        <p:spPr>
          <a:xfrm>
            <a:off x="4715905" y="5178706"/>
            <a:ext cx="7313501" cy="24089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57751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1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75A9AFF6-A4AF-4A03-825F-ED9CE6DD9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15340" r="44386" b="1511"/>
          <a:stretch/>
        </p:blipFill>
        <p:spPr bwMode="auto">
          <a:xfrm>
            <a:off x="10572709" y="1990722"/>
            <a:ext cx="1619292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04AF37BB-476C-436F-8AB9-1D670AA338AB}"/>
              </a:ext>
            </a:extLst>
          </p:cNvPr>
          <p:cNvGrpSpPr/>
          <p:nvPr/>
        </p:nvGrpSpPr>
        <p:grpSpPr>
          <a:xfrm>
            <a:off x="1168515" y="1990722"/>
            <a:ext cx="8433403" cy="4867278"/>
            <a:chOff x="1417675" y="1990722"/>
            <a:chExt cx="8130583" cy="4692508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9CBD26C4-3DF0-4F52-BF56-190FEC5069D1}"/>
                </a:ext>
              </a:extLst>
            </p:cNvPr>
            <p:cNvGrpSpPr/>
            <p:nvPr/>
          </p:nvGrpSpPr>
          <p:grpSpPr>
            <a:xfrm>
              <a:off x="1417675" y="1990722"/>
              <a:ext cx="8130583" cy="4692508"/>
              <a:chOff x="4673191" y="2404806"/>
              <a:chExt cx="7421305" cy="4283153"/>
            </a:xfrm>
          </p:grpSpPr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01F4442B-3728-4B42-B8B7-9936751A4056}"/>
                  </a:ext>
                </a:extLst>
              </p:cNvPr>
              <p:cNvGrpSpPr/>
              <p:nvPr/>
            </p:nvGrpSpPr>
            <p:grpSpPr>
              <a:xfrm>
                <a:off x="4673191" y="2404806"/>
                <a:ext cx="7421305" cy="4283153"/>
                <a:chOff x="154663" y="0"/>
                <a:chExt cx="11882673" cy="6858000"/>
              </a:xfrm>
            </p:grpSpPr>
            <p:pic>
              <p:nvPicPr>
                <p:cNvPr id="40" name="Image 39">
                  <a:extLst>
                    <a:ext uri="{FF2B5EF4-FFF2-40B4-BE49-F238E27FC236}">
                      <a16:creationId xmlns:a16="http://schemas.microsoft.com/office/drawing/2014/main" id="{8DE37363-6A67-40D7-9790-A9C4DFFEAE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4663" y="0"/>
                  <a:ext cx="11882673" cy="6858000"/>
                </a:xfrm>
                <a:prstGeom prst="rect">
                  <a:avLst/>
                </a:prstGeom>
              </p:spPr>
            </p:pic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DA907632-02D7-4E92-95EC-BCB7B717F553}"/>
                    </a:ext>
                  </a:extLst>
                </p:cNvPr>
                <p:cNvSpPr/>
                <p:nvPr/>
              </p:nvSpPr>
              <p:spPr>
                <a:xfrm>
                  <a:off x="1275907" y="442790"/>
                  <a:ext cx="4189228" cy="68580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6B29255-ACD5-4D21-9151-AF059FC3C77F}"/>
                    </a:ext>
                  </a:extLst>
                </p:cNvPr>
                <p:cNvSpPr/>
                <p:nvPr/>
              </p:nvSpPr>
              <p:spPr>
                <a:xfrm>
                  <a:off x="269359" y="18262"/>
                  <a:ext cx="410962" cy="59133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538AD709-EB74-45EE-9069-50F78CDA482E}"/>
                    </a:ext>
                  </a:extLst>
                </p:cNvPr>
                <p:cNvSpPr/>
                <p:nvPr/>
              </p:nvSpPr>
              <p:spPr>
                <a:xfrm>
                  <a:off x="371225" y="36289"/>
                  <a:ext cx="352238" cy="4361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10EFE80-E5A9-46A2-BF0F-4133C406C992}"/>
                  </a:ext>
                </a:extLst>
              </p:cNvPr>
              <p:cNvSpPr txBox="1"/>
              <p:nvPr/>
            </p:nvSpPr>
            <p:spPr>
              <a:xfrm>
                <a:off x="4976128" y="2416099"/>
                <a:ext cx="38973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IA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164371C8-17F6-4DF2-8543-B3F91439B01A}"/>
                  </a:ext>
                </a:extLst>
              </p:cNvPr>
              <p:cNvSpPr txBox="1"/>
              <p:nvPr/>
            </p:nvSpPr>
            <p:spPr>
              <a:xfrm>
                <a:off x="5381410" y="2802186"/>
                <a:ext cx="38973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IIA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9BAAE44-C656-4680-9DD1-73ABBC07F91C}"/>
                  </a:ext>
                </a:extLst>
              </p:cNvPr>
              <p:cNvSpPr txBox="1"/>
              <p:nvPr/>
            </p:nvSpPr>
            <p:spPr>
              <a:xfrm>
                <a:off x="9669946" y="2808009"/>
                <a:ext cx="45875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IIIA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1520C39-3466-49E8-BB68-E2746790765A}"/>
                  </a:ext>
                </a:extLst>
              </p:cNvPr>
              <p:cNvSpPr txBox="1"/>
              <p:nvPr/>
            </p:nvSpPr>
            <p:spPr>
              <a:xfrm>
                <a:off x="10036805" y="2809023"/>
                <a:ext cx="527608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IVA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8E74EBFC-AA9B-4E98-9F77-B640346D8DFB}"/>
                  </a:ext>
                </a:extLst>
              </p:cNvPr>
              <p:cNvSpPr txBox="1"/>
              <p:nvPr/>
            </p:nvSpPr>
            <p:spPr>
              <a:xfrm>
                <a:off x="10461424" y="2809023"/>
                <a:ext cx="45875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VA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4D8F72BF-690D-4166-8A9B-4FBF0BB68E43}"/>
                  </a:ext>
                </a:extLst>
              </p:cNvPr>
              <p:cNvSpPr txBox="1"/>
              <p:nvPr/>
            </p:nvSpPr>
            <p:spPr>
              <a:xfrm>
                <a:off x="11182239" y="2824410"/>
                <a:ext cx="458755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dirty="0">
                    <a:solidFill>
                      <a:schemeClr val="bg1"/>
                    </a:solidFill>
                  </a:rPr>
                  <a:t>VIIA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454489B3-D4C3-464F-B3FA-FFE4BEC0C33F}"/>
                  </a:ext>
                </a:extLst>
              </p:cNvPr>
              <p:cNvSpPr txBox="1"/>
              <p:nvPr/>
            </p:nvSpPr>
            <p:spPr>
              <a:xfrm>
                <a:off x="11539870" y="2430305"/>
                <a:ext cx="551214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dirty="0">
                    <a:solidFill>
                      <a:schemeClr val="bg1"/>
                    </a:solidFill>
                  </a:rPr>
                  <a:t>VIIIA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2B579D5-D589-48EF-8DD3-F8FE52E28280}"/>
                  </a:ext>
                </a:extLst>
              </p:cNvPr>
              <p:cNvSpPr txBox="1"/>
              <p:nvPr/>
            </p:nvSpPr>
            <p:spPr>
              <a:xfrm>
                <a:off x="10826473" y="2809022"/>
                <a:ext cx="45875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VIA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4F7C0B3B-807E-45D1-93B9-0BCF8D745926}"/>
                  </a:ext>
                </a:extLst>
              </p:cNvPr>
              <p:cNvSpPr txBox="1"/>
              <p:nvPr/>
            </p:nvSpPr>
            <p:spPr>
              <a:xfrm>
                <a:off x="4695208" y="2809022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9BF21CA3-CF6F-4996-AC2F-C83564C9CF85}"/>
                  </a:ext>
                </a:extLst>
              </p:cNvPr>
              <p:cNvSpPr txBox="1"/>
              <p:nvPr/>
            </p:nvSpPr>
            <p:spPr>
              <a:xfrm>
                <a:off x="4691746" y="3199615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51ADAC64-00BB-4A53-8764-9C4884D7DF2F}"/>
                  </a:ext>
                </a:extLst>
              </p:cNvPr>
              <p:cNvSpPr txBox="1"/>
              <p:nvPr/>
            </p:nvSpPr>
            <p:spPr>
              <a:xfrm>
                <a:off x="4691394" y="3636036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42E88295-7C68-44C8-A212-8FB653B77665}"/>
                  </a:ext>
                </a:extLst>
              </p:cNvPr>
              <p:cNvSpPr txBox="1"/>
              <p:nvPr/>
            </p:nvSpPr>
            <p:spPr>
              <a:xfrm>
                <a:off x="4687932" y="4026629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084B498D-3719-452D-A61C-7B28CA3F0863}"/>
                  </a:ext>
                </a:extLst>
              </p:cNvPr>
              <p:cNvSpPr txBox="1"/>
              <p:nvPr/>
            </p:nvSpPr>
            <p:spPr>
              <a:xfrm>
                <a:off x="4697821" y="4470001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1138D30-CA6C-4582-AE1E-62FFCFE9FCD6}"/>
                  </a:ext>
                </a:extLst>
              </p:cNvPr>
              <p:cNvSpPr txBox="1"/>
              <p:nvPr/>
            </p:nvSpPr>
            <p:spPr>
              <a:xfrm>
                <a:off x="4694359" y="4860594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0D1BE89D-9C52-44DB-B981-CFA33FD599C4}"/>
                  </a:ext>
                </a:extLst>
              </p:cNvPr>
              <p:cNvSpPr txBox="1"/>
              <p:nvPr/>
            </p:nvSpPr>
            <p:spPr>
              <a:xfrm>
                <a:off x="4694007" y="5297015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3DC480-3B80-4237-8BEE-B5816B959C2A}"/>
                </a:ext>
              </a:extLst>
            </p:cNvPr>
            <p:cNvSpPr/>
            <p:nvPr/>
          </p:nvSpPr>
          <p:spPr>
            <a:xfrm>
              <a:off x="2247014" y="2069805"/>
              <a:ext cx="346170" cy="2235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CACBEBF-AB8D-4BAA-B9C4-D511A9B8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1" y="753228"/>
            <a:ext cx="9817932" cy="1080938"/>
          </a:xfrm>
        </p:spPr>
        <p:txBody>
          <a:bodyPr>
            <a:normAutofit/>
          </a:bodyPr>
          <a:lstStyle/>
          <a:p>
            <a:r>
              <a:rPr lang="fr-CA" sz="3200" b="1" dirty="0"/>
              <a:t>Comment utiliser et lire le tableau périodique?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ADC3A3BD-B820-41EB-98FF-C1DE9B0044A5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2 et 3</a:t>
            </a:r>
          </a:p>
        </p:txBody>
      </p:sp>
    </p:spTree>
    <p:extLst>
      <p:ext uri="{BB962C8B-B14F-4D97-AF65-F5344CB8AC3E}">
        <p14:creationId xmlns:p14="http://schemas.microsoft.com/office/powerpoint/2010/main" val="941065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CBEBF-AB8D-4BAA-B9C4-D511A9B8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1" y="753228"/>
            <a:ext cx="9817932" cy="1080938"/>
          </a:xfrm>
        </p:spPr>
        <p:txBody>
          <a:bodyPr>
            <a:normAutofit/>
          </a:bodyPr>
          <a:lstStyle/>
          <a:p>
            <a:r>
              <a:rPr lang="fr-CA" sz="3200" b="1" dirty="0"/>
              <a:t>Comment lire le tableau périodique?</a:t>
            </a:r>
          </a:p>
        </p:txBody>
      </p:sp>
      <p:pic>
        <p:nvPicPr>
          <p:cNvPr id="49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75A9AFF6-A4AF-4A03-825F-ED9CE6DD9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15340" r="44386" b="1511"/>
          <a:stretch/>
        </p:blipFill>
        <p:spPr bwMode="auto">
          <a:xfrm>
            <a:off x="10572709" y="1990722"/>
            <a:ext cx="1619292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04AF37BB-476C-436F-8AB9-1D670AA338AB}"/>
              </a:ext>
            </a:extLst>
          </p:cNvPr>
          <p:cNvGrpSpPr/>
          <p:nvPr/>
        </p:nvGrpSpPr>
        <p:grpSpPr>
          <a:xfrm>
            <a:off x="6331303" y="3475541"/>
            <a:ext cx="5860697" cy="3382459"/>
            <a:chOff x="1417675" y="1990722"/>
            <a:chExt cx="8130583" cy="4692508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9CBD26C4-3DF0-4F52-BF56-190FEC5069D1}"/>
                </a:ext>
              </a:extLst>
            </p:cNvPr>
            <p:cNvGrpSpPr/>
            <p:nvPr/>
          </p:nvGrpSpPr>
          <p:grpSpPr>
            <a:xfrm>
              <a:off x="1417675" y="1990722"/>
              <a:ext cx="8130583" cy="4692508"/>
              <a:chOff x="4673191" y="2404806"/>
              <a:chExt cx="7421305" cy="4283153"/>
            </a:xfrm>
          </p:grpSpPr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01F4442B-3728-4B42-B8B7-9936751A4056}"/>
                  </a:ext>
                </a:extLst>
              </p:cNvPr>
              <p:cNvGrpSpPr/>
              <p:nvPr/>
            </p:nvGrpSpPr>
            <p:grpSpPr>
              <a:xfrm>
                <a:off x="4673191" y="2404806"/>
                <a:ext cx="7421305" cy="4283153"/>
                <a:chOff x="154663" y="0"/>
                <a:chExt cx="11882673" cy="6858000"/>
              </a:xfrm>
            </p:grpSpPr>
            <p:pic>
              <p:nvPicPr>
                <p:cNvPr id="40" name="Image 39">
                  <a:extLst>
                    <a:ext uri="{FF2B5EF4-FFF2-40B4-BE49-F238E27FC236}">
                      <a16:creationId xmlns:a16="http://schemas.microsoft.com/office/drawing/2014/main" id="{8DE37363-6A67-40D7-9790-A9C4DFFEAE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4663" y="0"/>
                  <a:ext cx="11882673" cy="6858000"/>
                </a:xfrm>
                <a:prstGeom prst="rect">
                  <a:avLst/>
                </a:prstGeom>
              </p:spPr>
            </p:pic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DA907632-02D7-4E92-95EC-BCB7B717F553}"/>
                    </a:ext>
                  </a:extLst>
                </p:cNvPr>
                <p:cNvSpPr/>
                <p:nvPr/>
              </p:nvSpPr>
              <p:spPr>
                <a:xfrm>
                  <a:off x="1275907" y="442790"/>
                  <a:ext cx="4189228" cy="68580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6B29255-ACD5-4D21-9151-AF059FC3C77F}"/>
                    </a:ext>
                  </a:extLst>
                </p:cNvPr>
                <p:cNvSpPr/>
                <p:nvPr/>
              </p:nvSpPr>
              <p:spPr>
                <a:xfrm>
                  <a:off x="269359" y="18262"/>
                  <a:ext cx="410962" cy="59133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538AD709-EB74-45EE-9069-50F78CDA482E}"/>
                    </a:ext>
                  </a:extLst>
                </p:cNvPr>
                <p:cNvSpPr/>
                <p:nvPr/>
              </p:nvSpPr>
              <p:spPr>
                <a:xfrm>
                  <a:off x="371225" y="36289"/>
                  <a:ext cx="352238" cy="4361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10EFE80-E5A9-46A2-BF0F-4133C406C992}"/>
                  </a:ext>
                </a:extLst>
              </p:cNvPr>
              <p:cNvSpPr txBox="1"/>
              <p:nvPr/>
            </p:nvSpPr>
            <p:spPr>
              <a:xfrm>
                <a:off x="4976128" y="2416099"/>
                <a:ext cx="389735" cy="2567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800" dirty="0">
                    <a:solidFill>
                      <a:schemeClr val="bg1"/>
                    </a:solidFill>
                  </a:rPr>
                  <a:t>IA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164371C8-17F6-4DF2-8543-B3F91439B01A}"/>
                  </a:ext>
                </a:extLst>
              </p:cNvPr>
              <p:cNvSpPr txBox="1"/>
              <p:nvPr/>
            </p:nvSpPr>
            <p:spPr>
              <a:xfrm>
                <a:off x="5381410" y="2802186"/>
                <a:ext cx="389735" cy="2567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800" dirty="0">
                    <a:solidFill>
                      <a:schemeClr val="bg1"/>
                    </a:solidFill>
                  </a:rPr>
                  <a:t>IIA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9BAAE44-C656-4680-9DD1-73ABBC07F91C}"/>
                  </a:ext>
                </a:extLst>
              </p:cNvPr>
              <p:cNvSpPr txBox="1"/>
              <p:nvPr/>
            </p:nvSpPr>
            <p:spPr>
              <a:xfrm>
                <a:off x="9663360" y="2830487"/>
                <a:ext cx="458755" cy="2567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800" dirty="0">
                    <a:solidFill>
                      <a:schemeClr val="bg1"/>
                    </a:solidFill>
                  </a:rPr>
                  <a:t>IIIA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1520C39-3466-49E8-BB68-E2746790765A}"/>
                  </a:ext>
                </a:extLst>
              </p:cNvPr>
              <p:cNvSpPr txBox="1"/>
              <p:nvPr/>
            </p:nvSpPr>
            <p:spPr>
              <a:xfrm>
                <a:off x="10030218" y="2831501"/>
                <a:ext cx="527608" cy="2567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800" dirty="0">
                    <a:solidFill>
                      <a:schemeClr val="bg1"/>
                    </a:solidFill>
                  </a:rPr>
                  <a:t>IVA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8E74EBFC-AA9B-4E98-9F77-B640346D8DFB}"/>
                  </a:ext>
                </a:extLst>
              </p:cNvPr>
              <p:cNvSpPr txBox="1"/>
              <p:nvPr/>
            </p:nvSpPr>
            <p:spPr>
              <a:xfrm>
                <a:off x="10454838" y="2831501"/>
                <a:ext cx="458755" cy="2567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800" dirty="0">
                    <a:solidFill>
                      <a:schemeClr val="bg1"/>
                    </a:solidFill>
                  </a:rPr>
                  <a:t>VA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4D8F72BF-690D-4166-8A9B-4FBF0BB68E43}"/>
                  </a:ext>
                </a:extLst>
              </p:cNvPr>
              <p:cNvSpPr txBox="1"/>
              <p:nvPr/>
            </p:nvSpPr>
            <p:spPr>
              <a:xfrm>
                <a:off x="11182239" y="2824410"/>
                <a:ext cx="458755" cy="2567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800" dirty="0">
                    <a:solidFill>
                      <a:schemeClr val="bg1"/>
                    </a:solidFill>
                  </a:rPr>
                  <a:t>VIIA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454489B3-D4C3-464F-B3FA-FFE4BEC0C33F}"/>
                  </a:ext>
                </a:extLst>
              </p:cNvPr>
              <p:cNvSpPr txBox="1"/>
              <p:nvPr/>
            </p:nvSpPr>
            <p:spPr>
              <a:xfrm>
                <a:off x="11539870" y="2430305"/>
                <a:ext cx="551214" cy="2567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800" dirty="0">
                    <a:solidFill>
                      <a:schemeClr val="bg1"/>
                    </a:solidFill>
                  </a:rPr>
                  <a:t>VIIIA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2B579D5-D589-48EF-8DD3-F8FE52E28280}"/>
                  </a:ext>
                </a:extLst>
              </p:cNvPr>
              <p:cNvSpPr txBox="1"/>
              <p:nvPr/>
            </p:nvSpPr>
            <p:spPr>
              <a:xfrm>
                <a:off x="10819886" y="2831500"/>
                <a:ext cx="458755" cy="2567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800" dirty="0">
                    <a:solidFill>
                      <a:schemeClr val="bg1"/>
                    </a:solidFill>
                  </a:rPr>
                  <a:t>VIA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4F7C0B3B-807E-45D1-93B9-0BCF8D745926}"/>
                  </a:ext>
                </a:extLst>
              </p:cNvPr>
              <p:cNvSpPr txBox="1"/>
              <p:nvPr/>
            </p:nvSpPr>
            <p:spPr>
              <a:xfrm>
                <a:off x="4695208" y="2809022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9BF21CA3-CF6F-4996-AC2F-C83564C9CF85}"/>
                  </a:ext>
                </a:extLst>
              </p:cNvPr>
              <p:cNvSpPr txBox="1"/>
              <p:nvPr/>
            </p:nvSpPr>
            <p:spPr>
              <a:xfrm>
                <a:off x="4691746" y="3199615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51ADAC64-00BB-4A53-8764-9C4884D7DF2F}"/>
                  </a:ext>
                </a:extLst>
              </p:cNvPr>
              <p:cNvSpPr txBox="1"/>
              <p:nvPr/>
            </p:nvSpPr>
            <p:spPr>
              <a:xfrm>
                <a:off x="4691394" y="3636036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42E88295-7C68-44C8-A212-8FB653B77665}"/>
                  </a:ext>
                </a:extLst>
              </p:cNvPr>
              <p:cNvSpPr txBox="1"/>
              <p:nvPr/>
            </p:nvSpPr>
            <p:spPr>
              <a:xfrm>
                <a:off x="4687932" y="4026629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084B498D-3719-452D-A61C-7B28CA3F0863}"/>
                  </a:ext>
                </a:extLst>
              </p:cNvPr>
              <p:cNvSpPr txBox="1"/>
              <p:nvPr/>
            </p:nvSpPr>
            <p:spPr>
              <a:xfrm>
                <a:off x="4697821" y="4470001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1138D30-CA6C-4582-AE1E-62FFCFE9FCD6}"/>
                  </a:ext>
                </a:extLst>
              </p:cNvPr>
              <p:cNvSpPr txBox="1"/>
              <p:nvPr/>
            </p:nvSpPr>
            <p:spPr>
              <a:xfrm>
                <a:off x="4694359" y="4860594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0D1BE89D-9C52-44DB-B981-CFA33FD599C4}"/>
                  </a:ext>
                </a:extLst>
              </p:cNvPr>
              <p:cNvSpPr txBox="1"/>
              <p:nvPr/>
            </p:nvSpPr>
            <p:spPr>
              <a:xfrm>
                <a:off x="4694007" y="5297015"/>
                <a:ext cx="26358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3DC480-3B80-4237-8BEE-B5816B959C2A}"/>
                </a:ext>
              </a:extLst>
            </p:cNvPr>
            <p:cNvSpPr/>
            <p:nvPr/>
          </p:nvSpPr>
          <p:spPr>
            <a:xfrm>
              <a:off x="2247014" y="2069805"/>
              <a:ext cx="346170" cy="2235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518CD271-45B1-4D86-9DA3-68D7AFE5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79" y="2094614"/>
            <a:ext cx="4846474" cy="44868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/>
              <a:t>Élément à analyser: </a:t>
            </a:r>
            <a:r>
              <a:rPr lang="fr-CA" b="1" u="sng" dirty="0"/>
              <a:t>Brome (Br)</a:t>
            </a:r>
          </a:p>
          <a:p>
            <a:pPr>
              <a:lnSpc>
                <a:spcPct val="100000"/>
              </a:lnSpc>
            </a:pPr>
            <a:r>
              <a:rPr lang="fr-CA" dirty="0"/>
              <a:t>Trouver l’élément dans le tableau périodique</a:t>
            </a:r>
          </a:p>
          <a:p>
            <a:pPr>
              <a:lnSpc>
                <a:spcPct val="100000"/>
              </a:lnSpc>
            </a:pPr>
            <a:r>
              <a:rPr lang="fr-CA" dirty="0"/>
              <a:t>Trouver sa </a:t>
            </a:r>
            <a:r>
              <a:rPr lang="fr-CA" b="1" dirty="0">
                <a:solidFill>
                  <a:srgbClr val="FFFF00"/>
                </a:solidFill>
              </a:rPr>
              <a:t>période</a:t>
            </a:r>
          </a:p>
          <a:p>
            <a:pPr>
              <a:lnSpc>
                <a:spcPct val="100000"/>
              </a:lnSpc>
            </a:pPr>
            <a:r>
              <a:rPr lang="fr-CA" dirty="0"/>
              <a:t>Trouver sa </a:t>
            </a:r>
            <a:r>
              <a:rPr lang="fr-CA" b="1" dirty="0">
                <a:solidFill>
                  <a:schemeClr val="accent1"/>
                </a:solidFill>
              </a:rPr>
              <a:t>famille</a:t>
            </a:r>
          </a:p>
          <a:p>
            <a:pPr>
              <a:lnSpc>
                <a:spcPct val="100000"/>
              </a:lnSpc>
            </a:pPr>
            <a:r>
              <a:rPr lang="fr-CA" dirty="0"/>
              <a:t>Trouver son </a:t>
            </a:r>
            <a:r>
              <a:rPr lang="fr-CA" b="1" dirty="0">
                <a:solidFill>
                  <a:srgbClr val="FF0000"/>
                </a:solidFill>
              </a:rPr>
              <a:t>numéro atomique</a:t>
            </a:r>
            <a:endParaRPr lang="fr-CA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fr-CA" dirty="0"/>
              <a:t>Trouver sa </a:t>
            </a:r>
            <a:r>
              <a:rPr lang="fr-CA" b="1" dirty="0">
                <a:solidFill>
                  <a:schemeClr val="accent6"/>
                </a:solidFill>
              </a:rPr>
              <a:t>masse atomique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638616-F30C-4295-B358-2FF34366F8C7}"/>
              </a:ext>
            </a:extLst>
          </p:cNvPr>
          <p:cNvSpPr/>
          <p:nvPr/>
        </p:nvSpPr>
        <p:spPr>
          <a:xfrm>
            <a:off x="6336494" y="4748521"/>
            <a:ext cx="5489573" cy="28112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b="1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B4B111A-AA20-4CA1-ACCA-64C0A23F44D1}"/>
              </a:ext>
            </a:extLst>
          </p:cNvPr>
          <p:cNvSpPr/>
          <p:nvPr/>
        </p:nvSpPr>
        <p:spPr>
          <a:xfrm>
            <a:off x="11541259" y="3830482"/>
            <a:ext cx="284808" cy="121713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9461D7-C492-4FDA-9BC8-BCAB382ED53B}"/>
              </a:ext>
            </a:extLst>
          </p:cNvPr>
          <p:cNvSpPr/>
          <p:nvPr/>
        </p:nvSpPr>
        <p:spPr>
          <a:xfrm>
            <a:off x="11550692" y="4746337"/>
            <a:ext cx="281571" cy="29109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5B8D02C-5618-4A5F-BD68-1580D1980D37}"/>
              </a:ext>
            </a:extLst>
          </p:cNvPr>
          <p:cNvCxnSpPr>
            <a:cxnSpLocks/>
          </p:cNvCxnSpPr>
          <p:nvPr/>
        </p:nvCxnSpPr>
        <p:spPr>
          <a:xfrm flipH="1" flipV="1">
            <a:off x="8271559" y="3339665"/>
            <a:ext cx="3276153" cy="141665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97C8FE8D-BBDB-459B-BED7-A48D99DDD977}"/>
              </a:ext>
            </a:extLst>
          </p:cNvPr>
          <p:cNvCxnSpPr>
            <a:cxnSpLocks/>
          </p:cNvCxnSpPr>
          <p:nvPr/>
        </p:nvCxnSpPr>
        <p:spPr>
          <a:xfrm flipH="1" flipV="1">
            <a:off x="10279116" y="3340244"/>
            <a:ext cx="1553149" cy="139350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35A4EC0-A798-4CA9-BDE5-5B5F647CEE57}"/>
              </a:ext>
            </a:extLst>
          </p:cNvPr>
          <p:cNvCxnSpPr>
            <a:cxnSpLocks/>
          </p:cNvCxnSpPr>
          <p:nvPr/>
        </p:nvCxnSpPr>
        <p:spPr>
          <a:xfrm flipH="1">
            <a:off x="8271559" y="5037439"/>
            <a:ext cx="3263721" cy="5763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2F661464-A853-4E0E-9E2F-CEE50D7E50E2}"/>
              </a:ext>
            </a:extLst>
          </p:cNvPr>
          <p:cNvCxnSpPr>
            <a:cxnSpLocks/>
          </p:cNvCxnSpPr>
          <p:nvPr/>
        </p:nvCxnSpPr>
        <p:spPr>
          <a:xfrm flipH="1">
            <a:off x="10316647" y="5037438"/>
            <a:ext cx="1509716" cy="5763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age 65">
            <a:extLst>
              <a:ext uri="{FF2B5EF4-FFF2-40B4-BE49-F238E27FC236}">
                <a16:creationId xmlns:a16="http://schemas.microsoft.com/office/drawing/2014/main" id="{B5B11B4A-5D24-4343-8663-BF34DE0F8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866" t="27518" r="1060" b="42928"/>
          <a:stretch/>
        </p:blipFill>
        <p:spPr>
          <a:xfrm>
            <a:off x="8311020" y="3382459"/>
            <a:ext cx="1971873" cy="223132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9B914A18-6E4B-491E-8123-2CC654479BBE}"/>
              </a:ext>
            </a:extLst>
          </p:cNvPr>
          <p:cNvSpPr/>
          <p:nvPr/>
        </p:nvSpPr>
        <p:spPr>
          <a:xfrm>
            <a:off x="9097143" y="4315985"/>
            <a:ext cx="419327" cy="16329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F7F7DA2-7705-48B6-AC72-3D0445EE5A18}"/>
              </a:ext>
            </a:extLst>
          </p:cNvPr>
          <p:cNvSpPr/>
          <p:nvPr/>
        </p:nvSpPr>
        <p:spPr>
          <a:xfrm>
            <a:off x="9098408" y="4633563"/>
            <a:ext cx="419327" cy="163296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0BB105A-E070-44D2-B77B-F79F5A1B1B80}"/>
              </a:ext>
            </a:extLst>
          </p:cNvPr>
          <p:cNvSpPr/>
          <p:nvPr/>
        </p:nvSpPr>
        <p:spPr>
          <a:xfrm>
            <a:off x="9022895" y="4157188"/>
            <a:ext cx="562600" cy="63967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C733B767-EF52-4CF6-BCCA-F6BD566C32A4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2 et 3</a:t>
            </a:r>
          </a:p>
        </p:txBody>
      </p:sp>
    </p:spTree>
    <p:extLst>
      <p:ext uri="{BB962C8B-B14F-4D97-AF65-F5344CB8AC3E}">
        <p14:creationId xmlns:p14="http://schemas.microsoft.com/office/powerpoint/2010/main" val="4283074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  <p:bldP spid="69" grpId="0" animBg="1"/>
      <p:bldP spid="70" grpId="0" animBg="1"/>
      <p:bldP spid="3" grpId="0" animBg="1"/>
      <p:bldP spid="3" grpId="1" animBg="1"/>
      <p:bldP spid="76" grpId="0" animBg="1"/>
      <p:bldP spid="77" grpId="0" animBg="1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75A9AFF6-A4AF-4A03-825F-ED9CE6DD9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15340" r="44386" b="1511"/>
          <a:stretch/>
        </p:blipFill>
        <p:spPr bwMode="auto">
          <a:xfrm>
            <a:off x="10572709" y="1990722"/>
            <a:ext cx="1619292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CACBEBF-AB8D-4BAA-B9C4-D511A9B8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1" y="753228"/>
            <a:ext cx="9817932" cy="1080938"/>
          </a:xfrm>
        </p:spPr>
        <p:txBody>
          <a:bodyPr>
            <a:normAutofit/>
          </a:bodyPr>
          <a:lstStyle/>
          <a:p>
            <a:r>
              <a:rPr lang="fr-CA" sz="3200" b="1" dirty="0"/>
              <a:t>Quelles sont les significations de ces informations?</a:t>
            </a:r>
          </a:p>
        </p:txBody>
      </p:sp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518CD271-45B1-4D86-9DA3-68D7AFE5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046" y="2032076"/>
            <a:ext cx="5373279" cy="468305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CA" dirty="0"/>
              <a:t>Trouver son </a:t>
            </a:r>
            <a:r>
              <a:rPr lang="fr-CA" b="1" dirty="0">
                <a:solidFill>
                  <a:srgbClr val="FF0000"/>
                </a:solidFill>
              </a:rPr>
              <a:t>numéro atomique</a:t>
            </a:r>
          </a:p>
          <a:p>
            <a:pPr lvl="1">
              <a:lnSpc>
                <a:spcPct val="100000"/>
              </a:lnSpc>
            </a:pPr>
            <a:r>
              <a:rPr lang="fr-CA" b="1" dirty="0"/>
              <a:t>Nombre de protons (Si l’atome est neutre, le nombre d’électrons aussi!)</a:t>
            </a:r>
            <a:endParaRPr lang="fr-CA" dirty="0"/>
          </a:p>
          <a:p>
            <a:pPr>
              <a:lnSpc>
                <a:spcPct val="100000"/>
              </a:lnSpc>
            </a:pPr>
            <a:r>
              <a:rPr lang="fr-CA" dirty="0"/>
              <a:t>Trouver sa </a:t>
            </a:r>
            <a:r>
              <a:rPr lang="fr-CA" b="1" dirty="0">
                <a:solidFill>
                  <a:schemeClr val="accent6"/>
                </a:solidFill>
              </a:rPr>
              <a:t>masse atomique</a:t>
            </a:r>
          </a:p>
          <a:p>
            <a:pPr lvl="1">
              <a:lnSpc>
                <a:spcPct val="100000"/>
              </a:lnSpc>
            </a:pPr>
            <a:r>
              <a:rPr lang="fr-CA" b="1" dirty="0"/>
              <a:t>En faisant la soustraction de la masse atome par le nombre de protons, on obtient le nombre de neutrons.</a:t>
            </a:r>
          </a:p>
          <a:p>
            <a:pPr>
              <a:lnSpc>
                <a:spcPct val="100000"/>
              </a:lnSpc>
            </a:pPr>
            <a:r>
              <a:rPr lang="fr-CA" dirty="0"/>
              <a:t>Trouver sa </a:t>
            </a:r>
            <a:r>
              <a:rPr lang="fr-CA" b="1" dirty="0">
                <a:solidFill>
                  <a:srgbClr val="FFFF00"/>
                </a:solidFill>
              </a:rPr>
              <a:t>période</a:t>
            </a:r>
          </a:p>
          <a:p>
            <a:pPr lvl="1">
              <a:lnSpc>
                <a:spcPct val="100000"/>
              </a:lnSpc>
            </a:pPr>
            <a:r>
              <a:rPr lang="fr-CA" b="1" dirty="0"/>
              <a:t>Nombre de couches électroniques</a:t>
            </a:r>
          </a:p>
          <a:p>
            <a:pPr>
              <a:lnSpc>
                <a:spcPct val="100000"/>
              </a:lnSpc>
            </a:pPr>
            <a:r>
              <a:rPr lang="fr-CA" dirty="0"/>
              <a:t>Trouver sa </a:t>
            </a:r>
            <a:r>
              <a:rPr lang="fr-CA" b="1" dirty="0">
                <a:solidFill>
                  <a:schemeClr val="accent1"/>
                </a:solidFill>
              </a:rPr>
              <a:t>famille</a:t>
            </a:r>
          </a:p>
          <a:p>
            <a:pPr lvl="1">
              <a:lnSpc>
                <a:spcPct val="100000"/>
              </a:lnSpc>
            </a:pPr>
            <a:r>
              <a:rPr lang="fr-CA" b="1" dirty="0"/>
              <a:t>Nombre d’électrons de valence (nombre sur la dernière couche électronique)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6791A7-E2FA-4611-9B62-2863657F127D}"/>
              </a:ext>
            </a:extLst>
          </p:cNvPr>
          <p:cNvSpPr txBox="1"/>
          <p:nvPr/>
        </p:nvSpPr>
        <p:spPr>
          <a:xfrm>
            <a:off x="5547245" y="2357299"/>
            <a:ext cx="1756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0000"/>
                </a:solidFill>
              </a:rPr>
              <a:t>35 protons</a:t>
            </a:r>
          </a:p>
          <a:p>
            <a:r>
              <a:rPr lang="fr-CA" sz="1600" b="1" dirty="0">
                <a:solidFill>
                  <a:srgbClr val="FF0000"/>
                </a:solidFill>
              </a:rPr>
              <a:t>(35 électrons)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A7D1DDB-DB25-4E01-9770-34254B4E6401}"/>
              </a:ext>
            </a:extLst>
          </p:cNvPr>
          <p:cNvSpPr txBox="1"/>
          <p:nvPr/>
        </p:nvSpPr>
        <p:spPr>
          <a:xfrm>
            <a:off x="5547245" y="337958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accent6"/>
                </a:solidFill>
              </a:rPr>
              <a:t>80 u</a:t>
            </a:r>
          </a:p>
          <a:p>
            <a:r>
              <a:rPr lang="fr-CA" sz="1600" b="1" dirty="0">
                <a:solidFill>
                  <a:schemeClr val="accent6"/>
                </a:solidFill>
              </a:rPr>
              <a:t>(80u - 35 protons = 45 neutrons)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6E2D107-1BBC-476C-8F3D-CFA73E21692B}"/>
              </a:ext>
            </a:extLst>
          </p:cNvPr>
          <p:cNvGrpSpPr/>
          <p:nvPr/>
        </p:nvGrpSpPr>
        <p:grpSpPr>
          <a:xfrm>
            <a:off x="8436961" y="2614612"/>
            <a:ext cx="2998842" cy="3364141"/>
            <a:chOff x="8367150" y="2578036"/>
            <a:chExt cx="2998842" cy="3364141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4060683F-DBF4-4572-82F5-E0AD7C2DB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66" t="27518" r="1060" b="42928"/>
            <a:stretch/>
          </p:blipFill>
          <p:spPr>
            <a:xfrm>
              <a:off x="8956181" y="3215289"/>
              <a:ext cx="2409811" cy="2726888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8638616-F30C-4295-B358-2FF34366F8C7}"/>
                </a:ext>
              </a:extLst>
            </p:cNvPr>
            <p:cNvSpPr/>
            <p:nvPr/>
          </p:nvSpPr>
          <p:spPr>
            <a:xfrm>
              <a:off x="8367150" y="4146151"/>
              <a:ext cx="571095" cy="865163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800" b="1" dirty="0"/>
                <a:t>4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B4B111A-AA20-4CA1-ACCA-64C0A23F44D1}"/>
                </a:ext>
              </a:extLst>
            </p:cNvPr>
            <p:cNvSpPr/>
            <p:nvPr/>
          </p:nvSpPr>
          <p:spPr>
            <a:xfrm>
              <a:off x="9775374" y="2578036"/>
              <a:ext cx="744116" cy="637253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800" b="1" dirty="0"/>
                <a:t>7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F9461D7-C492-4FDA-9BC8-BCAB382ED53B}"/>
                </a:ext>
              </a:extLst>
            </p:cNvPr>
            <p:cNvSpPr/>
            <p:nvPr/>
          </p:nvSpPr>
          <p:spPr>
            <a:xfrm>
              <a:off x="9783081" y="4128791"/>
              <a:ext cx="736409" cy="85509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B914A18-6E4B-491E-8123-2CC654479BBE}"/>
                </a:ext>
              </a:extLst>
            </p:cNvPr>
            <p:cNvSpPr/>
            <p:nvPr/>
          </p:nvSpPr>
          <p:spPr>
            <a:xfrm>
              <a:off x="9923110" y="4352982"/>
              <a:ext cx="475951" cy="2121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F7F7DA2-7705-48B6-AC72-3D0445EE5A18}"/>
                </a:ext>
              </a:extLst>
            </p:cNvPr>
            <p:cNvSpPr/>
            <p:nvPr/>
          </p:nvSpPr>
          <p:spPr>
            <a:xfrm>
              <a:off x="9909456" y="4761913"/>
              <a:ext cx="475951" cy="13012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38CEF867-9A94-4887-A3A4-7C13762BC4EB}"/>
              </a:ext>
            </a:extLst>
          </p:cNvPr>
          <p:cNvSpPr txBox="1"/>
          <p:nvPr/>
        </p:nvSpPr>
        <p:spPr>
          <a:xfrm>
            <a:off x="5544534" y="4565153"/>
            <a:ext cx="271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FF00"/>
                </a:solidFill>
              </a:rPr>
              <a:t>4</a:t>
            </a:r>
          </a:p>
          <a:p>
            <a:r>
              <a:rPr lang="fr-CA" sz="1600" b="1" dirty="0">
                <a:solidFill>
                  <a:srgbClr val="FFFF00"/>
                </a:solidFill>
              </a:rPr>
              <a:t>(4 couches électroniques)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52DE55-C6A5-4DE7-AA90-B26201E52404}"/>
              </a:ext>
            </a:extLst>
          </p:cNvPr>
          <p:cNvSpPr txBox="1"/>
          <p:nvPr/>
        </p:nvSpPr>
        <p:spPr>
          <a:xfrm>
            <a:off x="5544534" y="5571331"/>
            <a:ext cx="271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accent1"/>
                </a:solidFill>
              </a:rPr>
              <a:t>7</a:t>
            </a:r>
          </a:p>
          <a:p>
            <a:r>
              <a:rPr lang="fr-CA" sz="1600" b="1" dirty="0">
                <a:solidFill>
                  <a:schemeClr val="accent1"/>
                </a:solidFill>
              </a:rPr>
              <a:t>(7 électrons de valence)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3D336C3F-72EB-4DA6-829A-D5114C3C01C5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2 et 3</a:t>
            </a:r>
          </a:p>
        </p:txBody>
      </p:sp>
    </p:spTree>
    <p:extLst>
      <p:ext uri="{BB962C8B-B14F-4D97-AF65-F5344CB8AC3E}">
        <p14:creationId xmlns:p14="http://schemas.microsoft.com/office/powerpoint/2010/main" val="243524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  <p:bldP spid="4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EAC529C3-2B46-4375-A573-4B749ACD2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2" r="9091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La chimie dans l’histoire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3E6D3AB-9E84-4EAF-8431-C61B8DCF41A8}"/>
              </a:ext>
            </a:extLst>
          </p:cNvPr>
          <p:cNvSpPr txBox="1">
            <a:spLocks/>
          </p:cNvSpPr>
          <p:nvPr/>
        </p:nvSpPr>
        <p:spPr>
          <a:xfrm>
            <a:off x="9102456" y="4249541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CA" sz="4400" b="1" dirty="0">
                <a:solidFill>
                  <a:schemeClr val="bg1"/>
                </a:solidFill>
              </a:rPr>
              <a:t>Chapitre Révision</a:t>
            </a:r>
          </a:p>
          <a:p>
            <a:pPr algn="ctr">
              <a:spcAft>
                <a:spcPts val="600"/>
              </a:spcAft>
            </a:pPr>
            <a:r>
              <a:rPr lang="fr-CA" sz="2400" b="1" dirty="0">
                <a:solidFill>
                  <a:schemeClr val="bg1"/>
                </a:solidFill>
              </a:rPr>
              <a:t>Cours 1</a:t>
            </a:r>
          </a:p>
        </p:txBody>
      </p:sp>
    </p:spTree>
    <p:extLst>
      <p:ext uri="{BB962C8B-B14F-4D97-AF65-F5344CB8AC3E}">
        <p14:creationId xmlns:p14="http://schemas.microsoft.com/office/powerpoint/2010/main" val="3190279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CBEBF-AB8D-4BAA-B9C4-D511A9B8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1" y="753228"/>
            <a:ext cx="9817932" cy="1080938"/>
          </a:xfrm>
        </p:spPr>
        <p:txBody>
          <a:bodyPr>
            <a:normAutofit/>
          </a:bodyPr>
          <a:lstStyle/>
          <a:p>
            <a:r>
              <a:rPr lang="fr-CA" sz="3200" b="1" dirty="0"/>
              <a:t>Comment utiliser ces informations?</a:t>
            </a:r>
          </a:p>
        </p:txBody>
      </p:sp>
      <p:pic>
        <p:nvPicPr>
          <p:cNvPr id="49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75A9AFF6-A4AF-4A03-825F-ED9CE6DD9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15340" r="44386" b="1511"/>
          <a:stretch/>
        </p:blipFill>
        <p:spPr bwMode="auto">
          <a:xfrm>
            <a:off x="10572709" y="1990722"/>
            <a:ext cx="1619292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F6791A7-E2FA-4611-9B62-2863657F127D}"/>
              </a:ext>
            </a:extLst>
          </p:cNvPr>
          <p:cNvSpPr txBox="1"/>
          <p:nvPr/>
        </p:nvSpPr>
        <p:spPr>
          <a:xfrm>
            <a:off x="198113" y="4969573"/>
            <a:ext cx="323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0000"/>
                </a:solidFill>
              </a:rPr>
              <a:t>35 protons </a:t>
            </a:r>
            <a:r>
              <a:rPr lang="fr-CA" sz="1600" b="1" dirty="0">
                <a:solidFill>
                  <a:srgbClr val="FF0000"/>
                </a:solidFill>
              </a:rPr>
              <a:t>(35 électrons)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A7D1DDB-DB25-4E01-9770-34254B4E6401}"/>
              </a:ext>
            </a:extLst>
          </p:cNvPr>
          <p:cNvSpPr txBox="1"/>
          <p:nvPr/>
        </p:nvSpPr>
        <p:spPr>
          <a:xfrm>
            <a:off x="213324" y="5371276"/>
            <a:ext cx="323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accent6"/>
                </a:solidFill>
              </a:rPr>
              <a:t>80 u </a:t>
            </a:r>
            <a:r>
              <a:rPr lang="fr-CA" sz="1600" b="1" dirty="0">
                <a:solidFill>
                  <a:schemeClr val="accent6"/>
                </a:solidFill>
              </a:rPr>
              <a:t>(45 neutrons)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8CEF867-9A94-4887-A3A4-7C13762BC4EB}"/>
              </a:ext>
            </a:extLst>
          </p:cNvPr>
          <p:cNvSpPr txBox="1"/>
          <p:nvPr/>
        </p:nvSpPr>
        <p:spPr>
          <a:xfrm>
            <a:off x="213325" y="5771386"/>
            <a:ext cx="323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FF00"/>
                </a:solidFill>
              </a:rPr>
              <a:t>4 couches électroniques</a:t>
            </a:r>
            <a:endParaRPr lang="fr-CA" sz="1600" b="1" dirty="0">
              <a:solidFill>
                <a:srgbClr val="FFFF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52DE55-C6A5-4DE7-AA90-B26201E52404}"/>
              </a:ext>
            </a:extLst>
          </p:cNvPr>
          <p:cNvSpPr txBox="1"/>
          <p:nvPr/>
        </p:nvSpPr>
        <p:spPr>
          <a:xfrm>
            <a:off x="213390" y="6171496"/>
            <a:ext cx="3222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accent1"/>
                </a:solidFill>
              </a:rPr>
              <a:t>7 électrons de valence</a:t>
            </a:r>
            <a:endParaRPr lang="fr-CA" sz="1600" b="1" dirty="0">
              <a:solidFill>
                <a:schemeClr val="accent1"/>
              </a:solidFill>
            </a:endParaRPr>
          </a:p>
        </p:txBody>
      </p: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0311AC40-6AC1-41FF-A7F7-F582FCF66396}"/>
              </a:ext>
            </a:extLst>
          </p:cNvPr>
          <p:cNvGrpSpPr/>
          <p:nvPr/>
        </p:nvGrpSpPr>
        <p:grpSpPr>
          <a:xfrm>
            <a:off x="119316" y="1545191"/>
            <a:ext cx="2998842" cy="3364141"/>
            <a:chOff x="8367150" y="2578036"/>
            <a:chExt cx="2998842" cy="3364141"/>
          </a:xfrm>
        </p:grpSpPr>
        <p:pic>
          <p:nvPicPr>
            <p:cNvPr id="103" name="Image 102">
              <a:extLst>
                <a:ext uri="{FF2B5EF4-FFF2-40B4-BE49-F238E27FC236}">
                  <a16:creationId xmlns:a16="http://schemas.microsoft.com/office/drawing/2014/main" id="{2EEFB959-4C8C-4965-A54A-53E55AA71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66" t="27518" r="1060" b="42928"/>
            <a:stretch/>
          </p:blipFill>
          <p:spPr>
            <a:xfrm>
              <a:off x="8956181" y="3215289"/>
              <a:ext cx="2409811" cy="2726888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123168E-25A3-4D65-99D9-02CC6CDD85E4}"/>
                </a:ext>
              </a:extLst>
            </p:cNvPr>
            <p:cNvSpPr/>
            <p:nvPr/>
          </p:nvSpPr>
          <p:spPr>
            <a:xfrm>
              <a:off x="8367150" y="4146151"/>
              <a:ext cx="571095" cy="865163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800" b="1" dirty="0"/>
                <a:t>4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1764C30-BCE1-4F79-84F0-C358D173FD43}"/>
                </a:ext>
              </a:extLst>
            </p:cNvPr>
            <p:cNvSpPr/>
            <p:nvPr/>
          </p:nvSpPr>
          <p:spPr>
            <a:xfrm>
              <a:off x="9775374" y="2578036"/>
              <a:ext cx="744116" cy="637253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800" b="1" dirty="0"/>
                <a:t>7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6754DFA-600C-495C-AEA2-0DF5A124F365}"/>
                </a:ext>
              </a:extLst>
            </p:cNvPr>
            <p:cNvSpPr/>
            <p:nvPr/>
          </p:nvSpPr>
          <p:spPr>
            <a:xfrm>
              <a:off x="9783081" y="4128791"/>
              <a:ext cx="736409" cy="85509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B628B42-62B9-4B48-BDE8-8C2E8240467E}"/>
                </a:ext>
              </a:extLst>
            </p:cNvPr>
            <p:cNvSpPr/>
            <p:nvPr/>
          </p:nvSpPr>
          <p:spPr>
            <a:xfrm>
              <a:off x="9923110" y="4352982"/>
              <a:ext cx="475951" cy="2121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2C83693-371A-499F-8523-5C7B62AF4454}"/>
                </a:ext>
              </a:extLst>
            </p:cNvPr>
            <p:cNvSpPr/>
            <p:nvPr/>
          </p:nvSpPr>
          <p:spPr>
            <a:xfrm>
              <a:off x="9909456" y="4761913"/>
              <a:ext cx="475951" cy="13012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F2B98F9-BACA-4899-AF7C-C291E3F456DD}"/>
              </a:ext>
            </a:extLst>
          </p:cNvPr>
          <p:cNvGrpSpPr/>
          <p:nvPr/>
        </p:nvGrpSpPr>
        <p:grpSpPr>
          <a:xfrm>
            <a:off x="4978454" y="1724449"/>
            <a:ext cx="5215402" cy="5032188"/>
            <a:chOff x="4982360" y="1830775"/>
            <a:chExt cx="5215402" cy="5032188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5EFF8B61-A4BF-4881-9782-2D2EFADB06F5}"/>
                </a:ext>
              </a:extLst>
            </p:cNvPr>
            <p:cNvGrpSpPr/>
            <p:nvPr/>
          </p:nvGrpSpPr>
          <p:grpSpPr>
            <a:xfrm>
              <a:off x="6957629" y="3812708"/>
              <a:ext cx="1345413" cy="1090573"/>
              <a:chOff x="3076337" y="2441724"/>
              <a:chExt cx="2992013" cy="2425286"/>
            </a:xfrm>
          </p:grpSpPr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id="{30F7FB63-DD19-4135-9321-C55E6DA109DA}"/>
                  </a:ext>
                </a:extLst>
              </p:cNvPr>
              <p:cNvGrpSpPr/>
              <p:nvPr/>
            </p:nvGrpSpPr>
            <p:grpSpPr>
              <a:xfrm>
                <a:off x="3264894" y="2640125"/>
                <a:ext cx="2120323" cy="1523488"/>
                <a:chOff x="7024702" y="3561665"/>
                <a:chExt cx="2585371" cy="1857633"/>
              </a:xfrm>
            </p:grpSpPr>
            <p:pic>
              <p:nvPicPr>
                <p:cNvPr id="46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CFB8ECFD-F2F7-4791-A386-37B6494321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1529" y="3561665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12E5A286-D3A4-45A2-AE42-8D81FC13B4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4001" y="3584507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AE94B9EB-6688-4F89-9074-15E14BAE55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7" y="3733800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EC40B66B-E497-4192-8EEB-BCEB6EF86F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4702" y="385628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2EB3DABB-F7CB-4CF5-8A64-09C663125F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0266" y="383164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76FBC1DA-F1CA-4B31-9472-5B30BD06A9D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8" y="4003784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id="{03BCF168-904F-4114-B1A5-E5B3E55E81CA}"/>
                  </a:ext>
                </a:extLst>
              </p:cNvPr>
              <p:cNvGrpSpPr/>
              <p:nvPr/>
            </p:nvGrpSpPr>
            <p:grpSpPr>
              <a:xfrm>
                <a:off x="3788426" y="2441724"/>
                <a:ext cx="2120323" cy="1523488"/>
                <a:chOff x="7024702" y="3561665"/>
                <a:chExt cx="2585371" cy="1857633"/>
              </a:xfrm>
            </p:grpSpPr>
            <p:pic>
              <p:nvPicPr>
                <p:cNvPr id="54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BDBF620E-5AB2-4437-896C-EB076FD9E6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1529" y="3561665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0DE36868-7D76-45A1-96EB-EA8B58783BB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4001" y="3584507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B3348357-8071-443C-89D9-3FA02E7AEC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7" y="3733800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28794149-5012-41FE-8D29-C465D49135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4702" y="385628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D5DB6548-8FDD-4E64-88A8-0D3FE3654D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0266" y="383164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FDBF755E-9624-4469-93C6-D3321296CF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8" y="4003784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0" name="Groupe 59">
                <a:extLst>
                  <a:ext uri="{FF2B5EF4-FFF2-40B4-BE49-F238E27FC236}">
                    <a16:creationId xmlns:a16="http://schemas.microsoft.com/office/drawing/2014/main" id="{BA05BA63-C666-4D7B-BB0C-E02B936A0205}"/>
                  </a:ext>
                </a:extLst>
              </p:cNvPr>
              <p:cNvGrpSpPr/>
              <p:nvPr/>
            </p:nvGrpSpPr>
            <p:grpSpPr>
              <a:xfrm>
                <a:off x="3309407" y="3143724"/>
                <a:ext cx="2120323" cy="1523488"/>
                <a:chOff x="7024702" y="3561665"/>
                <a:chExt cx="2585371" cy="1857633"/>
              </a:xfrm>
            </p:grpSpPr>
            <p:pic>
              <p:nvPicPr>
                <p:cNvPr id="61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D01BB2B6-0935-4BBB-9DF4-83A9680FC0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1529" y="3561665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C441E951-B32D-4289-A7E4-72670C3DF0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4001" y="3584507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B9EC30AF-A5A1-4658-AF94-42A2F76DC8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7" y="3733800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227BBEB1-E04B-4464-9B36-5C37D6053C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4702" y="385628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D64A4725-6AB8-4F28-A6A5-CF80EBB3A4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0266" y="383164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662E2D09-9996-4C88-8F4A-8B183C957E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8" y="4003784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8" name="Groupe 67">
                <a:extLst>
                  <a:ext uri="{FF2B5EF4-FFF2-40B4-BE49-F238E27FC236}">
                    <a16:creationId xmlns:a16="http://schemas.microsoft.com/office/drawing/2014/main" id="{F849F80A-808D-4DC0-8C75-F7ED1C27D15F}"/>
                  </a:ext>
                </a:extLst>
              </p:cNvPr>
              <p:cNvGrpSpPr/>
              <p:nvPr/>
            </p:nvGrpSpPr>
            <p:grpSpPr>
              <a:xfrm>
                <a:off x="3948027" y="2859609"/>
                <a:ext cx="2120323" cy="1523488"/>
                <a:chOff x="7024702" y="3561665"/>
                <a:chExt cx="2585371" cy="1857633"/>
              </a:xfrm>
            </p:grpSpPr>
            <p:pic>
              <p:nvPicPr>
                <p:cNvPr id="71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A183E1D3-7EF4-4F39-8EA1-982C49D747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1529" y="3561665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CC1AF78B-6E1B-4B0A-8E56-6AC83B0F10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4001" y="3584507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F35439FA-90C2-435F-8C17-BA56992BE3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7" y="3733800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07CC23AF-CD3D-411E-AE1B-969EED9355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4702" y="385628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53F0ABCB-795E-4520-8FC7-D60B645EF6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0266" y="383164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10ECD725-7D25-4285-87F5-1D381B8E4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8" y="4003784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9" name="Groupe 78">
                <a:extLst>
                  <a:ext uri="{FF2B5EF4-FFF2-40B4-BE49-F238E27FC236}">
                    <a16:creationId xmlns:a16="http://schemas.microsoft.com/office/drawing/2014/main" id="{111F40F4-159E-4396-B506-578501CDE5F8}"/>
                  </a:ext>
                </a:extLst>
              </p:cNvPr>
              <p:cNvGrpSpPr/>
              <p:nvPr/>
            </p:nvGrpSpPr>
            <p:grpSpPr>
              <a:xfrm>
                <a:off x="3076337" y="2699534"/>
                <a:ext cx="2120323" cy="1523488"/>
                <a:chOff x="7024702" y="3561665"/>
                <a:chExt cx="2585371" cy="1857633"/>
              </a:xfrm>
            </p:grpSpPr>
            <p:pic>
              <p:nvPicPr>
                <p:cNvPr id="80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3C2D4290-DC68-4902-893A-4AD8284BCA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1529" y="3561665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4F543343-CBC5-4DFF-8536-514BD8F360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4001" y="3584507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81F28774-90FA-4A4C-BCCE-8F816E2F83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7" y="3733800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876E900A-CE3B-4A39-A781-7BE2C0CF1F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4702" y="385628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4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3726C9AC-5F93-401F-8DB0-20985A6B73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0266" y="383164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435E02CA-E795-46E0-A6EB-0F211910D2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8" y="4003784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6" name="Groupe 85">
                <a:extLst>
                  <a:ext uri="{FF2B5EF4-FFF2-40B4-BE49-F238E27FC236}">
                    <a16:creationId xmlns:a16="http://schemas.microsoft.com/office/drawing/2014/main" id="{87815378-A741-4712-BB08-AA8221797006}"/>
                  </a:ext>
                </a:extLst>
              </p:cNvPr>
              <p:cNvGrpSpPr/>
              <p:nvPr/>
            </p:nvGrpSpPr>
            <p:grpSpPr>
              <a:xfrm flipH="1">
                <a:off x="3864732" y="3343522"/>
                <a:ext cx="2120323" cy="1523488"/>
                <a:chOff x="7024702" y="3561665"/>
                <a:chExt cx="2585371" cy="1857633"/>
              </a:xfrm>
            </p:grpSpPr>
            <p:pic>
              <p:nvPicPr>
                <p:cNvPr id="87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980EE6BF-DF14-4680-90DC-BD0A098DA2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1529" y="3561665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8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D1849757-DA06-4CC9-AB27-E3181316F98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4001" y="3584507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9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BE446C10-E75E-4DA5-89E7-F0634DC76C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7" y="3733800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844BB3BE-AB3D-4428-9302-37E89BA36F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4702" y="385628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744B481C-C8BD-4786-833B-7B8194FDDA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0266" y="383164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2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0723A4FA-B593-407A-84EC-7FABEBB285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8" y="4003784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2B1EAD41-9748-47FE-A21F-F1F73FBBAE81}"/>
                </a:ext>
              </a:extLst>
            </p:cNvPr>
            <p:cNvGrpSpPr/>
            <p:nvPr/>
          </p:nvGrpSpPr>
          <p:grpSpPr>
            <a:xfrm>
              <a:off x="5252083" y="2034042"/>
              <a:ext cx="4687927" cy="4631103"/>
              <a:chOff x="5252083" y="2034042"/>
              <a:chExt cx="4687927" cy="4631103"/>
            </a:xfrm>
          </p:grpSpPr>
          <p:sp>
            <p:nvSpPr>
              <p:cNvPr id="40" name="Cercle : creux 39">
                <a:extLst>
                  <a:ext uri="{FF2B5EF4-FFF2-40B4-BE49-F238E27FC236}">
                    <a16:creationId xmlns:a16="http://schemas.microsoft.com/office/drawing/2014/main" id="{C2450401-AEC3-4F39-AF6E-0FECD10CD583}"/>
                  </a:ext>
                </a:extLst>
              </p:cNvPr>
              <p:cNvSpPr/>
              <p:nvPr/>
            </p:nvSpPr>
            <p:spPr>
              <a:xfrm>
                <a:off x="6601960" y="3310396"/>
                <a:ext cx="2110167" cy="2084590"/>
              </a:xfrm>
              <a:prstGeom prst="donut">
                <a:avLst>
                  <a:gd name="adj" fmla="val 1058"/>
                </a:avLst>
              </a:prstGeom>
              <a:solidFill>
                <a:srgbClr val="F09415"/>
              </a:solidFill>
              <a:ln w="12700" cap="flat" cmpd="sng" algn="ctr">
                <a:solidFill>
                  <a:srgbClr val="F0941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3" name="Cercle : creux 42">
                <a:extLst>
                  <a:ext uri="{FF2B5EF4-FFF2-40B4-BE49-F238E27FC236}">
                    <a16:creationId xmlns:a16="http://schemas.microsoft.com/office/drawing/2014/main" id="{039223D2-5432-452F-B908-D91ACE3DD36C}"/>
                  </a:ext>
                </a:extLst>
              </p:cNvPr>
              <p:cNvSpPr/>
              <p:nvPr/>
            </p:nvSpPr>
            <p:spPr>
              <a:xfrm>
                <a:off x="6135599" y="2860918"/>
                <a:ext cx="3055759" cy="3018719"/>
              </a:xfrm>
              <a:prstGeom prst="donut">
                <a:avLst>
                  <a:gd name="adj" fmla="val 785"/>
                </a:avLst>
              </a:prstGeom>
              <a:solidFill>
                <a:srgbClr val="F09415"/>
              </a:solidFill>
              <a:ln w="12700" cap="flat" cmpd="sng" algn="ctr">
                <a:solidFill>
                  <a:srgbClr val="F0941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93" name="Cercle : creux 92">
                <a:extLst>
                  <a:ext uri="{FF2B5EF4-FFF2-40B4-BE49-F238E27FC236}">
                    <a16:creationId xmlns:a16="http://schemas.microsoft.com/office/drawing/2014/main" id="{1FC13202-22CD-420D-8AA6-5B49BFD0255A}"/>
                  </a:ext>
                </a:extLst>
              </p:cNvPr>
              <p:cNvSpPr/>
              <p:nvPr/>
            </p:nvSpPr>
            <p:spPr>
              <a:xfrm>
                <a:off x="5679806" y="2455082"/>
                <a:ext cx="3862176" cy="3815362"/>
              </a:xfrm>
              <a:prstGeom prst="donut">
                <a:avLst>
                  <a:gd name="adj" fmla="val 785"/>
                </a:avLst>
              </a:prstGeom>
              <a:solidFill>
                <a:srgbClr val="F09415"/>
              </a:solidFill>
              <a:ln w="12700" cap="flat" cmpd="sng" algn="ctr">
                <a:solidFill>
                  <a:srgbClr val="F0941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94" name="Cercle : creux 93">
                <a:extLst>
                  <a:ext uri="{FF2B5EF4-FFF2-40B4-BE49-F238E27FC236}">
                    <a16:creationId xmlns:a16="http://schemas.microsoft.com/office/drawing/2014/main" id="{E83EE753-E8AE-477C-8F80-163F0FBC8470}"/>
                  </a:ext>
                </a:extLst>
              </p:cNvPr>
              <p:cNvSpPr/>
              <p:nvPr/>
            </p:nvSpPr>
            <p:spPr>
              <a:xfrm>
                <a:off x="5252083" y="2034042"/>
                <a:ext cx="4687927" cy="4631103"/>
              </a:xfrm>
              <a:prstGeom prst="donut">
                <a:avLst>
                  <a:gd name="adj" fmla="val 785"/>
                </a:avLst>
              </a:prstGeom>
              <a:solidFill>
                <a:srgbClr val="F09415"/>
              </a:solidFill>
              <a:ln w="12700" cap="flat" cmpd="sng" algn="ctr">
                <a:solidFill>
                  <a:srgbClr val="F0941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4625A42-993C-4CE1-B94E-5F1B52E52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7448" y="1830775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FA5DAD6-96BA-443D-86AE-C147845D5A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864" y="6411672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AAD6635-EAAE-404C-BF27-0E6B47C15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421" y="1830776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A619E3B-D45C-44B9-A528-1D603E2C61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262" y="6399255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87BE3E2-C2EA-44D8-BC9C-15FE2E48A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8150" y="3905483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23843F4-16D5-41B2-A95F-1AFACFA78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3695" y="4331005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22A5624-9B6C-4999-B5E9-B4842ED1A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360" y="4064097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6" name="Titre 1">
            <a:extLst>
              <a:ext uri="{FF2B5EF4-FFF2-40B4-BE49-F238E27FC236}">
                <a16:creationId xmlns:a16="http://schemas.microsoft.com/office/drawing/2014/main" id="{A6B40007-E272-43DD-AF34-ED8DE1FDE359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2 et 3</a:t>
            </a:r>
          </a:p>
        </p:txBody>
      </p:sp>
    </p:spTree>
    <p:extLst>
      <p:ext uri="{BB962C8B-B14F-4D97-AF65-F5344CB8AC3E}">
        <p14:creationId xmlns:p14="http://schemas.microsoft.com/office/powerpoint/2010/main" val="2521026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CBEBF-AB8D-4BAA-B9C4-D511A9B8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Comment compléter le modèle?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874A7B5-6FC9-4714-9901-DCF97B164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0" y="2034042"/>
            <a:ext cx="4879944" cy="4631103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CA" dirty="0"/>
              <a:t>Remplir toutes les couches électroniques (SAUF L’AVANT-DERNIÈRE). </a:t>
            </a:r>
          </a:p>
          <a:p>
            <a:pPr>
              <a:lnSpc>
                <a:spcPct val="100000"/>
              </a:lnSpc>
            </a:pPr>
            <a:r>
              <a:rPr lang="fr-CA" dirty="0"/>
              <a:t>Commencer par la première en suivant la formule:</a:t>
            </a:r>
          </a:p>
          <a:p>
            <a:pPr lvl="1">
              <a:lnSpc>
                <a:spcPct val="100000"/>
              </a:lnSpc>
            </a:pPr>
            <a:r>
              <a:rPr lang="fr-CA" dirty="0"/>
              <a:t>2n</a:t>
            </a:r>
            <a:r>
              <a:rPr lang="fr-CA" baseline="30000" dirty="0"/>
              <a:t>2 </a:t>
            </a:r>
            <a:r>
              <a:rPr lang="fr-CA" dirty="0"/>
              <a:t>(n = numéro de la couche électronique)</a:t>
            </a:r>
            <a:endParaRPr lang="fr-CA" baseline="30000" dirty="0"/>
          </a:p>
          <a:p>
            <a:pPr>
              <a:lnSpc>
                <a:spcPct val="100000"/>
              </a:lnSpc>
            </a:pPr>
            <a:r>
              <a:rPr lang="fr-CA" dirty="0"/>
              <a:t>Trouver l’avant-dernière par soustraction, c’est-à-dire les électrons restants. </a:t>
            </a:r>
          </a:p>
          <a:p>
            <a:pPr>
              <a:lnSpc>
                <a:spcPct val="100000"/>
              </a:lnSpc>
            </a:pPr>
            <a:endParaRPr lang="fr-CA" dirty="0"/>
          </a:p>
        </p:txBody>
      </p:sp>
      <p:pic>
        <p:nvPicPr>
          <p:cNvPr id="49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75A9AFF6-A4AF-4A03-825F-ED9CE6DD9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15340" r="44386" b="1511"/>
          <a:stretch/>
        </p:blipFill>
        <p:spPr bwMode="auto">
          <a:xfrm>
            <a:off x="10572709" y="1990722"/>
            <a:ext cx="1619292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3" name="Groupe 232">
            <a:extLst>
              <a:ext uri="{FF2B5EF4-FFF2-40B4-BE49-F238E27FC236}">
                <a16:creationId xmlns:a16="http://schemas.microsoft.com/office/drawing/2014/main" id="{92763B04-2DFD-41DB-AF76-A6D6B7372810}"/>
              </a:ext>
            </a:extLst>
          </p:cNvPr>
          <p:cNvGrpSpPr/>
          <p:nvPr/>
        </p:nvGrpSpPr>
        <p:grpSpPr>
          <a:xfrm>
            <a:off x="5072933" y="1717374"/>
            <a:ext cx="5215402" cy="5032188"/>
            <a:chOff x="4982360" y="1830775"/>
            <a:chExt cx="5215402" cy="5032188"/>
          </a:xfrm>
        </p:grpSpPr>
        <p:grpSp>
          <p:nvGrpSpPr>
            <p:cNvPr id="234" name="Groupe 233">
              <a:extLst>
                <a:ext uri="{FF2B5EF4-FFF2-40B4-BE49-F238E27FC236}">
                  <a16:creationId xmlns:a16="http://schemas.microsoft.com/office/drawing/2014/main" id="{0C904962-5846-4C3C-A0A8-0DD232E8928F}"/>
                </a:ext>
              </a:extLst>
            </p:cNvPr>
            <p:cNvGrpSpPr/>
            <p:nvPr/>
          </p:nvGrpSpPr>
          <p:grpSpPr>
            <a:xfrm>
              <a:off x="6957629" y="3812708"/>
              <a:ext cx="1345413" cy="1090573"/>
              <a:chOff x="3076337" y="2441724"/>
              <a:chExt cx="2992013" cy="2425286"/>
            </a:xfrm>
          </p:grpSpPr>
          <p:grpSp>
            <p:nvGrpSpPr>
              <p:cNvPr id="247" name="Groupe 246">
                <a:extLst>
                  <a:ext uri="{FF2B5EF4-FFF2-40B4-BE49-F238E27FC236}">
                    <a16:creationId xmlns:a16="http://schemas.microsoft.com/office/drawing/2014/main" id="{9BB8F21F-C25F-45A0-85B0-748459B6E45D}"/>
                  </a:ext>
                </a:extLst>
              </p:cNvPr>
              <p:cNvGrpSpPr/>
              <p:nvPr/>
            </p:nvGrpSpPr>
            <p:grpSpPr>
              <a:xfrm>
                <a:off x="3264894" y="2640125"/>
                <a:ext cx="2120323" cy="1523488"/>
                <a:chOff x="7024702" y="3561665"/>
                <a:chExt cx="2585371" cy="1857633"/>
              </a:xfrm>
            </p:grpSpPr>
            <p:pic>
              <p:nvPicPr>
                <p:cNvPr id="283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00EE2D81-D20F-43DE-82FE-A20A7CFDAE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1529" y="3561665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4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ACF0990F-9F9B-4E22-88CD-013CD386A7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4001" y="3584507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5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DA8620CE-77DA-4BB0-B64F-EF474AB478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7" y="3733800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6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66CAFC7E-5063-4639-8348-8D9A1CC6E0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4702" y="385628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7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E48591D4-5F37-4FFD-8620-1AB8E83094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0266" y="383164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8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88659A36-A91B-487B-A2D0-6DFD34BFB8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8" y="4003784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48" name="Groupe 247">
                <a:extLst>
                  <a:ext uri="{FF2B5EF4-FFF2-40B4-BE49-F238E27FC236}">
                    <a16:creationId xmlns:a16="http://schemas.microsoft.com/office/drawing/2014/main" id="{FF4B1B4A-B987-4B98-8F29-AE66712F71B5}"/>
                  </a:ext>
                </a:extLst>
              </p:cNvPr>
              <p:cNvGrpSpPr/>
              <p:nvPr/>
            </p:nvGrpSpPr>
            <p:grpSpPr>
              <a:xfrm>
                <a:off x="3788426" y="2441724"/>
                <a:ext cx="2120323" cy="1523488"/>
                <a:chOff x="7024702" y="3561665"/>
                <a:chExt cx="2585371" cy="1857633"/>
              </a:xfrm>
            </p:grpSpPr>
            <p:pic>
              <p:nvPicPr>
                <p:cNvPr id="277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F9AD35B4-55BF-4ADB-B9BB-30E667C8AA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1529" y="3561665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8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4E920D28-B7DD-4C72-B918-941FF1A870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4001" y="3584507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9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7491FD23-8B7D-4DB9-BC0F-2E187CBC1A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7" y="3733800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0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5609FC6F-FA78-414A-A6A4-CEA4E2DB11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4702" y="385628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1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5AF73A9C-F426-4EF7-8C01-00574E7B2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0266" y="383164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2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ECAC4975-16F4-4FED-A6EE-921B90AFE2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8" y="4003784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49" name="Groupe 248">
                <a:extLst>
                  <a:ext uri="{FF2B5EF4-FFF2-40B4-BE49-F238E27FC236}">
                    <a16:creationId xmlns:a16="http://schemas.microsoft.com/office/drawing/2014/main" id="{A2342C9A-E853-4F9F-929D-C16F5EB06047}"/>
                  </a:ext>
                </a:extLst>
              </p:cNvPr>
              <p:cNvGrpSpPr/>
              <p:nvPr/>
            </p:nvGrpSpPr>
            <p:grpSpPr>
              <a:xfrm>
                <a:off x="3309407" y="3143724"/>
                <a:ext cx="2120323" cy="1523488"/>
                <a:chOff x="7024702" y="3561665"/>
                <a:chExt cx="2585371" cy="1857633"/>
              </a:xfrm>
            </p:grpSpPr>
            <p:pic>
              <p:nvPicPr>
                <p:cNvPr id="271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C98E7101-DDA6-42E6-8249-54D916C468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1529" y="3561665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2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75D76680-4ECD-41B6-A81E-9165023EB2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4001" y="3584507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3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A96D555F-C4E5-4A5C-A6C7-0A0F72CB95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7" y="3733800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4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0D58D546-62D5-4CBC-AA41-AD4606AD5A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4702" y="385628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5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7EA32943-DE55-4753-B3EF-EF655B8659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0266" y="383164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6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2004630D-D71E-4842-AD82-58BA98866B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8" y="4003784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0" name="Groupe 249">
                <a:extLst>
                  <a:ext uri="{FF2B5EF4-FFF2-40B4-BE49-F238E27FC236}">
                    <a16:creationId xmlns:a16="http://schemas.microsoft.com/office/drawing/2014/main" id="{92E3D8B0-00B7-443F-B4FD-E9B5CDCED1D7}"/>
                  </a:ext>
                </a:extLst>
              </p:cNvPr>
              <p:cNvGrpSpPr/>
              <p:nvPr/>
            </p:nvGrpSpPr>
            <p:grpSpPr>
              <a:xfrm>
                <a:off x="3948027" y="2859609"/>
                <a:ext cx="2120323" cy="1523488"/>
                <a:chOff x="7024702" y="3561665"/>
                <a:chExt cx="2585371" cy="1857633"/>
              </a:xfrm>
            </p:grpSpPr>
            <p:pic>
              <p:nvPicPr>
                <p:cNvPr id="265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AA4786F5-1050-4E15-8410-9AF286D5B70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1529" y="3561665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6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F7B3FFE7-7058-4F3C-8F44-2FDAD0DC7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4001" y="3584507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7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F26B7950-0B37-49E1-9E21-9942B451B0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7" y="3733800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8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6ADDBF3D-8FE7-408B-960C-105E940414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4702" y="385628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9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FC9E2B82-B5DA-45A6-B4CB-F378E50711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0266" y="383164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0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B0F84BB6-10BA-47D9-857B-8ACEBBACC1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8" y="4003784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1" name="Groupe 250">
                <a:extLst>
                  <a:ext uri="{FF2B5EF4-FFF2-40B4-BE49-F238E27FC236}">
                    <a16:creationId xmlns:a16="http://schemas.microsoft.com/office/drawing/2014/main" id="{10E5860E-0F49-44DF-B60C-5076CE8E69CD}"/>
                  </a:ext>
                </a:extLst>
              </p:cNvPr>
              <p:cNvGrpSpPr/>
              <p:nvPr/>
            </p:nvGrpSpPr>
            <p:grpSpPr>
              <a:xfrm>
                <a:off x="3076337" y="2699534"/>
                <a:ext cx="2120323" cy="1523488"/>
                <a:chOff x="7024702" y="3561665"/>
                <a:chExt cx="2585371" cy="1857633"/>
              </a:xfrm>
            </p:grpSpPr>
            <p:pic>
              <p:nvPicPr>
                <p:cNvPr id="259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1734539A-A93F-47E0-B16A-842034F41B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1529" y="3561665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0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AA8A815D-263B-4310-B652-3F88409303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4001" y="3584507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1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75CE0970-3BBE-49C6-BEA9-FBAF5D5C7B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7" y="3733800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2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74CC8986-2124-4831-B84A-9F68CD142D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4702" y="385628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3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1D2E2061-4EF3-4EDE-9716-6508D8E3B5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0266" y="383164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4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E8B849F7-E7A1-4CF1-AEC6-C41B07FED7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8" y="4003784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2" name="Groupe 251">
                <a:extLst>
                  <a:ext uri="{FF2B5EF4-FFF2-40B4-BE49-F238E27FC236}">
                    <a16:creationId xmlns:a16="http://schemas.microsoft.com/office/drawing/2014/main" id="{01BFBA1D-2021-45ED-8895-59557074347B}"/>
                  </a:ext>
                </a:extLst>
              </p:cNvPr>
              <p:cNvGrpSpPr/>
              <p:nvPr/>
            </p:nvGrpSpPr>
            <p:grpSpPr>
              <a:xfrm flipH="1">
                <a:off x="3864732" y="3343522"/>
                <a:ext cx="2120323" cy="1523488"/>
                <a:chOff x="7024702" y="3561665"/>
                <a:chExt cx="2585371" cy="1857633"/>
              </a:xfrm>
            </p:grpSpPr>
            <p:pic>
              <p:nvPicPr>
                <p:cNvPr id="253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1EF267C7-8E87-4EFE-9722-7FD4616A80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1529" y="3561665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4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204A8AEE-0FEE-4B96-9FA1-EBC1F77980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4001" y="3584507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5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72D12E57-F584-4A79-80D0-6344821331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7" y="3733800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6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DD7643A3-3E68-450F-A773-6E67AA586A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4702" y="385628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7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9EB65D77-1C85-401C-807E-40E0F358E4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/>
                  <a:duotone>
                    <a:srgbClr val="D17DF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0266" y="3831649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8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DE126BA7-0874-49F7-BD68-1E35C0B8DED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78" y="4003784"/>
                  <a:ext cx="1629807" cy="1415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35" name="Groupe 234">
              <a:extLst>
                <a:ext uri="{FF2B5EF4-FFF2-40B4-BE49-F238E27FC236}">
                  <a16:creationId xmlns:a16="http://schemas.microsoft.com/office/drawing/2014/main" id="{7520B101-9DD3-418C-A6AD-97EE6DE07218}"/>
                </a:ext>
              </a:extLst>
            </p:cNvPr>
            <p:cNvGrpSpPr/>
            <p:nvPr/>
          </p:nvGrpSpPr>
          <p:grpSpPr>
            <a:xfrm>
              <a:off x="5252083" y="2034042"/>
              <a:ext cx="4687927" cy="4631103"/>
              <a:chOff x="5252083" y="2034042"/>
              <a:chExt cx="4687927" cy="4631103"/>
            </a:xfrm>
          </p:grpSpPr>
          <p:sp>
            <p:nvSpPr>
              <p:cNvPr id="243" name="Cercle : creux 242">
                <a:extLst>
                  <a:ext uri="{FF2B5EF4-FFF2-40B4-BE49-F238E27FC236}">
                    <a16:creationId xmlns:a16="http://schemas.microsoft.com/office/drawing/2014/main" id="{F66C18C4-D494-4F23-8541-B9D578325E8D}"/>
                  </a:ext>
                </a:extLst>
              </p:cNvPr>
              <p:cNvSpPr/>
              <p:nvPr/>
            </p:nvSpPr>
            <p:spPr>
              <a:xfrm>
                <a:off x="6601960" y="3310396"/>
                <a:ext cx="2110167" cy="2084590"/>
              </a:xfrm>
              <a:prstGeom prst="donut">
                <a:avLst>
                  <a:gd name="adj" fmla="val 1058"/>
                </a:avLst>
              </a:prstGeom>
              <a:solidFill>
                <a:srgbClr val="F09415"/>
              </a:solidFill>
              <a:ln w="12700" cap="flat" cmpd="sng" algn="ctr">
                <a:solidFill>
                  <a:srgbClr val="F0941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4" name="Cercle : creux 243">
                <a:extLst>
                  <a:ext uri="{FF2B5EF4-FFF2-40B4-BE49-F238E27FC236}">
                    <a16:creationId xmlns:a16="http://schemas.microsoft.com/office/drawing/2014/main" id="{B8F2D754-1706-4A09-BD49-7E4EA47EB2ED}"/>
                  </a:ext>
                </a:extLst>
              </p:cNvPr>
              <p:cNvSpPr/>
              <p:nvPr/>
            </p:nvSpPr>
            <p:spPr>
              <a:xfrm>
                <a:off x="6135599" y="2860918"/>
                <a:ext cx="3055759" cy="3018719"/>
              </a:xfrm>
              <a:prstGeom prst="donut">
                <a:avLst>
                  <a:gd name="adj" fmla="val 785"/>
                </a:avLst>
              </a:prstGeom>
              <a:solidFill>
                <a:srgbClr val="F09415"/>
              </a:solidFill>
              <a:ln w="12700" cap="flat" cmpd="sng" algn="ctr">
                <a:solidFill>
                  <a:srgbClr val="F0941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5" name="Cercle : creux 244">
                <a:extLst>
                  <a:ext uri="{FF2B5EF4-FFF2-40B4-BE49-F238E27FC236}">
                    <a16:creationId xmlns:a16="http://schemas.microsoft.com/office/drawing/2014/main" id="{ED5F4B2D-3445-4AE9-AC28-C9D999E9202B}"/>
                  </a:ext>
                </a:extLst>
              </p:cNvPr>
              <p:cNvSpPr/>
              <p:nvPr/>
            </p:nvSpPr>
            <p:spPr>
              <a:xfrm>
                <a:off x="5679806" y="2455082"/>
                <a:ext cx="3862176" cy="3815362"/>
              </a:xfrm>
              <a:prstGeom prst="donut">
                <a:avLst>
                  <a:gd name="adj" fmla="val 785"/>
                </a:avLst>
              </a:prstGeom>
              <a:solidFill>
                <a:srgbClr val="F09415"/>
              </a:solidFill>
              <a:ln w="12700" cap="flat" cmpd="sng" algn="ctr">
                <a:solidFill>
                  <a:srgbClr val="F0941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" name="Cercle : creux 245">
                <a:extLst>
                  <a:ext uri="{FF2B5EF4-FFF2-40B4-BE49-F238E27FC236}">
                    <a16:creationId xmlns:a16="http://schemas.microsoft.com/office/drawing/2014/main" id="{D0B4BDD0-9E26-4268-A072-E756BCCADE48}"/>
                  </a:ext>
                </a:extLst>
              </p:cNvPr>
              <p:cNvSpPr/>
              <p:nvPr/>
            </p:nvSpPr>
            <p:spPr>
              <a:xfrm>
                <a:off x="5252083" y="2034042"/>
                <a:ext cx="4687927" cy="4631103"/>
              </a:xfrm>
              <a:prstGeom prst="donut">
                <a:avLst>
                  <a:gd name="adj" fmla="val 785"/>
                </a:avLst>
              </a:prstGeom>
              <a:solidFill>
                <a:srgbClr val="F09415"/>
              </a:solidFill>
              <a:ln w="12700" cap="flat" cmpd="sng" algn="ctr">
                <a:solidFill>
                  <a:srgbClr val="F0941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23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C72078E-D7B9-4A6F-89D3-1E57C1901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7448" y="1830775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F115943-08E7-4BFA-88C1-979006E06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864" y="6411672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CEBB6AA-0059-4498-B27E-B17F546036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421" y="1830776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9EEB880-DE15-4237-92CE-E00F64C98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262" y="6399255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1E5DAA6-12EA-4103-8CBD-D9E3E737F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8150" y="3905483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CB1DF30-F742-46E4-9BF9-36D88D404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3695" y="4331005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58A4436-FF02-447B-93FB-1EC616A70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360" y="4064097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9A3E6B12-7AEC-43A7-AD95-7A10A12AE6BE}"/>
              </a:ext>
            </a:extLst>
          </p:cNvPr>
          <p:cNvGrpSpPr/>
          <p:nvPr/>
        </p:nvGrpSpPr>
        <p:grpSpPr>
          <a:xfrm>
            <a:off x="5068931" y="1713654"/>
            <a:ext cx="5215402" cy="5032188"/>
            <a:chOff x="5387702" y="1644985"/>
            <a:chExt cx="5215402" cy="5032188"/>
          </a:xfrm>
        </p:grpSpPr>
        <p:grpSp>
          <p:nvGrpSpPr>
            <p:cNvPr id="296" name="Groupe 295">
              <a:extLst>
                <a:ext uri="{FF2B5EF4-FFF2-40B4-BE49-F238E27FC236}">
                  <a16:creationId xmlns:a16="http://schemas.microsoft.com/office/drawing/2014/main" id="{F21282F3-3B9A-4A68-B603-45CFEEC17D82}"/>
                </a:ext>
              </a:extLst>
            </p:cNvPr>
            <p:cNvGrpSpPr/>
            <p:nvPr/>
          </p:nvGrpSpPr>
          <p:grpSpPr>
            <a:xfrm>
              <a:off x="5387702" y="1644985"/>
              <a:ext cx="5215402" cy="5032188"/>
              <a:chOff x="4982360" y="1830775"/>
              <a:chExt cx="5215402" cy="5032188"/>
            </a:xfrm>
          </p:grpSpPr>
          <p:grpSp>
            <p:nvGrpSpPr>
              <p:cNvPr id="297" name="Groupe 296">
                <a:extLst>
                  <a:ext uri="{FF2B5EF4-FFF2-40B4-BE49-F238E27FC236}">
                    <a16:creationId xmlns:a16="http://schemas.microsoft.com/office/drawing/2014/main" id="{AC90678E-5607-4105-8DD8-05592C61D54E}"/>
                  </a:ext>
                </a:extLst>
              </p:cNvPr>
              <p:cNvGrpSpPr/>
              <p:nvPr/>
            </p:nvGrpSpPr>
            <p:grpSpPr>
              <a:xfrm>
                <a:off x="6957629" y="3812708"/>
                <a:ext cx="1345413" cy="1090573"/>
                <a:chOff x="3076337" y="2441724"/>
                <a:chExt cx="2992013" cy="2425286"/>
              </a:xfrm>
            </p:grpSpPr>
            <p:grpSp>
              <p:nvGrpSpPr>
                <p:cNvPr id="310" name="Groupe 309">
                  <a:extLst>
                    <a:ext uri="{FF2B5EF4-FFF2-40B4-BE49-F238E27FC236}">
                      <a16:creationId xmlns:a16="http://schemas.microsoft.com/office/drawing/2014/main" id="{86E21077-A72F-4795-89D8-7ED1341EE229}"/>
                    </a:ext>
                  </a:extLst>
                </p:cNvPr>
                <p:cNvGrpSpPr/>
                <p:nvPr/>
              </p:nvGrpSpPr>
              <p:grpSpPr>
                <a:xfrm>
                  <a:off x="3264894" y="2640125"/>
                  <a:ext cx="2120323" cy="1523488"/>
                  <a:chOff x="7024702" y="3561665"/>
                  <a:chExt cx="2585371" cy="1857633"/>
                </a:xfrm>
              </p:grpSpPr>
              <p:pic>
                <p:nvPicPr>
                  <p:cNvPr id="346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4DA83809-F63B-487F-B707-E3EEF3BC4E1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61529" y="3561665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7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BED85320-D53E-48B8-8344-B14F81F80AA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64001" y="3584507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8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C71B2BDB-993F-4DBA-876F-E8D44B2454E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66977" y="3733800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9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430EA779-C0AD-4B57-96E8-121ABE3109B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24702" y="3856289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0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240A2C90-C8E9-48A8-9A25-A3E69455018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0266" y="3831649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1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C34553D2-B0AF-4D80-9875-297AA617B5C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66978" y="4003784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11" name="Groupe 310">
                  <a:extLst>
                    <a:ext uri="{FF2B5EF4-FFF2-40B4-BE49-F238E27FC236}">
                      <a16:creationId xmlns:a16="http://schemas.microsoft.com/office/drawing/2014/main" id="{EC3C1839-2D94-4721-8940-1405C9E07F56}"/>
                    </a:ext>
                  </a:extLst>
                </p:cNvPr>
                <p:cNvGrpSpPr/>
                <p:nvPr/>
              </p:nvGrpSpPr>
              <p:grpSpPr>
                <a:xfrm>
                  <a:off x="3788426" y="2441724"/>
                  <a:ext cx="2120323" cy="1523488"/>
                  <a:chOff x="7024702" y="3561665"/>
                  <a:chExt cx="2585371" cy="1857633"/>
                </a:xfrm>
              </p:grpSpPr>
              <p:pic>
                <p:nvPicPr>
                  <p:cNvPr id="340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EFC0BD4B-AF00-4225-B7F8-D8C9CA97116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61529" y="3561665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1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1C9D3E39-0C50-4B87-A63A-BB9447E6895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64001" y="3584507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2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8795CF8A-7269-49DA-9A26-6BDBA88E311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66977" y="3733800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3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383B195D-F245-4282-882A-771122C7529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24702" y="3856289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4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637532C0-E759-41CB-B71A-D96ABFE1A35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0266" y="3831649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5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EE23346C-AAAF-43F5-9707-8B65786CD7A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66978" y="4003784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12" name="Groupe 311">
                  <a:extLst>
                    <a:ext uri="{FF2B5EF4-FFF2-40B4-BE49-F238E27FC236}">
                      <a16:creationId xmlns:a16="http://schemas.microsoft.com/office/drawing/2014/main" id="{40D670FF-B760-4669-B90B-D51D6D5D2EAD}"/>
                    </a:ext>
                  </a:extLst>
                </p:cNvPr>
                <p:cNvGrpSpPr/>
                <p:nvPr/>
              </p:nvGrpSpPr>
              <p:grpSpPr>
                <a:xfrm>
                  <a:off x="3309407" y="3143724"/>
                  <a:ext cx="2120323" cy="1523488"/>
                  <a:chOff x="7024702" y="3561665"/>
                  <a:chExt cx="2585371" cy="1857633"/>
                </a:xfrm>
              </p:grpSpPr>
              <p:pic>
                <p:nvPicPr>
                  <p:cNvPr id="334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6E4E6966-34F2-47E0-A5F8-029D9A30014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61529" y="3561665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5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E420B4DF-1ED6-42A0-A462-8799ADBD923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64001" y="3584507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6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7CBB8562-B30C-478A-B6C3-5A841D18B41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66977" y="3733800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7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2B678A04-9ADF-4D03-B8CB-FFB38CD7697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24702" y="3856289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8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C44F28BA-0C42-4F0B-BF27-6A36341316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0266" y="3831649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9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C1B6DCF2-B55E-4688-AFA8-8AF48415C2D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66978" y="4003784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13" name="Groupe 312">
                  <a:extLst>
                    <a:ext uri="{FF2B5EF4-FFF2-40B4-BE49-F238E27FC236}">
                      <a16:creationId xmlns:a16="http://schemas.microsoft.com/office/drawing/2014/main" id="{6277DA68-9D06-4752-AD54-4C91952E2EE2}"/>
                    </a:ext>
                  </a:extLst>
                </p:cNvPr>
                <p:cNvGrpSpPr/>
                <p:nvPr/>
              </p:nvGrpSpPr>
              <p:grpSpPr>
                <a:xfrm>
                  <a:off x="3948027" y="2859609"/>
                  <a:ext cx="2120323" cy="1523488"/>
                  <a:chOff x="7024702" y="3561665"/>
                  <a:chExt cx="2585371" cy="1857633"/>
                </a:xfrm>
              </p:grpSpPr>
              <p:pic>
                <p:nvPicPr>
                  <p:cNvPr id="328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76211818-1A6E-4629-B8DE-B967B901126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61529" y="3561665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9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730F9C13-99F7-4882-9BC9-DF31161CEC9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64001" y="3584507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0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75B09E91-574A-401A-967E-5AF8D4D1C31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66977" y="3733800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1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6FB8F949-5C15-4361-879F-C650108DB2C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24702" y="3856289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2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2D060728-85B7-4A99-A178-31EE524B375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0266" y="3831649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3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5B591B36-7B5A-4A35-B8B6-246BA1D7BA9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66978" y="4003784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14" name="Groupe 313">
                  <a:extLst>
                    <a:ext uri="{FF2B5EF4-FFF2-40B4-BE49-F238E27FC236}">
                      <a16:creationId xmlns:a16="http://schemas.microsoft.com/office/drawing/2014/main" id="{B3ECFA17-CA58-4675-B597-BEEE473A3B65}"/>
                    </a:ext>
                  </a:extLst>
                </p:cNvPr>
                <p:cNvGrpSpPr/>
                <p:nvPr/>
              </p:nvGrpSpPr>
              <p:grpSpPr>
                <a:xfrm>
                  <a:off x="3076337" y="2699534"/>
                  <a:ext cx="2120323" cy="1523488"/>
                  <a:chOff x="7024702" y="3561665"/>
                  <a:chExt cx="2585371" cy="1857633"/>
                </a:xfrm>
              </p:grpSpPr>
              <p:pic>
                <p:nvPicPr>
                  <p:cNvPr id="322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91046686-18E4-4162-9343-E0B72698DC5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61529" y="3561665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3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A03667AB-118C-4754-BECE-30C52B7926C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64001" y="3584507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4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1D64CBAF-A6DD-4701-AE04-B24A62B27DE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66977" y="3733800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5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51E61AE4-86EA-4CCE-A627-3ED0C19D73B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24702" y="3856289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6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0E844809-DE8A-4598-8838-E3916A96010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0266" y="3831649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7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19A07EC8-AD4F-4D85-AE5C-C4BC20976A1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66978" y="4003784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15" name="Groupe 314">
                  <a:extLst>
                    <a:ext uri="{FF2B5EF4-FFF2-40B4-BE49-F238E27FC236}">
                      <a16:creationId xmlns:a16="http://schemas.microsoft.com/office/drawing/2014/main" id="{D1E88F07-A917-43CA-84D2-A7D61CB5DE60}"/>
                    </a:ext>
                  </a:extLst>
                </p:cNvPr>
                <p:cNvGrpSpPr/>
                <p:nvPr/>
              </p:nvGrpSpPr>
              <p:grpSpPr>
                <a:xfrm flipH="1">
                  <a:off x="3864732" y="3343522"/>
                  <a:ext cx="2120323" cy="1523488"/>
                  <a:chOff x="7024702" y="3561665"/>
                  <a:chExt cx="2585371" cy="1857633"/>
                </a:xfrm>
              </p:grpSpPr>
              <p:pic>
                <p:nvPicPr>
                  <p:cNvPr id="316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4CC7B899-FA6B-4D62-A2AE-10744D5D979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61529" y="3561665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7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9EDC0922-421D-473C-9F5D-6F0479EA0A0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64001" y="3584507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8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9E550C7A-AD13-4580-B064-CB9C8EC4D48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66977" y="3733800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9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5CF7FC87-2BBD-4753-B23F-4B5B9F92360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24702" y="3856289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0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610B33E7-14D3-43C7-9484-ABAB582285C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alphaModFix/>
                    <a:duotone>
                      <a:srgbClr val="D17DF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0266" y="3831649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1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96A2EAC3-9B19-4252-89A5-32AE899DDEF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66978" y="4003784"/>
                    <a:ext cx="1629807" cy="14155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298" name="Groupe 297">
                <a:extLst>
                  <a:ext uri="{FF2B5EF4-FFF2-40B4-BE49-F238E27FC236}">
                    <a16:creationId xmlns:a16="http://schemas.microsoft.com/office/drawing/2014/main" id="{10079763-F6E0-4CD3-A70E-C1FE6626CD5E}"/>
                  </a:ext>
                </a:extLst>
              </p:cNvPr>
              <p:cNvGrpSpPr/>
              <p:nvPr/>
            </p:nvGrpSpPr>
            <p:grpSpPr>
              <a:xfrm>
                <a:off x="5252083" y="2034042"/>
                <a:ext cx="4687927" cy="4631103"/>
                <a:chOff x="5252083" y="2034042"/>
                <a:chExt cx="4687927" cy="4631103"/>
              </a:xfrm>
            </p:grpSpPr>
            <p:sp>
              <p:nvSpPr>
                <p:cNvPr id="306" name="Cercle : creux 305">
                  <a:extLst>
                    <a:ext uri="{FF2B5EF4-FFF2-40B4-BE49-F238E27FC236}">
                      <a16:creationId xmlns:a16="http://schemas.microsoft.com/office/drawing/2014/main" id="{39FFA24B-E57D-42E7-B9D2-92E0689914B1}"/>
                    </a:ext>
                  </a:extLst>
                </p:cNvPr>
                <p:cNvSpPr/>
                <p:nvPr/>
              </p:nvSpPr>
              <p:spPr>
                <a:xfrm>
                  <a:off x="6601960" y="3310396"/>
                  <a:ext cx="2110167" cy="2084590"/>
                </a:xfrm>
                <a:prstGeom prst="donut">
                  <a:avLst>
                    <a:gd name="adj" fmla="val 1058"/>
                  </a:avLst>
                </a:prstGeom>
                <a:solidFill>
                  <a:srgbClr val="F09415"/>
                </a:solidFill>
                <a:ln w="12700" cap="flat" cmpd="sng" algn="ctr">
                  <a:solidFill>
                    <a:srgbClr val="F09415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Cercle : creux 306">
                  <a:extLst>
                    <a:ext uri="{FF2B5EF4-FFF2-40B4-BE49-F238E27FC236}">
                      <a16:creationId xmlns:a16="http://schemas.microsoft.com/office/drawing/2014/main" id="{61058C44-927F-4688-A86A-5027C26FB54E}"/>
                    </a:ext>
                  </a:extLst>
                </p:cNvPr>
                <p:cNvSpPr/>
                <p:nvPr/>
              </p:nvSpPr>
              <p:spPr>
                <a:xfrm>
                  <a:off x="6135599" y="2860918"/>
                  <a:ext cx="3055759" cy="3018719"/>
                </a:xfrm>
                <a:prstGeom prst="donut">
                  <a:avLst>
                    <a:gd name="adj" fmla="val 785"/>
                  </a:avLst>
                </a:prstGeom>
                <a:solidFill>
                  <a:srgbClr val="F09415"/>
                </a:solidFill>
                <a:ln w="12700" cap="flat" cmpd="sng" algn="ctr">
                  <a:solidFill>
                    <a:srgbClr val="F09415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Cercle : creux 307">
                  <a:extLst>
                    <a:ext uri="{FF2B5EF4-FFF2-40B4-BE49-F238E27FC236}">
                      <a16:creationId xmlns:a16="http://schemas.microsoft.com/office/drawing/2014/main" id="{0566A02C-1B61-4DB0-8142-E113F16B3CF6}"/>
                    </a:ext>
                  </a:extLst>
                </p:cNvPr>
                <p:cNvSpPr/>
                <p:nvPr/>
              </p:nvSpPr>
              <p:spPr>
                <a:xfrm>
                  <a:off x="5679806" y="2455082"/>
                  <a:ext cx="3862176" cy="3815362"/>
                </a:xfrm>
                <a:prstGeom prst="donut">
                  <a:avLst>
                    <a:gd name="adj" fmla="val 785"/>
                  </a:avLst>
                </a:prstGeom>
                <a:solidFill>
                  <a:srgbClr val="F09415"/>
                </a:solidFill>
                <a:ln w="12700" cap="flat" cmpd="sng" algn="ctr">
                  <a:solidFill>
                    <a:srgbClr val="F09415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Cercle : creux 308">
                  <a:extLst>
                    <a:ext uri="{FF2B5EF4-FFF2-40B4-BE49-F238E27FC236}">
                      <a16:creationId xmlns:a16="http://schemas.microsoft.com/office/drawing/2014/main" id="{D69718C6-1A27-43D1-97CD-C6572B86AA92}"/>
                    </a:ext>
                  </a:extLst>
                </p:cNvPr>
                <p:cNvSpPr/>
                <p:nvPr/>
              </p:nvSpPr>
              <p:spPr>
                <a:xfrm>
                  <a:off x="5252083" y="2034042"/>
                  <a:ext cx="4687927" cy="4631103"/>
                </a:xfrm>
                <a:prstGeom prst="donut">
                  <a:avLst>
                    <a:gd name="adj" fmla="val 785"/>
                  </a:avLst>
                </a:prstGeom>
                <a:solidFill>
                  <a:srgbClr val="F09415"/>
                </a:solidFill>
                <a:ln w="12700" cap="flat" cmpd="sng" algn="ctr">
                  <a:solidFill>
                    <a:srgbClr val="F09415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29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A1C43A8-FAF7-4C10-AC42-4845B34A04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7448" y="1830775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1D051F5-531F-4778-B2F2-BA59FEF7FA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7864" y="6411672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E57AB96-FFE6-4B0E-8FF1-1ABE883B14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3421" y="1830776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21DA946-326F-47AE-A7FC-A2356A63EF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6262" y="6399255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E53DC0B-ECF6-465E-A9FD-18212C9998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8150" y="3905483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B241FC0-8AAD-4646-9028-AC71B3EC89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3695" y="4331005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69ACB5E-EA0E-4592-AE44-380CDFA763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2360" y="4064097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C9AF71C-0B3C-4489-B983-C4172ECCA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472" y="2896711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187B782-26ED-4D34-87FA-6CDD5D216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9136" y="4952364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E83B9FC-DE76-4152-8759-B87767CED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721" y="2468291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3BA26BE-4B59-481C-A4CF-E2618364C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8180" y="5438922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2538D48-7B03-4236-8F2A-94EC19083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346" y="2457278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2B6FA12-AA94-46AC-B26B-E26CF866C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990" y="5428081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7CFADC0-E345-4BD0-BDF4-DBB8BC497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731" y="3734052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7AEEC7B-CAEB-4C0E-81EF-9CEB63BE4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1862" y="3752790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79D5190-BC08-4382-9A4A-68E44901F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942" y="4141936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F5E26C1-4AB5-435C-805D-46A148590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7890" y="4172106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3" name="Titre 1">
            <a:extLst>
              <a:ext uri="{FF2B5EF4-FFF2-40B4-BE49-F238E27FC236}">
                <a16:creationId xmlns:a16="http://schemas.microsoft.com/office/drawing/2014/main" id="{4BA3958E-D2DF-479E-9944-BDA112B206D0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2 et 3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2623DB9-7EC6-4858-AA34-9B2D4C45B770}"/>
              </a:ext>
            </a:extLst>
          </p:cNvPr>
          <p:cNvGrpSpPr/>
          <p:nvPr/>
        </p:nvGrpSpPr>
        <p:grpSpPr>
          <a:xfrm>
            <a:off x="5058107" y="1713654"/>
            <a:ext cx="5215402" cy="5032188"/>
            <a:chOff x="5058107" y="1713654"/>
            <a:chExt cx="5215402" cy="5032188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3B9AB7B2-551F-4AF0-B06F-EC3721F62601}"/>
                </a:ext>
              </a:extLst>
            </p:cNvPr>
            <p:cNvGrpSpPr/>
            <p:nvPr/>
          </p:nvGrpSpPr>
          <p:grpSpPr>
            <a:xfrm>
              <a:off x="5058107" y="1713654"/>
              <a:ext cx="5215402" cy="5032188"/>
              <a:chOff x="5319400" y="1674871"/>
              <a:chExt cx="5215402" cy="5032188"/>
            </a:xfrm>
          </p:grpSpPr>
          <p:grpSp>
            <p:nvGrpSpPr>
              <p:cNvPr id="372" name="Groupe 371">
                <a:extLst>
                  <a:ext uri="{FF2B5EF4-FFF2-40B4-BE49-F238E27FC236}">
                    <a16:creationId xmlns:a16="http://schemas.microsoft.com/office/drawing/2014/main" id="{B96D579D-6945-4AD6-A9CE-BA2A57E105CC}"/>
                  </a:ext>
                </a:extLst>
              </p:cNvPr>
              <p:cNvGrpSpPr/>
              <p:nvPr/>
            </p:nvGrpSpPr>
            <p:grpSpPr>
              <a:xfrm>
                <a:off x="5319400" y="1674871"/>
                <a:ext cx="5215402" cy="5032188"/>
                <a:chOff x="5387702" y="1644985"/>
                <a:chExt cx="5215402" cy="5032188"/>
              </a:xfrm>
            </p:grpSpPr>
            <p:grpSp>
              <p:nvGrpSpPr>
                <p:cNvPr id="373" name="Groupe 372">
                  <a:extLst>
                    <a:ext uri="{FF2B5EF4-FFF2-40B4-BE49-F238E27FC236}">
                      <a16:creationId xmlns:a16="http://schemas.microsoft.com/office/drawing/2014/main" id="{DDBD1729-BB2B-4A68-BEC3-F6D4A107D0E9}"/>
                    </a:ext>
                  </a:extLst>
                </p:cNvPr>
                <p:cNvGrpSpPr/>
                <p:nvPr/>
              </p:nvGrpSpPr>
              <p:grpSpPr>
                <a:xfrm>
                  <a:off x="5387702" y="1644985"/>
                  <a:ext cx="5215402" cy="5032188"/>
                  <a:chOff x="4982360" y="1830775"/>
                  <a:chExt cx="5215402" cy="5032188"/>
                </a:xfrm>
              </p:grpSpPr>
              <p:grpSp>
                <p:nvGrpSpPr>
                  <p:cNvPr id="384" name="Groupe 383">
                    <a:extLst>
                      <a:ext uri="{FF2B5EF4-FFF2-40B4-BE49-F238E27FC236}">
                        <a16:creationId xmlns:a16="http://schemas.microsoft.com/office/drawing/2014/main" id="{2B587A17-EA55-4A57-87F4-D50F8E65D9F5}"/>
                      </a:ext>
                    </a:extLst>
                  </p:cNvPr>
                  <p:cNvGrpSpPr/>
                  <p:nvPr/>
                </p:nvGrpSpPr>
                <p:grpSpPr>
                  <a:xfrm>
                    <a:off x="6957629" y="3812708"/>
                    <a:ext cx="1345413" cy="1090573"/>
                    <a:chOff x="3076337" y="2441724"/>
                    <a:chExt cx="2992013" cy="2425286"/>
                  </a:xfrm>
                </p:grpSpPr>
                <p:grpSp>
                  <p:nvGrpSpPr>
                    <p:cNvPr id="397" name="Groupe 396">
                      <a:extLst>
                        <a:ext uri="{FF2B5EF4-FFF2-40B4-BE49-F238E27FC236}">
                          <a16:creationId xmlns:a16="http://schemas.microsoft.com/office/drawing/2014/main" id="{BB3843CD-73E7-45EE-950D-D4D161B337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64894" y="2640125"/>
                      <a:ext cx="2120323" cy="1523488"/>
                      <a:chOff x="7024702" y="3561665"/>
                      <a:chExt cx="2585371" cy="1857633"/>
                    </a:xfrm>
                  </p:grpSpPr>
                  <p:pic>
                    <p:nvPicPr>
                      <p:cNvPr id="433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D180CEAE-2767-41CD-8E6A-4AF76F754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529" y="3561665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34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196E867E-F6C0-4650-9151-6463F9E295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001" y="3584507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35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AED77628-181C-4CC8-843C-C27D5E7CFF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7" y="3733800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36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4FEB9D85-F264-4F6D-94F5-88999B45E7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702" y="385628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37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01768151-5909-4D17-86DB-6BC0FCB74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266" y="383164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38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6678D62C-F052-410B-A257-92FA3373E8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8" y="4003784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98" name="Groupe 397">
                      <a:extLst>
                        <a:ext uri="{FF2B5EF4-FFF2-40B4-BE49-F238E27FC236}">
                          <a16:creationId xmlns:a16="http://schemas.microsoft.com/office/drawing/2014/main" id="{8C614539-2B34-42EE-BF7E-B3947C88B9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88426" y="2441724"/>
                      <a:ext cx="2120323" cy="1523488"/>
                      <a:chOff x="7024702" y="3561665"/>
                      <a:chExt cx="2585371" cy="1857633"/>
                    </a:xfrm>
                  </p:grpSpPr>
                  <p:pic>
                    <p:nvPicPr>
                      <p:cNvPr id="427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22CBA7DC-93D8-4D68-9A0E-4293930850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529" y="3561665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28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7B133376-E6A2-4179-92E9-99EB4AB036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001" y="3584507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29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D7BF82ED-BC9D-4942-B559-57F49ACEE1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7" y="3733800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30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55C0BC4E-38D9-4A3D-9410-841F34A421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702" y="385628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31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1CD4679E-9425-4F62-B5C4-ACE0EF2733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266" y="383164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32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9006B678-8E6A-403F-B5C1-B540769EE9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8" y="4003784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99" name="Groupe 398">
                      <a:extLst>
                        <a:ext uri="{FF2B5EF4-FFF2-40B4-BE49-F238E27FC236}">
                          <a16:creationId xmlns:a16="http://schemas.microsoft.com/office/drawing/2014/main" id="{30FAD1A2-406C-4264-B4C9-A2A008DD55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09407" y="3143724"/>
                      <a:ext cx="2120323" cy="1523488"/>
                      <a:chOff x="7024702" y="3561665"/>
                      <a:chExt cx="2585371" cy="1857633"/>
                    </a:xfrm>
                  </p:grpSpPr>
                  <p:pic>
                    <p:nvPicPr>
                      <p:cNvPr id="421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7E78D3A0-A835-457E-B21F-00D8A619CA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529" y="3561665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22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7D36FDEA-3D11-44DD-9DEE-257F81F163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001" y="3584507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23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F59523FD-1296-49B4-B99D-FF80992FA0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7" y="3733800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24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02E30598-01C5-4395-B3FA-D6850943C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702" y="385628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25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9F1DBB00-6586-4B67-82B9-5174614084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266" y="383164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26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83B9EA96-24F8-4582-8CDB-66EFDBC4D9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8" y="4003784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00" name="Groupe 399">
                      <a:extLst>
                        <a:ext uri="{FF2B5EF4-FFF2-40B4-BE49-F238E27FC236}">
                          <a16:creationId xmlns:a16="http://schemas.microsoft.com/office/drawing/2014/main" id="{5E19CC87-9AC5-470C-9EC1-C463F5325C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8027" y="2859609"/>
                      <a:ext cx="2120323" cy="1523488"/>
                      <a:chOff x="7024702" y="3561665"/>
                      <a:chExt cx="2585371" cy="1857633"/>
                    </a:xfrm>
                  </p:grpSpPr>
                  <p:pic>
                    <p:nvPicPr>
                      <p:cNvPr id="415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462894A7-EED5-4A37-AADC-75056F8024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529" y="3561665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16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DC8E37E3-972F-4859-B953-18B6E7DE4D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001" y="3584507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17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C038D272-CE23-41A5-8503-D3F680C72E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7" y="3733800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18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C271660F-BFD8-46C6-8B52-101C6CB2E8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702" y="385628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19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B79E627E-7610-41E7-8406-3F6E812653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266" y="383164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20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BD23C42D-AE37-4100-8B8E-76C828C1B6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8" y="4003784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01" name="Groupe 400">
                      <a:extLst>
                        <a:ext uri="{FF2B5EF4-FFF2-40B4-BE49-F238E27FC236}">
                          <a16:creationId xmlns:a16="http://schemas.microsoft.com/office/drawing/2014/main" id="{D7D7C542-94EE-4458-8389-E9DADC7172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76337" y="2699534"/>
                      <a:ext cx="2120323" cy="1523488"/>
                      <a:chOff x="7024702" y="3561665"/>
                      <a:chExt cx="2585371" cy="1857633"/>
                    </a:xfrm>
                  </p:grpSpPr>
                  <p:pic>
                    <p:nvPicPr>
                      <p:cNvPr id="409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EDCA3D2C-FBB8-49D0-96EC-946325E24D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529" y="3561665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10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9BB6FBD0-4FEB-4CB5-BAB1-7B1233AB31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001" y="3584507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11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14868547-F798-46E7-A411-14378ACF74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7" y="3733800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12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ADBCF56D-2684-4102-83CF-611A6FF4B4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702" y="385628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13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1295BCC3-73BC-4124-877B-44E62E8F41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266" y="383164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14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26E6034C-C712-412C-ABD7-AC57369F4C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8" y="4003784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402" name="Groupe 401">
                      <a:extLst>
                        <a:ext uri="{FF2B5EF4-FFF2-40B4-BE49-F238E27FC236}">
                          <a16:creationId xmlns:a16="http://schemas.microsoft.com/office/drawing/2014/main" id="{867BA181-1D12-43F7-95B9-D4D96313AE33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3864732" y="3343522"/>
                      <a:ext cx="2120323" cy="1523488"/>
                      <a:chOff x="7024702" y="3561665"/>
                      <a:chExt cx="2585371" cy="1857633"/>
                    </a:xfrm>
                  </p:grpSpPr>
                  <p:pic>
                    <p:nvPicPr>
                      <p:cNvPr id="403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291792E4-93EA-4723-8F85-7B7689B388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529" y="3561665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04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B1770AC5-EF42-42F2-963B-E0D93600D6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001" y="3584507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05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27810DD9-6E4F-4B70-9FE8-E6473AAB96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7" y="3733800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06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DBA79EFA-4372-4DD1-90A8-D183888EA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702" y="385628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07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65E52C9E-3079-4E48-91C9-87E85A3BF5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266" y="383164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08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2CD7159F-CEBF-4BDC-BDE6-E522368E25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8" y="4003784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385" name="Groupe 384">
                    <a:extLst>
                      <a:ext uri="{FF2B5EF4-FFF2-40B4-BE49-F238E27FC236}">
                        <a16:creationId xmlns:a16="http://schemas.microsoft.com/office/drawing/2014/main" id="{EA8A0B5F-3055-4864-9FB5-5D0C823F2F1B}"/>
                      </a:ext>
                    </a:extLst>
                  </p:cNvPr>
                  <p:cNvGrpSpPr/>
                  <p:nvPr/>
                </p:nvGrpSpPr>
                <p:grpSpPr>
                  <a:xfrm>
                    <a:off x="5252083" y="2034042"/>
                    <a:ext cx="4687927" cy="4631103"/>
                    <a:chOff x="5252083" y="2034042"/>
                    <a:chExt cx="4687927" cy="4631103"/>
                  </a:xfrm>
                </p:grpSpPr>
                <p:sp>
                  <p:nvSpPr>
                    <p:cNvPr id="393" name="Cercle : creux 392">
                      <a:extLst>
                        <a:ext uri="{FF2B5EF4-FFF2-40B4-BE49-F238E27FC236}">
                          <a16:creationId xmlns:a16="http://schemas.microsoft.com/office/drawing/2014/main" id="{70A5FCAB-5CD4-4AD2-8D8C-A3B79CF6C0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960" y="3310396"/>
                      <a:ext cx="2110167" cy="2084590"/>
                    </a:xfrm>
                    <a:prstGeom prst="donut">
                      <a:avLst>
                        <a:gd name="adj" fmla="val 1058"/>
                      </a:avLst>
                    </a:prstGeom>
                    <a:solidFill>
                      <a:srgbClr val="F09415"/>
                    </a:solidFill>
                    <a:ln w="12700" cap="flat" cmpd="sng" algn="ctr">
                      <a:solidFill>
                        <a:srgbClr val="F09415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CA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4" name="Cercle : creux 393">
                      <a:extLst>
                        <a:ext uri="{FF2B5EF4-FFF2-40B4-BE49-F238E27FC236}">
                          <a16:creationId xmlns:a16="http://schemas.microsoft.com/office/drawing/2014/main" id="{5FDFC45E-A514-441A-BD14-1871DDEAA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35599" y="2860918"/>
                      <a:ext cx="3055759" cy="3018719"/>
                    </a:xfrm>
                    <a:prstGeom prst="donut">
                      <a:avLst>
                        <a:gd name="adj" fmla="val 785"/>
                      </a:avLst>
                    </a:prstGeom>
                    <a:solidFill>
                      <a:srgbClr val="F09415"/>
                    </a:solidFill>
                    <a:ln w="12700" cap="flat" cmpd="sng" algn="ctr">
                      <a:solidFill>
                        <a:srgbClr val="F09415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CA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5" name="Cercle : creux 394">
                      <a:extLst>
                        <a:ext uri="{FF2B5EF4-FFF2-40B4-BE49-F238E27FC236}">
                          <a16:creationId xmlns:a16="http://schemas.microsoft.com/office/drawing/2014/main" id="{052B4563-1DE3-4495-9CC8-6823A6CE2E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9806" y="2455082"/>
                      <a:ext cx="3862176" cy="3815362"/>
                    </a:xfrm>
                    <a:prstGeom prst="donut">
                      <a:avLst>
                        <a:gd name="adj" fmla="val 785"/>
                      </a:avLst>
                    </a:prstGeom>
                    <a:solidFill>
                      <a:srgbClr val="F09415"/>
                    </a:solidFill>
                    <a:ln w="12700" cap="flat" cmpd="sng" algn="ctr">
                      <a:solidFill>
                        <a:srgbClr val="F09415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CA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6" name="Cercle : creux 395">
                      <a:extLst>
                        <a:ext uri="{FF2B5EF4-FFF2-40B4-BE49-F238E27FC236}">
                          <a16:creationId xmlns:a16="http://schemas.microsoft.com/office/drawing/2014/main" id="{28B5E194-CD53-4542-9396-B66F625A0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2083" y="2034042"/>
                      <a:ext cx="4687927" cy="4631103"/>
                    </a:xfrm>
                    <a:prstGeom prst="donut">
                      <a:avLst>
                        <a:gd name="adj" fmla="val 785"/>
                      </a:avLst>
                    </a:prstGeom>
                    <a:solidFill>
                      <a:srgbClr val="F09415"/>
                    </a:solidFill>
                    <a:ln w="12700" cap="flat" cmpd="sng" algn="ctr">
                      <a:solidFill>
                        <a:srgbClr val="F09415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CA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86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A6A5D4B6-191C-403F-B9C3-190B5E41719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duotone>
                      <a:srgbClr val="5AA6C0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57448" y="1830775"/>
                    <a:ext cx="519612" cy="4512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87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A1995D51-D846-4A1F-BE0A-F16A1E9314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duotone>
                      <a:srgbClr val="5AA6C0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87864" y="6411672"/>
                    <a:ext cx="519612" cy="4512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88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9505C5FE-2A4A-4496-AA4F-FD20EC61F3E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duotone>
                      <a:srgbClr val="5AA6C0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83421" y="1830776"/>
                    <a:ext cx="519612" cy="4512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89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2A252346-337A-4124-976F-883B93B7B39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duotone>
                      <a:srgbClr val="5AA6C0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86262" y="6399255"/>
                    <a:ext cx="519612" cy="4512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0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D2B196F8-5A1C-458E-A0A3-CF5C62408F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duotone>
                      <a:srgbClr val="5AA6C0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78150" y="3905483"/>
                    <a:ext cx="519612" cy="4512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1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1F3074B7-4F4C-4B02-B6D3-38361897F79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duotone>
                      <a:srgbClr val="5AA6C0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73695" y="4331005"/>
                    <a:ext cx="519612" cy="4512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2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FE3AB0EE-1280-48FD-BA84-B1809C6EBDB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duotone>
                      <a:srgbClr val="5AA6C0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82360" y="4064097"/>
                    <a:ext cx="519612" cy="4512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374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930BF6BE-4751-454E-83F1-FBE21E8071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24472" y="2896711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5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373DA2C3-414A-4FFC-8227-034A15A3BB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09136" y="4952364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6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855BFF9F-84D0-4CC2-9A3E-174F671882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86721" y="2468291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7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E88AC07A-4BA7-4D18-92A1-FAE2F85EE0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68180" y="5438922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8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7E3CF7AD-3F9D-4326-AD98-C4199321C9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93346" y="2457278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9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3E5A93E6-9772-435D-9B4B-3D2AFF3491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75990" y="5428081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0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5FCDF2FF-1A38-4439-8CBA-F2F39BDA5F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6731" y="3734052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1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9043BCCF-5DA2-4AC6-82FF-B4B263255A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21862" y="3752790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2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B87B67F4-65FA-440F-9D1D-742C2EAF22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1942" y="4141936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3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37D60E50-68BC-43EF-8A89-DD1F9C099B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17890" y="4172106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3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E805734-3870-4894-86DD-6A8C8222B3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5421" y="2320555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97DFD89-FFA0-41A7-B0D9-8F725D4706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7675" y="2158074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3BD55B8-4977-492B-AB67-7E687F729A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8961" y="5619598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0B1CA29-1DD6-4281-9431-076328F648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5426" y="5393952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DF5F135-23B1-4F75-9A72-19D5ABCA04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2619" y="3260973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DA09F19-B483-4B48-84D9-0229B30162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85439" y="2895220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C3B3DD4-8139-4C6A-8143-1DC8B0A6AD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4914" y="5496499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D8041CB-B528-4CFA-A990-5F55624E61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1823" y="5222928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52495C4-30BC-4D5A-87F6-6664CAADE3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3750" y="2176205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DB2F024-432C-45A9-BEEC-FC975697DF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71390" y="2308500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C43DC91-F28F-4083-A367-E6630C6744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6136" y="5862251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0588F18-DDEC-4D8D-8293-018AFEB240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3946" y="5851410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8E72A25-32D0-4C0B-B852-27BCD7ABB1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8321" y="4122074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18EDCC7-7754-4A6A-A632-9A4016D335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9417" y="4534783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85E5ED6-311D-4F5C-8710-24072A9B7E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0989" y="4112556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D501078-F542-442E-873F-6680C3484C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8794" y="4516444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1C1B0D7-7E4F-4EED-A86B-E8B1E6E1C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832" y="2794018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7445D9C-CBA0-4408-8A2A-B4BB46DB7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416" y="3126171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007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CBEBF-AB8D-4BAA-B9C4-D511A9B8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Modèle atomique simplifié</a:t>
            </a:r>
          </a:p>
        </p:txBody>
      </p:sp>
      <p:pic>
        <p:nvPicPr>
          <p:cNvPr id="49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75A9AFF6-A4AF-4A03-825F-ED9CE6DD9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15340" r="44386" b="1511"/>
          <a:stretch/>
        </p:blipFill>
        <p:spPr bwMode="auto">
          <a:xfrm>
            <a:off x="10572709" y="1990722"/>
            <a:ext cx="1619292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4CFE39C2-6729-4B45-B0EB-2C260C435F0C}"/>
              </a:ext>
            </a:extLst>
          </p:cNvPr>
          <p:cNvGrpSpPr/>
          <p:nvPr/>
        </p:nvGrpSpPr>
        <p:grpSpPr>
          <a:xfrm>
            <a:off x="5441761" y="2896316"/>
            <a:ext cx="4670744" cy="3063370"/>
            <a:chOff x="5441761" y="2896316"/>
            <a:chExt cx="4670744" cy="306337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81BA030-F86D-4FAE-BC7C-8B3152B31F20}"/>
                </a:ext>
              </a:extLst>
            </p:cNvPr>
            <p:cNvSpPr/>
            <p:nvPr/>
          </p:nvSpPr>
          <p:spPr>
            <a:xfrm>
              <a:off x="5477520" y="3586296"/>
              <a:ext cx="1466850" cy="146685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600" b="1" dirty="0">
                  <a:solidFill>
                    <a:srgbClr val="FF0000"/>
                  </a:solidFill>
                </a:rPr>
                <a:t>35 p</a:t>
              </a:r>
              <a:r>
                <a:rPr lang="fr-CA" sz="2600" b="1" baseline="30000" dirty="0">
                  <a:solidFill>
                    <a:srgbClr val="FF0000"/>
                  </a:solidFill>
                </a:rPr>
                <a:t>+</a:t>
              </a:r>
            </a:p>
            <a:p>
              <a:pPr algn="ctr"/>
              <a:r>
                <a:rPr lang="fr-CA" sz="2600" b="1" dirty="0">
                  <a:solidFill>
                    <a:schemeClr val="accent6"/>
                  </a:solidFill>
                </a:rPr>
                <a:t>45 n</a:t>
              </a:r>
              <a:r>
                <a:rPr lang="fr-CA" sz="2600" b="1" baseline="30000" dirty="0">
                  <a:solidFill>
                    <a:schemeClr val="accent6"/>
                  </a:solidFill>
                </a:rPr>
                <a:t>o</a:t>
              </a: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0EF791B-9B1F-4562-B648-44AC5A53ECFC}"/>
                </a:ext>
              </a:extLst>
            </p:cNvPr>
            <p:cNvSpPr/>
            <p:nvPr/>
          </p:nvSpPr>
          <p:spPr>
            <a:xfrm rot="3223663">
              <a:off x="5217110" y="3120967"/>
              <a:ext cx="2508090" cy="2058788"/>
            </a:xfrm>
            <a:prstGeom prst="arc">
              <a:avLst>
                <a:gd name="adj1" fmla="val 16170429"/>
                <a:gd name="adj2" fmla="val 115791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3" name="Arc 232">
              <a:extLst>
                <a:ext uri="{FF2B5EF4-FFF2-40B4-BE49-F238E27FC236}">
                  <a16:creationId xmlns:a16="http://schemas.microsoft.com/office/drawing/2014/main" id="{58CD06F9-D162-4EBA-9344-B41295254F9F}"/>
                </a:ext>
              </a:extLst>
            </p:cNvPr>
            <p:cNvSpPr/>
            <p:nvPr/>
          </p:nvSpPr>
          <p:spPr>
            <a:xfrm rot="3223663">
              <a:off x="6009791" y="3128814"/>
              <a:ext cx="2508090" cy="2058788"/>
            </a:xfrm>
            <a:prstGeom prst="arc">
              <a:avLst>
                <a:gd name="adj1" fmla="val 16170429"/>
                <a:gd name="adj2" fmla="val 115791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4" name="Arc 233">
              <a:extLst>
                <a:ext uri="{FF2B5EF4-FFF2-40B4-BE49-F238E27FC236}">
                  <a16:creationId xmlns:a16="http://schemas.microsoft.com/office/drawing/2014/main" id="{40859185-9750-4258-A8A5-533CDAA66A5A}"/>
                </a:ext>
              </a:extLst>
            </p:cNvPr>
            <p:cNvSpPr/>
            <p:nvPr/>
          </p:nvSpPr>
          <p:spPr>
            <a:xfrm rot="3223663">
              <a:off x="6848260" y="3144506"/>
              <a:ext cx="2508090" cy="2058788"/>
            </a:xfrm>
            <a:prstGeom prst="arc">
              <a:avLst>
                <a:gd name="adj1" fmla="val 16170429"/>
                <a:gd name="adj2" fmla="val 115791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5" name="Arc 234">
              <a:extLst>
                <a:ext uri="{FF2B5EF4-FFF2-40B4-BE49-F238E27FC236}">
                  <a16:creationId xmlns:a16="http://schemas.microsoft.com/office/drawing/2014/main" id="{607426E8-E5F1-4DD6-81D4-8A673363C72F}"/>
                </a:ext>
              </a:extLst>
            </p:cNvPr>
            <p:cNvSpPr/>
            <p:nvPr/>
          </p:nvSpPr>
          <p:spPr>
            <a:xfrm rot="3223663">
              <a:off x="7628199" y="3136661"/>
              <a:ext cx="2508090" cy="2058788"/>
            </a:xfrm>
            <a:prstGeom prst="arc">
              <a:avLst>
                <a:gd name="adj1" fmla="val 16170429"/>
                <a:gd name="adj2" fmla="val 115791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51E127C-CE3F-469E-B1BE-D2EF9F5D96C5}"/>
                </a:ext>
              </a:extLst>
            </p:cNvPr>
            <p:cNvSpPr txBox="1"/>
            <p:nvPr/>
          </p:nvSpPr>
          <p:spPr>
            <a:xfrm>
              <a:off x="9295698" y="5426629"/>
              <a:ext cx="816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b="1" dirty="0">
                  <a:solidFill>
                    <a:schemeClr val="accent1"/>
                  </a:solidFill>
                </a:rPr>
                <a:t>7e</a:t>
              </a:r>
              <a:r>
                <a:rPr lang="fr-CA" sz="2800" b="1" baseline="30000" dirty="0">
                  <a:solidFill>
                    <a:schemeClr val="accent1"/>
                  </a:solidFill>
                </a:rPr>
                <a:t>-</a:t>
              </a:r>
            </a:p>
          </p:txBody>
        </p:sp>
        <p:sp>
          <p:nvSpPr>
            <p:cNvPr id="236" name="ZoneTexte 235">
              <a:extLst>
                <a:ext uri="{FF2B5EF4-FFF2-40B4-BE49-F238E27FC236}">
                  <a16:creationId xmlns:a16="http://schemas.microsoft.com/office/drawing/2014/main" id="{724F6A6F-AE55-4DDC-95F2-C1505013E5EA}"/>
                </a:ext>
              </a:extLst>
            </p:cNvPr>
            <p:cNvSpPr txBox="1"/>
            <p:nvPr/>
          </p:nvSpPr>
          <p:spPr>
            <a:xfrm>
              <a:off x="6758568" y="5426629"/>
              <a:ext cx="816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b="1" dirty="0"/>
                <a:t>2e</a:t>
              </a:r>
              <a:r>
                <a:rPr lang="fr-CA" sz="2800" b="1" baseline="30000" dirty="0"/>
                <a:t>-</a:t>
              </a:r>
            </a:p>
          </p:txBody>
        </p:sp>
        <p:sp>
          <p:nvSpPr>
            <p:cNvPr id="237" name="ZoneTexte 236">
              <a:extLst>
                <a:ext uri="{FF2B5EF4-FFF2-40B4-BE49-F238E27FC236}">
                  <a16:creationId xmlns:a16="http://schemas.microsoft.com/office/drawing/2014/main" id="{7C260B4D-EB99-4CE3-8B65-4DA389B79E3E}"/>
                </a:ext>
              </a:extLst>
            </p:cNvPr>
            <p:cNvSpPr txBox="1"/>
            <p:nvPr/>
          </p:nvSpPr>
          <p:spPr>
            <a:xfrm>
              <a:off x="7597020" y="5426629"/>
              <a:ext cx="816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b="1" dirty="0"/>
                <a:t>8e</a:t>
              </a:r>
              <a:r>
                <a:rPr lang="fr-CA" sz="2800" b="1" baseline="30000" dirty="0"/>
                <a:t>-</a:t>
              </a:r>
            </a:p>
          </p:txBody>
        </p:sp>
        <p:sp>
          <p:nvSpPr>
            <p:cNvPr id="238" name="ZoneTexte 237">
              <a:extLst>
                <a:ext uri="{FF2B5EF4-FFF2-40B4-BE49-F238E27FC236}">
                  <a16:creationId xmlns:a16="http://schemas.microsoft.com/office/drawing/2014/main" id="{B9247CD2-1F4A-4223-BCA2-393AF5C26FE0}"/>
                </a:ext>
              </a:extLst>
            </p:cNvPr>
            <p:cNvSpPr txBox="1"/>
            <p:nvPr/>
          </p:nvSpPr>
          <p:spPr>
            <a:xfrm>
              <a:off x="8406216" y="5436466"/>
              <a:ext cx="8970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b="1" dirty="0"/>
                <a:t>18e</a:t>
              </a:r>
              <a:r>
                <a:rPr lang="fr-CA" sz="2800" b="1" baseline="30000" dirty="0"/>
                <a:t>-</a:t>
              </a:r>
            </a:p>
          </p:txBody>
        </p:sp>
      </p:grpSp>
      <p:sp>
        <p:nvSpPr>
          <p:cNvPr id="99" name="Titre 1">
            <a:extLst>
              <a:ext uri="{FF2B5EF4-FFF2-40B4-BE49-F238E27FC236}">
                <a16:creationId xmlns:a16="http://schemas.microsoft.com/office/drawing/2014/main" id="{71C734BC-9BD0-4AA4-9334-71AC1106C899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2 et 3</a:t>
            </a:r>
          </a:p>
        </p:txBody>
      </p: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78B75BE5-CD13-44C9-8635-3AA68271E9B7}"/>
              </a:ext>
            </a:extLst>
          </p:cNvPr>
          <p:cNvGrpSpPr/>
          <p:nvPr/>
        </p:nvGrpSpPr>
        <p:grpSpPr>
          <a:xfrm>
            <a:off x="50209" y="1825812"/>
            <a:ext cx="5215402" cy="5032188"/>
            <a:chOff x="5058107" y="1713654"/>
            <a:chExt cx="5215402" cy="5032188"/>
          </a:xfrm>
        </p:grpSpPr>
        <p:grpSp>
          <p:nvGrpSpPr>
            <p:cNvPr id="101" name="Groupe 100">
              <a:extLst>
                <a:ext uri="{FF2B5EF4-FFF2-40B4-BE49-F238E27FC236}">
                  <a16:creationId xmlns:a16="http://schemas.microsoft.com/office/drawing/2014/main" id="{C0BC7A24-90A1-4384-A18D-ECF254C5AF49}"/>
                </a:ext>
              </a:extLst>
            </p:cNvPr>
            <p:cNvGrpSpPr/>
            <p:nvPr/>
          </p:nvGrpSpPr>
          <p:grpSpPr>
            <a:xfrm>
              <a:off x="5058107" y="1713654"/>
              <a:ext cx="5215402" cy="5032188"/>
              <a:chOff x="5319400" y="1674871"/>
              <a:chExt cx="5215402" cy="5032188"/>
            </a:xfrm>
          </p:grpSpPr>
          <p:grpSp>
            <p:nvGrpSpPr>
              <p:cNvPr id="104" name="Groupe 103">
                <a:extLst>
                  <a:ext uri="{FF2B5EF4-FFF2-40B4-BE49-F238E27FC236}">
                    <a16:creationId xmlns:a16="http://schemas.microsoft.com/office/drawing/2014/main" id="{C60E24D6-7E07-4A68-85A7-FEA19D43F855}"/>
                  </a:ext>
                </a:extLst>
              </p:cNvPr>
              <p:cNvGrpSpPr/>
              <p:nvPr/>
            </p:nvGrpSpPr>
            <p:grpSpPr>
              <a:xfrm>
                <a:off x="5319400" y="1674871"/>
                <a:ext cx="5215402" cy="5032188"/>
                <a:chOff x="5387702" y="1644985"/>
                <a:chExt cx="5215402" cy="5032188"/>
              </a:xfrm>
            </p:grpSpPr>
            <p:grpSp>
              <p:nvGrpSpPr>
                <p:cNvPr id="121" name="Groupe 120">
                  <a:extLst>
                    <a:ext uri="{FF2B5EF4-FFF2-40B4-BE49-F238E27FC236}">
                      <a16:creationId xmlns:a16="http://schemas.microsoft.com/office/drawing/2014/main" id="{CE25167C-A62E-4D2A-B60D-6334D6A50AD9}"/>
                    </a:ext>
                  </a:extLst>
                </p:cNvPr>
                <p:cNvGrpSpPr/>
                <p:nvPr/>
              </p:nvGrpSpPr>
              <p:grpSpPr>
                <a:xfrm>
                  <a:off x="5387702" y="1644985"/>
                  <a:ext cx="5215402" cy="5032188"/>
                  <a:chOff x="4982360" y="1830775"/>
                  <a:chExt cx="5215402" cy="5032188"/>
                </a:xfrm>
              </p:grpSpPr>
              <p:grpSp>
                <p:nvGrpSpPr>
                  <p:cNvPr id="132" name="Groupe 131">
                    <a:extLst>
                      <a:ext uri="{FF2B5EF4-FFF2-40B4-BE49-F238E27FC236}">
                        <a16:creationId xmlns:a16="http://schemas.microsoft.com/office/drawing/2014/main" id="{7FE6A3C1-F628-465E-ABB1-09538B86198F}"/>
                      </a:ext>
                    </a:extLst>
                  </p:cNvPr>
                  <p:cNvGrpSpPr/>
                  <p:nvPr/>
                </p:nvGrpSpPr>
                <p:grpSpPr>
                  <a:xfrm>
                    <a:off x="6957629" y="3812708"/>
                    <a:ext cx="1345413" cy="1090573"/>
                    <a:chOff x="3076337" y="2441724"/>
                    <a:chExt cx="2992013" cy="2425286"/>
                  </a:xfrm>
                </p:grpSpPr>
                <p:grpSp>
                  <p:nvGrpSpPr>
                    <p:cNvPr id="145" name="Groupe 144">
                      <a:extLst>
                        <a:ext uri="{FF2B5EF4-FFF2-40B4-BE49-F238E27FC236}">
                          <a16:creationId xmlns:a16="http://schemas.microsoft.com/office/drawing/2014/main" id="{7331DEC0-4726-44D1-9F35-27590EA7DF5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64894" y="2640125"/>
                      <a:ext cx="2120323" cy="1523488"/>
                      <a:chOff x="7024702" y="3561665"/>
                      <a:chExt cx="2585371" cy="1857633"/>
                    </a:xfrm>
                  </p:grpSpPr>
                  <p:pic>
                    <p:nvPicPr>
                      <p:cNvPr id="181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7AADC9AE-4474-4DF2-B2CB-0895873E37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529" y="3561665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82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BEF1C131-C6AD-402E-99C3-AFEA415441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001" y="3584507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83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44B8BB11-0960-495C-AC4A-2DFDCD73CB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7" y="3733800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84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B762D18A-8BB1-4DC5-A4A0-C0E415ABFF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702" y="385628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85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C1E0B05D-4207-4A35-848A-BD28454BCB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266" y="383164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86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2F04568D-4929-428C-BC42-FA693276FF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8" y="4003784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146" name="Groupe 145">
                      <a:extLst>
                        <a:ext uri="{FF2B5EF4-FFF2-40B4-BE49-F238E27FC236}">
                          <a16:creationId xmlns:a16="http://schemas.microsoft.com/office/drawing/2014/main" id="{D6F61C2E-FBFC-46A4-A5EC-9B08683B5E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88426" y="2441724"/>
                      <a:ext cx="2120323" cy="1523488"/>
                      <a:chOff x="7024702" y="3561665"/>
                      <a:chExt cx="2585371" cy="1857633"/>
                    </a:xfrm>
                  </p:grpSpPr>
                  <p:pic>
                    <p:nvPicPr>
                      <p:cNvPr id="175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53AA692C-1837-4F69-83F6-117F629C46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529" y="3561665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76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FB7C53E8-4480-4873-95DC-8665076265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001" y="3584507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77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0F97C31E-65D9-40E5-8C52-97DB19039C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7" y="3733800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78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28934F00-5D39-4F35-83BA-22D7B3BA9F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702" y="385628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79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9DD26718-13AD-423A-ADE0-59A84491B0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266" y="383164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80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BBDB0B3E-D4CD-4A33-A0F0-689DC025B7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8" y="4003784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147" name="Groupe 146">
                      <a:extLst>
                        <a:ext uri="{FF2B5EF4-FFF2-40B4-BE49-F238E27FC236}">
                          <a16:creationId xmlns:a16="http://schemas.microsoft.com/office/drawing/2014/main" id="{534B8726-F617-412C-B27A-386F1E4577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09407" y="3143724"/>
                      <a:ext cx="2120323" cy="1523488"/>
                      <a:chOff x="7024702" y="3561665"/>
                      <a:chExt cx="2585371" cy="1857633"/>
                    </a:xfrm>
                  </p:grpSpPr>
                  <p:pic>
                    <p:nvPicPr>
                      <p:cNvPr id="169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E1F9F4EC-6977-4E47-87C8-D52F97D0AC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529" y="3561665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70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8EFE1974-EF37-48E8-BD88-F2809E6DE7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001" y="3584507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71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B6B231A1-9247-420A-9198-20AB6FE1FF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7" y="3733800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72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CD0F6528-8619-4056-BB13-79A1077E83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702" y="385628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73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F19D03BA-08DE-4BF3-ADCA-58D6F14B07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266" y="383164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74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5560F8C8-AE74-486D-AE3B-E2F2CB61F1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8" y="4003784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148" name="Groupe 147">
                      <a:extLst>
                        <a:ext uri="{FF2B5EF4-FFF2-40B4-BE49-F238E27FC236}">
                          <a16:creationId xmlns:a16="http://schemas.microsoft.com/office/drawing/2014/main" id="{3DE776D9-9C7F-4880-AEE8-D52298BD1B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8027" y="2859609"/>
                      <a:ext cx="2120323" cy="1523488"/>
                      <a:chOff x="7024702" y="3561665"/>
                      <a:chExt cx="2585371" cy="1857633"/>
                    </a:xfrm>
                  </p:grpSpPr>
                  <p:pic>
                    <p:nvPicPr>
                      <p:cNvPr id="163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7A74BD75-1B8D-4B0B-8116-DEBC5BF0E7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529" y="3561665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64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A72CE7A5-F29A-4347-ACA4-81310C3574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001" y="3584507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65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B4AAE7DD-BF48-4004-8C56-F55974C1FB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7" y="3733800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66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687FA0AA-2643-4028-AB6E-77EC44B6A5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702" y="385628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67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61B078C3-B66B-457D-8EA4-7A33125F1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266" y="383164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68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C8D1063F-ABD4-4066-91E2-E866CE0A14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8" y="4003784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149" name="Groupe 148">
                      <a:extLst>
                        <a:ext uri="{FF2B5EF4-FFF2-40B4-BE49-F238E27FC236}">
                          <a16:creationId xmlns:a16="http://schemas.microsoft.com/office/drawing/2014/main" id="{CCC48132-C5F4-48CF-9B47-78491788D6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76337" y="2699534"/>
                      <a:ext cx="2120323" cy="1523488"/>
                      <a:chOff x="7024702" y="3561665"/>
                      <a:chExt cx="2585371" cy="1857633"/>
                    </a:xfrm>
                  </p:grpSpPr>
                  <p:pic>
                    <p:nvPicPr>
                      <p:cNvPr id="157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4BE4A9D4-A488-4B19-9799-87B60C8165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529" y="3561665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8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364A8764-ECF7-4EB8-B4C3-B1347BA3D1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001" y="3584507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9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FCD9764F-FDB5-41FB-ADB0-D280C16482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7" y="3733800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60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95CB8C66-91AC-416D-9D9F-C3D73FCCA6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702" y="385628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61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B5C7CF41-004E-4B1D-B9DC-C47C38C849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266" y="383164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62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1495CFDA-492E-4120-919B-B75102E504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8" y="4003784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150" name="Groupe 149">
                      <a:extLst>
                        <a:ext uri="{FF2B5EF4-FFF2-40B4-BE49-F238E27FC236}">
                          <a16:creationId xmlns:a16="http://schemas.microsoft.com/office/drawing/2014/main" id="{A7896DA2-8133-4589-BA6C-976FF775A79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3864732" y="3343522"/>
                      <a:ext cx="2120323" cy="1523488"/>
                      <a:chOff x="7024702" y="3561665"/>
                      <a:chExt cx="2585371" cy="1857633"/>
                    </a:xfrm>
                  </p:grpSpPr>
                  <p:pic>
                    <p:nvPicPr>
                      <p:cNvPr id="151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59509237-C8E1-492D-BE48-2F2730CA5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529" y="3561665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2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E77DCC13-660A-4337-A967-8C9330528E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001" y="3584507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3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6019F7AB-DAD4-486C-BD31-7E602408D8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7" y="3733800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4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29FA7AAC-4CD9-49B4-B941-7B38384A36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702" y="385628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5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F707BAFB-8A97-4A1F-A0F1-346195827F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alphaModFix/>
                        <a:duotone>
                          <a:srgbClr val="D17DF9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266" y="3831649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6" name="Picture 2" descr="Isolated Transparent Circle - Free image on Pixabay">
                        <a:extLst>
                          <a:ext uri="{FF2B5EF4-FFF2-40B4-BE49-F238E27FC236}">
                            <a16:creationId xmlns:a16="http://schemas.microsoft.com/office/drawing/2014/main" id="{C3D9BAB1-4E6D-46F0-AEEC-23D336DDE8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78" y="4003784"/>
                        <a:ext cx="1629807" cy="141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133" name="Groupe 132">
                    <a:extLst>
                      <a:ext uri="{FF2B5EF4-FFF2-40B4-BE49-F238E27FC236}">
                        <a16:creationId xmlns:a16="http://schemas.microsoft.com/office/drawing/2014/main" id="{8FB4540A-56E0-47A6-A263-EA8AA12CEB5B}"/>
                      </a:ext>
                    </a:extLst>
                  </p:cNvPr>
                  <p:cNvGrpSpPr/>
                  <p:nvPr/>
                </p:nvGrpSpPr>
                <p:grpSpPr>
                  <a:xfrm>
                    <a:off x="5252083" y="2034042"/>
                    <a:ext cx="4687927" cy="4631103"/>
                    <a:chOff x="5252083" y="2034042"/>
                    <a:chExt cx="4687927" cy="4631103"/>
                  </a:xfrm>
                </p:grpSpPr>
                <p:sp>
                  <p:nvSpPr>
                    <p:cNvPr id="141" name="Cercle : creux 140">
                      <a:extLst>
                        <a:ext uri="{FF2B5EF4-FFF2-40B4-BE49-F238E27FC236}">
                          <a16:creationId xmlns:a16="http://schemas.microsoft.com/office/drawing/2014/main" id="{F2FDA1B5-924F-4B6C-91B4-35CD19B966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960" y="3310396"/>
                      <a:ext cx="2110167" cy="2084590"/>
                    </a:xfrm>
                    <a:prstGeom prst="donut">
                      <a:avLst>
                        <a:gd name="adj" fmla="val 1058"/>
                      </a:avLst>
                    </a:prstGeom>
                    <a:solidFill>
                      <a:srgbClr val="F09415"/>
                    </a:solidFill>
                    <a:ln w="12700" cap="flat" cmpd="sng" algn="ctr">
                      <a:solidFill>
                        <a:srgbClr val="F09415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CA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2" name="Cercle : creux 141">
                      <a:extLst>
                        <a:ext uri="{FF2B5EF4-FFF2-40B4-BE49-F238E27FC236}">
                          <a16:creationId xmlns:a16="http://schemas.microsoft.com/office/drawing/2014/main" id="{AC8595C8-3650-4886-85AD-04DECF4B8A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35599" y="2860918"/>
                      <a:ext cx="3055759" cy="3018719"/>
                    </a:xfrm>
                    <a:prstGeom prst="donut">
                      <a:avLst>
                        <a:gd name="adj" fmla="val 785"/>
                      </a:avLst>
                    </a:prstGeom>
                    <a:solidFill>
                      <a:srgbClr val="F09415"/>
                    </a:solidFill>
                    <a:ln w="12700" cap="flat" cmpd="sng" algn="ctr">
                      <a:solidFill>
                        <a:srgbClr val="F09415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CA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3" name="Cercle : creux 142">
                      <a:extLst>
                        <a:ext uri="{FF2B5EF4-FFF2-40B4-BE49-F238E27FC236}">
                          <a16:creationId xmlns:a16="http://schemas.microsoft.com/office/drawing/2014/main" id="{61270F28-7788-4927-A72D-32141317A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9806" y="2455082"/>
                      <a:ext cx="3862176" cy="3815362"/>
                    </a:xfrm>
                    <a:prstGeom prst="donut">
                      <a:avLst>
                        <a:gd name="adj" fmla="val 785"/>
                      </a:avLst>
                    </a:prstGeom>
                    <a:solidFill>
                      <a:srgbClr val="F09415"/>
                    </a:solidFill>
                    <a:ln w="12700" cap="flat" cmpd="sng" algn="ctr">
                      <a:solidFill>
                        <a:srgbClr val="F09415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CA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4" name="Cercle : creux 143">
                      <a:extLst>
                        <a:ext uri="{FF2B5EF4-FFF2-40B4-BE49-F238E27FC236}">
                          <a16:creationId xmlns:a16="http://schemas.microsoft.com/office/drawing/2014/main" id="{540A09D4-8576-4F22-BBF5-485B868608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2083" y="2034042"/>
                      <a:ext cx="4687927" cy="4631103"/>
                    </a:xfrm>
                    <a:prstGeom prst="donut">
                      <a:avLst>
                        <a:gd name="adj" fmla="val 785"/>
                      </a:avLst>
                    </a:prstGeom>
                    <a:solidFill>
                      <a:srgbClr val="F09415"/>
                    </a:solidFill>
                    <a:ln w="12700" cap="flat" cmpd="sng" algn="ctr">
                      <a:solidFill>
                        <a:srgbClr val="F09415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CA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134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D8AAB44B-9923-4E0F-96E7-1BE5955727E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duotone>
                      <a:srgbClr val="5AA6C0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57448" y="1830775"/>
                    <a:ext cx="519612" cy="4512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5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F9898149-6D39-41DD-AA0E-68E05A53DD8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duotone>
                      <a:srgbClr val="5AA6C0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87864" y="6411672"/>
                    <a:ext cx="519612" cy="4512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6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1CA0E58A-6541-4D28-A42C-FACCAEE7608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duotone>
                      <a:srgbClr val="5AA6C0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83421" y="1830776"/>
                    <a:ext cx="519612" cy="4512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7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14811BFC-15E5-4A8D-BB74-CCC5FD84979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duotone>
                      <a:srgbClr val="5AA6C0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86262" y="6399255"/>
                    <a:ext cx="519612" cy="4512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8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832DC279-18FB-450A-93C9-15E50A7993F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duotone>
                      <a:srgbClr val="5AA6C0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78150" y="3905483"/>
                    <a:ext cx="519612" cy="4512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9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8FDF9D67-7B30-42AC-A7ED-0D2CE287D01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duotone>
                      <a:srgbClr val="5AA6C0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73695" y="4331005"/>
                    <a:ext cx="519612" cy="4512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0" name="Picture 2" descr="Isolated Transparent Circle - Free image on Pixabay">
                    <a:extLst>
                      <a:ext uri="{FF2B5EF4-FFF2-40B4-BE49-F238E27FC236}">
                        <a16:creationId xmlns:a16="http://schemas.microsoft.com/office/drawing/2014/main" id="{682AEFFB-0BBB-486A-AEA3-49D194F8EF0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duotone>
                      <a:srgbClr val="5AA6C0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82360" y="4064097"/>
                    <a:ext cx="519612" cy="4512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22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BE617ED4-5E9A-4DEF-9F7D-D88F9954D6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24472" y="2896711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F96CDF70-F77E-407E-B5F3-C133BED724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09136" y="4952364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4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54462C89-1F63-4C47-AAD6-38C38AC38B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86721" y="2468291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5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C00F4D34-20E3-4737-8345-32331DB71B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68180" y="5438922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6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31D80CDB-3EAA-4FC3-89D9-FAB902A24D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93346" y="2457278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7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4AA03430-FD00-4278-B0DD-8D8E6AD654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75990" y="5428081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8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6A7505A0-9BCA-4CD2-A111-74C35157D1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6731" y="3734052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F841962B-5909-439A-BD7A-D73CA4CE3F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21862" y="3752790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0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C1E58F47-8147-4E60-8C88-9F08CEBFB5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1942" y="4141936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" name="Picture 2" descr="Isolated Transparent Circle - Free image on Pixabay">
                  <a:extLst>
                    <a:ext uri="{FF2B5EF4-FFF2-40B4-BE49-F238E27FC236}">
                      <a16:creationId xmlns:a16="http://schemas.microsoft.com/office/drawing/2014/main" id="{40A4F1B0-7E6A-40D0-8C8D-4585514FBF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rgbClr val="5AA6C0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17890" y="4172106"/>
                  <a:ext cx="519612" cy="451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D1719F5-784B-4B4B-A05E-B31D455180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5421" y="2320555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4501D59-5DD6-48B2-8A6F-0071CDA08F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7675" y="2158074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073C6DE-3DC2-4F3E-A35F-3473B25190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8961" y="5619598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1F05500-E596-48F9-AEA2-F6F1D22C4F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5426" y="5393952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55D9AD9-F0CD-4706-A572-37A6B78E5B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2619" y="3260973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CC52BE1-F3B1-4AD1-827D-9FE75DA297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85439" y="2895220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A890F33-88CD-4D6C-99FF-DF35B1C435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4914" y="5496499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5BE7311-677E-4BE3-8A8D-00D3169AB8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1823" y="5222928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DF37CCB-4435-4AE0-B791-FF5B3975A3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3750" y="2176205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0E8DCDF-EC3A-49AC-95B2-564CEC6528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71390" y="2308500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E83C1A4-C92B-4E75-AA2E-0A0B71B3D3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6136" y="5862251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AE0CD60-C840-45E6-A807-4A33A563FA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3946" y="5851410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0CDCC97-8FC2-42BC-8E16-40B8C1767D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8321" y="4122074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1A1BEC0-31EA-4596-B640-3A49A562F8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9417" y="4534783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FCE8181-D7C2-4278-989B-B99A42FEA5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0989" y="4112556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4E78082-58FD-4DB0-99DF-92F2CC0086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8794" y="4516444"/>
                <a:ext cx="519612" cy="451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633DCCF-3F84-440F-9044-190897A6E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832" y="2794018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CA64F19-895C-4DF6-A9E4-B2A22B6D7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416" y="3126171"/>
              <a:ext cx="519612" cy="45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9809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CBEBF-AB8D-4BAA-B9C4-D511A9B8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Notation de Lewis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891EB3-4F7B-44E0-A7BB-0E87DDDB6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775" y="1990722"/>
            <a:ext cx="7096225" cy="4703992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fr-CA" dirty="0"/>
              <a:t>La notation de Lewis se base sur des information contenu dans le modèle atomique simplifié.</a:t>
            </a:r>
          </a:p>
          <a:p>
            <a:pPr>
              <a:lnSpc>
                <a:spcPct val="110000"/>
              </a:lnSpc>
            </a:pPr>
            <a:r>
              <a:rPr lang="fr-CA" dirty="0"/>
              <a:t>Elle est la représentation de la couche de valence de l’élément.</a:t>
            </a:r>
          </a:p>
          <a:p>
            <a:pPr>
              <a:lnSpc>
                <a:spcPct val="110000"/>
              </a:lnSpc>
            </a:pPr>
            <a:r>
              <a:rPr lang="fr-CA" dirty="0"/>
              <a:t>Cette notation se fait en suivant la règle de l’octet:</a:t>
            </a:r>
          </a:p>
          <a:p>
            <a:pPr lvl="1">
              <a:lnSpc>
                <a:spcPct val="110000"/>
              </a:lnSpc>
            </a:pPr>
            <a:r>
              <a:rPr lang="fr-CA" dirty="0"/>
              <a:t>Écriture du symbole de l’élément au centre</a:t>
            </a:r>
          </a:p>
          <a:p>
            <a:pPr lvl="1">
              <a:lnSpc>
                <a:spcPct val="110000"/>
              </a:lnSpc>
            </a:pPr>
            <a:r>
              <a:rPr lang="fr-CA" dirty="0"/>
              <a:t>En utilisant un point, placer les électrons de chaque côté du symbole.</a:t>
            </a:r>
          </a:p>
          <a:p>
            <a:pPr lvl="1">
              <a:lnSpc>
                <a:spcPct val="110000"/>
              </a:lnSpc>
            </a:pPr>
            <a:r>
              <a:rPr lang="fr-CA" dirty="0">
                <a:solidFill>
                  <a:schemeClr val="accent1"/>
                </a:solidFill>
              </a:rPr>
              <a:t>On doit placer au moins un électron par côté avant de placer un deuxième électron sur un même côté. </a:t>
            </a:r>
          </a:p>
          <a:p>
            <a:pPr lvl="1">
              <a:lnSpc>
                <a:spcPct val="110000"/>
              </a:lnSpc>
            </a:pPr>
            <a:r>
              <a:rPr lang="fr-CA" dirty="0"/>
              <a:t>Lorsque deux électrons sont du même côté, vous devez faire une ligne (ceci représente un doublet)</a:t>
            </a:r>
          </a:p>
        </p:txBody>
      </p: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32C57D8D-C9AF-4F6C-B056-92F4D03469D6}"/>
              </a:ext>
            </a:extLst>
          </p:cNvPr>
          <p:cNvGrpSpPr/>
          <p:nvPr/>
        </p:nvGrpSpPr>
        <p:grpSpPr>
          <a:xfrm>
            <a:off x="285768" y="1473916"/>
            <a:ext cx="4670744" cy="3063370"/>
            <a:chOff x="5441761" y="2896316"/>
            <a:chExt cx="4670744" cy="3063370"/>
          </a:xfrm>
        </p:grpSpPr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2EDCE45E-D7F9-4230-A247-F96C81C7B378}"/>
                </a:ext>
              </a:extLst>
            </p:cNvPr>
            <p:cNvSpPr/>
            <p:nvPr/>
          </p:nvSpPr>
          <p:spPr>
            <a:xfrm>
              <a:off x="5477520" y="3586296"/>
              <a:ext cx="1466850" cy="146685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600" b="1" dirty="0">
                  <a:solidFill>
                    <a:srgbClr val="FF0000"/>
                  </a:solidFill>
                </a:rPr>
                <a:t>35 p</a:t>
              </a:r>
              <a:r>
                <a:rPr lang="fr-CA" sz="2600" b="1" baseline="30000" dirty="0">
                  <a:solidFill>
                    <a:srgbClr val="FF0000"/>
                  </a:solidFill>
                </a:rPr>
                <a:t>+</a:t>
              </a:r>
            </a:p>
            <a:p>
              <a:pPr algn="ctr"/>
              <a:r>
                <a:rPr lang="fr-CA" sz="2600" b="1" dirty="0">
                  <a:solidFill>
                    <a:schemeClr val="accent6"/>
                  </a:solidFill>
                </a:rPr>
                <a:t>45 n</a:t>
              </a:r>
              <a:r>
                <a:rPr lang="fr-CA" sz="2600" b="1" baseline="30000" dirty="0">
                  <a:solidFill>
                    <a:schemeClr val="accent6"/>
                  </a:solidFill>
                </a:rPr>
                <a:t>o</a:t>
              </a:r>
            </a:p>
          </p:txBody>
        </p: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F058F750-DBF5-4CBC-A440-C18E8A326F5B}"/>
                </a:ext>
              </a:extLst>
            </p:cNvPr>
            <p:cNvSpPr/>
            <p:nvPr/>
          </p:nvSpPr>
          <p:spPr>
            <a:xfrm rot="3223663">
              <a:off x="5217110" y="3120967"/>
              <a:ext cx="2508090" cy="2058788"/>
            </a:xfrm>
            <a:prstGeom prst="arc">
              <a:avLst>
                <a:gd name="adj1" fmla="val 16170429"/>
                <a:gd name="adj2" fmla="val 115791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99B3A213-340B-4153-B190-4384BD8E6B13}"/>
                </a:ext>
              </a:extLst>
            </p:cNvPr>
            <p:cNvSpPr/>
            <p:nvPr/>
          </p:nvSpPr>
          <p:spPr>
            <a:xfrm rot="3223663">
              <a:off x="6009791" y="3128814"/>
              <a:ext cx="2508090" cy="2058788"/>
            </a:xfrm>
            <a:prstGeom prst="arc">
              <a:avLst>
                <a:gd name="adj1" fmla="val 16170429"/>
                <a:gd name="adj2" fmla="val 115791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BDCDE917-54A8-4B93-8B98-32A78B9C3697}"/>
                </a:ext>
              </a:extLst>
            </p:cNvPr>
            <p:cNvSpPr/>
            <p:nvPr/>
          </p:nvSpPr>
          <p:spPr>
            <a:xfrm rot="3223663">
              <a:off x="6848260" y="3144506"/>
              <a:ext cx="2508090" cy="2058788"/>
            </a:xfrm>
            <a:prstGeom prst="arc">
              <a:avLst>
                <a:gd name="adj1" fmla="val 16170429"/>
                <a:gd name="adj2" fmla="val 115791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30614340-B980-4DCE-8D39-00F0F6ED0F67}"/>
                </a:ext>
              </a:extLst>
            </p:cNvPr>
            <p:cNvSpPr/>
            <p:nvPr/>
          </p:nvSpPr>
          <p:spPr>
            <a:xfrm rot="3223663">
              <a:off x="7628199" y="3136661"/>
              <a:ext cx="2508090" cy="2058788"/>
            </a:xfrm>
            <a:prstGeom prst="arc">
              <a:avLst>
                <a:gd name="adj1" fmla="val 16170429"/>
                <a:gd name="adj2" fmla="val 115791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DFAFAACA-7B74-48FE-A9A2-343D3CCD45BD}"/>
                </a:ext>
              </a:extLst>
            </p:cNvPr>
            <p:cNvSpPr txBox="1"/>
            <p:nvPr/>
          </p:nvSpPr>
          <p:spPr>
            <a:xfrm>
              <a:off x="9295698" y="5426629"/>
              <a:ext cx="816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b="1" dirty="0">
                  <a:solidFill>
                    <a:schemeClr val="accent1"/>
                  </a:solidFill>
                </a:rPr>
                <a:t>7e</a:t>
              </a:r>
              <a:r>
                <a:rPr lang="fr-CA" sz="2800" b="1" baseline="30000" dirty="0">
                  <a:solidFill>
                    <a:schemeClr val="accent1"/>
                  </a:solidFill>
                </a:rPr>
                <a:t>-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294007D6-7105-4087-99BB-218D19C2925F}"/>
                </a:ext>
              </a:extLst>
            </p:cNvPr>
            <p:cNvSpPr txBox="1"/>
            <p:nvPr/>
          </p:nvSpPr>
          <p:spPr>
            <a:xfrm>
              <a:off x="6758568" y="5426629"/>
              <a:ext cx="816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b="1" dirty="0"/>
                <a:t>2e</a:t>
              </a:r>
              <a:r>
                <a:rPr lang="fr-CA" sz="2800" b="1" baseline="30000" dirty="0"/>
                <a:t>-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9DA2E4B1-CD9B-41C6-83C6-E20493A94962}"/>
                </a:ext>
              </a:extLst>
            </p:cNvPr>
            <p:cNvSpPr txBox="1"/>
            <p:nvPr/>
          </p:nvSpPr>
          <p:spPr>
            <a:xfrm>
              <a:off x="7597020" y="5426629"/>
              <a:ext cx="816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b="1" dirty="0"/>
                <a:t>8e</a:t>
              </a:r>
              <a:r>
                <a:rPr lang="fr-CA" sz="2800" b="1" baseline="30000" dirty="0"/>
                <a:t>-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3B214484-B477-413A-BAB2-97CF52B6793F}"/>
                </a:ext>
              </a:extLst>
            </p:cNvPr>
            <p:cNvSpPr txBox="1"/>
            <p:nvPr/>
          </p:nvSpPr>
          <p:spPr>
            <a:xfrm>
              <a:off x="8406216" y="5436466"/>
              <a:ext cx="8970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b="1" dirty="0"/>
                <a:t>18e</a:t>
              </a:r>
              <a:r>
                <a:rPr lang="fr-CA" sz="2800" b="1" baseline="30000" dirty="0"/>
                <a:t>-</a:t>
              </a:r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38EEC38C-BD03-43DE-825F-56A51AFC0B2D}"/>
              </a:ext>
            </a:extLst>
          </p:cNvPr>
          <p:cNvGrpSpPr/>
          <p:nvPr/>
        </p:nvGrpSpPr>
        <p:grpSpPr>
          <a:xfrm>
            <a:off x="285768" y="1480125"/>
            <a:ext cx="4670744" cy="3063370"/>
            <a:chOff x="5441761" y="2896316"/>
            <a:chExt cx="4670744" cy="3063370"/>
          </a:xfrm>
        </p:grpSpPr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7291C75F-9A5D-4F7A-A087-0B3A4A55DAE4}"/>
                </a:ext>
              </a:extLst>
            </p:cNvPr>
            <p:cNvSpPr/>
            <p:nvPr/>
          </p:nvSpPr>
          <p:spPr>
            <a:xfrm>
              <a:off x="5477520" y="3586296"/>
              <a:ext cx="1466850" cy="146685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600" b="1" dirty="0">
                  <a:solidFill>
                    <a:srgbClr val="FF0000"/>
                  </a:solidFill>
                </a:rPr>
                <a:t>35 p</a:t>
              </a:r>
              <a:r>
                <a:rPr lang="fr-CA" sz="2600" b="1" baseline="30000" dirty="0">
                  <a:solidFill>
                    <a:srgbClr val="FF0000"/>
                  </a:solidFill>
                </a:rPr>
                <a:t>+</a:t>
              </a:r>
            </a:p>
            <a:p>
              <a:pPr algn="ctr"/>
              <a:r>
                <a:rPr lang="fr-CA" sz="2600" b="1" dirty="0">
                  <a:solidFill>
                    <a:schemeClr val="accent6"/>
                  </a:solidFill>
                </a:rPr>
                <a:t>45 n</a:t>
              </a:r>
              <a:r>
                <a:rPr lang="fr-CA" sz="2600" b="1" baseline="30000" dirty="0">
                  <a:solidFill>
                    <a:schemeClr val="accent6"/>
                  </a:solidFill>
                </a:rPr>
                <a:t>o</a:t>
              </a:r>
            </a:p>
          </p:txBody>
        </p:sp>
        <p:sp>
          <p:nvSpPr>
            <p:cNvPr id="109" name="Arc 108">
              <a:extLst>
                <a:ext uri="{FF2B5EF4-FFF2-40B4-BE49-F238E27FC236}">
                  <a16:creationId xmlns:a16="http://schemas.microsoft.com/office/drawing/2014/main" id="{9236980E-AFB3-45C1-8853-3915FE2ECD20}"/>
                </a:ext>
              </a:extLst>
            </p:cNvPr>
            <p:cNvSpPr/>
            <p:nvPr/>
          </p:nvSpPr>
          <p:spPr>
            <a:xfrm rot="3223663">
              <a:off x="5217110" y="3120967"/>
              <a:ext cx="2508090" cy="2058788"/>
            </a:xfrm>
            <a:prstGeom prst="arc">
              <a:avLst>
                <a:gd name="adj1" fmla="val 16170429"/>
                <a:gd name="adj2" fmla="val 115791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0" name="Arc 109">
              <a:extLst>
                <a:ext uri="{FF2B5EF4-FFF2-40B4-BE49-F238E27FC236}">
                  <a16:creationId xmlns:a16="http://schemas.microsoft.com/office/drawing/2014/main" id="{68086BD2-D0FF-4829-9961-1AC91FB9D09E}"/>
                </a:ext>
              </a:extLst>
            </p:cNvPr>
            <p:cNvSpPr/>
            <p:nvPr/>
          </p:nvSpPr>
          <p:spPr>
            <a:xfrm rot="3223663">
              <a:off x="6009791" y="3128814"/>
              <a:ext cx="2508090" cy="2058788"/>
            </a:xfrm>
            <a:prstGeom prst="arc">
              <a:avLst>
                <a:gd name="adj1" fmla="val 16170429"/>
                <a:gd name="adj2" fmla="val 115791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1" name="Arc 110">
              <a:extLst>
                <a:ext uri="{FF2B5EF4-FFF2-40B4-BE49-F238E27FC236}">
                  <a16:creationId xmlns:a16="http://schemas.microsoft.com/office/drawing/2014/main" id="{A49CC8EC-F52D-4307-9B15-4C10EB1F6780}"/>
                </a:ext>
              </a:extLst>
            </p:cNvPr>
            <p:cNvSpPr/>
            <p:nvPr/>
          </p:nvSpPr>
          <p:spPr>
            <a:xfrm rot="3223663">
              <a:off x="6848260" y="3144506"/>
              <a:ext cx="2508090" cy="2058788"/>
            </a:xfrm>
            <a:prstGeom prst="arc">
              <a:avLst>
                <a:gd name="adj1" fmla="val 16170429"/>
                <a:gd name="adj2" fmla="val 115791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2" name="Arc 111">
              <a:extLst>
                <a:ext uri="{FF2B5EF4-FFF2-40B4-BE49-F238E27FC236}">
                  <a16:creationId xmlns:a16="http://schemas.microsoft.com/office/drawing/2014/main" id="{73E04559-F81A-44D1-9453-E5A8B2E46081}"/>
                </a:ext>
              </a:extLst>
            </p:cNvPr>
            <p:cNvSpPr/>
            <p:nvPr/>
          </p:nvSpPr>
          <p:spPr>
            <a:xfrm rot="3223663">
              <a:off x="7628199" y="3136661"/>
              <a:ext cx="2508090" cy="2058788"/>
            </a:xfrm>
            <a:prstGeom prst="arc">
              <a:avLst>
                <a:gd name="adj1" fmla="val 16170429"/>
                <a:gd name="adj2" fmla="val 115791"/>
              </a:avLst>
            </a:prstGeom>
            <a:ln w="28575">
              <a:solidFill>
                <a:srgbClr val="FFC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CBF94174-5CB2-40F8-938A-5A4DC4491C04}"/>
                </a:ext>
              </a:extLst>
            </p:cNvPr>
            <p:cNvSpPr txBox="1"/>
            <p:nvPr/>
          </p:nvSpPr>
          <p:spPr>
            <a:xfrm>
              <a:off x="9295698" y="5426629"/>
              <a:ext cx="816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b="1" dirty="0">
                  <a:solidFill>
                    <a:schemeClr val="accent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7e</a:t>
              </a:r>
              <a:r>
                <a:rPr lang="fr-CA" sz="2800" b="1" baseline="30000" dirty="0">
                  <a:solidFill>
                    <a:schemeClr val="accent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-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48B57B7F-D02E-42E5-88C6-FEC120596168}"/>
                </a:ext>
              </a:extLst>
            </p:cNvPr>
            <p:cNvSpPr txBox="1"/>
            <p:nvPr/>
          </p:nvSpPr>
          <p:spPr>
            <a:xfrm>
              <a:off x="6758568" y="5426629"/>
              <a:ext cx="816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b="1" dirty="0"/>
                <a:t>2e</a:t>
              </a:r>
              <a:r>
                <a:rPr lang="fr-CA" sz="2800" b="1" baseline="30000" dirty="0"/>
                <a:t>-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4E7B9ADA-6064-41A9-80E6-2278855FEED5}"/>
                </a:ext>
              </a:extLst>
            </p:cNvPr>
            <p:cNvSpPr txBox="1"/>
            <p:nvPr/>
          </p:nvSpPr>
          <p:spPr>
            <a:xfrm>
              <a:off x="7597020" y="5426629"/>
              <a:ext cx="816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b="1" dirty="0"/>
                <a:t>8e</a:t>
              </a:r>
              <a:r>
                <a:rPr lang="fr-CA" sz="2800" b="1" baseline="30000" dirty="0"/>
                <a:t>-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278EA3C6-106A-4361-829D-E01AC7275D2F}"/>
                </a:ext>
              </a:extLst>
            </p:cNvPr>
            <p:cNvSpPr txBox="1"/>
            <p:nvPr/>
          </p:nvSpPr>
          <p:spPr>
            <a:xfrm>
              <a:off x="8406216" y="5436466"/>
              <a:ext cx="8970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b="1" dirty="0"/>
                <a:t>18e</a:t>
              </a:r>
              <a:r>
                <a:rPr lang="fr-CA" sz="2800" b="1" baseline="30000" dirty="0"/>
                <a:t>-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3E5FFC9C-8338-4433-AB47-F902C27C7919}"/>
              </a:ext>
            </a:extLst>
          </p:cNvPr>
          <p:cNvSpPr txBox="1"/>
          <p:nvPr/>
        </p:nvSpPr>
        <p:spPr>
          <a:xfrm>
            <a:off x="2012982" y="5172545"/>
            <a:ext cx="149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600" b="1" dirty="0"/>
              <a:t>Br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2D9A97A-3419-40CD-9282-7BACF7DE96B7}"/>
              </a:ext>
            </a:extLst>
          </p:cNvPr>
          <p:cNvSpPr/>
          <p:nvPr/>
        </p:nvSpPr>
        <p:spPr>
          <a:xfrm>
            <a:off x="2548360" y="4917508"/>
            <a:ext cx="251392" cy="2513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9D877631-33BA-46F4-8D03-4DC83DBBAA43}"/>
              </a:ext>
            </a:extLst>
          </p:cNvPr>
          <p:cNvSpPr/>
          <p:nvPr/>
        </p:nvSpPr>
        <p:spPr>
          <a:xfrm>
            <a:off x="2548360" y="6290214"/>
            <a:ext cx="251392" cy="2513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3933A34B-2852-4C5F-8634-243E0AAED3DC}"/>
              </a:ext>
            </a:extLst>
          </p:cNvPr>
          <p:cNvSpPr/>
          <p:nvPr/>
        </p:nvSpPr>
        <p:spPr>
          <a:xfrm>
            <a:off x="3391212" y="5552513"/>
            <a:ext cx="251392" cy="2513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B871D830-2140-4DAA-B12C-099031EB0CB3}"/>
              </a:ext>
            </a:extLst>
          </p:cNvPr>
          <p:cNvSpPr/>
          <p:nvPr/>
        </p:nvSpPr>
        <p:spPr>
          <a:xfrm>
            <a:off x="1761590" y="5559254"/>
            <a:ext cx="251392" cy="2513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0079B0A-C4B7-456D-8229-08AAC18E7995}"/>
              </a:ext>
            </a:extLst>
          </p:cNvPr>
          <p:cNvSpPr/>
          <p:nvPr/>
        </p:nvSpPr>
        <p:spPr>
          <a:xfrm>
            <a:off x="2813319" y="4918614"/>
            <a:ext cx="251392" cy="2513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73A08FB8-A291-49D6-8AD5-638C4132B14A}"/>
              </a:ext>
            </a:extLst>
          </p:cNvPr>
          <p:cNvSpPr/>
          <p:nvPr/>
        </p:nvSpPr>
        <p:spPr>
          <a:xfrm>
            <a:off x="2813319" y="6291320"/>
            <a:ext cx="251392" cy="2513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9A8092BA-1C4A-4838-9030-51B4D182559D}"/>
              </a:ext>
            </a:extLst>
          </p:cNvPr>
          <p:cNvSpPr/>
          <p:nvPr/>
        </p:nvSpPr>
        <p:spPr>
          <a:xfrm>
            <a:off x="3391212" y="5853380"/>
            <a:ext cx="251392" cy="2513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C33B77-96BA-42CE-BB0E-1E88B0E80FCE}"/>
              </a:ext>
            </a:extLst>
          </p:cNvPr>
          <p:cNvSpPr/>
          <p:nvPr/>
        </p:nvSpPr>
        <p:spPr>
          <a:xfrm>
            <a:off x="2441027" y="4903702"/>
            <a:ext cx="697820" cy="275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E81B96A-42DC-4851-BD22-17ED5FF81F28}"/>
              </a:ext>
            </a:extLst>
          </p:cNvPr>
          <p:cNvSpPr/>
          <p:nvPr/>
        </p:nvSpPr>
        <p:spPr>
          <a:xfrm>
            <a:off x="2450842" y="6276515"/>
            <a:ext cx="697820" cy="27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689DA48-0DB4-46D6-9A73-29C625520ECA}"/>
              </a:ext>
            </a:extLst>
          </p:cNvPr>
          <p:cNvSpPr/>
          <p:nvPr/>
        </p:nvSpPr>
        <p:spPr>
          <a:xfrm rot="5400000">
            <a:off x="3162672" y="5678209"/>
            <a:ext cx="697820" cy="251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86426D82-40F7-4D61-8411-A09817BAC7B5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2 et 3</a:t>
            </a:r>
          </a:p>
        </p:txBody>
      </p:sp>
    </p:spTree>
    <p:extLst>
      <p:ext uri="{BB962C8B-B14F-4D97-AF65-F5344CB8AC3E}">
        <p14:creationId xmlns:p14="http://schemas.microsoft.com/office/powerpoint/2010/main" val="3617690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7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1" grpId="0" animBg="1"/>
      <p:bldP spid="126" grpId="0" animBg="1"/>
      <p:bldP spid="1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EAC529C3-2B46-4375-A573-4B749ACD2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2" r="9091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21858"/>
          </a:xfrm>
        </p:spPr>
        <p:txBody>
          <a:bodyPr anchor="ctr">
            <a:normAutofit/>
          </a:bodyPr>
          <a:lstStyle/>
          <a:p>
            <a:r>
              <a:rPr lang="fr-CA" sz="4800" b="1" dirty="0"/>
              <a:t>Devoir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3E6D3AB-9E84-4EAF-8431-C61B8DCF41A8}"/>
              </a:ext>
            </a:extLst>
          </p:cNvPr>
          <p:cNvSpPr txBox="1">
            <a:spLocks/>
          </p:cNvSpPr>
          <p:nvPr/>
        </p:nvSpPr>
        <p:spPr>
          <a:xfrm>
            <a:off x="9102456" y="4249541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CA" sz="4400" b="1" dirty="0">
                <a:solidFill>
                  <a:schemeClr val="bg1"/>
                </a:solidFill>
              </a:rPr>
              <a:t>Chapitre Révision</a:t>
            </a:r>
          </a:p>
          <a:p>
            <a:pPr algn="ctr">
              <a:spcAft>
                <a:spcPts val="600"/>
              </a:spcAft>
            </a:pPr>
            <a:r>
              <a:rPr lang="fr-CA" sz="2400" b="1" dirty="0">
                <a:solidFill>
                  <a:schemeClr val="bg1"/>
                </a:solidFill>
              </a:rPr>
              <a:t>Cours 1</a:t>
            </a:r>
          </a:p>
        </p:txBody>
      </p:sp>
    </p:spTree>
    <p:extLst>
      <p:ext uri="{BB962C8B-B14F-4D97-AF65-F5344CB8AC3E}">
        <p14:creationId xmlns:p14="http://schemas.microsoft.com/office/powerpoint/2010/main" val="2528178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EAC529C3-2B46-4375-A573-4B749ACD2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2" r="9091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21858"/>
          </a:xfrm>
        </p:spPr>
        <p:txBody>
          <a:bodyPr anchor="ctr">
            <a:normAutofit/>
          </a:bodyPr>
          <a:lstStyle/>
          <a:p>
            <a:r>
              <a:rPr lang="fr-CA" sz="4800" b="1" dirty="0"/>
              <a:t>Devoir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3E6D3AB-9E84-4EAF-8431-C61B8DCF41A8}"/>
              </a:ext>
            </a:extLst>
          </p:cNvPr>
          <p:cNvSpPr txBox="1">
            <a:spLocks/>
          </p:cNvSpPr>
          <p:nvPr/>
        </p:nvSpPr>
        <p:spPr>
          <a:xfrm>
            <a:off x="9102456" y="4249541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CA" sz="4400" b="1" dirty="0">
                <a:solidFill>
                  <a:schemeClr val="bg1"/>
                </a:solidFill>
              </a:rPr>
              <a:t>Chapitre Révision</a:t>
            </a:r>
          </a:p>
          <a:p>
            <a:pPr algn="ctr">
              <a:spcAft>
                <a:spcPts val="600"/>
              </a:spcAft>
            </a:pPr>
            <a:r>
              <a:rPr lang="fr-CA" sz="2400" b="1" dirty="0">
                <a:solidFill>
                  <a:schemeClr val="bg1"/>
                </a:solidFill>
              </a:rPr>
              <a:t>Cours 2</a:t>
            </a:r>
          </a:p>
        </p:txBody>
      </p:sp>
    </p:spTree>
    <p:extLst>
      <p:ext uri="{BB962C8B-B14F-4D97-AF65-F5344CB8AC3E}">
        <p14:creationId xmlns:p14="http://schemas.microsoft.com/office/powerpoint/2010/main" val="420124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Les exercices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9FA28E-3AD2-4C47-8A7A-310596E47FA3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4</a:t>
            </a:r>
            <a:r>
              <a:rPr lang="fr-CA" sz="1600" b="1" baseline="30000" dirty="0">
                <a:solidFill>
                  <a:schemeClr val="bg1"/>
                </a:solidFill>
              </a:rPr>
              <a:t>e</a:t>
            </a:r>
            <a:r>
              <a:rPr lang="fr-CA" sz="1600" b="1" dirty="0">
                <a:solidFill>
                  <a:schemeClr val="bg1"/>
                </a:solidFill>
              </a:rPr>
              <a:t> secondaire</a:t>
            </a:r>
          </a:p>
        </p:txBody>
      </p:sp>
      <p:pic>
        <p:nvPicPr>
          <p:cNvPr id="5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2D3738D2-10A6-4E7F-9F70-BFAFA3F32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15340" r="44386" b="1511"/>
          <a:stretch/>
        </p:blipFill>
        <p:spPr bwMode="auto">
          <a:xfrm>
            <a:off x="10572709" y="1990722"/>
            <a:ext cx="1619292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1CECB0-6A57-40F4-B256-1F2E546A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307" y="5210621"/>
            <a:ext cx="8926171" cy="155593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P.23 #9, 15, 18 à 20, 23, 25 à 27</a:t>
            </a:r>
          </a:p>
          <a:p>
            <a:pPr marL="0" indent="0">
              <a:buNone/>
            </a:pPr>
            <a:r>
              <a:rPr lang="fr-CA" dirty="0"/>
              <a:t>Terminé pour lundi 14 septembre</a:t>
            </a:r>
          </a:p>
          <a:p>
            <a:pPr marL="0" indent="0">
              <a:buNone/>
            </a:pPr>
            <a:r>
              <a:rPr lang="fr-CA" dirty="0"/>
              <a:t>Quiz Moodle formatifs et évalués (limite mercredi 16 septembre)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949865E-C6BC-4361-A768-BD02C62F5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08" y="1990722"/>
            <a:ext cx="8926171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52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57BB6D-7E63-44E7-8E0E-78685011C48C}"/>
              </a:ext>
            </a:extLst>
          </p:cNvPr>
          <p:cNvSpPr/>
          <p:nvPr/>
        </p:nvSpPr>
        <p:spPr>
          <a:xfrm>
            <a:off x="0" y="1962150"/>
            <a:ext cx="12192000" cy="4895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56AF2C-1196-4735-A750-366B4451FF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03" y="1975188"/>
            <a:ext cx="3534862" cy="48672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Historiquement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5FA53F-DD31-42EB-AC04-6C451AFF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2105024"/>
            <a:ext cx="5603534" cy="465772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CA" dirty="0"/>
              <a:t>La science à l’origine de la chimie se nomme l’alchimie.</a:t>
            </a:r>
          </a:p>
          <a:p>
            <a:pPr>
              <a:lnSpc>
                <a:spcPct val="100000"/>
              </a:lnSpc>
            </a:pPr>
            <a:r>
              <a:rPr lang="fr-CA" dirty="0"/>
              <a:t>L’objectif de cette science était de trouver la pierre philosophale.</a:t>
            </a:r>
          </a:p>
          <a:p>
            <a:pPr>
              <a:lnSpc>
                <a:spcPct val="100000"/>
              </a:lnSpc>
            </a:pPr>
            <a:r>
              <a:rPr lang="fr-CA" dirty="0"/>
              <a:t>Cette pierre possède la propriété, parmi d’autres, de transformer les métaux vils (catégoriser de moins bonne qualité) en métaux plus rares (l’or et l’argent).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9FA28E-3AD2-4C47-8A7A-310596E47FA3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Cours 1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BEAADB1-2954-4E88-AB0D-C43161BFD725}"/>
              </a:ext>
            </a:extLst>
          </p:cNvPr>
          <p:cNvGrpSpPr/>
          <p:nvPr/>
        </p:nvGrpSpPr>
        <p:grpSpPr>
          <a:xfrm>
            <a:off x="8025689" y="4404822"/>
            <a:ext cx="2633982" cy="2095500"/>
            <a:chOff x="680320" y="4523743"/>
            <a:chExt cx="2633982" cy="209550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7EB9327D-353C-46AF-83D6-AAE3726ADC3F}"/>
                </a:ext>
              </a:extLst>
            </p:cNvPr>
            <p:cNvGrpSpPr/>
            <p:nvPr/>
          </p:nvGrpSpPr>
          <p:grpSpPr>
            <a:xfrm>
              <a:off x="680320" y="4523743"/>
              <a:ext cx="2623748" cy="2095500"/>
              <a:chOff x="680320" y="4523743"/>
              <a:chExt cx="2623748" cy="20955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50EF52-74B3-402D-AFC6-F430F36B3374}"/>
                  </a:ext>
                </a:extLst>
              </p:cNvPr>
              <p:cNvSpPr/>
              <p:nvPr/>
            </p:nvSpPr>
            <p:spPr>
              <a:xfrm>
                <a:off x="680320" y="4523743"/>
                <a:ext cx="2623748" cy="20955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pic>
            <p:nvPicPr>
              <p:cNvPr id="1026" name="Picture 2" descr="Plomb — Wikipédia">
                <a:extLst>
                  <a:ext uri="{FF2B5EF4-FFF2-40B4-BE49-F238E27FC236}">
                    <a16:creationId xmlns:a16="http://schemas.microsoft.com/office/drawing/2014/main" id="{5577F9B8-9D7D-4362-A14E-35EC1A12BE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321" y="4523743"/>
                <a:ext cx="2095500" cy="2095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807150E-F0A9-430C-8097-0D1DDE55F6F8}"/>
                </a:ext>
              </a:extLst>
            </p:cNvPr>
            <p:cNvSpPr txBox="1"/>
            <p:nvPr/>
          </p:nvSpPr>
          <p:spPr>
            <a:xfrm>
              <a:off x="2639134" y="4657104"/>
              <a:ext cx="675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bg1"/>
                  </a:solidFill>
                </a:rPr>
                <a:t>Pb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978886F-CC61-459F-947E-04A48B3E251E}"/>
              </a:ext>
            </a:extLst>
          </p:cNvPr>
          <p:cNvGrpSpPr/>
          <p:nvPr/>
        </p:nvGrpSpPr>
        <p:grpSpPr>
          <a:xfrm>
            <a:off x="8035923" y="4404822"/>
            <a:ext cx="2623748" cy="2095500"/>
            <a:chOff x="3756277" y="4513586"/>
            <a:chExt cx="2623748" cy="209550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5ACF47A-5AFD-4583-91F8-85D80D49D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6277" y="4513586"/>
              <a:ext cx="2623748" cy="2095500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31A66C3-AF0D-4852-9E26-59883C3C62A1}"/>
                </a:ext>
              </a:extLst>
            </p:cNvPr>
            <p:cNvSpPr txBox="1"/>
            <p:nvPr/>
          </p:nvSpPr>
          <p:spPr>
            <a:xfrm>
              <a:off x="5667140" y="4657103"/>
              <a:ext cx="626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bg1"/>
                  </a:solidFill>
                </a:rPr>
                <a:t>Au</a:t>
              </a:r>
            </a:p>
          </p:txBody>
        </p:sp>
      </p:grpSp>
      <p:pic>
        <p:nvPicPr>
          <p:cNvPr id="1028" name="Picture 4" descr="1400x900px #955595 4 Elements (767.86 KB) | 22.08.2015 | By Dokie ...">
            <a:extLst>
              <a:ext uri="{FF2B5EF4-FFF2-40B4-BE49-F238E27FC236}">
                <a16:creationId xmlns:a16="http://schemas.microsoft.com/office/drawing/2014/main" id="{79053515-9CB2-4A85-825A-9A669DAC9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"/>
          <a:stretch/>
        </p:blipFill>
        <p:spPr bwMode="auto">
          <a:xfrm>
            <a:off x="6940191" y="2357286"/>
            <a:ext cx="5001002" cy="180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FB58BC47-FD5A-4807-B2D2-DE34F47E3102}"/>
              </a:ext>
            </a:extLst>
          </p:cNvPr>
          <p:cNvGrpSpPr/>
          <p:nvPr/>
        </p:nvGrpSpPr>
        <p:grpSpPr>
          <a:xfrm>
            <a:off x="7309805" y="2902422"/>
            <a:ext cx="4005874" cy="747716"/>
            <a:chOff x="7309805" y="2118706"/>
            <a:chExt cx="4005874" cy="747716"/>
          </a:xfrm>
        </p:grpSpPr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id="{76FF5E09-F716-429F-8589-09EA748C7FD6}"/>
                </a:ext>
              </a:extLst>
            </p:cNvPr>
            <p:cNvSpPr/>
            <p:nvPr/>
          </p:nvSpPr>
          <p:spPr>
            <a:xfrm flipV="1">
              <a:off x="7309805" y="2147738"/>
              <a:ext cx="833673" cy="718684"/>
            </a:xfrm>
            <a:prstGeom prst="triangl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18" name="Triangle isocèle 17">
              <a:extLst>
                <a:ext uri="{FF2B5EF4-FFF2-40B4-BE49-F238E27FC236}">
                  <a16:creationId xmlns:a16="http://schemas.microsoft.com/office/drawing/2014/main" id="{63BB16A9-06ED-4774-8191-2216E68C1A22}"/>
                </a:ext>
              </a:extLst>
            </p:cNvPr>
            <p:cNvSpPr/>
            <p:nvPr/>
          </p:nvSpPr>
          <p:spPr>
            <a:xfrm>
              <a:off x="8289460" y="2147738"/>
              <a:ext cx="833673" cy="718684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Triangle isocèle 18">
              <a:extLst>
                <a:ext uri="{FF2B5EF4-FFF2-40B4-BE49-F238E27FC236}">
                  <a16:creationId xmlns:a16="http://schemas.microsoft.com/office/drawing/2014/main" id="{3683785E-D8A7-4AB2-922D-B56D86654CBC}"/>
                </a:ext>
              </a:extLst>
            </p:cNvPr>
            <p:cNvSpPr/>
            <p:nvPr/>
          </p:nvSpPr>
          <p:spPr>
            <a:xfrm flipV="1">
              <a:off x="9314295" y="2147738"/>
              <a:ext cx="833673" cy="718684"/>
            </a:xfrm>
            <a:prstGeom prst="triangl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0" name="Triangle isocèle 19">
              <a:extLst>
                <a:ext uri="{FF2B5EF4-FFF2-40B4-BE49-F238E27FC236}">
                  <a16:creationId xmlns:a16="http://schemas.microsoft.com/office/drawing/2014/main" id="{37EC98D2-919B-4893-B536-ED2B12EECA6F}"/>
                </a:ext>
              </a:extLst>
            </p:cNvPr>
            <p:cNvSpPr/>
            <p:nvPr/>
          </p:nvSpPr>
          <p:spPr>
            <a:xfrm>
              <a:off x="10482006" y="2118706"/>
              <a:ext cx="833673" cy="718684"/>
            </a:xfrm>
            <a:prstGeom prst="triangl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904751CC-35BA-4DE4-89A4-3AA66D41EF0A}"/>
                </a:ext>
              </a:extLst>
            </p:cNvPr>
            <p:cNvCxnSpPr/>
            <p:nvPr/>
          </p:nvCxnSpPr>
          <p:spPr>
            <a:xfrm>
              <a:off x="9399232" y="2657475"/>
              <a:ext cx="653313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A2C6078F-EE26-4DBD-96F3-4F14B2775C81}"/>
                </a:ext>
              </a:extLst>
            </p:cNvPr>
            <p:cNvCxnSpPr/>
            <p:nvPr/>
          </p:nvCxnSpPr>
          <p:spPr>
            <a:xfrm>
              <a:off x="10573534" y="2342770"/>
              <a:ext cx="653313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4015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Sir Isaac Newton (1642-1727)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5FA53F-DD31-42EB-AC04-6C451AFF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989" y="2137683"/>
            <a:ext cx="5002022" cy="4419600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/>
              <a:t>Son œuvre </a:t>
            </a:r>
            <a:r>
              <a:rPr lang="fr-CA" i="1" dirty="0" err="1"/>
              <a:t>Philosophiae</a:t>
            </a:r>
            <a:r>
              <a:rPr lang="fr-CA" i="1" dirty="0"/>
              <a:t> </a:t>
            </a:r>
            <a:r>
              <a:rPr lang="fr-CA" i="1" dirty="0" err="1"/>
              <a:t>Naturalis</a:t>
            </a:r>
            <a:r>
              <a:rPr lang="fr-CA" i="1" dirty="0"/>
              <a:t> </a:t>
            </a:r>
            <a:r>
              <a:rPr lang="fr-CA" i="1" dirty="0" err="1"/>
              <a:t>Principia</a:t>
            </a:r>
            <a:r>
              <a:rPr lang="fr-CA" i="1" dirty="0"/>
              <a:t> Mathematica</a:t>
            </a:r>
            <a:r>
              <a:rPr lang="fr-CA" dirty="0"/>
              <a:t> est une contribution importante dans plusieurs types de science:</a:t>
            </a:r>
          </a:p>
          <a:p>
            <a:pPr>
              <a:lnSpc>
                <a:spcPct val="100000"/>
              </a:lnSpc>
            </a:pPr>
            <a:r>
              <a:rPr lang="fr-CA" dirty="0"/>
              <a:t>Physique </a:t>
            </a:r>
            <a:r>
              <a:rPr lang="fr-CA" sz="1400" dirty="0"/>
              <a:t>(3 lois du mouvements et la gravitation)</a:t>
            </a:r>
          </a:p>
          <a:p>
            <a:pPr>
              <a:lnSpc>
                <a:spcPct val="100000"/>
              </a:lnSpc>
            </a:pPr>
            <a:r>
              <a:rPr lang="fr-CA" dirty="0"/>
              <a:t>Mathématique </a:t>
            </a:r>
            <a:r>
              <a:rPr lang="fr-CA" sz="1400" dirty="0"/>
              <a:t>(calculs infinitésimaux)</a:t>
            </a:r>
          </a:p>
          <a:p>
            <a:pPr>
              <a:lnSpc>
                <a:spcPct val="100000"/>
              </a:lnSpc>
            </a:pPr>
            <a:r>
              <a:rPr lang="fr-CA" dirty="0"/>
              <a:t>Alchimie </a:t>
            </a:r>
            <a:r>
              <a:rPr lang="fr-CA" sz="1400" dirty="0"/>
              <a:t>(la quête pour la pierre philosophale et les protocoles de laboratoire)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9FA28E-3AD2-4C47-8A7A-310596E47FA3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Cours 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3A19C9-E73E-40AE-82EC-3745DB7E4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0" y="2356721"/>
            <a:ext cx="2837304" cy="38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82ACAAA-EA4C-4C44-875D-FCA85EE2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329" y="2352564"/>
            <a:ext cx="2812759" cy="38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20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La chimie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5FA53F-DD31-42EB-AC04-6C451AFF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05025"/>
            <a:ext cx="9613861" cy="44196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CA" dirty="0"/>
              <a:t>L’étymologie vient de l’expression grecque </a:t>
            </a:r>
            <a:r>
              <a:rPr lang="fr-CA" i="1" dirty="0" err="1"/>
              <a:t>khemeia</a:t>
            </a:r>
            <a:r>
              <a:rPr lang="fr-CA" dirty="0"/>
              <a:t>. La traduction de ce terme signifie mélange de liquides.</a:t>
            </a:r>
          </a:p>
          <a:p>
            <a:pPr>
              <a:lnSpc>
                <a:spcPct val="100000"/>
              </a:lnSpc>
            </a:pPr>
            <a:r>
              <a:rPr lang="fr-CA" dirty="0"/>
              <a:t>La chimie se définit comme une science qui étudie les divers constituants de la matière, leurs propriétés, transformations et interactions.</a:t>
            </a:r>
          </a:p>
          <a:p>
            <a:pPr>
              <a:lnSpc>
                <a:spcPct val="100000"/>
              </a:lnSpc>
            </a:pPr>
            <a:r>
              <a:rPr lang="fr-CA" dirty="0"/>
              <a:t>En d’autres mots, la chimie étudie la matière qui nous entoure. Elle analyse ces caractéristiques et tente d’expliquer comment celle-ci interagit pour donner des nouvelles substances(les réactions chimiques).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9FA28E-3AD2-4C47-8A7A-310596E47FA3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Cours 1</a:t>
            </a:r>
          </a:p>
        </p:txBody>
      </p:sp>
      <p:pic>
        <p:nvPicPr>
          <p:cNvPr id="5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2D3738D2-10A6-4E7F-9F70-BFAFA3F32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15340" r="44386" b="1511"/>
          <a:stretch/>
        </p:blipFill>
        <p:spPr bwMode="auto">
          <a:xfrm>
            <a:off x="10572709" y="1990722"/>
            <a:ext cx="1619292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46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EAC529C3-2B46-4375-A573-4B749ACD2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2" r="9091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21858"/>
          </a:xfrm>
        </p:spPr>
        <p:txBody>
          <a:bodyPr anchor="ctr">
            <a:normAutofit fontScale="90000"/>
          </a:bodyPr>
          <a:lstStyle/>
          <a:p>
            <a:r>
              <a:rPr lang="fr-CA" sz="4800" b="1" dirty="0"/>
              <a:t>Transformations physiques et transformations chimiques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3E6D3AB-9E84-4EAF-8431-C61B8DCF41A8}"/>
              </a:ext>
            </a:extLst>
          </p:cNvPr>
          <p:cNvSpPr txBox="1">
            <a:spLocks/>
          </p:cNvSpPr>
          <p:nvPr/>
        </p:nvSpPr>
        <p:spPr>
          <a:xfrm>
            <a:off x="9102456" y="4249541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CA" sz="4400" b="1" dirty="0">
                <a:solidFill>
                  <a:schemeClr val="bg1"/>
                </a:solidFill>
              </a:rPr>
              <a:t>Chapitre Révision</a:t>
            </a:r>
          </a:p>
          <a:p>
            <a:pPr algn="ctr">
              <a:spcAft>
                <a:spcPts val="600"/>
              </a:spcAft>
            </a:pPr>
            <a:r>
              <a:rPr lang="fr-CA" sz="2400" b="1" dirty="0">
                <a:solidFill>
                  <a:schemeClr val="bg1"/>
                </a:solidFill>
              </a:rPr>
              <a:t>p.16 à 18</a:t>
            </a:r>
          </a:p>
        </p:txBody>
      </p:sp>
    </p:spTree>
    <p:extLst>
      <p:ext uri="{BB962C8B-B14F-4D97-AF65-F5344CB8AC3E}">
        <p14:creationId xmlns:p14="http://schemas.microsoft.com/office/powerpoint/2010/main" val="2687829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D304C6BA-7A4C-4414-9B54-D8BAFF464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15340" r="44386" b="1511"/>
          <a:stretch/>
        </p:blipFill>
        <p:spPr bwMode="auto">
          <a:xfrm>
            <a:off x="10572709" y="1990722"/>
            <a:ext cx="1619292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Les transformations physiques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16956E-2796-4956-9823-BD9BC0EB8DA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0" y="2190636"/>
            <a:ext cx="9613861" cy="1606664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altLang="fr-FR" sz="2800" dirty="0"/>
              <a:t>Il s’agit d’un changement dans la façon dont les molécules sont organisées les unes par rapport aux autres.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r-CA" sz="2800" b="1" dirty="0">
                <a:solidFill>
                  <a:schemeClr val="accent1"/>
                </a:solidFill>
              </a:rPr>
              <a:t>LES MOLÉCULES N’ONT PAS ÉTÉ MODIFIÉES!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4481881-E847-4063-8682-C435CC56EA1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18372" y="4476483"/>
            <a:ext cx="1883232" cy="898260"/>
            <a:chOff x="903165" y="3746672"/>
            <a:chExt cx="3153847" cy="1504316"/>
          </a:xfrm>
        </p:grpSpPr>
        <p:pic>
          <p:nvPicPr>
            <p:cNvPr id="1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62BAE36-E57E-4261-9D9D-5BFEB830B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165" y="3758678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B1A3D05-64CB-40F6-A503-BFF6802A6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783" y="3746672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468634D2-B840-4564-AF73-858BAF6FC3A1}"/>
                </a:ext>
              </a:extLst>
            </p:cNvPr>
            <p:cNvCxnSpPr>
              <a:cxnSpLocks/>
            </p:cNvCxnSpPr>
            <p:nvPr/>
          </p:nvCxnSpPr>
          <p:spPr>
            <a:xfrm>
              <a:off x="2338783" y="4492827"/>
              <a:ext cx="282611" cy="0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21735C3-D038-4E88-8FA1-11ADBCCB7BE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350529" y="5327187"/>
            <a:ext cx="1883232" cy="898260"/>
            <a:chOff x="903165" y="3746672"/>
            <a:chExt cx="3153847" cy="1504316"/>
          </a:xfrm>
        </p:grpSpPr>
        <p:pic>
          <p:nvPicPr>
            <p:cNvPr id="2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0844593-A2A6-4507-A3A3-F8B827D1A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165" y="3758678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4CA2287-0904-4E91-BC43-9767CFA341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783" y="3746672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45D1EB3C-8F47-4C9B-8ED1-738201889165}"/>
                </a:ext>
              </a:extLst>
            </p:cNvPr>
            <p:cNvCxnSpPr>
              <a:cxnSpLocks/>
            </p:cNvCxnSpPr>
            <p:nvPr/>
          </p:nvCxnSpPr>
          <p:spPr>
            <a:xfrm>
              <a:off x="2338783" y="4492827"/>
              <a:ext cx="282611" cy="0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4A16F999-3AFE-47DF-A974-3A293EDBF54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217227" y="4456290"/>
            <a:ext cx="1883232" cy="898260"/>
            <a:chOff x="903165" y="3746672"/>
            <a:chExt cx="3153847" cy="1504316"/>
          </a:xfrm>
        </p:grpSpPr>
        <p:pic>
          <p:nvPicPr>
            <p:cNvPr id="2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FAE86A1-EDEC-4511-9DCB-60C86868D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165" y="3758678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C92B314-611B-4B76-A686-F41D1D0FBA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783" y="3746672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0A86AB67-FA16-49F5-9E79-07FEF948748F}"/>
                </a:ext>
              </a:extLst>
            </p:cNvPr>
            <p:cNvCxnSpPr>
              <a:cxnSpLocks/>
            </p:cNvCxnSpPr>
            <p:nvPr/>
          </p:nvCxnSpPr>
          <p:spPr>
            <a:xfrm>
              <a:off x="2338783" y="4492827"/>
              <a:ext cx="282611" cy="0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6D3AFAE6-47E1-4069-9E96-E96ABB9A912A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980630" y="5320018"/>
            <a:ext cx="1883232" cy="898260"/>
            <a:chOff x="903165" y="3746672"/>
            <a:chExt cx="3153847" cy="1504316"/>
          </a:xfrm>
        </p:grpSpPr>
        <p:pic>
          <p:nvPicPr>
            <p:cNvPr id="3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1AE0D90-B5E6-4D15-84AD-6B7B0C786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165" y="3758678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0EA7E05-1586-4D95-B903-70C6AE37FA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783" y="3746672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791B226D-A4EE-49F2-BA4E-770510A01D61}"/>
                </a:ext>
              </a:extLst>
            </p:cNvPr>
            <p:cNvCxnSpPr>
              <a:cxnSpLocks/>
            </p:cNvCxnSpPr>
            <p:nvPr/>
          </p:nvCxnSpPr>
          <p:spPr>
            <a:xfrm>
              <a:off x="2338783" y="4492827"/>
              <a:ext cx="282611" cy="0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lèche : double flèche horizontale 4">
            <a:extLst>
              <a:ext uri="{FF2B5EF4-FFF2-40B4-BE49-F238E27FC236}">
                <a16:creationId xmlns:a16="http://schemas.microsoft.com/office/drawing/2014/main" id="{87ED2A5B-B7CC-4152-AFD3-82D90540381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080046" y="4693793"/>
            <a:ext cx="1409700" cy="680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A97B1AB-5836-41C3-B3C5-A5C81506E244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269084" y="4449121"/>
            <a:ext cx="1883232" cy="898260"/>
            <a:chOff x="903165" y="3746672"/>
            <a:chExt cx="3153847" cy="1504316"/>
          </a:xfrm>
        </p:grpSpPr>
        <p:pic>
          <p:nvPicPr>
            <p:cNvPr id="3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1A0820A-21B7-4726-8E71-D466C1A40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165" y="3758678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3CBB918-372A-4173-86D4-2F1377372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783" y="3746672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E949A78C-C051-4904-98C5-E0D19DF26396}"/>
                </a:ext>
              </a:extLst>
            </p:cNvPr>
            <p:cNvCxnSpPr>
              <a:cxnSpLocks/>
            </p:cNvCxnSpPr>
            <p:nvPr/>
          </p:nvCxnSpPr>
          <p:spPr>
            <a:xfrm>
              <a:off x="2338783" y="4492827"/>
              <a:ext cx="282611" cy="0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970FA01F-04EF-48AF-9F1B-F11C6CC6A73F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8201241" y="5299825"/>
            <a:ext cx="1883232" cy="898260"/>
            <a:chOff x="903165" y="3746672"/>
            <a:chExt cx="3153847" cy="1504316"/>
          </a:xfrm>
        </p:grpSpPr>
        <p:pic>
          <p:nvPicPr>
            <p:cNvPr id="4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88801C9-C1AC-4752-9F85-7F1BD74DE5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165" y="3758678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57351EC-76FA-4031-AFBD-75769A742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783" y="3746672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584C8304-37AE-4944-B353-E22CA83996D6}"/>
                </a:ext>
              </a:extLst>
            </p:cNvPr>
            <p:cNvCxnSpPr>
              <a:cxnSpLocks/>
            </p:cNvCxnSpPr>
            <p:nvPr/>
          </p:nvCxnSpPr>
          <p:spPr>
            <a:xfrm>
              <a:off x="2338783" y="4492827"/>
              <a:ext cx="282611" cy="0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750C3D2-A28A-4E39-8B2A-4ED1D97025E0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9067939" y="4428928"/>
            <a:ext cx="1883232" cy="898260"/>
            <a:chOff x="903165" y="3746672"/>
            <a:chExt cx="3153847" cy="1504316"/>
          </a:xfrm>
        </p:grpSpPr>
        <p:pic>
          <p:nvPicPr>
            <p:cNvPr id="4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DDAAAF3-AAA7-47DD-B1DA-774DD16DA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165" y="3758678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1AE645A9-6BE6-4A64-B022-94135EC5F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783" y="3746672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81BDDA91-F045-4EA9-9E1F-9CEC37DA34D1}"/>
                </a:ext>
              </a:extLst>
            </p:cNvPr>
            <p:cNvCxnSpPr>
              <a:cxnSpLocks/>
            </p:cNvCxnSpPr>
            <p:nvPr/>
          </p:nvCxnSpPr>
          <p:spPr>
            <a:xfrm>
              <a:off x="2338783" y="4492827"/>
              <a:ext cx="282611" cy="0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F11A37B0-FF86-455A-823A-C4439E42CD56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9831342" y="5292656"/>
            <a:ext cx="1883232" cy="898260"/>
            <a:chOff x="903165" y="3746672"/>
            <a:chExt cx="3153847" cy="1504316"/>
          </a:xfrm>
        </p:grpSpPr>
        <p:pic>
          <p:nvPicPr>
            <p:cNvPr id="4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67B6FDB-D43C-4461-B11A-3A4E4D7A26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165" y="3758678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BEEA5F3-C325-4FBB-89E1-8226D1F64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783" y="3746672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EAB3167C-BC28-47C9-B619-380115BDB004}"/>
                </a:ext>
              </a:extLst>
            </p:cNvPr>
            <p:cNvCxnSpPr>
              <a:cxnSpLocks/>
            </p:cNvCxnSpPr>
            <p:nvPr/>
          </p:nvCxnSpPr>
          <p:spPr>
            <a:xfrm>
              <a:off x="2338783" y="4492827"/>
              <a:ext cx="282611" cy="0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re 1">
            <a:extLst>
              <a:ext uri="{FF2B5EF4-FFF2-40B4-BE49-F238E27FC236}">
                <a16:creationId xmlns:a16="http://schemas.microsoft.com/office/drawing/2014/main" id="{BDC35461-C533-4D97-95AD-48C84E8BB300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16 à 18</a:t>
            </a:r>
          </a:p>
        </p:txBody>
      </p:sp>
    </p:spTree>
    <p:extLst>
      <p:ext uri="{BB962C8B-B14F-4D97-AF65-F5344CB8AC3E}">
        <p14:creationId xmlns:p14="http://schemas.microsoft.com/office/powerpoint/2010/main" val="3022735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C 0.02305 0.00139 0.04206 0.01504 0.05195 0.03495 L 0.075 0.08171 C 0.07995 0.09166 0.08802 0.09676 0.09805 0.09676 C 0.11198 0.09676 0.12396 0.08333 0.125 0.06319 C 0.12396 0.04652 0.11198 0.03148 0.09805 0.03148 C 0.08802 0.03148 0.07995 0.03819 0.075 0.04652 L 0.05195 0.09328 C 0.04206 0.11342 0.02305 0.12639 1.45833E-6 0.12847 C -0.02318 0.12639 -0.04206 0.11342 -0.05195 0.09328 L -0.075 0.04652 C -0.07995 0.03819 -0.08802 0.03148 -0.09818 0.03148 C -0.11198 0.03148 -0.12396 0.04652 -0.125 0.06319 C -0.12396 0.08333 -0.11198 0.09676 -0.09818 0.09676 C -0.08802 0.09676 -0.07995 0.09166 -0.075 0.08171 L -0.05195 0.03495 C -0.04206 0.01504 -0.02318 0.00139 1.45833E-6 2.96296E-6 Z " pathEditMode="relative" rAng="0" ptsTypes="AAAAAAAAAAAAAAAAA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2305 0.00139 0.04206 0.01505 0.05195 0.03495 L 0.075 0.08171 C 0.07995 0.09167 0.08802 0.09676 0.09805 0.09676 C 0.11198 0.09676 0.12396 0.08333 0.125 0.0632 C 0.12396 0.04653 0.11198 0.03148 0.09805 0.03148 C 0.08802 0.03148 0.07995 0.0382 0.075 0.04653 L 0.05195 0.09329 C 0.04206 0.11343 0.02305 0.12639 -8.33333E-7 0.12847 C -0.02305 0.12639 -0.04206 0.11343 -0.05195 0.09329 L -0.075 0.04653 C -0.07995 0.0382 -0.08802 0.03148 -0.09805 0.03148 C -0.11198 0.03148 -0.12396 0.04653 -0.125 0.0632 C -0.12396 0.08333 -0.11198 0.09676 -0.09805 0.09676 C -0.08802 0.09676 -0.07995 0.09167 -0.075 0.08171 L -0.05195 0.03495 C -0.04206 0.01505 -0.02305 0.00139 -8.33333E-7 -1.11111E-6 Z " pathEditMode="relative" rAng="0" ptsTypes="AAAAAAAAAAAAAAAAA">
                                      <p:cBhvr>
                                        <p:cTn id="8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C 0.02305 0.00139 0.04206 0.01504 0.05196 0.03495 L 0.075 0.08171 C 0.07995 0.09166 0.08803 0.09676 0.09805 0.09676 C 0.11198 0.09676 0.12396 0.08333 0.125 0.06319 C 0.12396 0.04653 0.11198 0.03148 0.09805 0.03148 C 0.08803 0.03148 0.07995 0.03819 0.075 0.04653 L 0.05196 0.09328 C 0.04206 0.11342 0.02305 0.12639 -4.58333E-6 0.12847 C -0.02304 0.12639 -0.04205 0.11342 -0.05195 0.09328 L -0.075 0.04653 C -0.07994 0.03819 -0.08802 0.03148 -0.09804 0.03148 C -0.11197 0.03148 -0.12395 0.04653 -0.125 0.06319 C -0.12395 0.08333 -0.11197 0.09676 -0.09804 0.09676 C -0.08802 0.09676 -0.07994 0.09166 -0.075 0.08171 L -0.05195 0.03495 C -0.04205 0.01504 -0.02304 0.00139 -4.58333E-6 2.22222E-6 Z " pathEditMode="relative" rAng="0" ptsTypes="AAAAAAAAAAAAAAAAA">
                                      <p:cBhvr>
                                        <p:cTn id="10" dur="4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C 0.02305 0.00139 0.04206 0.01505 0.05196 0.03496 L 0.075 0.08172 C 0.07995 0.09167 0.08803 0.09676 0.09805 0.09676 C 0.11198 0.09676 0.12396 0.08334 0.125 0.0632 C 0.12396 0.04653 0.11198 0.03149 0.09805 0.03149 C 0.08803 0.03149 0.07995 0.0382 0.075 0.04653 L 0.05196 0.09329 C 0.04206 0.11343 0.02305 0.12639 -4.79167E-6 0.12848 C -0.02317 0.12639 -0.04205 0.11343 -0.05195 0.09329 L -0.075 0.04653 C -0.07994 0.0382 -0.08802 0.03149 -0.09817 0.03149 C -0.11197 0.03149 -0.12395 0.04653 -0.125 0.0632 C -0.12395 0.08334 -0.11197 0.09676 -0.09817 0.09676 C -0.08802 0.09676 -0.07994 0.09167 -0.075 0.08172 L -0.05195 0.03496 C -0.04205 0.01505 -0.02317 0.00139 -4.79167E-6 -3.7037E-6 Z " pathEditMode="relative" rAng="0" ptsTypes="AAAAAAAAAAAAAAAAA">
                                      <p:cBhvr>
                                        <p:cTn id="12" dur="4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C 0.02304 0.00139 0.04205 0.01505 0.05195 0.03495 L 0.075 0.08171 C 0.07995 0.09167 0.08802 0.09676 0.09804 0.09676 C 0.11198 0.09676 0.12396 0.08333 0.125 0.06319 C 0.12396 0.04653 0.11198 0.03148 0.09804 0.03148 C 0.08802 0.03148 0.07995 0.03819 0.075 0.04653 L 0.05195 0.09329 C 0.04205 0.11343 0.02304 0.12639 2.5E-6 0.12847 C -0.02318 0.12639 -0.04206 0.11343 -0.05196 0.09329 L -0.075 0.04653 C -0.07995 0.03819 -0.08802 0.03148 -0.09818 0.03148 C -0.11198 0.03148 -0.12396 0.04653 -0.125 0.06319 C -0.12396 0.08333 -0.11198 0.09676 -0.09818 0.09676 C -0.08802 0.09676 -0.07995 0.09167 -0.075 0.08171 L -0.05196 0.03495 C -0.04206 0.01505 -0.02318 0.00139 2.5E-6 -3.7037E-7 Z " pathEditMode="relative" rAng="0" ptsTypes="AAAAAAAAAAAAAAAAA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C 0.02305 0.00139 0.04206 0.01505 0.05195 0.03496 L 0.075 0.08172 C 0.07995 0.09167 0.08802 0.09676 0.09805 0.09676 C 0.11198 0.09676 0.12396 0.08334 0.125 0.0632 C 0.12396 0.04653 0.11198 0.03149 0.09805 0.03149 C 0.08802 0.03149 0.07995 0.0382 0.075 0.04653 L 0.05195 0.09329 C 0.04206 0.11343 0.02305 0.12639 2.08333E-7 0.12848 C -0.02305 0.12639 -0.04206 0.11343 -0.05195 0.09329 L -0.075 0.04653 C -0.07995 0.0382 -0.08802 0.03149 -0.09805 0.03149 C -0.11198 0.03149 -0.12396 0.04653 -0.125 0.0632 C -0.12396 0.08334 -0.11198 0.09676 -0.09805 0.09676 C -0.08802 0.09676 -0.07995 0.09167 -0.075 0.08172 L -0.05195 0.03496 C -0.04206 0.01505 -0.02305 0.00139 2.08333E-7 -4.44444E-6 Z " pathEditMode="relative" rAng="0" ptsTypes="AAAAAAAAAAAAAAAAA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C 0.02305 0.00139 0.04206 0.01505 0.05196 0.03496 L 0.075 0.08172 C 0.07995 0.09167 0.08802 0.09676 0.09805 0.09676 C 0.11198 0.09676 0.12396 0.08334 0.125 0.0632 C 0.12396 0.04653 0.11198 0.03148 0.09805 0.03148 C 0.08802 0.03148 0.07995 0.0382 0.075 0.04653 L 0.05196 0.09329 C 0.04206 0.11343 0.02305 0.12639 -3.54167E-6 0.12847 C -0.02304 0.12639 -0.04205 0.11343 -0.05195 0.09329 L -0.075 0.04653 C -0.07994 0.0382 -0.08802 0.03148 -0.09804 0.03148 C -0.11198 0.03148 -0.12395 0.04653 -0.125 0.0632 C -0.12395 0.08334 -0.11198 0.09676 -0.09804 0.09676 C -0.08802 0.09676 -0.07994 0.09167 -0.075 0.08172 L -0.05195 0.03496 C -0.04205 0.01505 -0.02304 0.00139 -3.54167E-6 -2.59259E-6 Z " pathEditMode="relative" rAng="0" ptsTypes="AAAAAAAAAAAAAAAAA">
                                      <p:cBhvr>
                                        <p:cTn id="18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C 0.02305 0.00139 0.04206 0.01504 0.05196 0.03495 L 0.075 0.08171 C 0.07995 0.09167 0.08802 0.09676 0.09805 0.09676 C 0.11198 0.09676 0.12396 0.08333 0.125 0.06319 C 0.12396 0.04653 0.11198 0.03148 0.09805 0.03148 C 0.08802 0.03148 0.07995 0.03819 0.075 0.04653 L 0.05196 0.09329 C 0.04206 0.11342 0.02305 0.12639 -3.75E-6 0.12847 C -0.02317 0.12639 -0.04205 0.11342 -0.05195 0.09329 L -0.075 0.04653 C -0.07994 0.03819 -0.08802 0.03148 -0.09817 0.03148 C -0.11198 0.03148 -0.12395 0.04653 -0.125 0.06319 C -0.12395 0.08333 -0.11198 0.09676 -0.09817 0.09676 C -0.08802 0.09676 -0.07994 0.09167 -0.075 0.08171 L -0.05195 0.03495 C -0.04205 0.01504 -0.02317 0.00139 -3.75E-6 1.48148E-6 Z " pathEditMode="relative" rAng="0" ptsTypes="AAAAAAAAAAAAAAAAA">
                                      <p:cBhvr>
                                        <p:cTn id="20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3190CB08-1257-45AE-AD58-C49AC176B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15340" r="44386" b="1511"/>
          <a:stretch/>
        </p:blipFill>
        <p:spPr bwMode="auto">
          <a:xfrm>
            <a:off x="10572709" y="1990722"/>
            <a:ext cx="1619292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 gauche 33">
            <a:extLst>
              <a:ext uri="{FF2B5EF4-FFF2-40B4-BE49-F238E27FC236}">
                <a16:creationId xmlns:a16="http://schemas.microsoft.com/office/drawing/2014/main" id="{333DA05E-9576-4E95-ADC0-F2FCF439942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62422" y="5371832"/>
            <a:ext cx="2824484" cy="1040810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SOLIDIFICATION</a:t>
            </a:r>
          </a:p>
        </p:txBody>
      </p:sp>
      <p:sp>
        <p:nvSpPr>
          <p:cNvPr id="17" name="Flèche droite 32">
            <a:extLst>
              <a:ext uri="{FF2B5EF4-FFF2-40B4-BE49-F238E27FC236}">
                <a16:creationId xmlns:a16="http://schemas.microsoft.com/office/drawing/2014/main" id="{CFC08CBE-1A7F-45E1-A645-9D399096692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50454" y="4540434"/>
            <a:ext cx="2456197" cy="104081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FUSION</a:t>
            </a:r>
          </a:p>
        </p:txBody>
      </p:sp>
      <p:sp>
        <p:nvSpPr>
          <p:cNvPr id="18" name="Flèche gauche 34">
            <a:extLst>
              <a:ext uri="{FF2B5EF4-FFF2-40B4-BE49-F238E27FC236}">
                <a16:creationId xmlns:a16="http://schemas.microsoft.com/office/drawing/2014/main" id="{19D2BA4D-6CB6-42B0-B374-5B95789BA5F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3115546">
            <a:off x="6429280" y="2039932"/>
            <a:ext cx="2965522" cy="104081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VAPORISATION</a:t>
            </a:r>
          </a:p>
        </p:txBody>
      </p:sp>
      <p:sp>
        <p:nvSpPr>
          <p:cNvPr id="19" name="Flèche droite 1">
            <a:extLst>
              <a:ext uri="{FF2B5EF4-FFF2-40B4-BE49-F238E27FC236}">
                <a16:creationId xmlns:a16="http://schemas.microsoft.com/office/drawing/2014/main" id="{A5352521-16E3-489C-8EFA-1E6719B0049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3115546">
            <a:off x="7211997" y="1413125"/>
            <a:ext cx="2965522" cy="104081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LIQUÉFACTION</a:t>
            </a:r>
          </a:p>
        </p:txBody>
      </p:sp>
      <p:sp>
        <p:nvSpPr>
          <p:cNvPr id="20" name="Flèche gauche 35">
            <a:extLst>
              <a:ext uri="{FF2B5EF4-FFF2-40B4-BE49-F238E27FC236}">
                <a16:creationId xmlns:a16="http://schemas.microsoft.com/office/drawing/2014/main" id="{BA673150-1252-46E2-9F8E-DCCFAE6A8A4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9063698">
            <a:off x="585842" y="1267836"/>
            <a:ext cx="3085444" cy="1249542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CONDENSATION</a:t>
            </a:r>
          </a:p>
          <a:p>
            <a:pPr algn="ctr"/>
            <a:r>
              <a:rPr lang="fr-CA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SOLIDE </a:t>
            </a:r>
          </a:p>
        </p:txBody>
      </p:sp>
      <p:sp>
        <p:nvSpPr>
          <p:cNvPr id="21" name="Flèche droite 36">
            <a:extLst>
              <a:ext uri="{FF2B5EF4-FFF2-40B4-BE49-F238E27FC236}">
                <a16:creationId xmlns:a16="http://schemas.microsoft.com/office/drawing/2014/main" id="{8E7779EA-2C88-4BD3-9855-55E37DA97D9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9063698">
            <a:off x="1423636" y="2257318"/>
            <a:ext cx="2974245" cy="104081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SUBLIMATION</a:t>
            </a:r>
          </a:p>
        </p:txBody>
      </p:sp>
      <p:pic>
        <p:nvPicPr>
          <p:cNvPr id="22" name="Picture 2" descr="Red sphere png 3 » PNG Image">
            <a:extLst>
              <a:ext uri="{FF2B5EF4-FFF2-40B4-BE49-F238E27FC236}">
                <a16:creationId xmlns:a16="http://schemas.microsoft.com/office/drawing/2014/main" id="{321D8CFC-CE4C-4CD6-ACD8-8D96A0B7DD85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09" y="5431938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d sphere png 3 » PNG Image">
            <a:extLst>
              <a:ext uri="{FF2B5EF4-FFF2-40B4-BE49-F238E27FC236}">
                <a16:creationId xmlns:a16="http://schemas.microsoft.com/office/drawing/2014/main" id="{2CAE5154-DFD0-437E-A786-F6EECCDAF190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85" y="4709830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d sphere png 3 » PNG Image">
            <a:extLst>
              <a:ext uri="{FF2B5EF4-FFF2-40B4-BE49-F238E27FC236}">
                <a16:creationId xmlns:a16="http://schemas.microsoft.com/office/drawing/2014/main" id="{47A76F2F-427C-43B3-B57D-23FB5EA4F3D0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26" y="5391547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ed sphere png 3 » PNG Image">
            <a:extLst>
              <a:ext uri="{FF2B5EF4-FFF2-40B4-BE49-F238E27FC236}">
                <a16:creationId xmlns:a16="http://schemas.microsoft.com/office/drawing/2014/main" id="{333413AB-F42E-4771-AF39-E29B9098CACB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02" y="4669439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d sphere png 3 » PNG Image">
            <a:extLst>
              <a:ext uri="{FF2B5EF4-FFF2-40B4-BE49-F238E27FC236}">
                <a16:creationId xmlns:a16="http://schemas.microsoft.com/office/drawing/2014/main" id="{FF20BDFC-EBDE-47E3-9E9D-9919A0ECBE98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7" y="5398664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d sphere png 3 » PNG Image">
            <a:extLst>
              <a:ext uri="{FF2B5EF4-FFF2-40B4-BE49-F238E27FC236}">
                <a16:creationId xmlns:a16="http://schemas.microsoft.com/office/drawing/2014/main" id="{3A898085-762D-4936-9F65-75579730CEA9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23" y="4676556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ed sphere png 3 » PNG Image">
            <a:extLst>
              <a:ext uri="{FF2B5EF4-FFF2-40B4-BE49-F238E27FC236}">
                <a16:creationId xmlns:a16="http://schemas.microsoft.com/office/drawing/2014/main" id="{AE6BCE54-09CB-40A9-93AD-9038A9F846CC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655" y="4579342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Red sphere png 3 » PNG Image">
            <a:extLst>
              <a:ext uri="{FF2B5EF4-FFF2-40B4-BE49-F238E27FC236}">
                <a16:creationId xmlns:a16="http://schemas.microsoft.com/office/drawing/2014/main" id="{941C9289-79FB-41C9-B673-BA395A8DDBAA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122" y="5248795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ed sphere png 3 » PNG Image">
            <a:extLst>
              <a:ext uri="{FF2B5EF4-FFF2-40B4-BE49-F238E27FC236}">
                <a16:creationId xmlns:a16="http://schemas.microsoft.com/office/drawing/2014/main" id="{D95F40F7-A6F8-4726-801E-339F70C74E88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180" y="4588236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Red sphere png 3 » PNG Image">
            <a:extLst>
              <a:ext uri="{FF2B5EF4-FFF2-40B4-BE49-F238E27FC236}">
                <a16:creationId xmlns:a16="http://schemas.microsoft.com/office/drawing/2014/main" id="{CBB59CF5-5AFC-4D3E-B24E-250BB4BD2D1D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52" y="5239901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ed sphere png 3 » PNG Image">
            <a:extLst>
              <a:ext uri="{FF2B5EF4-FFF2-40B4-BE49-F238E27FC236}">
                <a16:creationId xmlns:a16="http://schemas.microsoft.com/office/drawing/2014/main" id="{357C0D6C-AC6A-486E-A896-BB31D15963F2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851" y="5248795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Red sphere png 3 » PNG Image">
            <a:extLst>
              <a:ext uri="{FF2B5EF4-FFF2-40B4-BE49-F238E27FC236}">
                <a16:creationId xmlns:a16="http://schemas.microsoft.com/office/drawing/2014/main" id="{A5A75191-076A-481E-926A-80B954F8EB5D}"/>
              </a:ext>
            </a:extLst>
          </p:cNvPr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864" y="4570448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ed sphere png 3 » PNG Image">
            <a:extLst>
              <a:ext uri="{FF2B5EF4-FFF2-40B4-BE49-F238E27FC236}">
                <a16:creationId xmlns:a16="http://schemas.microsoft.com/office/drawing/2014/main" id="{A74A5011-2801-4C1B-A663-35C9F9AD850E}"/>
              </a:ext>
            </a:extLst>
          </p:cNvPr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88" y="348317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ed sphere png 3 » PNG Image">
            <a:extLst>
              <a:ext uri="{FF2B5EF4-FFF2-40B4-BE49-F238E27FC236}">
                <a16:creationId xmlns:a16="http://schemas.microsoft.com/office/drawing/2014/main" id="{E612249C-F708-46FE-B084-BA20EF582454}"/>
              </a:ext>
            </a:extLst>
          </p:cNvPr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134" y="1791647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Red sphere png 3 » PNG Image">
            <a:extLst>
              <a:ext uri="{FF2B5EF4-FFF2-40B4-BE49-F238E27FC236}">
                <a16:creationId xmlns:a16="http://schemas.microsoft.com/office/drawing/2014/main" id="{8E0D5CF7-F937-4D37-859D-995BC038F4C0}"/>
              </a:ext>
            </a:extLst>
          </p:cNvPr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65" y="636095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Red sphere png 3 » PNG Image">
            <a:extLst>
              <a:ext uri="{FF2B5EF4-FFF2-40B4-BE49-F238E27FC236}">
                <a16:creationId xmlns:a16="http://schemas.microsoft.com/office/drawing/2014/main" id="{938EAED3-5330-49AE-8438-7B86CCAE7C1F}"/>
              </a:ext>
            </a:extLst>
          </p:cNvPr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52" y="1175052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Red sphere png 3 » PNG Image">
            <a:extLst>
              <a:ext uri="{FF2B5EF4-FFF2-40B4-BE49-F238E27FC236}">
                <a16:creationId xmlns:a16="http://schemas.microsoft.com/office/drawing/2014/main" id="{BB197F12-314C-4B2F-A08B-5778456075FF}"/>
              </a:ext>
            </a:extLst>
          </p:cNvPr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78" y="1520510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ed sphere png 3 » PNG Image">
            <a:extLst>
              <a:ext uri="{FF2B5EF4-FFF2-40B4-BE49-F238E27FC236}">
                <a16:creationId xmlns:a16="http://schemas.microsoft.com/office/drawing/2014/main" id="{1CC8FB24-AF8F-43DC-BFB4-E1EDF2184B18}"/>
              </a:ext>
            </a:extLst>
          </p:cNvPr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90" y="528538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DA08A0D-F764-47D9-AC03-BD79EFDD7C0C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25"/>
            </p:custDataLst>
          </p:nvPr>
        </p:nvSpPr>
        <p:spPr>
          <a:xfrm>
            <a:off x="647231" y="3541263"/>
            <a:ext cx="9613900" cy="1081087"/>
          </a:xfr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CA" sz="3200" b="1" dirty="0">
                <a:solidFill>
                  <a:schemeClr val="accent1"/>
                </a:solidFill>
              </a:rPr>
              <a:t>Bref, tous les changements d’états sont des changements physiques.</a:t>
            </a: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6D84BE0D-8638-4A3B-8FD8-0907188DFA0F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16 à 18</a:t>
            </a:r>
          </a:p>
        </p:txBody>
      </p:sp>
    </p:spTree>
    <p:extLst>
      <p:ext uri="{BB962C8B-B14F-4D97-AF65-F5344CB8AC3E}">
        <p14:creationId xmlns:p14="http://schemas.microsoft.com/office/powerpoint/2010/main" val="3216156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4844 -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04844 -0.0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4844 -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0.04844 -0.0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4844 -0.00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4844 -0.00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C -8.33333E-7 0.0331 0.02695 0.05995 0.06003 0.05995 C 0.09896 0.05995 0.11302 0.03009 0.11901 0.01204 L 0.125 -0.01204 C 0.13099 -0.03009 0.14596 -0.05995 0.18997 -0.05995 C 0.21797 -0.05995 0.25 -0.0331 0.25 1.11022E-16 C 0.25 0.0331 0.21797 0.05995 0.18997 0.05995 C 0.14596 0.05995 0.13099 0.03009 0.125 0.01204 L 0.11901 -0.01204 C 0.11302 -0.03009 0.09896 -0.05995 0.06003 -0.05995 C 0.02695 -0.05995 -8.33333E-7 -0.0331 -8.33333E-7 1.11022E-16 Z " pathEditMode="relative" rAng="0" ptsTypes="AAAAAAAAAAA">
                                      <p:cBhvr>
                                        <p:cTn id="1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C 3.125E-6 0.0331 0.02695 0.05995 0.06002 0.05995 C 0.09896 0.05995 0.11302 0.03009 0.11901 0.01204 L 0.125 -0.01204 C 0.13099 -0.03009 0.14596 -0.05995 0.18997 -0.05995 C 0.21797 -0.05995 0.25 -0.0331 0.25 1.11111E-6 C 0.25 0.0331 0.21797 0.05995 0.18997 0.05995 C 0.14596 0.05995 0.13099 0.03009 0.125 0.01204 L 0.11901 -0.01204 C 0.11302 -0.03009 0.09896 -0.05995 0.06002 -0.05995 C 0.02695 -0.05995 3.125E-6 -0.0331 3.125E-6 1.11111E-6 Z " pathEditMode="relative" rAng="0" ptsTypes="AAAAAAAAAAA">
                                      <p:cBhvr>
                                        <p:cTn id="2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C 2.70833E-6 0.0331 0.02695 0.05995 0.06002 0.05995 C 0.09896 0.05995 0.11302 0.03009 0.11901 0.01203 L 0.125 -0.01204 C 0.13099 -0.0301 0.14596 -0.05996 0.18997 -0.05996 C 0.21797 -0.05996 0.25 -0.03311 0.25 3.7037E-6 C 0.25 0.0331 0.21797 0.05995 0.18997 0.05995 C 0.14596 0.05995 0.13099 0.03009 0.125 0.01203 L 0.11901 -0.01204 C 0.11302 -0.0301 0.09896 -0.05996 0.06002 -0.05996 C 0.02695 -0.05996 2.70833E-6 -0.03311 2.70833E-6 3.7037E-6 Z " pathEditMode="relative" rAng="0" ptsTypes="AAAAAAAAAAA">
                                      <p:cBhvr>
                                        <p:cTn id="2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C -3.95833E-6 0.0331 0.02696 0.05996 0.06003 0.05996 C 0.09896 0.05996 0.11302 0.0301 0.11901 0.01204 L 0.125 -0.01203 C 0.13099 -0.03009 0.14597 -0.05995 0.18998 -0.05995 C 0.21797 -0.05995 0.25 -0.0331 0.25 -2.59259E-6 C 0.25 0.0331 0.21797 0.05996 0.18998 0.05996 C 0.14597 0.05996 0.13099 0.0301 0.125 0.01204 L 0.11901 -0.01203 C 0.11302 -0.03009 0.09896 -0.05995 0.06003 -0.05995 C 0.02696 -0.05995 -3.95833E-6 -0.0331 -3.95833E-6 -2.59259E-6 Z " pathEditMode="relative" rAng="0" ptsTypes="AAAAAAAAAAA">
                                      <p:cBhvr>
                                        <p:cTn id="2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C -3.95833E-6 0.0331 0.02696 0.05996 0.06003 0.05996 C 0.09896 0.05996 0.11302 0.0301 0.11901 0.01204 L 0.125 -0.01203 C 0.13099 -0.03009 0.14597 -0.05995 0.18998 -0.05995 C 0.21797 -0.05995 0.25 -0.0331 0.25 -2.59259E-6 C 0.25 0.0331 0.21797 0.05996 0.18998 0.05996 C 0.14597 0.05996 0.13099 0.0301 0.125 0.01204 L 0.11901 -0.01203 C 0.11302 -0.03009 0.09896 -0.05995 0.06003 -0.05995 C 0.02696 -0.05995 -3.95833E-6 -0.0331 -3.95833E-6 -2.59259E-6 Z " pathEditMode="relative" rAng="0" ptsTypes="AAAAAAAAAAA">
                                      <p:cBhvr>
                                        <p:cTn id="2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C 4.375E-6 0.0331 0.02695 0.05995 0.06002 0.05995 C 0.09895 0.05995 0.11302 0.03009 0.11901 0.01203 L 0.125 -0.01204 C 0.13099 -0.0301 0.14596 -0.05996 0.18997 -0.05996 C 0.21796 -0.05996 0.25 -0.03311 0.25 4.81481E-6 C 0.25 0.0331 0.21796 0.05995 0.18997 0.05995 C 0.14596 0.05995 0.13099 0.03009 0.125 0.01203 L 0.11901 -0.01204 C 0.11302 -0.0301 0.09895 -0.05996 0.06002 -0.05996 C 0.02695 -0.05996 4.375E-6 -0.03311 4.375E-6 4.81481E-6 Z " pathEditMode="relative" rAng="0" ptsTypes="AAAAAAAAAAA">
                                      <p:cBhvr>
                                        <p:cTn id="2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0.14768 C 0.05873 0.21296 0.08073 0.28079 0.0987 0.30764 C 0.12578 0.35093 0.1517 0.36736 0.15677 0.34537 C 0.16081 0.32407 0.14271 0.26944 0.11576 0.22616 C 0.09779 0.1993 0.06472 0.18032 0.03581 0.17801 C 0.00781 0.18032 -0.0263 0.1993 -0.04427 0.22616 C -0.07122 0.26944 -0.08919 0.32407 -0.08424 0.34537 C -0.07929 0.36736 -0.05325 0.35093 -0.02721 0.30764 C -0.00924 0.28079 0.0138 0.21296 0.02774 0.14768 C 0.04271 0.08009 0.05274 -0.00972 0.05274 -0.06597 C 0.05274 -0.15324 0.04571 -0.22083 0.03581 -0.22083 C 0.0267 -0.22083 0.01875 -0.15324 0.01875 -0.06597 C 0.01875 -0.00972 0.02969 0.08009 0.04375 0.14768 Z " pathEditMode="relative" rAng="0" ptsTypes="AAAAAAAAAAAAA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805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3" presetClass="path" presetSubtype="0" repeatCount="indefinite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125 -0.12269 C 0.04622 -0.10116 0.06823 -0.07917 0.08619 -0.07037 C 0.11328 -0.05602 0.13919 -0.0507 0.14427 -0.05787 C 0.1483 -0.06482 0.1302 -0.08287 0.10325 -0.09699 C 0.08528 -0.10579 0.05221 -0.11204 0.0233 -0.11273 C -0.00469 -0.11204 -0.03881 -0.10579 -0.05677 -0.09699 C -0.08373 -0.08287 -0.1017 -0.06482 -0.09675 -0.05787 C -0.0918 -0.0507 -0.06576 -0.05602 -0.03972 -0.07037 C -0.02175 -0.07917 0.0013 -0.10116 0.01523 -0.12269 C 0.0302 -0.14468 0.04023 -0.17408 0.04023 -0.1926 C 0.04023 -0.22107 0.0332 -0.24306 0.0233 -0.24306 C 0.01419 -0.24306 0.00625 -0.22107 0.00625 -0.1926 C 0.00625 -0.17408 0.01718 -0.14468 0.03125 -0.12269 Z " pathEditMode="relative" rAng="0" ptsTypes="AAAAAAAAAAAAA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26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0.14768 C 0.05873 0.21296 0.08073 0.28079 0.0987 0.30764 C 0.12578 0.35092 0.15169 0.36736 0.15677 0.34537 C 0.16081 0.32407 0.14271 0.26944 0.11576 0.22616 C 0.09779 0.1993 0.06471 0.18032 0.03581 0.17801 C 0.00781 0.18032 -0.0263 0.1993 -0.04427 0.22616 C -0.07122 0.26944 -0.08919 0.32407 -0.08424 0.34537 C -0.0793 0.36736 -0.05325 0.35092 -0.02721 0.30764 C -0.00924 0.28079 0.0138 0.21296 0.02774 0.14768 C 0.04271 0.08009 0.05274 -0.00972 0.05274 -0.06597 C 0.05274 -0.15324 0.0457 -0.22083 0.03581 -0.22083 C 0.02669 -0.22083 0.01875 -0.15324 0.01875 -0.06597 C 0.01875 -0.00972 0.02969 0.08009 0.04375 0.14768 Z " pathEditMode="relative" rAng="0" ptsTypes="AAAAAAAAAAAAA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80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3" presetClass="pat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718 -0.15486 C 0.03216 -0.13333 0.05416 -0.11134 0.07213 -0.10255 C 0.09922 -0.08819 0.12513 -0.0831 0.1302 -0.09005 C 0.13424 -0.09699 0.11614 -0.11505 0.08919 -0.12917 C 0.07122 -0.13796 0.03815 -0.14421 0.00924 -0.14491 C -0.01875 -0.14421 -0.05287 -0.13796 -0.07084 -0.12917 C -0.09779 -0.11505 -0.11576 -0.09699 -0.11081 -0.09005 C -0.10586 -0.0831 -0.07982 -0.08819 -0.05378 -0.10255 C -0.03581 -0.11134 -0.01276 -0.13333 0.00117 -0.15486 C 0.01614 -0.17685 0.02617 -0.20625 0.02617 -0.22454 C 0.02617 -0.25324 0.01914 -0.27523 0.00924 -0.27523 C 0.00013 -0.27523 -0.00782 -0.25324 -0.00782 -0.22454 C -0.00782 -0.20625 0.00312 -0.17685 0.01718 -0.15486 Z " pathEditMode="relative" rAng="0" ptsTypes="AAAAAAAAAAAAA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263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3" presetClass="pat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51 0.07778 C -0.0461 0.1044 -0.08425 0.14352 -0.09935 0.17547 C -0.1237 0.22362 -0.13294 0.26968 -0.12058 0.27871 C -0.1086 0.28588 -0.07787 0.25371 -0.05352 0.20602 C -0.03841 0.17362 -0.02774 0.11505 -0.02643 0.06366 C -0.02774 0.01389 -0.03854 -0.04676 -0.05352 -0.0787 C -0.07787 -0.12662 -0.1086 -0.15856 -0.12058 -0.14976 C -0.13294 -0.14097 -0.1237 -0.09467 -0.09935 -0.04838 C -0.08425 -0.01643 -0.0461 0.02477 -0.00938 0.04954 C 0.02864 0.07593 0.07916 0.09399 0.11081 0.09375 C 0.15989 0.09399 0.19791 0.08125 0.19791 0.06366 C 0.19791 0.04746 0.15989 0.03357 0.11081 0.03334 C 0.07929 0.03334 0.02864 0.05278 -0.00951 0.07778 Z " pathEditMode="relative" rAng="5400000" ptsTypes="AAAAAAAAAAAAA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-136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3" presetClass="path" presetSubtype="0" repeatCount="indefinite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95 0.07639 C -0.04609 0.10301 -0.08424 0.14213 -0.09935 0.17407 C -0.1237 0.22222 -0.13294 0.26829 -0.12057 0.27731 C -0.10859 0.28449 -0.07786 0.25231 -0.05352 0.20463 C -0.03841 0.17222 -0.02773 0.11366 -0.02643 0.06227 C -0.02773 0.0125 -0.03854 -0.04815 -0.05352 -0.08009 C -0.07786 -0.12801 -0.10859 -0.15996 -0.12057 -0.15116 C -0.13294 -0.14236 -0.1237 -0.09607 -0.09935 -0.04977 C -0.08424 -0.01783 -0.04609 0.02338 -0.00937 0.04815 C 0.02865 0.07454 0.07917 0.09259 0.11081 0.09236 C 0.1599 0.09259 0.19792 0.07986 0.19792 0.06227 C 0.19792 0.04606 0.1599 0.03217 0.11081 0.03194 C 0.0793 0.03194 0.02865 0.05139 -0.0095 0.07639 Z " pathEditMode="relative" rAng="5400000" ptsTypes="AAAAAAAAAAAAA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Les changements chimiques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16956E-2796-4956-9823-BD9BC0EB8DA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0564" y="1990720"/>
            <a:ext cx="10052881" cy="223838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altLang="fr-FR" sz="2800" dirty="0"/>
              <a:t>Les molécules et les atomes peuvent réagir entre eux pour former de nouvelles liaisons. Lorsque se réarrangement se produit, une </a:t>
            </a:r>
            <a:r>
              <a:rPr lang="fr-CA" altLang="fr-FR" sz="2800" b="1" dirty="0">
                <a:solidFill>
                  <a:schemeClr val="accent1"/>
                </a:solidFill>
              </a:rPr>
              <a:t>réaction chimique </a:t>
            </a:r>
            <a:r>
              <a:rPr lang="fr-CA" altLang="fr-FR" sz="2800" dirty="0"/>
              <a:t>a eu lieu.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sz="2800" b="1" dirty="0">
                <a:solidFill>
                  <a:schemeClr val="accent1"/>
                </a:solidFill>
              </a:rPr>
              <a:t>LES MOLÉCULES SONT MODIFIÉES PENDANT LA RÉACTION!</a:t>
            </a:r>
          </a:p>
        </p:txBody>
      </p:sp>
      <p:pic>
        <p:nvPicPr>
          <p:cNvPr id="13" name="Picture 4" descr="About Chemistry and Why It Is Important - Direct Knowledge">
            <a:extLst>
              <a:ext uri="{FF2B5EF4-FFF2-40B4-BE49-F238E27FC236}">
                <a16:creationId xmlns:a16="http://schemas.microsoft.com/office/drawing/2014/main" id="{CFAAA1C3-910D-4DA9-8271-0FA8F18EB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15340" r="44386" b="1511"/>
          <a:stretch/>
        </p:blipFill>
        <p:spPr bwMode="auto">
          <a:xfrm>
            <a:off x="10572709" y="1990722"/>
            <a:ext cx="1619292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958DBD98-AD07-4FDE-BC31-EFDFE34B8A4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80564" y="4684770"/>
            <a:ext cx="9913617" cy="873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/>
              <a:t>2 Mg + O</a:t>
            </a:r>
            <a:r>
              <a:rPr lang="fr-FR" sz="5400" baseline="-25000" dirty="0"/>
              <a:t>2</a:t>
            </a:r>
            <a:r>
              <a:rPr lang="fr-FR" sz="5400" dirty="0"/>
              <a:t> </a:t>
            </a:r>
            <a:r>
              <a:rPr lang="fr-FR" sz="5400" dirty="0">
                <a:sym typeface="Wingdings" panose="05000000000000000000" pitchFamily="2" charset="2"/>
              </a:rPr>
              <a:t></a:t>
            </a:r>
            <a:r>
              <a:rPr lang="fr-FR" sz="5400" dirty="0"/>
              <a:t> 2 MgO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360E3E7-448B-4175-9ED2-AB5EC687CB38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16 à 18</a:t>
            </a:r>
          </a:p>
        </p:txBody>
      </p:sp>
    </p:spTree>
    <p:extLst>
      <p:ext uri="{BB962C8B-B14F-4D97-AF65-F5344CB8AC3E}">
        <p14:creationId xmlns:p14="http://schemas.microsoft.com/office/powerpoint/2010/main" val="1796186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1127</Words>
  <Application>Microsoft Office PowerPoint</Application>
  <PresentationFormat>Grand écran</PresentationFormat>
  <Paragraphs>280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9" baseType="lpstr">
      <vt:lpstr>Arial</vt:lpstr>
      <vt:lpstr>Trebuchet MS</vt:lpstr>
      <vt:lpstr>Berlin</vt:lpstr>
      <vt:lpstr>Révision 4e secondaire</vt:lpstr>
      <vt:lpstr>La chimie dans l’histoire</vt:lpstr>
      <vt:lpstr>Historiquement</vt:lpstr>
      <vt:lpstr>Sir Isaac Newton (1642-1727)</vt:lpstr>
      <vt:lpstr>La chimie</vt:lpstr>
      <vt:lpstr>Transformations physiques et transformations chimiques</vt:lpstr>
      <vt:lpstr>Les transformations physiques</vt:lpstr>
      <vt:lpstr>Bref, tous les changements d’états sont des changements physiques.</vt:lpstr>
      <vt:lpstr>Les changements chimiques</vt:lpstr>
      <vt:lpstr>Les définitions de base</vt:lpstr>
      <vt:lpstr>Les définitions de base: Atome</vt:lpstr>
      <vt:lpstr>Les définitions de base</vt:lpstr>
      <vt:lpstr>L’organisation du tableau périodique des éléments</vt:lpstr>
      <vt:lpstr>L’organisation du tableau périodique des éléments</vt:lpstr>
      <vt:lpstr>Organisation du tableau périodique: Famille</vt:lpstr>
      <vt:lpstr>Organisation du tableau périodique: Période</vt:lpstr>
      <vt:lpstr>Comment utiliser et lire le tableau périodique?</vt:lpstr>
      <vt:lpstr>Comment lire le tableau périodique?</vt:lpstr>
      <vt:lpstr>Quelles sont les significations de ces informations?</vt:lpstr>
      <vt:lpstr>Comment utiliser ces informations?</vt:lpstr>
      <vt:lpstr>Comment compléter le modèle?</vt:lpstr>
      <vt:lpstr>Modèle atomique simplifié</vt:lpstr>
      <vt:lpstr>Notation de Lewis</vt:lpstr>
      <vt:lpstr>Devoir</vt:lpstr>
      <vt:lpstr>Devoir</vt:lpstr>
      <vt:lpstr>Les exercices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L’univers</dc:title>
  <dc:creator>Bacchi Jonathan</dc:creator>
  <cp:lastModifiedBy>Bacchi Jonathan</cp:lastModifiedBy>
  <cp:revision>188</cp:revision>
  <dcterms:created xsi:type="dcterms:W3CDTF">2020-07-23T13:41:18Z</dcterms:created>
  <dcterms:modified xsi:type="dcterms:W3CDTF">2020-09-09T11:21:16Z</dcterms:modified>
</cp:coreProperties>
</file>