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4" r:id="rId3"/>
    <p:sldId id="276" r:id="rId4"/>
    <p:sldId id="277" r:id="rId5"/>
    <p:sldId id="275" r:id="rId6"/>
    <p:sldId id="278" r:id="rId7"/>
    <p:sldId id="279" r:id="rId8"/>
    <p:sldId id="28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491C4-3190-43DD-BCA7-AF5EAA5AD662}" type="datetimeFigureOut">
              <a:rPr lang="fr-CA" smtClean="0"/>
              <a:t>2020-08-30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2485-7EBD-42C1-ABBC-E7A6EE11F807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094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DBE3ADE3-C327-4D39-B7CD-A99C01BD2D7E}" type="datetime1">
              <a:rPr lang="fr-CA" smtClean="0"/>
              <a:t>2020-08-30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CF9-1014-45E8-95E2-7E42F1F46835}" type="datetime1">
              <a:rPr lang="fr-CA" smtClean="0"/>
              <a:t>2020-08-30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A03D-67AD-4D68-A3A1-3BCA12A912C2}" type="datetime1">
              <a:rPr lang="fr-CA" smtClean="0"/>
              <a:t>2020-08-30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DAEA-5859-4FB0-BF33-C3CB739D346C}" type="datetime1">
              <a:rPr lang="fr-CA" smtClean="0"/>
              <a:t>2020-08-30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867B3D7-651B-4F15-B221-CC010AF63DA2}" type="datetime1">
              <a:rPr lang="fr-CA" smtClean="0"/>
              <a:t>2020-08-30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9B2E-06D8-4470-BD02-5EF678E7FC34}" type="datetime1">
              <a:rPr lang="fr-CA" smtClean="0"/>
              <a:t>2020-08-30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0DCD-F8AB-45F8-8153-C863EEB21F63}" type="datetime1">
              <a:rPr lang="fr-CA" smtClean="0"/>
              <a:t>2020-08-30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16D6-1BE6-4BD1-81B0-D5F1DA253F99}" type="datetime1">
              <a:rPr lang="fr-CA" smtClean="0"/>
              <a:t>2020-08-30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E2D0-E055-44B3-92CD-6BFDCE824738}" type="datetime1">
              <a:rPr lang="fr-CA" smtClean="0"/>
              <a:t>2020-08-30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3D0D-746F-4314-8888-03EF9D3588FE}" type="datetime1">
              <a:rPr lang="fr-CA" smtClean="0"/>
              <a:t>2020-08-30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1AD2D-29B3-4288-955D-3B7068843D2B}" type="datetime1">
              <a:rPr lang="fr-CA" smtClean="0"/>
              <a:t>2020-08-30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A8F7B1-8E78-4613-BDBF-0ADF0E90049E}" type="datetime1">
              <a:rPr lang="fr-CA" smtClean="0"/>
              <a:t>2020-08-30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2E402A-972A-4FB9-B7F3-9DA6FE68AC5D}" type="slidenum">
              <a:rPr lang="fr-CA" smtClean="0"/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Révision et mise à niveau </a:t>
            </a:r>
            <a:br>
              <a:rPr lang="fr-CA" dirty="0"/>
            </a:br>
            <a:r>
              <a:rPr lang="fr-CA" dirty="0"/>
              <a:t>secondaire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Partie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39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Conventions d’écriture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CA" dirty="0"/>
              <a:t>Les phases</a:t>
            </a:r>
          </a:p>
          <a:p>
            <a:pPr lvl="1"/>
            <a:r>
              <a:rPr lang="fr-CA" dirty="0"/>
              <a:t>(g) : gazeuse</a:t>
            </a:r>
          </a:p>
          <a:p>
            <a:pPr lvl="1"/>
            <a:r>
              <a:rPr lang="fr-CA" dirty="0"/>
              <a:t>(l) : liquide</a:t>
            </a:r>
          </a:p>
          <a:p>
            <a:pPr lvl="1"/>
            <a:r>
              <a:rPr lang="fr-CA" dirty="0"/>
              <a:t>(s) : solide</a:t>
            </a:r>
          </a:p>
          <a:p>
            <a:pPr lvl="1"/>
            <a:r>
              <a:rPr lang="fr-CA" dirty="0"/>
              <a:t>(</a:t>
            </a:r>
            <a:r>
              <a:rPr lang="fr-CA" dirty="0" err="1"/>
              <a:t>aq</a:t>
            </a:r>
            <a:r>
              <a:rPr lang="fr-CA" dirty="0"/>
              <a:t>) : aqueux</a:t>
            </a:r>
          </a:p>
          <a:p>
            <a:pPr lvl="1"/>
            <a:endParaRPr lang="fr-CA" dirty="0"/>
          </a:p>
          <a:p>
            <a:r>
              <a:rPr lang="fr-CA" dirty="0"/>
              <a:t>Les concentrations</a:t>
            </a:r>
          </a:p>
          <a:p>
            <a:pPr lvl="1"/>
            <a:r>
              <a:rPr lang="fr-CA" u="sng" dirty="0"/>
              <a:t>M</a:t>
            </a:r>
            <a:r>
              <a:rPr lang="fr-CA" dirty="0"/>
              <a:t> = mol/L</a:t>
            </a:r>
          </a:p>
          <a:p>
            <a:pPr lvl="1"/>
            <a:endParaRPr lang="fr-CA" u="sng" dirty="0"/>
          </a:p>
          <a:p>
            <a:pPr lvl="1"/>
            <a:endParaRPr lang="fr-CA" u="sng" dirty="0"/>
          </a:p>
          <a:p>
            <a:pPr lvl="1"/>
            <a:endParaRPr lang="fr-CA" u="sng" dirty="0"/>
          </a:p>
          <a:p>
            <a:r>
              <a:rPr lang="fr-CA" dirty="0"/>
              <a:t>Les majuscules sont importantes! </a:t>
            </a:r>
          </a:p>
          <a:p>
            <a:pPr lvl="1"/>
            <a:r>
              <a:rPr lang="fr-CA" dirty="0"/>
              <a:t>V =/= v </a:t>
            </a:r>
          </a:p>
          <a:p>
            <a:pPr lvl="1"/>
            <a:endParaRPr lang="fr-CA" dirty="0"/>
          </a:p>
          <a:p>
            <a:r>
              <a:rPr lang="fr-CA" dirty="0"/>
              <a:t>Les chiffres en indice et en exposants sont importants!</a:t>
            </a:r>
          </a:p>
          <a:p>
            <a:pPr lvl="1"/>
            <a:r>
              <a:rPr lang="fr-CA" dirty="0"/>
              <a:t>2 H =/= H</a:t>
            </a:r>
            <a:r>
              <a:rPr lang="fr-CA" baseline="-25000" dirty="0"/>
              <a:t>2</a:t>
            </a:r>
            <a:r>
              <a:rPr lang="fr-CA" dirty="0"/>
              <a:t> =/= H</a:t>
            </a:r>
            <a:r>
              <a:rPr lang="fr-CA" baseline="30000" dirty="0"/>
              <a:t>2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6166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Démarche pour calculs stœchiométriques à venir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3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NE PAS UTILISER MÉTHODE 01 DU MANUEL</a:t>
            </a:r>
            <a:endParaRPr lang="fr-CA" u="sng" dirty="0"/>
          </a:p>
          <a:p>
            <a:pPr lvl="1"/>
            <a:r>
              <a:rPr lang="fr-CA" dirty="0"/>
              <a:t>Évitez faire les correspondances avec des masses</a:t>
            </a:r>
          </a:p>
          <a:p>
            <a:pPr lvl="2"/>
            <a:r>
              <a:rPr lang="fr-CA" dirty="0"/>
              <a:t>1 g d’une substance =/= 1 g d’une autre substance</a:t>
            </a:r>
          </a:p>
          <a:p>
            <a:pPr lvl="1"/>
            <a:r>
              <a:rPr lang="fr-CA" dirty="0"/>
              <a:t>Je déconseille fortement</a:t>
            </a:r>
          </a:p>
          <a:p>
            <a:pPr lvl="1"/>
            <a:endParaRPr lang="fr-CA" dirty="0"/>
          </a:p>
          <a:p>
            <a:r>
              <a:rPr lang="fr-CA" dirty="0">
                <a:highlight>
                  <a:srgbClr val="FFFF00"/>
                </a:highlight>
              </a:rPr>
              <a:t>Utilisez la 2</a:t>
            </a:r>
            <a:r>
              <a:rPr lang="fr-CA" baseline="30000" dirty="0">
                <a:highlight>
                  <a:srgbClr val="FFFF00"/>
                </a:highlight>
              </a:rPr>
              <a:t>ème</a:t>
            </a:r>
            <a:r>
              <a:rPr lang="fr-CA" dirty="0">
                <a:highlight>
                  <a:srgbClr val="FFFF00"/>
                </a:highlight>
              </a:rPr>
              <a:t> méthode</a:t>
            </a:r>
          </a:p>
          <a:p>
            <a:pPr lvl="1"/>
            <a:r>
              <a:rPr lang="fr-CA" dirty="0"/>
              <a:t>Faites les correspondances avec des </a:t>
            </a:r>
            <a:r>
              <a:rPr lang="fr-CA" b="1" i="1" u="sng" dirty="0"/>
              <a:t>MOLES</a:t>
            </a:r>
            <a:endParaRPr lang="fr-CA" i="1" dirty="0"/>
          </a:p>
          <a:p>
            <a:pPr lvl="1"/>
            <a:r>
              <a:rPr lang="fr-CA" dirty="0"/>
              <a:t>Techniquement on peut le faire avec des volumes si il n’y a pas de changement de T/P mais je te le déconseille fortement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885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Réactif limitant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Quand?</a:t>
            </a:r>
          </a:p>
          <a:p>
            <a:pPr lvl="1"/>
            <a:r>
              <a:rPr lang="fr-CA" dirty="0"/>
              <a:t>Quand tu as la quantité de deux réactifs</a:t>
            </a:r>
          </a:p>
          <a:p>
            <a:pPr lvl="2"/>
            <a:r>
              <a:rPr lang="fr-CA" dirty="0"/>
              <a:t>Si un n’est pas en excédent/surplus</a:t>
            </a:r>
          </a:p>
          <a:p>
            <a:r>
              <a:rPr lang="fr-CA" dirty="0"/>
              <a:t>Exemple – combien?</a:t>
            </a:r>
          </a:p>
          <a:p>
            <a:pPr lvl="1"/>
            <a:r>
              <a:rPr lang="fr-CA" dirty="0"/>
              <a:t>5 pains hot-dog et 4 saucisses</a:t>
            </a:r>
          </a:p>
          <a:p>
            <a:pPr lvl="1"/>
            <a:r>
              <a:rPr lang="fr-CA" dirty="0"/>
              <a:t>5 tranches de pain et 4 galettes de bœuf</a:t>
            </a:r>
          </a:p>
          <a:p>
            <a:pPr lvl="2"/>
            <a:r>
              <a:rPr lang="fr-CA" dirty="0"/>
              <a:t>1 hamburger = 2 tranches de pain</a:t>
            </a:r>
          </a:p>
          <a:p>
            <a:r>
              <a:rPr lang="fr-CA" dirty="0"/>
              <a:t>Autre démarche</a:t>
            </a:r>
          </a:p>
          <a:p>
            <a:pPr lvl="1"/>
            <a:r>
              <a:rPr lang="fr-CA" dirty="0"/>
              <a:t>Trouver le n du produit pour les deux réactifs : le plus petit est le </a:t>
            </a:r>
            <a:r>
              <a:rPr lang="fr-CA"/>
              <a:t>réactif limitant</a:t>
            </a:r>
            <a:endParaRPr lang="fr-CA" dirty="0"/>
          </a:p>
          <a:p>
            <a:pPr lvl="2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584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du dernier cours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5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P.K. </a:t>
            </a:r>
            <a:r>
              <a:rPr lang="fr-CA" dirty="0" err="1"/>
              <a:t>Subban</a:t>
            </a:r>
            <a:r>
              <a:rPr lang="fr-CA" dirty="0"/>
              <a:t> s’entraine et consomme du glucose pour reprendre de l’énergie. </a:t>
            </a:r>
            <a:r>
              <a:rPr lang="fr-CA" b="1" dirty="0"/>
              <a:t>S’il a besoin de 76 g de glucose, combien de mol d’eau sera produit? </a:t>
            </a:r>
          </a:p>
          <a:p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</a:t>
            </a:r>
            <a:r>
              <a:rPr lang="fr-CA" b="1" dirty="0"/>
              <a:t>+  O</a:t>
            </a:r>
            <a:r>
              <a:rPr lang="fr-CA" b="1" baseline="-25000" dirty="0"/>
              <a:t>2</a:t>
            </a:r>
            <a:r>
              <a:rPr lang="fr-CA" b="1" dirty="0"/>
              <a:t> </a:t>
            </a:r>
            <a:r>
              <a:rPr lang="fr-CA" b="1" baseline="-25000" dirty="0"/>
              <a:t>(g)</a:t>
            </a:r>
            <a:r>
              <a:rPr lang="fr-CA" b="1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  <a:p>
            <a:r>
              <a:rPr lang="fr-CA" dirty="0"/>
              <a:t>L’oxygène était considéré comme étant en excédant (surplus)</a:t>
            </a:r>
          </a:p>
        </p:txBody>
      </p:sp>
    </p:spTree>
    <p:extLst>
      <p:ext uri="{BB962C8B-B14F-4D97-AF65-F5344CB8AC3E}">
        <p14:creationId xmlns:p14="http://schemas.microsoft.com/office/powerpoint/2010/main" val="2428592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réactif limitant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6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P.K. </a:t>
            </a:r>
            <a:r>
              <a:rPr lang="fr-CA" dirty="0" err="1"/>
              <a:t>Subban</a:t>
            </a:r>
            <a:r>
              <a:rPr lang="fr-CA" dirty="0"/>
              <a:t> s’entraine et consomme du glucose pour reprendre de l’énergie. Cependant, il manque d’oxygène dans son corps pour tout bruler le glucose.</a:t>
            </a:r>
          </a:p>
          <a:p>
            <a:r>
              <a:rPr lang="fr-CA" dirty="0"/>
              <a:t>Si son corps réagit 46 g de glucose avec 5 g d’oxygène, combien de mol d’eau seront produits?</a:t>
            </a:r>
          </a:p>
          <a:p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711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7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2400"/>
            <a:ext cx="10972800" cy="4937760"/>
          </a:xfrm>
        </p:spPr>
        <p:txBody>
          <a:bodyPr/>
          <a:lstStyle/>
          <a:p>
            <a:r>
              <a:rPr lang="fr-CA" dirty="0"/>
              <a:t>Si son corps réagit 46 g de glucose avec 5 g d’oxygène, combien de mol d’eau seront produits? </a:t>
            </a:r>
            <a:r>
              <a:rPr lang="fr-CA" b="1" dirty="0"/>
              <a:t>Méthode 1 – comparer les réactifs</a:t>
            </a:r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6954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8</a:t>
            </a:fld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2400"/>
            <a:ext cx="10972800" cy="4937760"/>
          </a:xfrm>
        </p:spPr>
        <p:txBody>
          <a:bodyPr/>
          <a:lstStyle/>
          <a:p>
            <a:r>
              <a:rPr lang="fr-CA" dirty="0"/>
              <a:t>Si son corps réagit 46 g de glucose avec 5 g d’oxygène, combien de mol d’eau seront produits? </a:t>
            </a:r>
            <a:r>
              <a:rPr lang="fr-CA" b="1" dirty="0"/>
              <a:t>Méthode 2 – comparer les produits possible</a:t>
            </a:r>
            <a:endParaRPr lang="fr-CA" i="1" dirty="0"/>
          </a:p>
          <a:p>
            <a:r>
              <a:rPr lang="fr-CA" dirty="0"/>
              <a:t>C</a:t>
            </a:r>
            <a:r>
              <a:rPr lang="fr-CA" baseline="-25000" dirty="0"/>
              <a:t>6</a:t>
            </a:r>
            <a:r>
              <a:rPr lang="fr-CA" dirty="0"/>
              <a:t>H</a:t>
            </a:r>
            <a:r>
              <a:rPr lang="fr-CA" baseline="-25000" dirty="0"/>
              <a:t>12</a:t>
            </a:r>
            <a:r>
              <a:rPr lang="fr-CA" dirty="0"/>
              <a:t>O</a:t>
            </a:r>
            <a:r>
              <a:rPr lang="fr-CA" baseline="-25000" dirty="0"/>
              <a:t>6</a:t>
            </a:r>
            <a:r>
              <a:rPr lang="fr-CA" dirty="0"/>
              <a:t> </a:t>
            </a:r>
            <a:r>
              <a:rPr lang="fr-CA" baseline="-25000" dirty="0"/>
              <a:t>(s)</a:t>
            </a:r>
            <a:r>
              <a:rPr lang="fr-CA" dirty="0"/>
              <a:t> +  O</a:t>
            </a:r>
            <a:r>
              <a:rPr lang="fr-CA" baseline="-25000" dirty="0"/>
              <a:t>2</a:t>
            </a:r>
            <a:r>
              <a:rPr lang="fr-CA" dirty="0"/>
              <a:t> </a:t>
            </a:r>
            <a:r>
              <a:rPr lang="fr-CA" baseline="-25000" dirty="0"/>
              <a:t>(g)</a:t>
            </a:r>
            <a:r>
              <a:rPr lang="fr-CA" dirty="0"/>
              <a:t> </a:t>
            </a:r>
            <a:r>
              <a:rPr lang="fr-CA" dirty="0">
                <a:sym typeface="Wingdings" pitchFamily="2" charset="2"/>
              </a:rPr>
              <a:t>  CO</a:t>
            </a:r>
            <a:r>
              <a:rPr lang="fr-CA" baseline="-25000" dirty="0">
                <a:sym typeface="Wingdings" pitchFamily="2" charset="2"/>
              </a:rPr>
              <a:t>2(g)</a:t>
            </a:r>
            <a:r>
              <a:rPr lang="fr-CA" dirty="0">
                <a:sym typeface="Wingdings" pitchFamily="2" charset="2"/>
              </a:rPr>
              <a:t> +  H</a:t>
            </a:r>
            <a:r>
              <a:rPr lang="fr-CA" baseline="-25000" dirty="0">
                <a:sym typeface="Wingdings" pitchFamily="2" charset="2"/>
              </a:rPr>
              <a:t>2</a:t>
            </a:r>
            <a:r>
              <a:rPr lang="fr-CA" dirty="0">
                <a:sym typeface="Wingdings" pitchFamily="2" charset="2"/>
              </a:rPr>
              <a:t>O</a:t>
            </a:r>
            <a:r>
              <a:rPr lang="fr-CA" baseline="-25000" dirty="0">
                <a:sym typeface="Wingdings" pitchFamily="2" charset="2"/>
              </a:rPr>
              <a:t>(g)</a:t>
            </a:r>
            <a:r>
              <a:rPr lang="fr-CA" dirty="0"/>
              <a:t> 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204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de mise à niveau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5137150"/>
          </a:xfrm>
        </p:spPr>
        <p:txBody>
          <a:bodyPr>
            <a:normAutofit/>
          </a:bodyPr>
          <a:lstStyle/>
          <a:p>
            <a:r>
              <a:rPr lang="fr-CA" dirty="0">
                <a:highlight>
                  <a:srgbClr val="FFFF00"/>
                </a:highlight>
              </a:rPr>
              <a:t>Dernier cours</a:t>
            </a:r>
            <a:r>
              <a:rPr lang="fr-CA" dirty="0"/>
              <a:t>: p.23 #9, 15, 18 à 20, 23, 25 à 27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</a:t>
            </a:r>
          </a:p>
          <a:p>
            <a:pPr lvl="1"/>
            <a:r>
              <a:rPr lang="fr-CA" dirty="0"/>
              <a:t>Continuer les exercices (19, 20…) </a:t>
            </a:r>
          </a:p>
          <a:p>
            <a:pPr lvl="2"/>
            <a:r>
              <a:rPr lang="fr-CA" dirty="0"/>
              <a:t>Terminé pour le vendredi le 11 sept </a:t>
            </a:r>
          </a:p>
          <a:p>
            <a:pPr lvl="1"/>
            <a:r>
              <a:rPr lang="fr-CA" dirty="0"/>
              <a:t>Maintenant disponible</a:t>
            </a:r>
          </a:p>
          <a:p>
            <a:pPr lvl="2"/>
            <a:r>
              <a:rPr lang="fr-CA" dirty="0"/>
              <a:t>ATC01 – </a:t>
            </a:r>
            <a:r>
              <a:rPr lang="fr-CA" dirty="0" err="1"/>
              <a:t>stoechiométrie</a:t>
            </a:r>
            <a:endParaRPr lang="fr-CA" dirty="0"/>
          </a:p>
          <a:p>
            <a:pPr lvl="2"/>
            <a:r>
              <a:rPr lang="fr-CA" dirty="0"/>
              <a:t>Quiz Moodle (limite 16 sept 23h59)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9</a:t>
            </a:fld>
            <a:endParaRPr lang="fr-CA"/>
          </a:p>
        </p:txBody>
      </p:sp>
      <p:pic>
        <p:nvPicPr>
          <p:cNvPr id="7" name="Picture 6" descr="Exercices M0">
            <a:extLst>
              <a:ext uri="{FF2B5EF4-FFF2-40B4-BE49-F238E27FC236}">
                <a16:creationId xmlns:a16="http://schemas.microsoft.com/office/drawing/2014/main" id="{416A89FA-71F7-4B37-96ED-915423762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4089721"/>
            <a:ext cx="6629400" cy="23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08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290</TotalTime>
  <Words>488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Origin</vt:lpstr>
      <vt:lpstr>Révision et mise à niveau  secondaire 4</vt:lpstr>
      <vt:lpstr>Conventions d’écriture</vt:lpstr>
      <vt:lpstr>Démarche pour calculs stœchiométriques à venir</vt:lpstr>
      <vt:lpstr>Réactif limitant</vt:lpstr>
      <vt:lpstr>Exemple du dernier cours</vt:lpstr>
      <vt:lpstr>Exemple réactif limitant</vt:lpstr>
      <vt:lpstr>PowerPoint Presentation</vt:lpstr>
      <vt:lpstr>PowerPoint Presentation</vt:lpstr>
      <vt:lpstr>Exercices de mise à niveau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Révision secondaire 4</dc:title>
  <dc:creator>David Levan</dc:creator>
  <cp:lastModifiedBy>Levan David</cp:lastModifiedBy>
  <cp:revision>50</cp:revision>
  <dcterms:created xsi:type="dcterms:W3CDTF">2017-08-27T23:45:32Z</dcterms:created>
  <dcterms:modified xsi:type="dcterms:W3CDTF">2020-08-31T01:22:00Z</dcterms:modified>
</cp:coreProperties>
</file>