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sldIdLst>
    <p:sldId id="256" r:id="rId2"/>
    <p:sldId id="439" r:id="rId3"/>
    <p:sldId id="467" r:id="rId4"/>
    <p:sldId id="468" r:id="rId5"/>
    <p:sldId id="469" r:id="rId6"/>
    <p:sldId id="470" r:id="rId7"/>
    <p:sldId id="471" r:id="rId8"/>
    <p:sldId id="472" r:id="rId9"/>
    <p:sldId id="466" r:id="rId10"/>
    <p:sldId id="464" r:id="rId11"/>
    <p:sldId id="455" r:id="rId12"/>
    <p:sldId id="457" r:id="rId13"/>
    <p:sldId id="458" r:id="rId14"/>
    <p:sldId id="459" r:id="rId15"/>
    <p:sldId id="460" r:id="rId16"/>
    <p:sldId id="461" r:id="rId17"/>
    <p:sldId id="462" r:id="rId18"/>
    <p:sldId id="41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2020-09-21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4885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2020-09-21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0469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2020-09-21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29612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2020-09-21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06222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2020-09-21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1435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2020-09-21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36687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2020-09-21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4942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2020-09-21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9824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9A2640C-BE8C-4C25-8F57-602CDE1311D8}" type="datetimeFigureOut">
              <a:rPr lang="fr-CA" smtClean="0"/>
              <a:t>2020-09-21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80775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2020-09-21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48036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2020-09-21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78215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2020-09-21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9810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2020-09-21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9652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2020-09-21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5303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2020-09-21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6306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2020-09-21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68920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2020-09-21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5833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31000">
              <a:schemeClr val="bg1"/>
            </a:gs>
            <a:gs pos="100000">
              <a:schemeClr val="bg1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2640C-BE8C-4C25-8F57-602CDE1311D8}" type="datetimeFigureOut">
              <a:rPr lang="fr-CA" smtClean="0"/>
              <a:t>2020-09-21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629844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tags" Target="../tags/tag137.xml"/><Relationship Id="rId18" Type="http://schemas.openxmlformats.org/officeDocument/2006/relationships/tags" Target="../tags/tag142.xml"/><Relationship Id="rId3" Type="http://schemas.openxmlformats.org/officeDocument/2006/relationships/tags" Target="../tags/tag127.xml"/><Relationship Id="rId21" Type="http://schemas.openxmlformats.org/officeDocument/2006/relationships/tags" Target="../tags/tag145.xml"/><Relationship Id="rId7" Type="http://schemas.openxmlformats.org/officeDocument/2006/relationships/tags" Target="../tags/tag131.xml"/><Relationship Id="rId12" Type="http://schemas.openxmlformats.org/officeDocument/2006/relationships/tags" Target="../tags/tag136.xml"/><Relationship Id="rId17" Type="http://schemas.openxmlformats.org/officeDocument/2006/relationships/tags" Target="../tags/tag141.xml"/><Relationship Id="rId25" Type="http://schemas.openxmlformats.org/officeDocument/2006/relationships/image" Target="../media/image7.png"/><Relationship Id="rId2" Type="http://schemas.openxmlformats.org/officeDocument/2006/relationships/tags" Target="../tags/tag126.xml"/><Relationship Id="rId16" Type="http://schemas.openxmlformats.org/officeDocument/2006/relationships/tags" Target="../tags/tag140.xml"/><Relationship Id="rId20" Type="http://schemas.openxmlformats.org/officeDocument/2006/relationships/tags" Target="../tags/tag144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129.xml"/><Relationship Id="rId15" Type="http://schemas.openxmlformats.org/officeDocument/2006/relationships/tags" Target="../tags/tag139.xml"/><Relationship Id="rId23" Type="http://schemas.openxmlformats.org/officeDocument/2006/relationships/tags" Target="../tags/tag147.xml"/><Relationship Id="rId10" Type="http://schemas.openxmlformats.org/officeDocument/2006/relationships/tags" Target="../tags/tag134.xml"/><Relationship Id="rId19" Type="http://schemas.openxmlformats.org/officeDocument/2006/relationships/tags" Target="../tags/tag143.xml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tags" Target="../tags/tag138.xml"/><Relationship Id="rId22" Type="http://schemas.openxmlformats.org/officeDocument/2006/relationships/tags" Target="../tags/tag1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13" Type="http://schemas.openxmlformats.org/officeDocument/2006/relationships/slideLayout" Target="../slideLayouts/slideLayout2.xml"/><Relationship Id="rId18" Type="http://schemas.openxmlformats.org/officeDocument/2006/relationships/tags" Target="../tags/tag158.xml"/><Relationship Id="rId3" Type="http://schemas.openxmlformats.org/officeDocument/2006/relationships/tags" Target="../tags/tag153.xml"/><Relationship Id="rId7" Type="http://schemas.openxmlformats.org/officeDocument/2006/relationships/tags" Target="../tags/tag157.xml"/><Relationship Id="rId12" Type="http://schemas.openxmlformats.org/officeDocument/2006/relationships/tags" Target="../tags/tag162.xml"/><Relationship Id="rId17" Type="http://schemas.openxmlformats.org/officeDocument/2006/relationships/image" Target="../media/image31.png"/><Relationship Id="rId2" Type="http://schemas.openxmlformats.org/officeDocument/2006/relationships/tags" Target="../tags/tag152.xml"/><Relationship Id="rId16" Type="http://schemas.openxmlformats.org/officeDocument/2006/relationships/tags" Target="../tags/tag156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5" Type="http://schemas.openxmlformats.org/officeDocument/2006/relationships/tags" Target="../tags/tag155.xml"/><Relationship Id="rId15" Type="http://schemas.openxmlformats.org/officeDocument/2006/relationships/image" Target="../media/image30.png"/><Relationship Id="rId10" Type="http://schemas.openxmlformats.org/officeDocument/2006/relationships/tags" Target="../tags/tag160.xml"/><Relationship Id="rId19" Type="http://schemas.openxmlformats.org/officeDocument/2006/relationships/image" Target="../media/image32.png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tags" Target="../tags/tag15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13" Type="http://schemas.openxmlformats.org/officeDocument/2006/relationships/tags" Target="../tags/tag168.xml"/><Relationship Id="rId3" Type="http://schemas.openxmlformats.org/officeDocument/2006/relationships/tags" Target="../tags/tag165.xml"/><Relationship Id="rId7" Type="http://schemas.openxmlformats.org/officeDocument/2006/relationships/tags" Target="../tags/tag169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64.xml"/><Relationship Id="rId16" Type="http://schemas.openxmlformats.org/officeDocument/2006/relationships/image" Target="../media/image35.png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tags" Target="../tags/tag173.xml"/><Relationship Id="rId5" Type="http://schemas.openxmlformats.org/officeDocument/2006/relationships/tags" Target="../tags/tag167.xml"/><Relationship Id="rId15" Type="http://schemas.openxmlformats.org/officeDocument/2006/relationships/tags" Target="../tags/tag170.xml"/><Relationship Id="rId10" Type="http://schemas.openxmlformats.org/officeDocument/2006/relationships/tags" Target="../tags/tag172.xml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81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76.xml"/><Relationship Id="rId7" Type="http://schemas.openxmlformats.org/officeDocument/2006/relationships/tags" Target="../tags/tag180.xml"/><Relationship Id="rId12" Type="http://schemas.openxmlformats.org/officeDocument/2006/relationships/tags" Target="../tags/tag185.xml"/><Relationship Id="rId17" Type="http://schemas.openxmlformats.org/officeDocument/2006/relationships/image" Target="../media/image37.png"/><Relationship Id="rId2" Type="http://schemas.openxmlformats.org/officeDocument/2006/relationships/tags" Target="../tags/tag175.xml"/><Relationship Id="rId16" Type="http://schemas.openxmlformats.org/officeDocument/2006/relationships/tags" Target="../tags/tag181.xml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11" Type="http://schemas.openxmlformats.org/officeDocument/2006/relationships/tags" Target="../tags/tag184.xml"/><Relationship Id="rId5" Type="http://schemas.openxmlformats.org/officeDocument/2006/relationships/tags" Target="../tags/tag178.xml"/><Relationship Id="rId15" Type="http://schemas.openxmlformats.org/officeDocument/2006/relationships/image" Target="../media/image36.png"/><Relationship Id="rId10" Type="http://schemas.openxmlformats.org/officeDocument/2006/relationships/tags" Target="../tags/tag183.xml"/><Relationship Id="rId4" Type="http://schemas.openxmlformats.org/officeDocument/2006/relationships/tags" Target="../tags/tag177.xml"/><Relationship Id="rId9" Type="http://schemas.openxmlformats.org/officeDocument/2006/relationships/tags" Target="../tags/tag182.xml"/><Relationship Id="rId14" Type="http://schemas.openxmlformats.org/officeDocument/2006/relationships/tags" Target="../tags/tag17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slideLayout" Target="../slideLayouts/slideLayout2.xml"/><Relationship Id="rId18" Type="http://schemas.openxmlformats.org/officeDocument/2006/relationships/tags" Target="../tags/tag193.xml"/><Relationship Id="rId3" Type="http://schemas.openxmlformats.org/officeDocument/2006/relationships/tags" Target="../tags/tag188.xml"/><Relationship Id="rId7" Type="http://schemas.openxmlformats.org/officeDocument/2006/relationships/tags" Target="../tags/tag192.xml"/><Relationship Id="rId12" Type="http://schemas.openxmlformats.org/officeDocument/2006/relationships/tags" Target="../tags/tag197.xml"/><Relationship Id="rId17" Type="http://schemas.openxmlformats.org/officeDocument/2006/relationships/image" Target="../media/image40.png"/><Relationship Id="rId2" Type="http://schemas.openxmlformats.org/officeDocument/2006/relationships/tags" Target="../tags/tag187.xml"/><Relationship Id="rId16" Type="http://schemas.openxmlformats.org/officeDocument/2006/relationships/tags" Target="../tags/tag191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tags" Target="../tags/tag196.xml"/><Relationship Id="rId5" Type="http://schemas.openxmlformats.org/officeDocument/2006/relationships/tags" Target="../tags/tag190.xml"/><Relationship Id="rId15" Type="http://schemas.openxmlformats.org/officeDocument/2006/relationships/image" Target="../media/image38.png"/><Relationship Id="rId10" Type="http://schemas.openxmlformats.org/officeDocument/2006/relationships/tags" Target="../tags/tag195.xml"/><Relationship Id="rId19" Type="http://schemas.openxmlformats.org/officeDocument/2006/relationships/image" Target="../media/image41.png"/><Relationship Id="rId4" Type="http://schemas.openxmlformats.org/officeDocument/2006/relationships/tags" Target="../tags/tag189.xml"/><Relationship Id="rId9" Type="http://schemas.openxmlformats.org/officeDocument/2006/relationships/tags" Target="../tags/tag194.xml"/><Relationship Id="rId14" Type="http://schemas.openxmlformats.org/officeDocument/2006/relationships/tags" Target="../tags/tag18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NUL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25.xml"/><Relationship Id="rId18" Type="http://schemas.openxmlformats.org/officeDocument/2006/relationships/tags" Target="../tags/tag30.xml"/><Relationship Id="rId26" Type="http://schemas.openxmlformats.org/officeDocument/2006/relationships/tags" Target="../tags/tag38.xml"/><Relationship Id="rId39" Type="http://schemas.openxmlformats.org/officeDocument/2006/relationships/tags" Target="../tags/tag51.xml"/><Relationship Id="rId21" Type="http://schemas.openxmlformats.org/officeDocument/2006/relationships/tags" Target="../tags/tag33.xml"/><Relationship Id="rId34" Type="http://schemas.openxmlformats.org/officeDocument/2006/relationships/tags" Target="../tags/tag46.xml"/><Relationship Id="rId42" Type="http://schemas.openxmlformats.org/officeDocument/2006/relationships/tags" Target="../tags/tag54.xml"/><Relationship Id="rId47" Type="http://schemas.openxmlformats.org/officeDocument/2006/relationships/tags" Target="../tags/tag59.xml"/><Relationship Id="rId50" Type="http://schemas.openxmlformats.org/officeDocument/2006/relationships/image" Target="../media/image7.png"/><Relationship Id="rId7" Type="http://schemas.openxmlformats.org/officeDocument/2006/relationships/tags" Target="../tags/tag19.xml"/><Relationship Id="rId2" Type="http://schemas.openxmlformats.org/officeDocument/2006/relationships/tags" Target="../tags/tag14.xml"/><Relationship Id="rId16" Type="http://schemas.openxmlformats.org/officeDocument/2006/relationships/tags" Target="../tags/tag28.xml"/><Relationship Id="rId29" Type="http://schemas.openxmlformats.org/officeDocument/2006/relationships/tags" Target="../tags/tag41.xml"/><Relationship Id="rId11" Type="http://schemas.openxmlformats.org/officeDocument/2006/relationships/tags" Target="../tags/tag23.xml"/><Relationship Id="rId24" Type="http://schemas.openxmlformats.org/officeDocument/2006/relationships/tags" Target="../tags/tag36.xml"/><Relationship Id="rId32" Type="http://schemas.openxmlformats.org/officeDocument/2006/relationships/tags" Target="../tags/tag44.xml"/><Relationship Id="rId37" Type="http://schemas.openxmlformats.org/officeDocument/2006/relationships/tags" Target="../tags/tag49.xml"/><Relationship Id="rId40" Type="http://schemas.openxmlformats.org/officeDocument/2006/relationships/tags" Target="../tags/tag52.xml"/><Relationship Id="rId45" Type="http://schemas.openxmlformats.org/officeDocument/2006/relationships/tags" Target="../tags/tag57.xml"/><Relationship Id="rId5" Type="http://schemas.openxmlformats.org/officeDocument/2006/relationships/tags" Target="../tags/tag17.xml"/><Relationship Id="rId15" Type="http://schemas.openxmlformats.org/officeDocument/2006/relationships/tags" Target="../tags/tag27.xml"/><Relationship Id="rId23" Type="http://schemas.openxmlformats.org/officeDocument/2006/relationships/tags" Target="../tags/tag35.xml"/><Relationship Id="rId28" Type="http://schemas.openxmlformats.org/officeDocument/2006/relationships/tags" Target="../tags/tag40.xml"/><Relationship Id="rId36" Type="http://schemas.openxmlformats.org/officeDocument/2006/relationships/tags" Target="../tags/tag48.xml"/><Relationship Id="rId49" Type="http://schemas.openxmlformats.org/officeDocument/2006/relationships/slideLayout" Target="../slideLayouts/slideLayout14.xml"/><Relationship Id="rId10" Type="http://schemas.openxmlformats.org/officeDocument/2006/relationships/tags" Target="../tags/tag22.xml"/><Relationship Id="rId19" Type="http://schemas.openxmlformats.org/officeDocument/2006/relationships/tags" Target="../tags/tag31.xml"/><Relationship Id="rId31" Type="http://schemas.openxmlformats.org/officeDocument/2006/relationships/tags" Target="../tags/tag43.xml"/><Relationship Id="rId44" Type="http://schemas.openxmlformats.org/officeDocument/2006/relationships/tags" Target="../tags/tag56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Relationship Id="rId22" Type="http://schemas.openxmlformats.org/officeDocument/2006/relationships/tags" Target="../tags/tag34.xml"/><Relationship Id="rId27" Type="http://schemas.openxmlformats.org/officeDocument/2006/relationships/tags" Target="../tags/tag39.xml"/><Relationship Id="rId30" Type="http://schemas.openxmlformats.org/officeDocument/2006/relationships/tags" Target="../tags/tag42.xml"/><Relationship Id="rId35" Type="http://schemas.openxmlformats.org/officeDocument/2006/relationships/tags" Target="../tags/tag47.xml"/><Relationship Id="rId43" Type="http://schemas.openxmlformats.org/officeDocument/2006/relationships/tags" Target="../tags/tag55.xml"/><Relationship Id="rId48" Type="http://schemas.openxmlformats.org/officeDocument/2006/relationships/tags" Target="../tags/tag60.xml"/><Relationship Id="rId8" Type="http://schemas.openxmlformats.org/officeDocument/2006/relationships/tags" Target="../tags/tag20.xml"/><Relationship Id="rId3" Type="http://schemas.openxmlformats.org/officeDocument/2006/relationships/tags" Target="../tags/tag15.xml"/><Relationship Id="rId12" Type="http://schemas.openxmlformats.org/officeDocument/2006/relationships/tags" Target="../tags/tag24.xml"/><Relationship Id="rId17" Type="http://schemas.openxmlformats.org/officeDocument/2006/relationships/tags" Target="../tags/tag29.xml"/><Relationship Id="rId25" Type="http://schemas.openxmlformats.org/officeDocument/2006/relationships/tags" Target="../tags/tag37.xml"/><Relationship Id="rId33" Type="http://schemas.openxmlformats.org/officeDocument/2006/relationships/tags" Target="../tags/tag45.xml"/><Relationship Id="rId38" Type="http://schemas.openxmlformats.org/officeDocument/2006/relationships/tags" Target="../tags/tag50.xml"/><Relationship Id="rId46" Type="http://schemas.openxmlformats.org/officeDocument/2006/relationships/tags" Target="../tags/tag58.xml"/><Relationship Id="rId20" Type="http://schemas.openxmlformats.org/officeDocument/2006/relationships/tags" Target="../tags/tag32.xml"/><Relationship Id="rId41" Type="http://schemas.openxmlformats.org/officeDocument/2006/relationships/tags" Target="../tags/tag53.xml"/><Relationship Id="rId1" Type="http://schemas.openxmlformats.org/officeDocument/2006/relationships/tags" Target="../tags/tag13.xml"/><Relationship Id="rId6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73.xml"/><Relationship Id="rId18" Type="http://schemas.openxmlformats.org/officeDocument/2006/relationships/tags" Target="../tags/tag78.xml"/><Relationship Id="rId26" Type="http://schemas.openxmlformats.org/officeDocument/2006/relationships/tags" Target="../tags/tag86.xml"/><Relationship Id="rId39" Type="http://schemas.openxmlformats.org/officeDocument/2006/relationships/tags" Target="../tags/tag99.xml"/><Relationship Id="rId21" Type="http://schemas.openxmlformats.org/officeDocument/2006/relationships/tags" Target="../tags/tag81.xml"/><Relationship Id="rId34" Type="http://schemas.openxmlformats.org/officeDocument/2006/relationships/tags" Target="../tags/tag94.xml"/><Relationship Id="rId42" Type="http://schemas.openxmlformats.org/officeDocument/2006/relationships/tags" Target="../tags/tag102.xml"/><Relationship Id="rId47" Type="http://schemas.openxmlformats.org/officeDocument/2006/relationships/tags" Target="../tags/tag107.xml"/><Relationship Id="rId50" Type="http://schemas.openxmlformats.org/officeDocument/2006/relationships/image" Target="../media/image7.png"/><Relationship Id="rId7" Type="http://schemas.openxmlformats.org/officeDocument/2006/relationships/tags" Target="../tags/tag67.xml"/><Relationship Id="rId2" Type="http://schemas.openxmlformats.org/officeDocument/2006/relationships/tags" Target="../tags/tag62.xml"/><Relationship Id="rId16" Type="http://schemas.openxmlformats.org/officeDocument/2006/relationships/tags" Target="../tags/tag76.xml"/><Relationship Id="rId29" Type="http://schemas.openxmlformats.org/officeDocument/2006/relationships/tags" Target="../tags/tag89.xml"/><Relationship Id="rId11" Type="http://schemas.openxmlformats.org/officeDocument/2006/relationships/tags" Target="../tags/tag71.xml"/><Relationship Id="rId24" Type="http://schemas.openxmlformats.org/officeDocument/2006/relationships/tags" Target="../tags/tag84.xml"/><Relationship Id="rId32" Type="http://schemas.openxmlformats.org/officeDocument/2006/relationships/tags" Target="../tags/tag92.xml"/><Relationship Id="rId37" Type="http://schemas.openxmlformats.org/officeDocument/2006/relationships/tags" Target="../tags/tag97.xml"/><Relationship Id="rId40" Type="http://schemas.openxmlformats.org/officeDocument/2006/relationships/tags" Target="../tags/tag100.xml"/><Relationship Id="rId45" Type="http://schemas.openxmlformats.org/officeDocument/2006/relationships/tags" Target="../tags/tag105.xml"/><Relationship Id="rId5" Type="http://schemas.openxmlformats.org/officeDocument/2006/relationships/tags" Target="../tags/tag65.xml"/><Relationship Id="rId15" Type="http://schemas.openxmlformats.org/officeDocument/2006/relationships/tags" Target="../tags/tag75.xml"/><Relationship Id="rId23" Type="http://schemas.openxmlformats.org/officeDocument/2006/relationships/tags" Target="../tags/tag83.xml"/><Relationship Id="rId28" Type="http://schemas.openxmlformats.org/officeDocument/2006/relationships/tags" Target="../tags/tag88.xml"/><Relationship Id="rId36" Type="http://schemas.openxmlformats.org/officeDocument/2006/relationships/tags" Target="../tags/tag96.xml"/><Relationship Id="rId49" Type="http://schemas.openxmlformats.org/officeDocument/2006/relationships/image" Target="../media/image8.png"/><Relationship Id="rId10" Type="http://schemas.openxmlformats.org/officeDocument/2006/relationships/tags" Target="../tags/tag70.xml"/><Relationship Id="rId19" Type="http://schemas.openxmlformats.org/officeDocument/2006/relationships/tags" Target="../tags/tag79.xml"/><Relationship Id="rId31" Type="http://schemas.openxmlformats.org/officeDocument/2006/relationships/tags" Target="../tags/tag91.xml"/><Relationship Id="rId44" Type="http://schemas.openxmlformats.org/officeDocument/2006/relationships/tags" Target="../tags/tag104.xml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tags" Target="../tags/tag74.xml"/><Relationship Id="rId22" Type="http://schemas.openxmlformats.org/officeDocument/2006/relationships/tags" Target="../tags/tag82.xml"/><Relationship Id="rId27" Type="http://schemas.openxmlformats.org/officeDocument/2006/relationships/tags" Target="../tags/tag87.xml"/><Relationship Id="rId30" Type="http://schemas.openxmlformats.org/officeDocument/2006/relationships/tags" Target="../tags/tag90.xml"/><Relationship Id="rId35" Type="http://schemas.openxmlformats.org/officeDocument/2006/relationships/tags" Target="../tags/tag95.xml"/><Relationship Id="rId43" Type="http://schemas.openxmlformats.org/officeDocument/2006/relationships/tags" Target="../tags/tag103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68.xml"/><Relationship Id="rId3" Type="http://schemas.openxmlformats.org/officeDocument/2006/relationships/tags" Target="../tags/tag63.xml"/><Relationship Id="rId12" Type="http://schemas.openxmlformats.org/officeDocument/2006/relationships/tags" Target="../tags/tag72.xml"/><Relationship Id="rId17" Type="http://schemas.openxmlformats.org/officeDocument/2006/relationships/tags" Target="../tags/tag77.xml"/><Relationship Id="rId25" Type="http://schemas.openxmlformats.org/officeDocument/2006/relationships/tags" Target="../tags/tag85.xml"/><Relationship Id="rId33" Type="http://schemas.openxmlformats.org/officeDocument/2006/relationships/tags" Target="../tags/tag93.xml"/><Relationship Id="rId38" Type="http://schemas.openxmlformats.org/officeDocument/2006/relationships/tags" Target="../tags/tag98.xml"/><Relationship Id="rId46" Type="http://schemas.openxmlformats.org/officeDocument/2006/relationships/tags" Target="../tags/tag106.xml"/><Relationship Id="rId20" Type="http://schemas.openxmlformats.org/officeDocument/2006/relationships/tags" Target="../tags/tag80.xml"/><Relationship Id="rId41" Type="http://schemas.openxmlformats.org/officeDocument/2006/relationships/tags" Target="../tags/tag101.xml"/><Relationship Id="rId1" Type="http://schemas.openxmlformats.org/officeDocument/2006/relationships/tags" Target="../tags/tag61.xml"/><Relationship Id="rId6" Type="http://schemas.openxmlformats.org/officeDocument/2006/relationships/tags" Target="../tags/tag6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1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image" Target="../media/image35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22.xml"/><Relationship Id="rId7" Type="http://schemas.openxmlformats.org/officeDocument/2006/relationships/image" Target="../media/image10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4.xml"/><Relationship Id="rId4" Type="http://schemas.openxmlformats.org/officeDocument/2006/relationships/tags" Target="../tags/tag1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8DF8C5B6-CD32-4935-A24E-C4342FD51E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9091" r="7393"/>
          <a:stretch/>
        </p:blipFill>
        <p:spPr bwMode="auto">
          <a:xfrm>
            <a:off x="-3176" y="10"/>
            <a:ext cx="1219200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C8D824E-2FE2-436D-BA86-C0386D8FA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1302808"/>
          </a:xfrm>
        </p:spPr>
        <p:txBody>
          <a:bodyPr anchor="ctr">
            <a:normAutofit/>
          </a:bodyPr>
          <a:lstStyle/>
          <a:p>
            <a:r>
              <a:rPr lang="fr-CA" sz="4800" b="1" dirty="0"/>
              <a:t>Préparation au 1</a:t>
            </a:r>
            <a:r>
              <a:rPr lang="fr-CA" sz="4800" b="1" baseline="30000" dirty="0"/>
              <a:t>er</a:t>
            </a:r>
            <a:r>
              <a:rPr lang="fr-CA" sz="4800" b="1" dirty="0"/>
              <a:t> test</a:t>
            </a:r>
            <a:endParaRPr lang="fr-CA" sz="2200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4E62E99-E55A-4404-B79D-9C8CC8523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2B71E6-6516-4BB6-B895-35E8F2892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BB39608-D59B-4A40-BD24-A3B510F02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</a:t>
            </a:r>
          </a:p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1 et 2</a:t>
            </a:r>
          </a:p>
        </p:txBody>
      </p:sp>
    </p:spTree>
    <p:extLst>
      <p:ext uri="{BB962C8B-B14F-4D97-AF65-F5344CB8AC3E}">
        <p14:creationId xmlns:p14="http://schemas.microsoft.com/office/powerpoint/2010/main" val="4173375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8CC6B-9156-418F-AD24-C3F5D14342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/>
              <a:t>L’hypothèse d’Avogadro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2F5866-4DB5-435C-A37F-61E16533BC1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0321" y="2152650"/>
            <a:ext cx="11096710" cy="93310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CA" dirty="0"/>
              <a:t>Pour deux gaz différents, dans deux contenants de volumes, température et pression égaux, contiennent le même nombre de particules.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9847DA-071B-463F-8FC1-4431A6EC00F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53572" y="3746157"/>
            <a:ext cx="1573605" cy="130334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8" name="Picture 2" descr="Isolated Transparent Circle - Free image on Pixabay">
            <a:extLst>
              <a:ext uri="{FF2B5EF4-FFF2-40B4-BE49-F238E27FC236}">
                <a16:creationId xmlns:a16="http://schemas.microsoft.com/office/drawing/2014/main" id="{234DBD4F-6896-4800-B115-D5E0183BD1C3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59" y="4071128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solated Transparent Circle - Free image on Pixabay">
            <a:extLst>
              <a:ext uri="{FF2B5EF4-FFF2-40B4-BE49-F238E27FC236}">
                <a16:creationId xmlns:a16="http://schemas.microsoft.com/office/drawing/2014/main" id="{212DD36B-16CF-4A76-A643-B9C725E9B7A6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768" y="3953498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solated Transparent Circle - Free image on Pixabay">
            <a:extLst>
              <a:ext uri="{FF2B5EF4-FFF2-40B4-BE49-F238E27FC236}">
                <a16:creationId xmlns:a16="http://schemas.microsoft.com/office/drawing/2014/main" id="{E2251DAC-9814-44AC-AB75-71AFEF3FD04E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221" y="4496306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D3828A4-72AA-4223-97BD-1EA21469099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217489" y="3772581"/>
            <a:ext cx="1573605" cy="130334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2" name="Picture 2" descr="Isolated Transparent Circle - Free image on Pixabay">
            <a:extLst>
              <a:ext uri="{FF2B5EF4-FFF2-40B4-BE49-F238E27FC236}">
                <a16:creationId xmlns:a16="http://schemas.microsoft.com/office/drawing/2014/main" id="{6819A6B1-B400-4184-9DF4-565C9A827953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276" y="4097552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solated Transparent Circle - Free image on Pixabay">
            <a:extLst>
              <a:ext uri="{FF2B5EF4-FFF2-40B4-BE49-F238E27FC236}">
                <a16:creationId xmlns:a16="http://schemas.microsoft.com/office/drawing/2014/main" id="{0D94BAAD-DC10-4251-A11A-C1928FDAF064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685" y="3979922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solated Transparent Circle - Free image on Pixabay">
            <a:extLst>
              <a:ext uri="{FF2B5EF4-FFF2-40B4-BE49-F238E27FC236}">
                <a16:creationId xmlns:a16="http://schemas.microsoft.com/office/drawing/2014/main" id="{C4DCB172-F9DC-41DB-90C7-783A1D453A67}"/>
              </a:ext>
            </a:extLst>
          </p:cNvPr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138" y="4522730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1CBC56A-0CAA-4D20-B7C6-0440823EBCC2}"/>
              </a:ext>
            </a:extLst>
          </p:cNvPr>
          <p:cNvSpPr txBox="1"/>
          <p:nvPr/>
        </p:nvSpPr>
        <p:spPr>
          <a:xfrm>
            <a:off x="742149" y="3234388"/>
            <a:ext cx="1596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chemeClr val="accent3"/>
                </a:solidFill>
              </a:rPr>
              <a:t>Gaz 1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313048F-D34B-429E-8439-0BD032B0A3BD}"/>
              </a:ext>
            </a:extLst>
          </p:cNvPr>
          <p:cNvSpPr txBox="1"/>
          <p:nvPr/>
        </p:nvSpPr>
        <p:spPr>
          <a:xfrm>
            <a:off x="9194645" y="3234306"/>
            <a:ext cx="1619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chemeClr val="accent5"/>
                </a:solidFill>
              </a:rPr>
              <a:t>Gaz 2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124F387-42F8-4718-A262-AF5FF1EE644B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>
          <a:xfrm>
            <a:off x="569559" y="3254304"/>
            <a:ext cx="2122417" cy="0"/>
          </a:xfrm>
          <a:prstGeom prst="line">
            <a:avLst/>
          </a:prstGeom>
          <a:noFill/>
          <a:ln w="9525" cap="flat" cmpd="sng" algn="ctr">
            <a:solidFill>
              <a:schemeClr val="accent6"/>
            </a:solidFill>
            <a:prstDash val="solid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A90DE63-CD5D-4A12-B641-3C72EFBD4F48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>
          <a:xfrm>
            <a:off x="8932009" y="3260813"/>
            <a:ext cx="2122417" cy="0"/>
          </a:xfrm>
          <a:prstGeom prst="line">
            <a:avLst/>
          </a:prstGeom>
          <a:noFill/>
          <a:ln w="9525" cap="flat" cmpd="sng" algn="ctr">
            <a:solidFill>
              <a:schemeClr val="accent6"/>
            </a:solidFill>
            <a:prstDash val="solid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cxn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A6D30D52-5AD4-4A55-A2EC-762DFDCA5D07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938912" y="3510722"/>
            <a:ext cx="3811872" cy="568481"/>
            <a:chOff x="1276192" y="3098163"/>
            <a:chExt cx="5474386" cy="816419"/>
          </a:xfrm>
        </p:grpSpPr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8DAB952B-41BE-4F79-AA28-AE3503DE8254}"/>
                </a:ext>
              </a:extLst>
            </p:cNvPr>
            <p:cNvGrpSpPr/>
            <p:nvPr/>
          </p:nvGrpSpPr>
          <p:grpSpPr>
            <a:xfrm rot="10800000" flipH="1">
              <a:off x="1276192" y="3129948"/>
              <a:ext cx="3927508" cy="784634"/>
              <a:chOff x="4566618" y="4175210"/>
              <a:chExt cx="3820678" cy="784634"/>
            </a:xfrm>
          </p:grpSpPr>
          <p:sp>
            <p:nvSpPr>
              <p:cNvPr id="33" name="Ellipse 32">
                <a:extLst>
                  <a:ext uri="{FF2B5EF4-FFF2-40B4-BE49-F238E27FC236}">
                    <a16:creationId xmlns:a16="http://schemas.microsoft.com/office/drawing/2014/main" id="{F21DC613-6B48-428D-A15E-2439C363AAFF}"/>
                  </a:ext>
                </a:extLst>
              </p:cNvPr>
              <p:cNvSpPr/>
              <p:nvPr/>
            </p:nvSpPr>
            <p:spPr>
              <a:xfrm>
                <a:off x="4566618" y="4175210"/>
                <a:ext cx="304801" cy="30480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BAECA23F-9FB2-4630-9A8F-C1327E344FAD}"/>
                  </a:ext>
                </a:extLst>
              </p:cNvPr>
              <p:cNvCxnSpPr>
                <a:cxnSpLocks/>
                <a:stCxn id="33" idx="6"/>
              </p:cNvCxnSpPr>
              <p:nvPr/>
            </p:nvCxnSpPr>
            <p:spPr>
              <a:xfrm rot="10800000" flipH="1" flipV="1">
                <a:off x="4871418" y="4327610"/>
                <a:ext cx="3515878" cy="6322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26882687-6613-43E9-94B2-52A2DF615BB2}"/>
                </a:ext>
              </a:extLst>
            </p:cNvPr>
            <p:cNvCxnSpPr>
              <a:cxnSpLocks/>
              <a:endCxn id="35" idx="1"/>
            </p:cNvCxnSpPr>
            <p:nvPr/>
          </p:nvCxnSpPr>
          <p:spPr>
            <a:xfrm flipV="1">
              <a:off x="5181785" y="3098163"/>
              <a:ext cx="1568793" cy="182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ZoneTexte 34">
            <a:extLst>
              <a:ext uri="{FF2B5EF4-FFF2-40B4-BE49-F238E27FC236}">
                <a16:creationId xmlns:a16="http://schemas.microsoft.com/office/drawing/2014/main" id="{639185AB-DD45-4096-BD6B-10EBDFF19BCC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4750784" y="3249112"/>
            <a:ext cx="212241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CA" sz="2800" b="1" dirty="0">
                <a:solidFill>
                  <a:schemeClr val="accent3"/>
                </a:solidFill>
              </a:rPr>
              <a:t>P</a:t>
            </a:r>
            <a:r>
              <a:rPr lang="fr-CA" sz="2800" b="1" baseline="-25000" dirty="0">
                <a:solidFill>
                  <a:schemeClr val="accent3"/>
                </a:solidFill>
              </a:rPr>
              <a:t>gaz1</a:t>
            </a:r>
            <a:r>
              <a:rPr lang="fr-CA" sz="2800" b="1" dirty="0">
                <a:solidFill>
                  <a:srgbClr val="92D050"/>
                </a:solidFill>
              </a:rPr>
              <a:t> </a:t>
            </a:r>
            <a:r>
              <a:rPr lang="fr-CA" sz="2800" b="1" dirty="0"/>
              <a:t>=</a:t>
            </a:r>
            <a:r>
              <a:rPr lang="fr-CA" sz="2800" b="1" dirty="0">
                <a:solidFill>
                  <a:srgbClr val="92D050"/>
                </a:solidFill>
              </a:rPr>
              <a:t> </a:t>
            </a:r>
            <a:r>
              <a:rPr lang="fr-CA" sz="2800" b="1" dirty="0">
                <a:solidFill>
                  <a:schemeClr val="accent5"/>
                </a:solidFill>
              </a:rPr>
              <a:t>P</a:t>
            </a:r>
            <a:r>
              <a:rPr lang="fr-CA" sz="2800" b="1" baseline="-25000" dirty="0">
                <a:solidFill>
                  <a:schemeClr val="accent5"/>
                </a:solidFill>
              </a:rPr>
              <a:t>gaz2</a:t>
            </a:r>
          </a:p>
        </p:txBody>
      </p: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890F77AA-783C-4148-ACAB-73CC952CD7B1}"/>
              </a:ext>
            </a:extLst>
          </p:cNvPr>
          <p:cNvGrpSpPr/>
          <p:nvPr/>
        </p:nvGrpSpPr>
        <p:grpSpPr>
          <a:xfrm rot="10800000" flipH="1">
            <a:off x="1404207" y="4234697"/>
            <a:ext cx="3346576" cy="252713"/>
            <a:chOff x="5954719" y="4082764"/>
            <a:chExt cx="4675425" cy="362930"/>
          </a:xfrm>
        </p:grpSpPr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04BF136E-72EC-41C0-AB21-AD1E49DA540B}"/>
                </a:ext>
              </a:extLst>
            </p:cNvPr>
            <p:cNvSpPr/>
            <p:nvPr/>
          </p:nvSpPr>
          <p:spPr>
            <a:xfrm>
              <a:off x="5954719" y="4082764"/>
              <a:ext cx="304801" cy="30480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B855EDF8-F01B-429F-8BAD-68A9E1D5FA27}"/>
                </a:ext>
              </a:extLst>
            </p:cNvPr>
            <p:cNvCxnSpPr>
              <a:cxnSpLocks/>
              <a:stCxn id="65" idx="6"/>
              <a:endCxn id="67" idx="1"/>
            </p:cNvCxnSpPr>
            <p:nvPr/>
          </p:nvCxnSpPr>
          <p:spPr>
            <a:xfrm rot="10800000" flipH="1" flipV="1">
              <a:off x="6259519" y="4235165"/>
              <a:ext cx="4370625" cy="2105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ZoneTexte 66">
            <a:extLst>
              <a:ext uri="{FF2B5EF4-FFF2-40B4-BE49-F238E27FC236}">
                <a16:creationId xmlns:a16="http://schemas.microsoft.com/office/drawing/2014/main" id="{28007866-D337-4AB6-9AC0-FB3621BBD25D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4750783" y="3973085"/>
            <a:ext cx="212241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CA" sz="2800" b="1" dirty="0">
                <a:solidFill>
                  <a:schemeClr val="accent3"/>
                </a:solidFill>
              </a:rPr>
              <a:t>T</a:t>
            </a:r>
            <a:r>
              <a:rPr lang="fr-CA" sz="2800" b="1" baseline="-25000" dirty="0">
                <a:solidFill>
                  <a:schemeClr val="accent3"/>
                </a:solidFill>
              </a:rPr>
              <a:t>gaz1</a:t>
            </a:r>
            <a:r>
              <a:rPr lang="fr-CA" sz="2800" b="1" dirty="0">
                <a:solidFill>
                  <a:srgbClr val="92D050"/>
                </a:solidFill>
              </a:rPr>
              <a:t> </a:t>
            </a:r>
            <a:r>
              <a:rPr lang="fr-CA" sz="2800" b="1" dirty="0"/>
              <a:t>=</a:t>
            </a:r>
            <a:r>
              <a:rPr lang="fr-CA" sz="2800" b="1" dirty="0">
                <a:solidFill>
                  <a:srgbClr val="92D050"/>
                </a:solidFill>
              </a:rPr>
              <a:t> </a:t>
            </a:r>
            <a:r>
              <a:rPr lang="fr-CA" sz="2800" b="1" dirty="0">
                <a:solidFill>
                  <a:schemeClr val="accent5"/>
                </a:solidFill>
              </a:rPr>
              <a:t>T</a:t>
            </a:r>
            <a:r>
              <a:rPr lang="fr-CA" sz="2800" b="1" baseline="-25000" dirty="0">
                <a:solidFill>
                  <a:schemeClr val="accent5"/>
                </a:solidFill>
              </a:rPr>
              <a:t>gaz2</a:t>
            </a:r>
          </a:p>
        </p:txBody>
      </p: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99D9F0CA-3CB9-4E58-9A39-98748979CCE4}"/>
              </a:ext>
            </a:extLst>
          </p:cNvPr>
          <p:cNvGrpSpPr/>
          <p:nvPr>
            <p:custDataLst>
              <p:tags r:id="rId16"/>
            </p:custDataLst>
          </p:nvPr>
        </p:nvGrpSpPr>
        <p:grpSpPr>
          <a:xfrm flipH="1">
            <a:off x="6834850" y="3510721"/>
            <a:ext cx="3811872" cy="568481"/>
            <a:chOff x="1276192" y="3098163"/>
            <a:chExt cx="5474386" cy="816419"/>
          </a:xfrm>
        </p:grpSpPr>
        <p:grpSp>
          <p:nvGrpSpPr>
            <p:cNvPr id="77" name="Groupe 76">
              <a:extLst>
                <a:ext uri="{FF2B5EF4-FFF2-40B4-BE49-F238E27FC236}">
                  <a16:creationId xmlns:a16="http://schemas.microsoft.com/office/drawing/2014/main" id="{FEED07DB-C058-4160-8669-E88E51B653D9}"/>
                </a:ext>
              </a:extLst>
            </p:cNvPr>
            <p:cNvGrpSpPr/>
            <p:nvPr/>
          </p:nvGrpSpPr>
          <p:grpSpPr>
            <a:xfrm rot="10800000" flipH="1">
              <a:off x="1276192" y="3129948"/>
              <a:ext cx="3927508" cy="784634"/>
              <a:chOff x="4566618" y="4175210"/>
              <a:chExt cx="3820678" cy="784634"/>
            </a:xfrm>
          </p:grpSpPr>
          <p:sp>
            <p:nvSpPr>
              <p:cNvPr id="79" name="Ellipse 78">
                <a:extLst>
                  <a:ext uri="{FF2B5EF4-FFF2-40B4-BE49-F238E27FC236}">
                    <a16:creationId xmlns:a16="http://schemas.microsoft.com/office/drawing/2014/main" id="{9DC940A1-3A3E-409C-A14F-4ED0A2D4AFA9}"/>
                  </a:ext>
                </a:extLst>
              </p:cNvPr>
              <p:cNvSpPr/>
              <p:nvPr/>
            </p:nvSpPr>
            <p:spPr>
              <a:xfrm>
                <a:off x="4566618" y="4175210"/>
                <a:ext cx="304801" cy="30480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cxnSp>
            <p:nvCxnSpPr>
              <p:cNvPr id="80" name="Connecteur droit 79">
                <a:extLst>
                  <a:ext uri="{FF2B5EF4-FFF2-40B4-BE49-F238E27FC236}">
                    <a16:creationId xmlns:a16="http://schemas.microsoft.com/office/drawing/2014/main" id="{17749BF2-BCAD-47A3-B479-A945733EEE5A}"/>
                  </a:ext>
                </a:extLst>
              </p:cNvPr>
              <p:cNvCxnSpPr>
                <a:cxnSpLocks/>
                <a:stCxn id="79" idx="6"/>
              </p:cNvCxnSpPr>
              <p:nvPr/>
            </p:nvCxnSpPr>
            <p:spPr>
              <a:xfrm rot="10800000" flipH="1" flipV="1">
                <a:off x="4871418" y="4327610"/>
                <a:ext cx="3515878" cy="6322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43EBBB4B-E102-4FA4-A6F8-4110A5B91F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9868" y="3098163"/>
              <a:ext cx="1590710" cy="224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7A9E7A12-7B90-46E3-8256-5F0E46720396}"/>
              </a:ext>
            </a:extLst>
          </p:cNvPr>
          <p:cNvGrpSpPr/>
          <p:nvPr/>
        </p:nvGrpSpPr>
        <p:grpSpPr>
          <a:xfrm rot="10800000">
            <a:off x="6834723" y="4297698"/>
            <a:ext cx="3346576" cy="252722"/>
            <a:chOff x="5954719" y="4082764"/>
            <a:chExt cx="4675425" cy="362943"/>
          </a:xfrm>
        </p:grpSpPr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2293D438-7428-4DE9-BC8F-F12211428BBC}"/>
                </a:ext>
              </a:extLst>
            </p:cNvPr>
            <p:cNvSpPr/>
            <p:nvPr/>
          </p:nvSpPr>
          <p:spPr>
            <a:xfrm>
              <a:off x="5954719" y="4082764"/>
              <a:ext cx="304801" cy="30480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cxnSp>
          <p:nvCxnSpPr>
            <p:cNvPr id="83" name="Connecteur droit 82">
              <a:extLst>
                <a:ext uri="{FF2B5EF4-FFF2-40B4-BE49-F238E27FC236}">
                  <a16:creationId xmlns:a16="http://schemas.microsoft.com/office/drawing/2014/main" id="{EB3DB6F9-5218-47C2-B3A6-6E07C113191E}"/>
                </a:ext>
              </a:extLst>
            </p:cNvPr>
            <p:cNvCxnSpPr>
              <a:cxnSpLocks/>
              <a:stCxn id="82" idx="6"/>
            </p:cNvCxnSpPr>
            <p:nvPr/>
          </p:nvCxnSpPr>
          <p:spPr>
            <a:xfrm rot="10800000" flipH="1" flipV="1">
              <a:off x="6259519" y="4235166"/>
              <a:ext cx="4370625" cy="2105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e 83">
            <a:extLst>
              <a:ext uri="{FF2B5EF4-FFF2-40B4-BE49-F238E27FC236}">
                <a16:creationId xmlns:a16="http://schemas.microsoft.com/office/drawing/2014/main" id="{2AC7674D-9D00-4EBA-BC0F-9AF87EA5F25F}"/>
              </a:ext>
            </a:extLst>
          </p:cNvPr>
          <p:cNvGrpSpPr/>
          <p:nvPr>
            <p:custDataLst>
              <p:tags r:id="rId17"/>
            </p:custDataLst>
          </p:nvPr>
        </p:nvGrpSpPr>
        <p:grpSpPr>
          <a:xfrm flipV="1">
            <a:off x="937979" y="4435667"/>
            <a:ext cx="3812805" cy="546349"/>
            <a:chOff x="1276193" y="3129949"/>
            <a:chExt cx="5475724" cy="784633"/>
          </a:xfrm>
        </p:grpSpPr>
        <p:grpSp>
          <p:nvGrpSpPr>
            <p:cNvPr id="85" name="Groupe 84">
              <a:extLst>
                <a:ext uri="{FF2B5EF4-FFF2-40B4-BE49-F238E27FC236}">
                  <a16:creationId xmlns:a16="http://schemas.microsoft.com/office/drawing/2014/main" id="{6B720E5A-64A7-417D-9B2E-C1C79FFEA1F4}"/>
                </a:ext>
              </a:extLst>
            </p:cNvPr>
            <p:cNvGrpSpPr/>
            <p:nvPr/>
          </p:nvGrpSpPr>
          <p:grpSpPr>
            <a:xfrm rot="10800000" flipH="1">
              <a:off x="1276193" y="3129949"/>
              <a:ext cx="4206231" cy="784633"/>
              <a:chOff x="4566618" y="4175210"/>
              <a:chExt cx="4091819" cy="784633"/>
            </a:xfrm>
          </p:grpSpPr>
          <p:sp>
            <p:nvSpPr>
              <p:cNvPr id="87" name="Ellipse 86">
                <a:extLst>
                  <a:ext uri="{FF2B5EF4-FFF2-40B4-BE49-F238E27FC236}">
                    <a16:creationId xmlns:a16="http://schemas.microsoft.com/office/drawing/2014/main" id="{BC0B130A-0DDF-4502-A018-3EF702B474E3}"/>
                  </a:ext>
                </a:extLst>
              </p:cNvPr>
              <p:cNvSpPr/>
              <p:nvPr/>
            </p:nvSpPr>
            <p:spPr>
              <a:xfrm>
                <a:off x="4566618" y="4175210"/>
                <a:ext cx="304801" cy="30480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cxnSp>
            <p:nvCxnSpPr>
              <p:cNvPr id="88" name="Connecteur droit 87">
                <a:extLst>
                  <a:ext uri="{FF2B5EF4-FFF2-40B4-BE49-F238E27FC236}">
                    <a16:creationId xmlns:a16="http://schemas.microsoft.com/office/drawing/2014/main" id="{6C388CD9-111D-4772-9C98-96014637B84E}"/>
                  </a:ext>
                </a:extLst>
              </p:cNvPr>
              <p:cNvCxnSpPr>
                <a:cxnSpLocks/>
                <a:stCxn id="87" idx="6"/>
              </p:cNvCxnSpPr>
              <p:nvPr/>
            </p:nvCxnSpPr>
            <p:spPr>
              <a:xfrm rot="10800000" flipH="1" flipV="1">
                <a:off x="4871420" y="4327610"/>
                <a:ext cx="3787017" cy="6322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6" name="Connecteur droit 85">
              <a:extLst>
                <a:ext uri="{FF2B5EF4-FFF2-40B4-BE49-F238E27FC236}">
                  <a16:creationId xmlns:a16="http://schemas.microsoft.com/office/drawing/2014/main" id="{A3CF6E29-7883-4A2B-8A72-4EF9D1681894}"/>
                </a:ext>
              </a:extLst>
            </p:cNvPr>
            <p:cNvCxnSpPr>
              <a:cxnSpLocks/>
              <a:endCxn id="89" idx="1"/>
            </p:cNvCxnSpPr>
            <p:nvPr/>
          </p:nvCxnSpPr>
          <p:spPr>
            <a:xfrm>
              <a:off x="5450709" y="3136472"/>
              <a:ext cx="1301208" cy="205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ZoneTexte 88">
            <a:extLst>
              <a:ext uri="{FF2B5EF4-FFF2-40B4-BE49-F238E27FC236}">
                <a16:creationId xmlns:a16="http://schemas.microsoft.com/office/drawing/2014/main" id="{9DC1C4DC-1FBF-46E9-82B9-4B93D6021571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4750784" y="4701557"/>
            <a:ext cx="212241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CA" sz="2800" b="1" dirty="0">
                <a:solidFill>
                  <a:schemeClr val="accent3"/>
                </a:solidFill>
              </a:rPr>
              <a:t>V</a:t>
            </a:r>
            <a:r>
              <a:rPr lang="fr-CA" sz="2800" b="1" baseline="-25000" dirty="0">
                <a:solidFill>
                  <a:schemeClr val="accent3"/>
                </a:solidFill>
              </a:rPr>
              <a:t>gaz1</a:t>
            </a:r>
            <a:r>
              <a:rPr lang="fr-CA" sz="2800" b="1" dirty="0">
                <a:solidFill>
                  <a:srgbClr val="92D050"/>
                </a:solidFill>
              </a:rPr>
              <a:t> </a:t>
            </a:r>
            <a:r>
              <a:rPr lang="fr-CA" sz="2800" b="1" dirty="0"/>
              <a:t>=</a:t>
            </a:r>
            <a:r>
              <a:rPr lang="fr-CA" sz="2800" b="1" dirty="0">
                <a:solidFill>
                  <a:srgbClr val="92D050"/>
                </a:solidFill>
              </a:rPr>
              <a:t> </a:t>
            </a:r>
            <a:r>
              <a:rPr lang="fr-CA" sz="2800" b="1" dirty="0">
                <a:solidFill>
                  <a:schemeClr val="accent5"/>
                </a:solidFill>
              </a:rPr>
              <a:t>V</a:t>
            </a:r>
            <a:r>
              <a:rPr lang="fr-CA" sz="2800" b="1" baseline="-25000" dirty="0">
                <a:solidFill>
                  <a:schemeClr val="accent5"/>
                </a:solidFill>
              </a:rPr>
              <a:t>gaz2</a:t>
            </a:r>
          </a:p>
        </p:txBody>
      </p:sp>
      <p:grpSp>
        <p:nvGrpSpPr>
          <p:cNvPr id="90" name="Groupe 89">
            <a:extLst>
              <a:ext uri="{FF2B5EF4-FFF2-40B4-BE49-F238E27FC236}">
                <a16:creationId xmlns:a16="http://schemas.microsoft.com/office/drawing/2014/main" id="{909B4C54-C867-4C93-8D5C-07DF15E27DCF}"/>
              </a:ext>
            </a:extLst>
          </p:cNvPr>
          <p:cNvGrpSpPr/>
          <p:nvPr>
            <p:custDataLst>
              <p:tags r:id="rId19"/>
            </p:custDataLst>
          </p:nvPr>
        </p:nvGrpSpPr>
        <p:grpSpPr>
          <a:xfrm flipH="1" flipV="1">
            <a:off x="6894357" y="4455811"/>
            <a:ext cx="3678352" cy="513854"/>
            <a:chOff x="1276191" y="3176616"/>
            <a:chExt cx="5282632" cy="737966"/>
          </a:xfrm>
        </p:grpSpPr>
        <p:grpSp>
          <p:nvGrpSpPr>
            <p:cNvPr id="91" name="Groupe 90">
              <a:extLst>
                <a:ext uri="{FF2B5EF4-FFF2-40B4-BE49-F238E27FC236}">
                  <a16:creationId xmlns:a16="http://schemas.microsoft.com/office/drawing/2014/main" id="{59E96994-02E7-4CD9-9BB8-9F273FFE9A94}"/>
                </a:ext>
              </a:extLst>
            </p:cNvPr>
            <p:cNvGrpSpPr/>
            <p:nvPr/>
          </p:nvGrpSpPr>
          <p:grpSpPr>
            <a:xfrm rot="10800000" flipH="1">
              <a:off x="1276191" y="3176616"/>
              <a:ext cx="3777382" cy="737966"/>
              <a:chOff x="4566618" y="4175210"/>
              <a:chExt cx="3674636" cy="737966"/>
            </a:xfrm>
          </p:grpSpPr>
          <p:sp>
            <p:nvSpPr>
              <p:cNvPr id="93" name="Ellipse 92">
                <a:extLst>
                  <a:ext uri="{FF2B5EF4-FFF2-40B4-BE49-F238E27FC236}">
                    <a16:creationId xmlns:a16="http://schemas.microsoft.com/office/drawing/2014/main" id="{1038B6FB-462A-471C-B25C-E9EB79D82242}"/>
                  </a:ext>
                </a:extLst>
              </p:cNvPr>
              <p:cNvSpPr/>
              <p:nvPr/>
            </p:nvSpPr>
            <p:spPr>
              <a:xfrm>
                <a:off x="4566618" y="4175210"/>
                <a:ext cx="304801" cy="30480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cxnSp>
            <p:nvCxnSpPr>
              <p:cNvPr id="94" name="Connecteur droit 93">
                <a:extLst>
                  <a:ext uri="{FF2B5EF4-FFF2-40B4-BE49-F238E27FC236}">
                    <a16:creationId xmlns:a16="http://schemas.microsoft.com/office/drawing/2014/main" id="{6AB0DDC7-9F23-47F2-9A9C-FF482EB3D624}"/>
                  </a:ext>
                </a:extLst>
              </p:cNvPr>
              <p:cNvCxnSpPr>
                <a:cxnSpLocks/>
                <a:stCxn id="93" idx="6"/>
              </p:cNvCxnSpPr>
              <p:nvPr/>
            </p:nvCxnSpPr>
            <p:spPr>
              <a:xfrm rot="10800000" flipH="1" flipV="1">
                <a:off x="4871418" y="4327610"/>
                <a:ext cx="3369836" cy="5855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Connecteur droit 91">
              <a:extLst>
                <a:ext uri="{FF2B5EF4-FFF2-40B4-BE49-F238E27FC236}">
                  <a16:creationId xmlns:a16="http://schemas.microsoft.com/office/drawing/2014/main" id="{0F8A7C2F-C1DC-478A-85E9-90D7721938CA}"/>
                </a:ext>
              </a:extLst>
            </p:cNvPr>
            <p:cNvCxnSpPr>
              <a:cxnSpLocks/>
            </p:cNvCxnSpPr>
            <p:nvPr/>
          </p:nvCxnSpPr>
          <p:spPr>
            <a:xfrm>
              <a:off x="5023192" y="3180089"/>
              <a:ext cx="1535631" cy="93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Espace réservé du contenu 3">
            <a:extLst>
              <a:ext uri="{FF2B5EF4-FFF2-40B4-BE49-F238E27FC236}">
                <a16:creationId xmlns:a16="http://schemas.microsoft.com/office/drawing/2014/main" id="{94CC930E-F8D6-493E-8B16-BA9E776483CD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>
          <a:xfrm>
            <a:off x="547645" y="6305624"/>
            <a:ext cx="11096710" cy="367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CA" b="1" dirty="0"/>
              <a:t>*Attention, les masses seront différentes.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BBC6220-4B41-4DBF-B4BE-1AD3CF1E7FF9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8068258" y="605704"/>
            <a:ext cx="2365187" cy="137160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/>
              <a:t>Bref, ceci permet d’identifier un gaz inconnu. </a:t>
            </a:r>
          </a:p>
          <a:p>
            <a:pPr algn="ctr"/>
            <a:r>
              <a:rPr lang="fr-CA" dirty="0"/>
              <a:t>(Ex. p. 87 #17, 18)</a:t>
            </a:r>
          </a:p>
        </p:txBody>
      </p:sp>
      <p:sp>
        <p:nvSpPr>
          <p:cNvPr id="116" name="Espace réservé du contenu 3">
            <a:extLst>
              <a:ext uri="{FF2B5EF4-FFF2-40B4-BE49-F238E27FC236}">
                <a16:creationId xmlns:a16="http://schemas.microsoft.com/office/drawing/2014/main" id="{D1DC50AB-E38F-4BE2-ABAC-CAF85ECC19F2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>
          <a:xfrm>
            <a:off x="680321" y="5390463"/>
            <a:ext cx="11096710" cy="850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CA" dirty="0"/>
              <a:t>Ainsi, le </a:t>
            </a:r>
            <a:r>
              <a:rPr lang="fr-CA" b="1" dirty="0">
                <a:solidFill>
                  <a:schemeClr val="accent3"/>
                </a:solidFill>
              </a:rPr>
              <a:t>nombre de moles du gaz 1</a:t>
            </a:r>
            <a:r>
              <a:rPr lang="fr-CA" dirty="0"/>
              <a:t> sera égale au </a:t>
            </a:r>
            <a:r>
              <a:rPr lang="fr-CA" b="1" dirty="0">
                <a:solidFill>
                  <a:schemeClr val="accent5"/>
                </a:solidFill>
              </a:rPr>
              <a:t>nombre de moles du gaz 2</a:t>
            </a:r>
            <a:r>
              <a:rPr lang="fr-CA" dirty="0"/>
              <a:t>. </a:t>
            </a:r>
            <a:r>
              <a:rPr lang="fr-CA" b="1" dirty="0"/>
              <a:t>(</a:t>
            </a:r>
            <a:r>
              <a:rPr lang="fr-CA" b="1" dirty="0">
                <a:solidFill>
                  <a:schemeClr val="accent3"/>
                </a:solidFill>
              </a:rPr>
              <a:t>n</a:t>
            </a:r>
            <a:r>
              <a:rPr lang="fr-CA" b="1" baseline="-25000" dirty="0">
                <a:solidFill>
                  <a:schemeClr val="accent3"/>
                </a:solidFill>
              </a:rPr>
              <a:t>gaz1</a:t>
            </a:r>
            <a:r>
              <a:rPr lang="fr-CA" b="1" dirty="0"/>
              <a:t> = </a:t>
            </a:r>
            <a:r>
              <a:rPr lang="fr-CA" b="1" dirty="0">
                <a:solidFill>
                  <a:schemeClr val="accent5"/>
                </a:solidFill>
              </a:rPr>
              <a:t>n</a:t>
            </a:r>
            <a:r>
              <a:rPr lang="fr-CA" b="1" baseline="-25000" dirty="0">
                <a:solidFill>
                  <a:schemeClr val="accent5"/>
                </a:solidFill>
              </a:rPr>
              <a:t>gaz2</a:t>
            </a:r>
            <a:r>
              <a:rPr lang="fr-CA" b="1" dirty="0"/>
              <a:t>)</a:t>
            </a:r>
          </a:p>
        </p:txBody>
      </p:sp>
      <p:sp>
        <p:nvSpPr>
          <p:cNvPr id="49" name="Titre 1">
            <a:extLst>
              <a:ext uri="{FF2B5EF4-FFF2-40B4-BE49-F238E27FC236}">
                <a16:creationId xmlns:a16="http://schemas.microsoft.com/office/drawing/2014/main" id="{B0511DC7-85F0-4A42-900A-BA82D2B3182F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2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 76 à 81</a:t>
            </a:r>
          </a:p>
        </p:txBody>
      </p:sp>
    </p:spTree>
    <p:extLst>
      <p:ext uri="{BB962C8B-B14F-4D97-AF65-F5344CB8AC3E}">
        <p14:creationId xmlns:p14="http://schemas.microsoft.com/office/powerpoint/2010/main" val="3965774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139 L 0.04388 -0.05856 L 0.09049 0.00533 L 0.00195 0.1081 L -0.00026 -0.00139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26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00371 L -0.08138 -0.00949 L 0.03346 0.05046 L -0.08138 0.09977 L -0.00417 0.12269 L -0.00182 0.00371 Z " pathEditMode="relative" rAng="0" ptsTypes="AAAA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52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347 L -0.0082 -0.12732 L 0.06016 -0.09815 L -0.05612 -0.03009 L 0.00013 0.00347 Z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65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139 L 0.04388 -0.05857 L 0.09049 0.00532 L 0.00195 0.1081 L -0.00026 -0.00139 Z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26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0037 L -0.08138 -0.00949 L 0.03346 0.05046 L -0.08138 0.09977 L -0.00417 0.12268 L -0.00182 0.0037 Z " pathEditMode="relative" rAng="0" ptsTypes="AAAA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52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348 L -0.0082 -0.12731 L 0.06016 -0.09814 L -0.05612 -0.03009 L 0.00013 0.00348 Z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-0.01132 0.29467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1472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-0.00299 0.2976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488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75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67" grpId="0"/>
      <p:bldP spid="89" grpId="0"/>
      <p:bldP spid="112" grpId="0"/>
      <p:bldP spid="115" grpId="0" animBg="1"/>
      <p:bldP spid="1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8841D78-2B07-49B0-9414-F0B5EFA5274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fr-CA" b="1" dirty="0"/>
              <a:t>Étapes de résolution d’un problème</a:t>
            </a:r>
            <a:endParaRPr lang="fr-CA" dirty="0"/>
          </a:p>
        </p:txBody>
      </p:sp>
      <p:sp>
        <p:nvSpPr>
          <p:cNvPr id="18" name="Espace réservé du contenu 17">
            <a:extLst>
              <a:ext uri="{FF2B5EF4-FFF2-40B4-BE49-F238E27FC236}">
                <a16:creationId xmlns:a16="http://schemas.microsoft.com/office/drawing/2014/main" id="{BBCA96C7-0A3E-488B-B578-50488ADD5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1990722"/>
            <a:ext cx="10210800" cy="4867278"/>
          </a:xfrm>
        </p:spPr>
        <p:txBody>
          <a:bodyPr anchor="ctr"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fr-CA" dirty="0"/>
              <a:t>Lire le problème et mettre en évidence les valeurs données (utiliser un surligneur). </a:t>
            </a:r>
          </a:p>
          <a:p>
            <a:pPr>
              <a:lnSpc>
                <a:spcPct val="120000"/>
              </a:lnSpc>
            </a:pPr>
            <a:r>
              <a:rPr lang="fr-CA" dirty="0"/>
              <a:t>Résoudre un problème en utilisant les sections suivantes: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fr-CA" dirty="0"/>
              <a:t>Données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r-CA" dirty="0"/>
              <a:t>Identifier  et classer les variables (V, T, P et n) du problème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r-CA" dirty="0"/>
              <a:t>Identifier les deux variables qui vont changer; identifier les deux variables fixes (constantes)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r-CA" dirty="0"/>
              <a:t>Convertir les valeurs au besoin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fr-CA" dirty="0"/>
              <a:t>Formule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r-CA" dirty="0"/>
              <a:t>Choisir la relation (la loi) appropriée et l’écrire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r-CA" dirty="0"/>
              <a:t>Isoler la variable cherchée selon les besoins du problème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fr-CA" dirty="0"/>
              <a:t>Calculs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r-CA" dirty="0"/>
              <a:t>Substitution des valeurs avec unités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r-CA" dirty="0"/>
              <a:t>Calcul et isoler la réponse finale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fr-CA" dirty="0"/>
              <a:t>Réponse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r-CA" dirty="0"/>
              <a:t>SVP encadrer ou encercler la réponse pour simplifier la tâche du correcteur</a:t>
            </a:r>
          </a:p>
        </p:txBody>
      </p:sp>
      <p:pic>
        <p:nvPicPr>
          <p:cNvPr id="7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04082626-A9A8-4C79-A2CF-6D0E17A885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4" t="9091" r="7394"/>
          <a:stretch/>
        </p:blipFill>
        <p:spPr bwMode="auto">
          <a:xfrm>
            <a:off x="10569532" y="1990722"/>
            <a:ext cx="1619291" cy="486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85B65E0D-19EC-4D7C-B0AC-7E8630440C59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 1 et 2</a:t>
            </a:r>
          </a:p>
        </p:txBody>
      </p:sp>
    </p:spTree>
    <p:extLst>
      <p:ext uri="{BB962C8B-B14F-4D97-AF65-F5344CB8AC3E}">
        <p14:creationId xmlns:p14="http://schemas.microsoft.com/office/powerpoint/2010/main" val="57516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26178900-4B4F-44E1-9DC6-3BFB65E194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9091" r="7393"/>
          <a:stretch/>
        </p:blipFill>
        <p:spPr bwMode="auto">
          <a:xfrm>
            <a:off x="-3176" y="10"/>
            <a:ext cx="1219200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C8D824E-2FE2-436D-BA86-C0386D8FA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940240"/>
          </a:xfrm>
        </p:spPr>
        <p:txBody>
          <a:bodyPr>
            <a:normAutofit/>
          </a:bodyPr>
          <a:lstStyle/>
          <a:p>
            <a:r>
              <a:rPr lang="fr-CA" sz="4800" b="1" dirty="0"/>
              <a:t>Exemples d’exercices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4E62E99-E55A-4404-B79D-9C8CC8523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2B71E6-6516-4BB6-B895-35E8F2892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BB39608-D59B-4A40-BD24-A3B510F02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10C16024-6E80-47FF-8BB5-13554C684040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</a:t>
            </a:r>
          </a:p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1 et 2</a:t>
            </a:r>
            <a:endParaRPr lang="fr-C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3102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8841D78-2B07-49B0-9414-F0B5EFA5274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/>
              <a:t>Exemple 1</a:t>
            </a:r>
            <a:endParaRPr lang="fr-CA" dirty="0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BBB2A927-F7E3-4B1A-953A-078F0AB90892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04800" y="1990723"/>
            <a:ext cx="11812169" cy="889569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CA" dirty="0"/>
              <a:t>Un gaz occupe un volume de 45 </a:t>
            </a:r>
            <a:r>
              <a:rPr lang="fr-CA" dirty="0" err="1"/>
              <a:t>mL</a:t>
            </a:r>
            <a:r>
              <a:rPr lang="fr-CA" dirty="0"/>
              <a:t> à une pression de 680 mm Hg. À température constante, quel sera le volume de ce gaz si on amène la pression à 120 kPa?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6C797C45-BE94-495A-A978-BF2B2FFE274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96930" y="2935816"/>
            <a:ext cx="3492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1- Données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4EFBCA46-E5D9-456F-9024-79431C39401A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396929" y="3383905"/>
                <a:ext cx="3492887" cy="3302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b="1" dirty="0"/>
                  <a:t>T est constante</a:t>
                </a:r>
              </a:p>
              <a:p>
                <a:r>
                  <a:rPr lang="fr-CA" b="1" dirty="0"/>
                  <a:t>n est constant</a:t>
                </a:r>
              </a:p>
              <a:p>
                <a:endParaRPr lang="fr-CA" b="1" dirty="0"/>
              </a:p>
              <a:p>
                <a:r>
                  <a:rPr lang="fr-CA" b="1" dirty="0"/>
                  <a:t>P</a:t>
                </a:r>
                <a:r>
                  <a:rPr lang="fr-CA" b="1" baseline="-25000" dirty="0"/>
                  <a:t>1</a:t>
                </a:r>
                <a:r>
                  <a:rPr lang="fr-CA" b="1" dirty="0"/>
                  <a:t>  = 680 </a:t>
                </a:r>
                <a:r>
                  <a:rPr lang="fr-CA" b="1" dirty="0" err="1"/>
                  <a:t>mmHg</a:t>
                </a:r>
                <a:r>
                  <a:rPr lang="fr-CA" b="1" dirty="0"/>
                  <a:t> </a:t>
                </a:r>
              </a:p>
              <a:p>
                <a:r>
                  <a:rPr lang="fr-CA" b="1" dirty="0"/>
                  <a:t>	101,3kPa </a:t>
                </a:r>
                <a:r>
                  <a:rPr lang="fr-CA" b="1" dirty="0">
                    <a:sym typeface="Wingdings" panose="05000000000000000000" pitchFamily="2" charset="2"/>
                  </a:rPr>
                  <a:t> 760 </a:t>
                </a:r>
                <a:r>
                  <a:rPr lang="fr-CA" b="1" dirty="0" err="1">
                    <a:sym typeface="Wingdings" panose="05000000000000000000" pitchFamily="2" charset="2"/>
                  </a:rPr>
                  <a:t>mmHg</a:t>
                </a:r>
                <a:endParaRPr lang="fr-CA" b="1" dirty="0">
                  <a:sym typeface="Wingdings" panose="05000000000000000000" pitchFamily="2" charset="2"/>
                </a:endParaRPr>
              </a:p>
              <a:p>
                <a:r>
                  <a:rPr lang="fr-CA" b="1" dirty="0">
                    <a:sym typeface="Wingdings" panose="05000000000000000000" pitchFamily="2" charset="2"/>
                  </a:rPr>
                  <a:t>	      x kPa  680 </a:t>
                </a:r>
                <a:r>
                  <a:rPr lang="fr-CA" b="1" dirty="0" err="1">
                    <a:sym typeface="Wingdings" panose="05000000000000000000" pitchFamily="2" charset="2"/>
                  </a:rPr>
                  <a:t>mmHg</a:t>
                </a:r>
                <a:endParaRPr lang="fr-CA" b="1" dirty="0">
                  <a:sym typeface="Wingdings" panose="05000000000000000000" pitchFamily="2" charset="2"/>
                </a:endParaRPr>
              </a:p>
              <a:p>
                <a:r>
                  <a:rPr lang="fr-CA" b="1" dirty="0">
                    <a:sym typeface="Wingdings" panose="05000000000000000000" pitchFamily="2" charset="2"/>
                  </a:rPr>
                  <a:t>	x kPa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𝟏𝟎𝟏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𝟑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𝒌𝑷𝒂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∙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𝟔𝟖𝟎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𝒎𝒎𝑯𝒈</m:t>
                        </m:r>
                      </m:num>
                      <m:den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𝟕𝟔𝟎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𝒎𝒎𝑯𝒈</m:t>
                        </m:r>
                      </m:den>
                    </m:f>
                  </m:oMath>
                </a14:m>
                <a:endParaRPr lang="fr-CA" b="1" dirty="0"/>
              </a:p>
              <a:p>
                <a:r>
                  <a:rPr lang="fr-CA" b="1" dirty="0"/>
                  <a:t>	x kPa = 90,63kPa</a:t>
                </a:r>
              </a:p>
              <a:p>
                <a:r>
                  <a:rPr lang="fr-CA" b="1" dirty="0"/>
                  <a:t>V</a:t>
                </a:r>
                <a:r>
                  <a:rPr lang="fr-CA" b="1" baseline="-25000" dirty="0"/>
                  <a:t>1</a:t>
                </a:r>
                <a:r>
                  <a:rPr lang="fr-CA" b="1" dirty="0"/>
                  <a:t> = 45 </a:t>
                </a:r>
                <a:r>
                  <a:rPr lang="fr-CA" b="1" dirty="0" err="1"/>
                  <a:t>mL</a:t>
                </a:r>
                <a:endParaRPr lang="fr-CA" b="1" dirty="0"/>
              </a:p>
              <a:p>
                <a:r>
                  <a:rPr lang="fr-CA" b="1" dirty="0"/>
                  <a:t>P</a:t>
                </a:r>
                <a:r>
                  <a:rPr lang="fr-CA" b="1" baseline="-25000" dirty="0"/>
                  <a:t>2</a:t>
                </a:r>
                <a:r>
                  <a:rPr lang="fr-CA" b="1" dirty="0"/>
                  <a:t> = 120 kPa</a:t>
                </a:r>
              </a:p>
              <a:p>
                <a:r>
                  <a:rPr lang="fr-CA" b="1" dirty="0"/>
                  <a:t>V</a:t>
                </a:r>
                <a:r>
                  <a:rPr lang="fr-CA" b="1" baseline="-25000" dirty="0"/>
                  <a:t>2</a:t>
                </a:r>
                <a:r>
                  <a:rPr lang="fr-CA" b="1" dirty="0"/>
                  <a:t> = ?</a:t>
                </a:r>
              </a:p>
            </p:txBody>
          </p:sp>
        </mc:Choice>
        <mc:Fallback xmlns=""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4EFBCA46-E5D9-456F-9024-79431C394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396929" y="3383905"/>
                <a:ext cx="3492887" cy="3302122"/>
              </a:xfrm>
              <a:prstGeom prst="rect">
                <a:avLst/>
              </a:prstGeom>
              <a:blipFill>
                <a:blip r:embed="rId15"/>
                <a:stretch>
                  <a:fillRect l="-1396" t="-1107" b="-1845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ZoneTexte 65">
            <a:extLst>
              <a:ext uri="{FF2B5EF4-FFF2-40B4-BE49-F238E27FC236}">
                <a16:creationId xmlns:a16="http://schemas.microsoft.com/office/drawing/2014/main" id="{F4632910-E856-46A8-ADC0-38C728BCB55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315241" y="2935816"/>
            <a:ext cx="2106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2- Formule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C666276A-CFC9-46C4-9DED-D5A01790DB5A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315240" y="3383905"/>
                <a:ext cx="2106848" cy="1642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000" b="1" i="1">
                        <a:latin typeface="Cambria Math"/>
                        <a:ea typeface="Cambria Math"/>
                      </a:rPr>
                      <m:t>= 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𝑷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𝑽</m:t>
                        </m:r>
                      </m:e>
                      <m:sub>
                        <m:r>
                          <a:rPr lang="fr-CA" sz="2000" b="1" i="1">
                            <a:latin typeface="Cambria Math" panose="02040503050406030204" pitchFamily="18" charset="0"/>
                            <a:ea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fr-CA" sz="2000" b="1" dirty="0"/>
                  <a:t> </a:t>
                </a:r>
              </a:p>
              <a:p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0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CA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fr-CA" sz="20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A" sz="20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2000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fr-CA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CA" sz="2000" b="1" dirty="0">
                  <a:solidFill>
                    <a:schemeClr val="tx1"/>
                  </a:solidFill>
                </a:endParaRPr>
              </a:p>
              <a:p>
                <a:endParaRPr lang="fr-C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C666276A-CFC9-46C4-9DED-D5A01790D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4315240" y="3383905"/>
                <a:ext cx="2106848" cy="164218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ZoneTexte 67">
            <a:extLst>
              <a:ext uri="{FF2B5EF4-FFF2-40B4-BE49-F238E27FC236}">
                <a16:creationId xmlns:a16="http://schemas.microsoft.com/office/drawing/2014/main" id="{3AAB9617-80F5-4557-B331-39279005BC7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608232" y="2935816"/>
            <a:ext cx="3100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3- Calculs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id="{0E4E4F2F-1607-47FC-9032-3C32FBD86177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6572250" y="3383905"/>
                <a:ext cx="3136924" cy="2226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0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CA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fr-CA" sz="20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A" sz="20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2000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fr-CA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CA" sz="2000" b="1" dirty="0">
                  <a:solidFill>
                    <a:schemeClr val="tx1"/>
                  </a:solidFill>
                </a:endParaRPr>
              </a:p>
              <a:p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0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CA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CA" sz="2000" b="1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fr-CA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𝟗𝟎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𝟔𝟑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𝒌𝑷𝒂</m:t>
                          </m:r>
                          <m:r>
                            <a:rPr lang="fr-CA" sz="2000" b="1" i="1">
                              <a:latin typeface="Cambria Math" panose="02040503050406030204" pitchFamily="18" charset="0"/>
                              <a:ea typeface="Cambria Math"/>
                            </a:rPr>
                            <m:t> ∙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𝟒𝟓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𝒎𝑳</m:t>
                          </m:r>
                        </m:num>
                        <m:den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𝟏𝟐𝟎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𝒌𝑷𝒂</m:t>
                          </m:r>
                        </m:den>
                      </m:f>
                    </m:oMath>
                  </m:oMathPara>
                </a14:m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0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CA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fr-CA" sz="2000" b="1" dirty="0">
                    <a:solidFill>
                      <a:schemeClr val="tx1"/>
                    </a:solidFill>
                  </a:rPr>
                  <a:t> 33,97 </a:t>
                </a:r>
                <a:r>
                  <a:rPr lang="fr-CA" sz="2000" b="1" dirty="0" err="1">
                    <a:solidFill>
                      <a:schemeClr val="tx1"/>
                    </a:solidFill>
                  </a:rPr>
                  <a:t>mL</a:t>
                </a:r>
                <a:endParaRPr lang="fr-C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id="{0E4E4F2F-1607-47FC-9032-3C32FBD86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8"/>
                </p:custDataLst>
              </p:nvPr>
            </p:nvSpPr>
            <p:spPr>
              <a:xfrm>
                <a:off x="6572250" y="3383905"/>
                <a:ext cx="3136924" cy="2226828"/>
              </a:xfrm>
              <a:prstGeom prst="rect">
                <a:avLst/>
              </a:prstGeom>
              <a:blipFill>
                <a:blip r:embed="rId19"/>
                <a:stretch>
                  <a:fillRect b="-3836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ZoneTexte 69">
            <a:extLst>
              <a:ext uri="{FF2B5EF4-FFF2-40B4-BE49-F238E27FC236}">
                <a16:creationId xmlns:a16="http://schemas.microsoft.com/office/drawing/2014/main" id="{9D205DAA-B9CF-4A31-8173-D7EAA06E17E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0134601" y="2935816"/>
            <a:ext cx="198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4- Réponse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1AE4CB3D-1683-4034-B7C5-FB4FFE0AABD6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0134600" y="3383905"/>
            <a:ext cx="198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V</a:t>
            </a:r>
            <a:r>
              <a:rPr lang="fr-CA" sz="2000" b="1" baseline="-25000" dirty="0"/>
              <a:t>2</a:t>
            </a:r>
            <a:r>
              <a:rPr lang="fr-CA" sz="2000" b="1" dirty="0"/>
              <a:t> = 33,97 </a:t>
            </a:r>
            <a:r>
              <a:rPr lang="fr-CA" sz="2000" b="1" dirty="0" err="1"/>
              <a:t>mL</a:t>
            </a:r>
            <a:endParaRPr lang="fr-CA" sz="2000" b="1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C6B9A84F-EFDA-4A29-89B0-C6BCD440C364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2226752" y="4204995"/>
            <a:ext cx="1738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rgbClr val="FFFF00"/>
                </a:solidFill>
                <a:sym typeface="Wingdings" panose="05000000000000000000" pitchFamily="2" charset="2"/>
              </a:rPr>
              <a:t> 90,63 kPa</a:t>
            </a:r>
            <a:endParaRPr lang="fr-CA" sz="2000" b="1" dirty="0">
              <a:solidFill>
                <a:srgbClr val="FFFF00"/>
              </a:solidFill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8C1FFB6-6D7A-4CB7-BA01-63A40C350470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1 et 2</a:t>
            </a:r>
          </a:p>
        </p:txBody>
      </p:sp>
    </p:spTree>
    <p:extLst>
      <p:ext uri="{BB962C8B-B14F-4D97-AF65-F5344CB8AC3E}">
        <p14:creationId xmlns:p14="http://schemas.microsoft.com/office/powerpoint/2010/main" val="955913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5" grpId="0"/>
      <p:bldP spid="66" grpId="0"/>
      <p:bldP spid="67" grpId="0" build="p"/>
      <p:bldP spid="68" grpId="0"/>
      <p:bldP spid="69" grpId="0" build="p"/>
      <p:bldP spid="70" grpId="0"/>
      <p:bldP spid="71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8841D78-2B07-49B0-9414-F0B5EFA5274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/>
              <a:t>Exemple 2</a:t>
            </a:r>
            <a:endParaRPr lang="fr-CA" dirty="0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BBB2A927-F7E3-4B1A-953A-078F0AB90892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57175" y="2247898"/>
            <a:ext cx="11812169" cy="1181102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CA" dirty="0"/>
              <a:t>Un échantillon de He</a:t>
            </a:r>
            <a:r>
              <a:rPr lang="fr-CA" baseline="-25000" dirty="0"/>
              <a:t>(g)</a:t>
            </a:r>
            <a:r>
              <a:rPr lang="fr-CA" dirty="0"/>
              <a:t> est récolté à TAPN dans une balle élastique de 2.5 L. Si la balle est immergée dans un contenant d’eau, aussi à la température ambiante, alors que la pression augmente à 110.6 kPa, quelle sera le volume finale de la balle?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6C797C45-BE94-495A-A978-BF2B2FFE274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49306" y="3686175"/>
            <a:ext cx="3492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1- Données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4EFBCA46-E5D9-456F-9024-79431C39401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49305" y="4134264"/>
            <a:ext cx="34928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Conditions TAPN</a:t>
            </a:r>
          </a:p>
          <a:p>
            <a:r>
              <a:rPr lang="fr-CA" sz="2000" b="1" dirty="0"/>
              <a:t>T est constante</a:t>
            </a:r>
          </a:p>
          <a:p>
            <a:endParaRPr lang="fr-CA" sz="2000" b="1" dirty="0"/>
          </a:p>
          <a:p>
            <a:r>
              <a:rPr lang="fr-CA" sz="2000" b="1" dirty="0"/>
              <a:t>P</a:t>
            </a:r>
            <a:r>
              <a:rPr lang="fr-CA" sz="2000" b="1" baseline="-25000" dirty="0"/>
              <a:t>1</a:t>
            </a:r>
            <a:r>
              <a:rPr lang="fr-CA" sz="2000" b="1" dirty="0"/>
              <a:t> = 101,3 kPa</a:t>
            </a:r>
          </a:p>
          <a:p>
            <a:r>
              <a:rPr lang="fr-CA" sz="2000" b="1" dirty="0"/>
              <a:t>V</a:t>
            </a:r>
            <a:r>
              <a:rPr lang="fr-CA" sz="2000" b="1" baseline="-25000" dirty="0"/>
              <a:t>1</a:t>
            </a:r>
            <a:r>
              <a:rPr lang="fr-CA" sz="2000" b="1" dirty="0"/>
              <a:t> = 2,5 L</a:t>
            </a:r>
          </a:p>
          <a:p>
            <a:r>
              <a:rPr lang="fr-CA" sz="2000" b="1" dirty="0"/>
              <a:t>P</a:t>
            </a:r>
            <a:r>
              <a:rPr lang="fr-CA" sz="2000" b="1" baseline="-25000" dirty="0"/>
              <a:t>2</a:t>
            </a:r>
            <a:r>
              <a:rPr lang="fr-CA" sz="2000" b="1" dirty="0"/>
              <a:t> = 110,6 kPa</a:t>
            </a:r>
          </a:p>
          <a:p>
            <a:r>
              <a:rPr lang="fr-CA" sz="2000" b="1" dirty="0"/>
              <a:t>V</a:t>
            </a:r>
            <a:r>
              <a:rPr lang="fr-CA" sz="2000" b="1" baseline="-25000" dirty="0"/>
              <a:t>2</a:t>
            </a:r>
            <a:r>
              <a:rPr lang="fr-CA" sz="2000" b="1" dirty="0"/>
              <a:t> = ?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F4632910-E856-46A8-ADC0-38C728BCB55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181379" y="3686175"/>
            <a:ext cx="2106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2- Formule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C666276A-CFC9-46C4-9DED-D5A01790DB5A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181378" y="4134264"/>
                <a:ext cx="2106848" cy="1642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000" b="1" i="1">
                        <a:latin typeface="Cambria Math"/>
                        <a:ea typeface="Cambria Math"/>
                      </a:rPr>
                      <m:t>= 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𝑷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𝑽</m:t>
                        </m:r>
                      </m:e>
                      <m:sub>
                        <m:r>
                          <a:rPr lang="fr-CA" sz="2000" b="1" i="1">
                            <a:latin typeface="Cambria Math" panose="02040503050406030204" pitchFamily="18" charset="0"/>
                            <a:ea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fr-CA" sz="2000" b="1" dirty="0"/>
                  <a:t> </a:t>
                </a:r>
              </a:p>
              <a:p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0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CA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fr-CA" sz="20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A" sz="20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2000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fr-CA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CA" sz="2000" b="1" dirty="0">
                  <a:solidFill>
                    <a:schemeClr val="tx1"/>
                  </a:solidFill>
                </a:endParaRPr>
              </a:p>
              <a:p>
                <a:endParaRPr lang="fr-C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C666276A-CFC9-46C4-9DED-D5A01790D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4181378" y="4134264"/>
                <a:ext cx="2106848" cy="164218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ZoneTexte 67">
            <a:extLst>
              <a:ext uri="{FF2B5EF4-FFF2-40B4-BE49-F238E27FC236}">
                <a16:creationId xmlns:a16="http://schemas.microsoft.com/office/drawing/2014/main" id="{3AAB9617-80F5-4557-B331-39279005BC7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381711" y="3686175"/>
            <a:ext cx="2812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3- Calculs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id="{0E4E4F2F-1607-47FC-9032-3C32FBD86177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6343652" y="4134264"/>
                <a:ext cx="3317898" cy="2259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0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CA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fr-CA" sz="20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A" sz="20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2000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fr-CA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CA" sz="2000" b="1" dirty="0">
                  <a:solidFill>
                    <a:schemeClr val="tx1"/>
                  </a:solidFill>
                </a:endParaRPr>
              </a:p>
              <a:p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0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CA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CA" sz="2000" b="1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fr-CA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𝟏𝟎𝟏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𝟑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𝒌𝑷𝒂</m:t>
                          </m:r>
                          <m:r>
                            <a:rPr lang="fr-CA" sz="2000" b="1" i="1">
                              <a:latin typeface="Cambria Math" panose="02040503050406030204" pitchFamily="18" charset="0"/>
                              <a:ea typeface="Cambria Math"/>
                            </a:rPr>
                            <m:t> ∙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𝟐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𝟓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𝑳</m:t>
                          </m:r>
                        </m:num>
                        <m:den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𝟏𝟏𝟎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𝟔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𝒌𝑷𝒂</m:t>
                          </m:r>
                        </m:den>
                      </m:f>
                    </m:oMath>
                  </m:oMathPara>
                </a14:m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0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CA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fr-CA" sz="2000" b="1" dirty="0">
                    <a:solidFill>
                      <a:schemeClr val="tx1"/>
                    </a:solidFill>
                  </a:rPr>
                  <a:t> </a:t>
                </a:r>
                <a:r>
                  <a:rPr lang="fr-CA" sz="2000" b="1" dirty="0"/>
                  <a:t>2</a:t>
                </a:r>
                <a:r>
                  <a:rPr lang="fr-CA" sz="2000" b="1" dirty="0">
                    <a:solidFill>
                      <a:schemeClr val="tx1"/>
                    </a:solidFill>
                  </a:rPr>
                  <a:t>,29 L</a:t>
                </a:r>
              </a:p>
            </p:txBody>
          </p:sp>
        </mc:Choice>
        <mc:Fallback xmlns=""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id="{0E4E4F2F-1607-47FC-9032-3C32FBD86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6343652" y="4134264"/>
                <a:ext cx="3317898" cy="2259336"/>
              </a:xfrm>
              <a:prstGeom prst="rect">
                <a:avLst/>
              </a:prstGeom>
              <a:blipFill>
                <a:blip r:embed="rId16"/>
                <a:stretch>
                  <a:fillRect b="-3504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ZoneTexte 69">
            <a:extLst>
              <a:ext uri="{FF2B5EF4-FFF2-40B4-BE49-F238E27FC236}">
                <a16:creationId xmlns:a16="http://schemas.microsoft.com/office/drawing/2014/main" id="{9D205DAA-B9CF-4A31-8173-D7EAA06E17E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9716977" y="3686175"/>
            <a:ext cx="235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4- Réponse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1AE4CB3D-1683-4034-B7C5-FB4FFE0AABD6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716976" y="4134264"/>
            <a:ext cx="235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V</a:t>
            </a:r>
            <a:r>
              <a:rPr lang="fr-CA" sz="2000" b="1" baseline="-25000" dirty="0"/>
              <a:t>2</a:t>
            </a:r>
            <a:r>
              <a:rPr lang="fr-CA" sz="2000" b="1" dirty="0"/>
              <a:t> = 2,29 L</a:t>
            </a:r>
          </a:p>
        </p:txBody>
      </p:sp>
      <p:graphicFrame>
        <p:nvGraphicFramePr>
          <p:cNvPr id="16" name="Tableau 16">
            <a:extLst>
              <a:ext uri="{FF2B5EF4-FFF2-40B4-BE49-F238E27FC236}">
                <a16:creationId xmlns:a16="http://schemas.microsoft.com/office/drawing/2014/main" id="{403363BA-11FA-44AA-8148-F4CD4720B0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040645"/>
              </p:ext>
            </p:extLst>
          </p:nvPr>
        </p:nvGraphicFramePr>
        <p:xfrm>
          <a:off x="5872121" y="193990"/>
          <a:ext cx="4700588" cy="1925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50294">
                  <a:extLst>
                    <a:ext uri="{9D8B030D-6E8A-4147-A177-3AD203B41FA5}">
                      <a16:colId xmlns:a16="http://schemas.microsoft.com/office/drawing/2014/main" val="1841664322"/>
                    </a:ext>
                  </a:extLst>
                </a:gridCol>
                <a:gridCol w="2350294">
                  <a:extLst>
                    <a:ext uri="{9D8B030D-6E8A-4147-A177-3AD203B41FA5}">
                      <a16:colId xmlns:a16="http://schemas.microsoft.com/office/drawing/2014/main" val="3192034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Variables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Valeurs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621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Température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/>
                        <a:t>25 </a:t>
                      </a:r>
                      <a:r>
                        <a:rPr lang="fr-CA" b="1" baseline="30000" dirty="0" err="1"/>
                        <a:t>o</a:t>
                      </a:r>
                      <a:r>
                        <a:rPr lang="fr-CA" b="1" dirty="0" err="1"/>
                        <a:t>C</a:t>
                      </a:r>
                      <a:endParaRPr lang="fr-CA" b="1" dirty="0"/>
                    </a:p>
                    <a:p>
                      <a:pPr algn="ctr"/>
                      <a:r>
                        <a:rPr lang="fr-CA" b="1" dirty="0"/>
                        <a:t>298 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624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Pression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/>
                        <a:t>1 </a:t>
                      </a:r>
                      <a:r>
                        <a:rPr lang="fr-CA" b="1" dirty="0" err="1"/>
                        <a:t>atm</a:t>
                      </a:r>
                      <a:endParaRPr lang="fr-CA" b="1" dirty="0"/>
                    </a:p>
                    <a:p>
                      <a:pPr algn="ctr"/>
                      <a:r>
                        <a:rPr lang="fr-CA" b="1" dirty="0"/>
                        <a:t>101,3 kPa</a:t>
                      </a:r>
                    </a:p>
                    <a:p>
                      <a:pPr algn="ctr"/>
                      <a:r>
                        <a:rPr lang="fr-CA" b="1" dirty="0"/>
                        <a:t>760 </a:t>
                      </a:r>
                      <a:r>
                        <a:rPr lang="fr-CA" b="1" dirty="0" err="1"/>
                        <a:t>mmHg</a:t>
                      </a:r>
                      <a:endParaRPr lang="fr-C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474170"/>
                  </a:ext>
                </a:extLst>
              </a:tr>
            </a:tbl>
          </a:graphicData>
        </a:graphic>
      </p:graphicFrame>
      <p:sp>
        <p:nvSpPr>
          <p:cNvPr id="14" name="Titre 1">
            <a:extLst>
              <a:ext uri="{FF2B5EF4-FFF2-40B4-BE49-F238E27FC236}">
                <a16:creationId xmlns:a16="http://schemas.microsoft.com/office/drawing/2014/main" id="{E8C83C57-BDEF-4750-A699-4DD663C948FF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1 et 2</a:t>
            </a:r>
          </a:p>
        </p:txBody>
      </p:sp>
    </p:spTree>
    <p:extLst>
      <p:ext uri="{BB962C8B-B14F-4D97-AF65-F5344CB8AC3E}">
        <p14:creationId xmlns:p14="http://schemas.microsoft.com/office/powerpoint/2010/main" val="1111187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5" grpId="0"/>
      <p:bldP spid="66" grpId="0"/>
      <p:bldP spid="67" grpId="0" build="p"/>
      <p:bldP spid="68" grpId="0"/>
      <p:bldP spid="69" grpId="0" build="p"/>
      <p:bldP spid="70" grpId="0"/>
      <p:bldP spid="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8841D78-2B07-49B0-9414-F0B5EFA5274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/>
              <a:t>Exemple 3</a:t>
            </a:r>
            <a:endParaRPr lang="fr-CA" dirty="0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BBB2A927-F7E3-4B1A-953A-078F0AB90892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57175" y="1990722"/>
            <a:ext cx="11812169" cy="171195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CA" sz="2000" dirty="0"/>
              <a:t>Un échantillon de 28.7 ml de O</a:t>
            </a:r>
            <a:r>
              <a:rPr lang="fr-CA" sz="2000" baseline="-25000" dirty="0"/>
              <a:t>2(g)</a:t>
            </a:r>
            <a:r>
              <a:rPr lang="fr-CA" sz="2000" dirty="0"/>
              <a:t> est prélevé dans une seringue en verre à TAPN. Si la seringue est placé dans un four à 65°C jusqu’à ce que la température du gaz s’</a:t>
            </a:r>
            <a:r>
              <a:rPr lang="fr-CA" sz="2000" dirty="0" err="1"/>
              <a:t>équillibre</a:t>
            </a:r>
            <a:r>
              <a:rPr lang="fr-CA" sz="20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CA" sz="2000" dirty="0"/>
              <a:t>A) Quel volume occupera l’oxygène si la pression reste constante?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CA" sz="2000" dirty="0"/>
              <a:t>B) Si la seringue peut contenir jusqu’à 50 </a:t>
            </a:r>
            <a:r>
              <a:rPr lang="fr-CA" sz="2000" dirty="0" err="1"/>
              <a:t>mL</a:t>
            </a:r>
            <a:r>
              <a:rPr lang="fr-CA" sz="2000" dirty="0"/>
              <a:t>, est-ce que le piston pourra contenir tout le gaz?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6C797C45-BE94-495A-A978-BF2B2FFE274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49306" y="3789458"/>
            <a:ext cx="3492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1- Données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4EFBCA46-E5D9-456F-9024-79431C39401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49305" y="4237547"/>
            <a:ext cx="34928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Conditions TAPN</a:t>
            </a:r>
          </a:p>
          <a:p>
            <a:r>
              <a:rPr lang="fr-CA" sz="2000" b="1" dirty="0"/>
              <a:t>P est constante</a:t>
            </a:r>
          </a:p>
          <a:p>
            <a:r>
              <a:rPr lang="fr-CA" sz="2000" b="1" dirty="0"/>
              <a:t>n est constant</a:t>
            </a:r>
          </a:p>
          <a:p>
            <a:endParaRPr lang="fr-CA" sz="2000" b="1" dirty="0"/>
          </a:p>
          <a:p>
            <a:r>
              <a:rPr lang="fr-CA" sz="2000" b="1" dirty="0"/>
              <a:t>T</a:t>
            </a:r>
            <a:r>
              <a:rPr lang="fr-CA" sz="2000" b="1" baseline="-25000" dirty="0"/>
              <a:t>1</a:t>
            </a:r>
            <a:r>
              <a:rPr lang="fr-CA" sz="2000" b="1" dirty="0"/>
              <a:t> = 298 K</a:t>
            </a:r>
          </a:p>
          <a:p>
            <a:r>
              <a:rPr lang="fr-CA" sz="2000" b="1" dirty="0"/>
              <a:t>V</a:t>
            </a:r>
            <a:r>
              <a:rPr lang="fr-CA" sz="2000" b="1" baseline="-25000" dirty="0"/>
              <a:t>1</a:t>
            </a:r>
            <a:r>
              <a:rPr lang="fr-CA" sz="2000" b="1" dirty="0"/>
              <a:t> = 28,7 </a:t>
            </a:r>
            <a:r>
              <a:rPr lang="fr-CA" sz="2000" b="1" dirty="0" err="1"/>
              <a:t>mL</a:t>
            </a:r>
            <a:endParaRPr lang="fr-CA" sz="2000" b="1" dirty="0"/>
          </a:p>
          <a:p>
            <a:r>
              <a:rPr lang="fr-CA" sz="2000" b="1" dirty="0"/>
              <a:t>T</a:t>
            </a:r>
            <a:r>
              <a:rPr lang="fr-CA" sz="2000" b="1" baseline="-25000" dirty="0"/>
              <a:t>2</a:t>
            </a:r>
            <a:r>
              <a:rPr lang="fr-CA" sz="2000" b="1" dirty="0"/>
              <a:t> = 65 </a:t>
            </a:r>
            <a:r>
              <a:rPr lang="fr-CA" sz="2000" b="1" baseline="30000" dirty="0" err="1"/>
              <a:t>o</a:t>
            </a:r>
            <a:r>
              <a:rPr lang="fr-CA" sz="2000" b="1" dirty="0" err="1"/>
              <a:t>C</a:t>
            </a:r>
            <a:r>
              <a:rPr lang="fr-CA" sz="2000" b="1" dirty="0"/>
              <a:t> </a:t>
            </a:r>
            <a:r>
              <a:rPr lang="fr-CA" sz="2000" b="1" dirty="0">
                <a:sym typeface="Wingdings" panose="05000000000000000000" pitchFamily="2" charset="2"/>
              </a:rPr>
              <a:t> 338 K</a:t>
            </a:r>
            <a:endParaRPr lang="fr-CA" sz="2000" b="1" dirty="0"/>
          </a:p>
          <a:p>
            <a:r>
              <a:rPr lang="fr-CA" sz="2000" b="1" dirty="0"/>
              <a:t>V</a:t>
            </a:r>
            <a:r>
              <a:rPr lang="fr-CA" sz="2000" b="1" baseline="-25000" dirty="0"/>
              <a:t>2</a:t>
            </a:r>
            <a:r>
              <a:rPr lang="fr-CA" sz="2000" b="1" dirty="0"/>
              <a:t> = ?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F4632910-E856-46A8-ADC0-38C728BCB55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181379" y="3789458"/>
            <a:ext cx="2106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2- Formule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C666276A-CFC9-46C4-9DED-D5A01790DB5A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181378" y="4237547"/>
                <a:ext cx="2106848" cy="1989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0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CA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CA" sz="20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A" sz="20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2000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fr-CA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fr-CA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CA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fr-CA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fr-CA" sz="2000" b="1" dirty="0">
                  <a:solidFill>
                    <a:schemeClr val="tx1"/>
                  </a:solidFill>
                </a:endParaRPr>
              </a:p>
              <a:p>
                <a:endParaRPr lang="fr-C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C666276A-CFC9-46C4-9DED-D5A01790D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4181378" y="4237547"/>
                <a:ext cx="2106848" cy="198945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ZoneTexte 67">
            <a:extLst>
              <a:ext uri="{FF2B5EF4-FFF2-40B4-BE49-F238E27FC236}">
                <a16:creationId xmlns:a16="http://schemas.microsoft.com/office/drawing/2014/main" id="{3AAB9617-80F5-4557-B331-39279005BC7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381711" y="3789458"/>
            <a:ext cx="2812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3- Calculs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id="{0E4E4F2F-1607-47FC-9032-3C32FBD86177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6343652" y="4237547"/>
                <a:ext cx="3317898" cy="2297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0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CA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CA" sz="20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A" sz="20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2000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fr-CA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fr-CA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CA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fr-CA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fr-CA" sz="2000" b="1" dirty="0">
                  <a:solidFill>
                    <a:schemeClr val="tx1"/>
                  </a:solidFill>
                </a:endParaRPr>
              </a:p>
              <a:p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0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CA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𝟐𝟖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𝟕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𝒎𝑳</m:t>
                          </m:r>
                        </m:num>
                        <m:den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𝟐𝟗𝟖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𝑲</m:t>
                          </m:r>
                        </m:den>
                      </m:f>
                      <m:r>
                        <a:rPr lang="fr-CA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C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𝟑𝟑𝟖</m:t>
                      </m:r>
                      <m:r>
                        <a:rPr lang="fr-C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C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𝑲</m:t>
                      </m:r>
                    </m:oMath>
                  </m:oMathPara>
                </a14:m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0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CA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fr-CA" sz="2000" b="1" dirty="0">
                    <a:solidFill>
                      <a:schemeClr val="tx1"/>
                    </a:solidFill>
                  </a:rPr>
                  <a:t> </a:t>
                </a:r>
                <a:r>
                  <a:rPr lang="fr-CA" sz="2000" b="1" dirty="0"/>
                  <a:t>32,6 </a:t>
                </a:r>
                <a:r>
                  <a:rPr lang="fr-CA" sz="2000" b="1" dirty="0" err="1"/>
                  <a:t>m</a:t>
                </a:r>
                <a:r>
                  <a:rPr lang="fr-CA" sz="2000" b="1" dirty="0" err="1">
                    <a:solidFill>
                      <a:schemeClr val="tx1"/>
                    </a:solidFill>
                  </a:rPr>
                  <a:t>L</a:t>
                </a:r>
                <a:endParaRPr lang="fr-C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id="{0E4E4F2F-1607-47FC-9032-3C32FBD86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6343652" y="4237547"/>
                <a:ext cx="3317898" cy="2297232"/>
              </a:xfrm>
              <a:prstGeom prst="rect">
                <a:avLst/>
              </a:prstGeom>
              <a:blipFill>
                <a:blip r:embed="rId17"/>
                <a:stretch>
                  <a:fillRect b="-265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ZoneTexte 69">
            <a:extLst>
              <a:ext uri="{FF2B5EF4-FFF2-40B4-BE49-F238E27FC236}">
                <a16:creationId xmlns:a16="http://schemas.microsoft.com/office/drawing/2014/main" id="{9D205DAA-B9CF-4A31-8173-D7EAA06E17E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9716977" y="3789458"/>
            <a:ext cx="235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4- Réponse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1AE4CB3D-1683-4034-B7C5-FB4FFE0AABD6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716976" y="4237547"/>
            <a:ext cx="235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A) V</a:t>
            </a:r>
            <a:r>
              <a:rPr lang="fr-CA" sz="2000" b="1" baseline="-25000" dirty="0"/>
              <a:t>2</a:t>
            </a:r>
            <a:r>
              <a:rPr lang="fr-CA" sz="2000" b="1" dirty="0"/>
              <a:t> = 32,55 </a:t>
            </a:r>
            <a:r>
              <a:rPr lang="fr-CA" sz="2000" b="1" dirty="0" err="1"/>
              <a:t>mL</a:t>
            </a:r>
            <a:endParaRPr lang="fr-CA" sz="2000" b="1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D45B415-3D30-481B-97E2-1783AF4927BF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716976" y="4724442"/>
            <a:ext cx="235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B) Oui, le piston pourra contenir le gaz.</a:t>
            </a:r>
          </a:p>
        </p:txBody>
      </p:sp>
      <p:graphicFrame>
        <p:nvGraphicFramePr>
          <p:cNvPr id="14" name="Tableau 16">
            <a:extLst>
              <a:ext uri="{FF2B5EF4-FFF2-40B4-BE49-F238E27FC236}">
                <a16:creationId xmlns:a16="http://schemas.microsoft.com/office/drawing/2014/main" id="{B52D9546-99E3-4DD1-946F-D738F3D4B5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1750660"/>
              </p:ext>
            </p:extLst>
          </p:nvPr>
        </p:nvGraphicFramePr>
        <p:xfrm>
          <a:off x="5872121" y="155235"/>
          <a:ext cx="4700588" cy="1925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50294">
                  <a:extLst>
                    <a:ext uri="{9D8B030D-6E8A-4147-A177-3AD203B41FA5}">
                      <a16:colId xmlns:a16="http://schemas.microsoft.com/office/drawing/2014/main" val="1841664322"/>
                    </a:ext>
                  </a:extLst>
                </a:gridCol>
                <a:gridCol w="2350294">
                  <a:extLst>
                    <a:ext uri="{9D8B030D-6E8A-4147-A177-3AD203B41FA5}">
                      <a16:colId xmlns:a16="http://schemas.microsoft.com/office/drawing/2014/main" val="3192034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Variables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Valeurs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621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Température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/>
                        <a:t>25 </a:t>
                      </a:r>
                      <a:r>
                        <a:rPr lang="fr-CA" b="1" baseline="30000" dirty="0" err="1"/>
                        <a:t>o</a:t>
                      </a:r>
                      <a:r>
                        <a:rPr lang="fr-CA" b="1" dirty="0" err="1"/>
                        <a:t>C</a:t>
                      </a:r>
                      <a:endParaRPr lang="fr-CA" b="1" dirty="0"/>
                    </a:p>
                    <a:p>
                      <a:pPr algn="ctr"/>
                      <a:r>
                        <a:rPr lang="fr-CA" b="1" dirty="0"/>
                        <a:t>298 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624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Pression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/>
                        <a:t>1 </a:t>
                      </a:r>
                      <a:r>
                        <a:rPr lang="fr-CA" b="1" dirty="0" err="1"/>
                        <a:t>atm</a:t>
                      </a:r>
                      <a:endParaRPr lang="fr-CA" b="1" dirty="0"/>
                    </a:p>
                    <a:p>
                      <a:pPr algn="ctr"/>
                      <a:r>
                        <a:rPr lang="fr-CA" b="1" dirty="0"/>
                        <a:t>101,3 kPa</a:t>
                      </a:r>
                    </a:p>
                    <a:p>
                      <a:pPr algn="ctr"/>
                      <a:r>
                        <a:rPr lang="fr-CA" b="1" dirty="0"/>
                        <a:t>760 </a:t>
                      </a:r>
                      <a:r>
                        <a:rPr lang="fr-CA" b="1" dirty="0" err="1"/>
                        <a:t>mmHg</a:t>
                      </a:r>
                      <a:endParaRPr lang="fr-C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474170"/>
                  </a:ext>
                </a:extLst>
              </a:tr>
            </a:tbl>
          </a:graphicData>
        </a:graphic>
      </p:graphicFrame>
      <p:sp>
        <p:nvSpPr>
          <p:cNvPr id="17" name="Titre 1">
            <a:extLst>
              <a:ext uri="{FF2B5EF4-FFF2-40B4-BE49-F238E27FC236}">
                <a16:creationId xmlns:a16="http://schemas.microsoft.com/office/drawing/2014/main" id="{A694FF21-1A50-4EEE-AC96-18AC71903FA7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Chap. 1 et 2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Cours 4</a:t>
            </a:r>
          </a:p>
        </p:txBody>
      </p:sp>
    </p:spTree>
    <p:extLst>
      <p:ext uri="{BB962C8B-B14F-4D97-AF65-F5344CB8AC3E}">
        <p14:creationId xmlns:p14="http://schemas.microsoft.com/office/powerpoint/2010/main" val="2707634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5" grpId="0"/>
      <p:bldP spid="66" grpId="0"/>
      <p:bldP spid="68" grpId="0"/>
      <p:bldP spid="69" grpId="0" build="p"/>
      <p:bldP spid="70" grpId="0"/>
      <p:bldP spid="71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8841D78-2B07-49B0-9414-F0B5EFA5274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/>
              <a:t>Exemple 4</a:t>
            </a:r>
            <a:endParaRPr lang="fr-CA" dirty="0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BBB2A927-F7E3-4B1A-953A-078F0AB90892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04800" y="1990722"/>
            <a:ext cx="11812169" cy="1186213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CA" sz="2000" dirty="0"/>
              <a:t>De l’hélium est entreposé dans une bonbonne en métal à 14°C et le gaz exerce une pression de 507 kPa. Quelle sera la pression à l’intérieur de la bonbonne si le tout se fait transféré à un entrepôt à 40°C? Donne ta réponse en </a:t>
            </a:r>
            <a:r>
              <a:rPr lang="fr-CA" sz="2000" dirty="0" err="1"/>
              <a:t>atm</a:t>
            </a:r>
            <a:r>
              <a:rPr lang="fr-CA" sz="2000" dirty="0"/>
              <a:t>.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6C797C45-BE94-495A-A978-BF2B2FFE274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96929" y="3176936"/>
            <a:ext cx="3492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1- Données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4EFBCA46-E5D9-456F-9024-79431C39401A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396929" y="3530583"/>
                <a:ext cx="3492887" cy="3288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b="1" dirty="0"/>
                  <a:t>V est constant</a:t>
                </a:r>
              </a:p>
              <a:p>
                <a:r>
                  <a:rPr lang="fr-CA" b="1" dirty="0"/>
                  <a:t>n est constant</a:t>
                </a:r>
              </a:p>
              <a:p>
                <a:endParaRPr lang="fr-CA" b="1" dirty="0"/>
              </a:p>
              <a:p>
                <a:r>
                  <a:rPr lang="fr-CA" b="1" dirty="0"/>
                  <a:t>P</a:t>
                </a:r>
                <a:r>
                  <a:rPr lang="fr-CA" b="1" baseline="-25000" dirty="0"/>
                  <a:t>1</a:t>
                </a:r>
                <a:r>
                  <a:rPr lang="fr-CA" b="1" dirty="0"/>
                  <a:t>  = 507 kPa</a:t>
                </a:r>
              </a:p>
              <a:p>
                <a:r>
                  <a:rPr lang="fr-CA" b="1" dirty="0"/>
                  <a:t>	101,3kPa </a:t>
                </a:r>
                <a:r>
                  <a:rPr lang="fr-CA" b="1" dirty="0">
                    <a:sym typeface="Wingdings" panose="05000000000000000000" pitchFamily="2" charset="2"/>
                  </a:rPr>
                  <a:t> 1 </a:t>
                </a:r>
                <a:r>
                  <a:rPr lang="fr-CA" b="1" dirty="0" err="1">
                    <a:sym typeface="Wingdings" panose="05000000000000000000" pitchFamily="2" charset="2"/>
                  </a:rPr>
                  <a:t>atm</a:t>
                </a:r>
                <a:endParaRPr lang="fr-CA" b="1" dirty="0">
                  <a:sym typeface="Wingdings" panose="05000000000000000000" pitchFamily="2" charset="2"/>
                </a:endParaRPr>
              </a:p>
              <a:p>
                <a:r>
                  <a:rPr lang="fr-CA" b="1" dirty="0">
                    <a:sym typeface="Wingdings" panose="05000000000000000000" pitchFamily="2" charset="2"/>
                  </a:rPr>
                  <a:t>	  507 kPa  x </a:t>
                </a:r>
                <a:r>
                  <a:rPr lang="fr-CA" b="1" dirty="0" err="1">
                    <a:sym typeface="Wingdings" panose="05000000000000000000" pitchFamily="2" charset="2"/>
                  </a:rPr>
                  <a:t>atm</a:t>
                </a:r>
                <a:endParaRPr lang="fr-CA" b="1" dirty="0">
                  <a:sym typeface="Wingdings" panose="05000000000000000000" pitchFamily="2" charset="2"/>
                </a:endParaRPr>
              </a:p>
              <a:p>
                <a:r>
                  <a:rPr lang="fr-CA" b="1" dirty="0">
                    <a:sym typeface="Wingdings" panose="05000000000000000000" pitchFamily="2" charset="2"/>
                  </a:rPr>
                  <a:t>	x </a:t>
                </a:r>
                <a:r>
                  <a:rPr lang="fr-CA" b="1" dirty="0" err="1">
                    <a:sym typeface="Wingdings" panose="05000000000000000000" pitchFamily="2" charset="2"/>
                  </a:rPr>
                  <a:t>atm</a:t>
                </a:r>
                <a:r>
                  <a:rPr lang="fr-CA" b="1" dirty="0">
                    <a:sym typeface="Wingdings" panose="05000000000000000000" pitchFamily="2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𝒂𝒕𝒎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∙ 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𝟓𝟎𝟕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𝒌𝑷𝒂</m:t>
                        </m:r>
                      </m:num>
                      <m:den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𝟏𝟎𝟏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𝟑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𝒌𝑷𝒂</m:t>
                        </m:r>
                      </m:den>
                    </m:f>
                  </m:oMath>
                </a14:m>
                <a:endParaRPr lang="fr-CA" b="1" dirty="0"/>
              </a:p>
              <a:p>
                <a:r>
                  <a:rPr lang="fr-CA" b="1" dirty="0"/>
                  <a:t>	x </a:t>
                </a:r>
                <a:r>
                  <a:rPr lang="fr-CA" b="1" dirty="0" err="1"/>
                  <a:t>atm</a:t>
                </a:r>
                <a:r>
                  <a:rPr lang="fr-CA" b="1" dirty="0"/>
                  <a:t> = 5 </a:t>
                </a:r>
                <a:r>
                  <a:rPr lang="fr-CA" b="1" dirty="0" err="1"/>
                  <a:t>atm</a:t>
                </a:r>
                <a:endParaRPr lang="fr-CA" b="1" dirty="0"/>
              </a:p>
              <a:p>
                <a:r>
                  <a:rPr lang="fr-CA" b="1" dirty="0"/>
                  <a:t>T</a:t>
                </a:r>
                <a:r>
                  <a:rPr lang="fr-CA" b="1" baseline="-25000" dirty="0"/>
                  <a:t>1</a:t>
                </a:r>
                <a:r>
                  <a:rPr lang="fr-CA" b="1" dirty="0"/>
                  <a:t> = 14 </a:t>
                </a:r>
                <a:r>
                  <a:rPr lang="fr-CA" b="1" baseline="30000" dirty="0" err="1"/>
                  <a:t>o</a:t>
                </a:r>
                <a:r>
                  <a:rPr lang="fr-CA" b="1" dirty="0" err="1"/>
                  <a:t>C</a:t>
                </a:r>
                <a:r>
                  <a:rPr lang="fr-CA" b="1" dirty="0"/>
                  <a:t> </a:t>
                </a:r>
                <a:r>
                  <a:rPr lang="fr-CA" b="1" dirty="0">
                    <a:sym typeface="Wingdings" panose="05000000000000000000" pitchFamily="2" charset="2"/>
                  </a:rPr>
                  <a:t> 287 K</a:t>
                </a:r>
                <a:endParaRPr lang="fr-CA" b="1" dirty="0"/>
              </a:p>
              <a:p>
                <a:r>
                  <a:rPr lang="fr-CA" b="1" dirty="0"/>
                  <a:t>P</a:t>
                </a:r>
                <a:r>
                  <a:rPr lang="fr-CA" b="1" baseline="-25000" dirty="0"/>
                  <a:t>2</a:t>
                </a:r>
                <a:r>
                  <a:rPr lang="fr-CA" b="1" dirty="0"/>
                  <a:t> = ? </a:t>
                </a:r>
                <a:r>
                  <a:rPr lang="fr-CA" b="1" dirty="0" err="1"/>
                  <a:t>atm</a:t>
                </a:r>
                <a:endParaRPr lang="fr-CA" b="1" dirty="0"/>
              </a:p>
              <a:p>
                <a:r>
                  <a:rPr lang="fr-CA" b="1" dirty="0"/>
                  <a:t>T</a:t>
                </a:r>
                <a:r>
                  <a:rPr lang="fr-CA" b="1" baseline="-25000" dirty="0"/>
                  <a:t>2</a:t>
                </a:r>
                <a:r>
                  <a:rPr lang="fr-CA" b="1" dirty="0"/>
                  <a:t> = 40 </a:t>
                </a:r>
                <a:r>
                  <a:rPr lang="fr-CA" b="1" baseline="30000" dirty="0" err="1"/>
                  <a:t>o</a:t>
                </a:r>
                <a:r>
                  <a:rPr lang="fr-CA" b="1" dirty="0" err="1"/>
                  <a:t>C</a:t>
                </a:r>
                <a:r>
                  <a:rPr lang="fr-CA" b="1" dirty="0"/>
                  <a:t> </a:t>
                </a:r>
                <a:r>
                  <a:rPr lang="fr-CA" b="1" dirty="0">
                    <a:sym typeface="Wingdings" panose="05000000000000000000" pitchFamily="2" charset="2"/>
                  </a:rPr>
                  <a:t> 313 K</a:t>
                </a:r>
                <a:endParaRPr lang="fr-CA" b="1" dirty="0"/>
              </a:p>
            </p:txBody>
          </p:sp>
        </mc:Choice>
        <mc:Fallback xmlns=""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4EFBCA46-E5D9-456F-9024-79431C394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396929" y="3530583"/>
                <a:ext cx="3492887" cy="3288016"/>
              </a:xfrm>
              <a:prstGeom prst="rect">
                <a:avLst/>
              </a:prstGeom>
              <a:blipFill>
                <a:blip r:embed="rId15"/>
                <a:stretch>
                  <a:fillRect l="-1396" t="-1111" b="-2037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ZoneTexte 65">
            <a:extLst>
              <a:ext uri="{FF2B5EF4-FFF2-40B4-BE49-F238E27FC236}">
                <a16:creationId xmlns:a16="http://schemas.microsoft.com/office/drawing/2014/main" id="{F4632910-E856-46A8-ADC0-38C728BCB55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256664" y="3176936"/>
            <a:ext cx="2106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2- Formule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C666276A-CFC9-46C4-9DED-D5A01790DB5A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256663" y="3625025"/>
                <a:ext cx="2106848" cy="1960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CA" sz="2000" b="1" dirty="0"/>
              </a:p>
              <a:p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0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fr-CA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fr-CA" sz="20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2000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fr-CA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fr-CA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CA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fr-CA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fr-CA" sz="2000" b="1" dirty="0">
                  <a:solidFill>
                    <a:schemeClr val="tx1"/>
                  </a:solidFill>
                </a:endParaRPr>
              </a:p>
              <a:p>
                <a:endParaRPr lang="fr-C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C666276A-CFC9-46C4-9DED-D5A01790D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4256663" y="3625025"/>
                <a:ext cx="2106848" cy="196092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ZoneTexte 67">
            <a:extLst>
              <a:ext uri="{FF2B5EF4-FFF2-40B4-BE49-F238E27FC236}">
                <a16:creationId xmlns:a16="http://schemas.microsoft.com/office/drawing/2014/main" id="{3AAB9617-80F5-4557-B331-39279005BC7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951027" y="3176936"/>
            <a:ext cx="2702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3- Calculs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id="{0E4E4F2F-1607-47FC-9032-3C32FBD86177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6915044" y="3625025"/>
                <a:ext cx="2733675" cy="2226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0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fr-CA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fr-CA" sz="20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2000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fr-CA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fr-CA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CA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fr-CA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fr-CA" sz="2000" b="1" dirty="0">
                  <a:solidFill>
                    <a:schemeClr val="tx1"/>
                  </a:solidFill>
                </a:endParaRPr>
              </a:p>
              <a:p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0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fr-CA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𝟓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𝒂𝒕𝒎</m:t>
                          </m:r>
                        </m:num>
                        <m:den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𝟐𝟖𝟕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𝑲</m:t>
                          </m:r>
                        </m:den>
                      </m:f>
                      <m:r>
                        <a:rPr lang="fr-CA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CA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𝟑𝟏𝟑</m:t>
                      </m:r>
                      <m:r>
                        <a:rPr lang="fr-CA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CA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𝑲</m:t>
                      </m:r>
                    </m:oMath>
                  </m:oMathPara>
                </a14:m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0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fr-CA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000" b="1" i="1" dirty="0">
                    <a:latin typeface="Cambria Math" panose="02040503050406030204" pitchFamily="18" charset="0"/>
                  </a:rPr>
                  <a:t> 5,45 atm</a:t>
                </a:r>
              </a:p>
            </p:txBody>
          </p:sp>
        </mc:Choice>
        <mc:Fallback xmlns=""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id="{0E4E4F2F-1607-47FC-9032-3C32FBD86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8"/>
                </p:custDataLst>
              </p:nvPr>
            </p:nvSpPr>
            <p:spPr>
              <a:xfrm>
                <a:off x="6915044" y="3625025"/>
                <a:ext cx="2733675" cy="2226763"/>
              </a:xfrm>
              <a:prstGeom prst="rect">
                <a:avLst/>
              </a:prstGeom>
              <a:blipFill>
                <a:blip r:embed="rId19"/>
                <a:stretch>
                  <a:fillRect b="-3836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ZoneTexte 69">
            <a:extLst>
              <a:ext uri="{FF2B5EF4-FFF2-40B4-BE49-F238E27FC236}">
                <a16:creationId xmlns:a16="http://schemas.microsoft.com/office/drawing/2014/main" id="{9D205DAA-B9CF-4A31-8173-D7EAA06E17E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0134601" y="3180239"/>
            <a:ext cx="198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4- Réponse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1AE4CB3D-1683-4034-B7C5-FB4FFE0AABD6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0134600" y="3628328"/>
            <a:ext cx="198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P</a:t>
            </a:r>
            <a:r>
              <a:rPr lang="fr-CA" sz="2000" b="1" baseline="-25000" dirty="0"/>
              <a:t>2</a:t>
            </a:r>
            <a:r>
              <a:rPr lang="fr-CA" sz="2000" b="1" dirty="0"/>
              <a:t> = 5,45 </a:t>
            </a:r>
            <a:r>
              <a:rPr lang="fr-CA" sz="2000" b="1" dirty="0" err="1"/>
              <a:t>atm</a:t>
            </a:r>
            <a:endParaRPr lang="fr-CA" sz="2000" b="1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41B28DA-ADE9-4120-9274-8E49C96F40CD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876351" y="4341599"/>
            <a:ext cx="1738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rgbClr val="FFFF00"/>
                </a:solidFill>
                <a:sym typeface="Wingdings" panose="05000000000000000000" pitchFamily="2" charset="2"/>
              </a:rPr>
              <a:t> 5 </a:t>
            </a:r>
            <a:r>
              <a:rPr lang="fr-CA" sz="2000" b="1" dirty="0" err="1">
                <a:solidFill>
                  <a:srgbClr val="FFFF00"/>
                </a:solidFill>
                <a:sym typeface="Wingdings" panose="05000000000000000000" pitchFamily="2" charset="2"/>
              </a:rPr>
              <a:t>atm</a:t>
            </a:r>
            <a:endParaRPr lang="fr-CA" sz="2000" b="1" dirty="0">
              <a:solidFill>
                <a:srgbClr val="FFFF00"/>
              </a:solidFill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E97FDDDB-5B5B-41F9-A519-9F1E2D61C450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1 et 2</a:t>
            </a:r>
          </a:p>
        </p:txBody>
      </p:sp>
    </p:spTree>
    <p:extLst>
      <p:ext uri="{BB962C8B-B14F-4D97-AF65-F5344CB8AC3E}">
        <p14:creationId xmlns:p14="http://schemas.microsoft.com/office/powerpoint/2010/main" val="1838970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5" grpId="0"/>
      <p:bldP spid="66" grpId="0"/>
      <p:bldP spid="67" grpId="0" build="p"/>
      <p:bldP spid="68" grpId="0"/>
      <p:bldP spid="69" grpId="0" build="p"/>
      <p:bldP spid="70" grpId="0"/>
      <p:bldP spid="71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4A86AC4E-0D5F-470C-AFF0-49597CD140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9091" r="7393"/>
          <a:stretch/>
        </p:blipFill>
        <p:spPr bwMode="auto">
          <a:xfrm>
            <a:off x="-3176" y="10"/>
            <a:ext cx="1219200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C8D824E-2FE2-436D-BA86-C0386D8FA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940240"/>
          </a:xfrm>
        </p:spPr>
        <p:txBody>
          <a:bodyPr>
            <a:normAutofit/>
          </a:bodyPr>
          <a:lstStyle/>
          <a:p>
            <a:r>
              <a:rPr lang="fr-CA" sz="4800" b="1" dirty="0"/>
              <a:t>Devoir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4E62E99-E55A-4404-B79D-9C8CC8523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2B71E6-6516-4BB6-B895-35E8F2892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BB39608-D59B-4A40-BD24-A3B510F02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C48893AA-9C87-4575-8B85-B3617D9AF696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</a:t>
            </a:r>
          </a:p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1 et 2</a:t>
            </a:r>
            <a:endParaRPr lang="fr-C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5101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8CC6B-9156-418F-AD24-C3F5D14342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/>
              <a:t>Devoir</a:t>
            </a:r>
            <a:endParaRPr lang="fr-CA" b="1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D1CECB0-6A57-40F4-B256-1F2E546A5C8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55460" y="2094998"/>
            <a:ext cx="4605821" cy="1754326"/>
          </a:xfrm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anchor="ctr">
            <a:noAutofit/>
          </a:bodyPr>
          <a:lstStyle/>
          <a:p>
            <a:pPr lvl="0"/>
            <a:r>
              <a:rPr lang="fr-CA" b="1" dirty="0"/>
              <a:t>TRÈS EN RETARD SI PAS COMPLÉTÉ:</a:t>
            </a:r>
            <a:endParaRPr lang="fr-CA" b="1" dirty="0">
              <a:solidFill>
                <a:schemeClr val="accent2"/>
              </a:solidFill>
            </a:endParaRPr>
          </a:p>
          <a:p>
            <a:pPr lvl="1"/>
            <a:r>
              <a:rPr lang="fr-CA" b="1" dirty="0"/>
              <a:t>p. 46 # 1, 2 (sauf d), 5</a:t>
            </a:r>
          </a:p>
          <a:p>
            <a:pPr lvl="1"/>
            <a:r>
              <a:rPr lang="fr-CA" b="1" dirty="0"/>
              <a:t>p. 53 # 1, 5</a:t>
            </a:r>
          </a:p>
          <a:p>
            <a:pPr lvl="1"/>
            <a:r>
              <a:rPr lang="fr-CA" b="1" dirty="0"/>
              <a:t>p. 82 # 1,2,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0673938-34E9-4217-847E-13CD536BA80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842430" y="3953598"/>
            <a:ext cx="9062600" cy="28908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6A7CCA0-E167-4D2E-BB39-E281B32464D2}"/>
              </a:ext>
            </a:extLst>
          </p:cNvPr>
          <p:cNvSpPr/>
          <p:nvPr/>
        </p:nvSpPr>
        <p:spPr>
          <a:xfrm>
            <a:off x="5466080" y="2094998"/>
            <a:ext cx="66497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dirty="0"/>
              <a:t>Dernier cours</a:t>
            </a:r>
          </a:p>
          <a:p>
            <a:r>
              <a:rPr lang="fr-CA" sz="2400" dirty="0"/>
              <a:t>p. 82 #5 à 8, 10 à 14, 16 à 24</a:t>
            </a:r>
          </a:p>
          <a:p>
            <a:r>
              <a:rPr lang="fr-CA" dirty="0"/>
              <a:t>(Note : #8, 16 implique un concept avancé mais 75% du problème est du niveau du test)</a:t>
            </a:r>
          </a:p>
          <a:p>
            <a:r>
              <a:rPr lang="fr-CA" sz="2400" dirty="0"/>
              <a:t>Moodle : quiz Moodle évalué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4EF03C8-BC7A-421B-911F-F807C250803A}"/>
              </a:ext>
            </a:extLst>
          </p:cNvPr>
          <p:cNvCxnSpPr/>
          <p:nvPr/>
        </p:nvCxnSpPr>
        <p:spPr>
          <a:xfrm>
            <a:off x="5303520" y="2006534"/>
            <a:ext cx="0" cy="19470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1">
            <a:extLst>
              <a:ext uri="{FF2B5EF4-FFF2-40B4-BE49-F238E27FC236}">
                <a16:creationId xmlns:a16="http://schemas.microsoft.com/office/drawing/2014/main" id="{47B72E59-E4CC-471C-91D2-7413C67A697D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1 et 2</a:t>
            </a:r>
          </a:p>
        </p:txBody>
      </p:sp>
    </p:spTree>
    <p:extLst>
      <p:ext uri="{BB962C8B-B14F-4D97-AF65-F5344CB8AC3E}">
        <p14:creationId xmlns:p14="http://schemas.microsoft.com/office/powerpoint/2010/main" val="2152535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8CC6B-9156-418F-AD24-C3F5D14342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/>
              <a:t>Objectifs pour les élèves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2F5866-4DB5-435C-A37F-61E16533BC1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0321" y="2336872"/>
            <a:ext cx="9613861" cy="3989499"/>
          </a:xfrm>
        </p:spPr>
        <p:txBody>
          <a:bodyPr>
            <a:normAutofit/>
          </a:bodyPr>
          <a:lstStyle/>
          <a:p>
            <a:r>
              <a:rPr lang="fr-CA" dirty="0"/>
              <a:t>Pouvoir expliquer un phénomène macroscopique (volume, température, pression, quantité) à l’aide de la théorie cinétique (p. 35-37, p. 50-51)</a:t>
            </a:r>
          </a:p>
          <a:p>
            <a:r>
              <a:rPr lang="fr-CA" dirty="0"/>
              <a:t>Nommer et expliquer la conséquence des quatre hypothèses de la théorique cinétique (p. 41-42):</a:t>
            </a:r>
          </a:p>
          <a:p>
            <a:pPr lvl="1"/>
            <a:r>
              <a:rPr lang="fr-CA" dirty="0"/>
              <a:t>Particule à masse fixe, volume négligeable</a:t>
            </a:r>
          </a:p>
          <a:p>
            <a:pPr lvl="1"/>
            <a:r>
              <a:rPr lang="fr-CA" dirty="0"/>
              <a:t>Constamment en mouvement et aléatoire</a:t>
            </a:r>
          </a:p>
          <a:p>
            <a:pPr lvl="1"/>
            <a:r>
              <a:rPr lang="fr-CA" dirty="0"/>
              <a:t>Collisions élastiques</a:t>
            </a:r>
          </a:p>
          <a:p>
            <a:pPr lvl="1"/>
            <a:r>
              <a:rPr lang="fr-CA" dirty="0"/>
              <a:t>Distribution des vitesses proportionnelle à la température</a:t>
            </a:r>
          </a:p>
          <a:p>
            <a:r>
              <a:rPr lang="fr-CA" dirty="0"/>
              <a:t>Résolution de problème avec lois simples (p.66 à 81)</a:t>
            </a:r>
          </a:p>
          <a:p>
            <a:endParaRPr lang="fr-CA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7481AB6F-62CF-4529-AF0B-8B47DDDF79E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1 et 2</a:t>
            </a:r>
          </a:p>
          <a:p>
            <a:pPr algn="ctr"/>
            <a:endParaRPr lang="fr-CA" sz="1600" b="1" dirty="0">
              <a:solidFill>
                <a:schemeClr val="bg1"/>
              </a:solidFill>
            </a:endParaRPr>
          </a:p>
        </p:txBody>
      </p:sp>
      <p:pic>
        <p:nvPicPr>
          <p:cNvPr id="7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310FBDC9-59DB-4D56-BAB0-581EF65451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4" t="9091" r="7394"/>
          <a:stretch/>
        </p:blipFill>
        <p:spPr bwMode="auto">
          <a:xfrm>
            <a:off x="10569532" y="1990722"/>
            <a:ext cx="1619291" cy="486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877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Espace réservé du contenu 10">
                <a:extLst>
                  <a:ext uri="{FF2B5EF4-FFF2-40B4-BE49-F238E27FC236}">
                    <a16:creationId xmlns:a16="http://schemas.microsoft.com/office/drawing/2014/main" id="{1D6F4768-5F00-44F6-9FE0-7850FB789FCA}"/>
                  </a:ext>
                </a:extLst>
              </p:cNvPr>
              <p:cNvSpPr>
                <a:spLocks noGrp="1"/>
              </p:cNvSpPr>
              <p:nvPr>
                <p:ph idx="1"/>
                <p:custDataLst>
                  <p:tags r:id="rId1"/>
                </p:custDataLst>
              </p:nvPr>
            </p:nvSpPr>
            <p:spPr>
              <a:xfrm>
                <a:off x="680321" y="1990722"/>
                <a:ext cx="9613861" cy="4787383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fr-CA" sz="2600" dirty="0"/>
                  <a:t>Défini comme étant la force exercée sur une surface: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9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fr-CA" sz="39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A" sz="39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39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fr-CA" sz="39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den>
                      </m:f>
                    </m:oMath>
                  </m:oMathPara>
                </a14:m>
                <a:endParaRPr lang="fr-CA" sz="2800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fr-CA" sz="2600" dirty="0"/>
                  <a:t>C’est une définition de la physique.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fr-CA" sz="2600" dirty="0"/>
                  <a:t>En chimie, on va se servir de P comme descriptif d’un gaz.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fr-CA" sz="2600" dirty="0"/>
                  <a:t>La pression atmosphérique ambiante est de:</a:t>
                </a:r>
              </a:p>
              <a:p>
                <a:pPr marL="0" indent="0" algn="ctr">
                  <a:lnSpc>
                    <a:spcPct val="110000"/>
                  </a:lnSpc>
                  <a:buNone/>
                </a:pPr>
                <a:r>
                  <a:rPr lang="fr-CA" sz="3200" b="1" dirty="0"/>
                  <a:t>101,3 kPa = 1 </a:t>
                </a:r>
                <a:r>
                  <a:rPr lang="fr-CA" sz="3200" b="1" dirty="0" err="1"/>
                  <a:t>atm</a:t>
                </a:r>
                <a:r>
                  <a:rPr lang="fr-CA" sz="3200" b="1" dirty="0"/>
                  <a:t> = 760 mm Hg</a:t>
                </a:r>
                <a:endParaRPr lang="fr-CA" sz="2800" dirty="0"/>
              </a:p>
            </p:txBody>
          </p:sp>
        </mc:Choice>
        <mc:Fallback xmlns="">
          <p:sp>
            <p:nvSpPr>
              <p:cNvPr id="11" name="Espace réservé du contenu 10">
                <a:extLst>
                  <a:ext uri="{FF2B5EF4-FFF2-40B4-BE49-F238E27FC236}">
                    <a16:creationId xmlns:a16="http://schemas.microsoft.com/office/drawing/2014/main" id="{1D6F4768-5F00-44F6-9FE0-7850FB789F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0321" y="1990722"/>
                <a:ext cx="9613861" cy="4787383"/>
              </a:xfrm>
              <a:blipFill>
                <a:blip r:embed="rId11"/>
                <a:stretch>
                  <a:fillRect l="-114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re 4">
            <a:extLst>
              <a:ext uri="{FF2B5EF4-FFF2-40B4-BE49-F238E27FC236}">
                <a16:creationId xmlns:a16="http://schemas.microsoft.com/office/drawing/2014/main" id="{18841D78-2B07-49B0-9414-F0B5EFA5274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b="1" dirty="0"/>
              <a:t>La pression (P) d’un gaz</a:t>
            </a:r>
            <a:endParaRPr lang="fr-CA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59E65D9A-09D2-45DD-9C6E-1AC00CFB83FA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6498305" y="3033452"/>
            <a:ext cx="2464606" cy="461665"/>
            <a:chOff x="4848533" y="3647793"/>
            <a:chExt cx="2464606" cy="461665"/>
          </a:xfrm>
        </p:grpSpPr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872667F8-77D4-4B2D-B882-F4F3B3132055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>
              <a:off x="4848533" y="3878626"/>
              <a:ext cx="53779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E11025B2-DF66-4FEE-BD3B-0FB71EB12EB9}"/>
                </a:ext>
              </a:extLst>
            </p:cNvPr>
            <p:cNvSpPr txBox="1"/>
            <p:nvPr/>
          </p:nvSpPr>
          <p:spPr>
            <a:xfrm>
              <a:off x="5386323" y="3647793"/>
              <a:ext cx="1926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>
                  <a:solidFill>
                    <a:schemeClr val="accent1"/>
                  </a:solidFill>
                </a:rPr>
                <a:t>Force en N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02D778E1-E041-4310-B10F-10A8FECB531A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6498305" y="3670877"/>
            <a:ext cx="2464606" cy="461665"/>
            <a:chOff x="4848533" y="3745275"/>
            <a:chExt cx="2464606" cy="461665"/>
          </a:xfrm>
        </p:grpSpPr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AC9B7B01-A646-4667-B218-B0AD2597E5E6}"/>
                </a:ext>
              </a:extLst>
            </p:cNvPr>
            <p:cNvCxnSpPr>
              <a:cxnSpLocks/>
              <a:endCxn id="25" idx="1"/>
            </p:cNvCxnSpPr>
            <p:nvPr/>
          </p:nvCxnSpPr>
          <p:spPr>
            <a:xfrm>
              <a:off x="4848533" y="3976107"/>
              <a:ext cx="537790" cy="1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664FE353-91FD-49A6-8D65-B541E595088F}"/>
                </a:ext>
              </a:extLst>
            </p:cNvPr>
            <p:cNvSpPr txBox="1"/>
            <p:nvPr/>
          </p:nvSpPr>
          <p:spPr>
            <a:xfrm>
              <a:off x="5386323" y="3745275"/>
              <a:ext cx="1926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>
                  <a:solidFill>
                    <a:srgbClr val="FFFF00"/>
                  </a:solidFill>
                </a:rPr>
                <a:t>Aire en m</a:t>
              </a:r>
              <a:r>
                <a:rPr lang="fr-CA" sz="2400" b="1" baseline="30000" dirty="0">
                  <a:solidFill>
                    <a:srgbClr val="FFFF00"/>
                  </a:solidFill>
                </a:rPr>
                <a:t>2</a:t>
              </a: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C704DD2D-6C7F-44DC-BC44-2ED6CD904BEA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632934" y="3342438"/>
            <a:ext cx="3055094" cy="461665"/>
            <a:chOff x="4974641" y="3647793"/>
            <a:chExt cx="3055094" cy="461665"/>
          </a:xfrm>
        </p:grpSpPr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6A25AF57-39BB-4AE7-8A32-40F4C652951A}"/>
                </a:ext>
              </a:extLst>
            </p:cNvPr>
            <p:cNvCxnSpPr>
              <a:cxnSpLocks/>
              <a:endCxn id="28" idx="3"/>
            </p:cNvCxnSpPr>
            <p:nvPr/>
          </p:nvCxnSpPr>
          <p:spPr>
            <a:xfrm flipH="1">
              <a:off x="7313139" y="3878626"/>
              <a:ext cx="716596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6F623B81-C3C0-4023-AFB1-6DCFAFF3CB3F}"/>
                </a:ext>
              </a:extLst>
            </p:cNvPr>
            <p:cNvSpPr txBox="1"/>
            <p:nvPr/>
          </p:nvSpPr>
          <p:spPr>
            <a:xfrm>
              <a:off x="4974641" y="3647793"/>
              <a:ext cx="23384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>
                  <a:solidFill>
                    <a:schemeClr val="accent6"/>
                  </a:solidFill>
                </a:rPr>
                <a:t>Pression en Pa</a:t>
              </a:r>
              <a:endParaRPr lang="fr-CA" sz="2400" b="1" baseline="300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A9AA098B-3870-4891-8CE2-F84C3F4A493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085975" y="5819775"/>
            <a:ext cx="6619875" cy="704845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Flèche : gauche 8">
            <a:extLst>
              <a:ext uri="{FF2B5EF4-FFF2-40B4-BE49-F238E27FC236}">
                <a16:creationId xmlns:a16="http://schemas.microsoft.com/office/drawing/2014/main" id="{3F0E380A-8C3C-4D8E-8E11-079C24F16A2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814154" y="5566288"/>
            <a:ext cx="1758555" cy="1211817"/>
          </a:xfrm>
          <a:prstGeom prst="leftArrow">
            <a:avLst/>
          </a:prstGeom>
          <a:noFill/>
          <a:ln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/>
              <a:t>Apprendre par cœur</a:t>
            </a:r>
          </a:p>
        </p:txBody>
      </p:sp>
      <p:pic>
        <p:nvPicPr>
          <p:cNvPr id="18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EEC876A0-0803-4B9C-8A29-1B870E657A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4" t="9091" r="7394"/>
          <a:stretch/>
        </p:blipFill>
        <p:spPr bwMode="auto">
          <a:xfrm>
            <a:off x="10569532" y="1990722"/>
            <a:ext cx="1619291" cy="486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B5365EB8-AEEE-4023-AA08-AA42A31FD123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>
                <a:solidFill>
                  <a:schemeClr val="bg1"/>
                </a:solidFill>
              </a:rPr>
              <a:t>Chapitre 1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50 à 52</a:t>
            </a:r>
          </a:p>
        </p:txBody>
      </p:sp>
    </p:spTree>
    <p:extLst>
      <p:ext uri="{BB962C8B-B14F-4D97-AF65-F5344CB8AC3E}">
        <p14:creationId xmlns:p14="http://schemas.microsoft.com/office/powerpoint/2010/main" val="164142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34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e 51">
            <a:extLst>
              <a:ext uri="{FF2B5EF4-FFF2-40B4-BE49-F238E27FC236}">
                <a16:creationId xmlns:a16="http://schemas.microsoft.com/office/drawing/2014/main" id="{8D0357BB-E6E2-4974-B377-5B4F594BEB20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0201133" y="3751367"/>
            <a:ext cx="1729818" cy="2910614"/>
            <a:chOff x="366429" y="4389121"/>
            <a:chExt cx="3258854" cy="1960722"/>
          </a:xfrm>
        </p:grpSpPr>
        <p:sp>
          <p:nvSpPr>
            <p:cNvPr id="53" name="Cylindre 52">
              <a:extLst>
                <a:ext uri="{FF2B5EF4-FFF2-40B4-BE49-F238E27FC236}">
                  <a16:creationId xmlns:a16="http://schemas.microsoft.com/office/drawing/2014/main" id="{DC6565AA-3C2A-49B5-9809-35F062117E4C}"/>
                </a:ext>
              </a:extLst>
            </p:cNvPr>
            <p:cNvSpPr/>
            <p:nvPr/>
          </p:nvSpPr>
          <p:spPr>
            <a:xfrm>
              <a:off x="370428" y="4389121"/>
              <a:ext cx="3254855" cy="1959718"/>
            </a:xfrm>
            <a:prstGeom prst="ca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130FBAA2-586C-4D03-8E31-5AA5658C8315}"/>
                </a:ext>
              </a:extLst>
            </p:cNvPr>
            <p:cNvSpPr/>
            <p:nvPr/>
          </p:nvSpPr>
          <p:spPr>
            <a:xfrm>
              <a:off x="366429" y="5958738"/>
              <a:ext cx="3236058" cy="3911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1E205E7-1D06-4C80-A7C1-9927A8874EDD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2093006"/>
            <a:ext cx="2863706" cy="576262"/>
          </a:xfrm>
        </p:spPr>
        <p:txBody>
          <a:bodyPr anchor="ctr"/>
          <a:lstStyle/>
          <a:p>
            <a:pPr algn="ctr"/>
            <a:r>
              <a:rPr lang="fr-CA" b="1" dirty="0"/>
              <a:t>Pression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41307D4E-F283-46B5-A569-B045DD13761C}"/>
              </a:ext>
            </a:extLst>
          </p:cNvPr>
          <p:cNvSpPr>
            <a:spLocks noGrp="1"/>
          </p:cNvSpPr>
          <p:nvPr>
            <p:ph type="body" sz="quarter" idx="3"/>
            <p:custDataLst>
              <p:tags r:id="rId3"/>
            </p:custDataLst>
          </p:nvPr>
        </p:nvSpPr>
        <p:spPr>
          <a:xfrm>
            <a:off x="3111801" y="2093006"/>
            <a:ext cx="2860151" cy="576262"/>
          </a:xfrm>
        </p:spPr>
        <p:txBody>
          <a:bodyPr anchor="ctr"/>
          <a:lstStyle/>
          <a:p>
            <a:pPr algn="ctr"/>
            <a:r>
              <a:rPr lang="fr-CA" b="1" dirty="0"/>
              <a:t>Volume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ED85C034-8A79-4ADC-A029-5113BE6331FB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6563210" y="2093006"/>
            <a:ext cx="2683568" cy="576262"/>
          </a:xfrm>
        </p:spPr>
        <p:txBody>
          <a:bodyPr anchor="ctr"/>
          <a:lstStyle/>
          <a:p>
            <a:pPr algn="ctr"/>
            <a:r>
              <a:rPr lang="fr-CA" b="1" dirty="0"/>
              <a:t>Température</a:t>
            </a:r>
          </a:p>
        </p:txBody>
      </p:sp>
      <p:sp>
        <p:nvSpPr>
          <p:cNvPr id="44" name="Espace réservé du texte 9">
            <a:extLst>
              <a:ext uri="{FF2B5EF4-FFF2-40B4-BE49-F238E27FC236}">
                <a16:creationId xmlns:a16="http://schemas.microsoft.com/office/drawing/2014/main" id="{A867C0AA-F97F-4588-92C6-75740FE565D8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9413359" y="2093006"/>
            <a:ext cx="2778641" cy="576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b="1" dirty="0"/>
              <a:t>Quantité du gaz en mole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94621EAA-5513-4F92-97BE-C18F3692EB9F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2945219" y="1990722"/>
            <a:ext cx="0" cy="48672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CA4B9B67-B971-495A-B85F-0C44B8083764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6220047" y="1990722"/>
            <a:ext cx="0" cy="48672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7070CBCF-97B9-400D-B767-D4E7E68D4157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9413359" y="1990722"/>
            <a:ext cx="0" cy="48672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37A9A3A4-0C4A-42D0-98D0-997E9185016B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2620" y="2782669"/>
            <a:ext cx="2863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Nombre de collisions avec la paroi du contenant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B79DD0-C016-48D8-9111-3A9923A70C2A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205022" y="4150700"/>
            <a:ext cx="148814" cy="245211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E496B0D-3491-41D7-8479-23AFDFC6AE70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0" y="3515947"/>
            <a:ext cx="600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/>
              <a:t>P</a:t>
            </a:r>
          </a:p>
        </p:txBody>
      </p:sp>
      <p:pic>
        <p:nvPicPr>
          <p:cNvPr id="54" name="Picture 2" descr="Isolated Transparent Circle - Free image on Pixabay">
            <a:extLst>
              <a:ext uri="{FF2B5EF4-FFF2-40B4-BE49-F238E27FC236}">
                <a16:creationId xmlns:a16="http://schemas.microsoft.com/office/drawing/2014/main" id="{C8D1969E-315D-49D4-8D08-A97BB07C5C29}"/>
              </a:ext>
            </a:extLst>
          </p:cNvPr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30" y="6081401"/>
            <a:ext cx="600355" cy="52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264C7E3-85C5-4429-A531-D7945DF48FA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42620" y="6269990"/>
            <a:ext cx="424132" cy="1733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8" name="Picture 2" descr="Isolated Transparent Circle - Free image on Pixabay">
            <a:extLst>
              <a:ext uri="{FF2B5EF4-FFF2-40B4-BE49-F238E27FC236}">
                <a16:creationId xmlns:a16="http://schemas.microsoft.com/office/drawing/2014/main" id="{7A10C1C5-66F2-4548-8779-3A2059E76BCE}"/>
              </a:ext>
            </a:extLst>
          </p:cNvPr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30" y="5044248"/>
            <a:ext cx="600355" cy="52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Isolated Transparent Circle - Free image on Pixabay">
            <a:extLst>
              <a:ext uri="{FF2B5EF4-FFF2-40B4-BE49-F238E27FC236}">
                <a16:creationId xmlns:a16="http://schemas.microsoft.com/office/drawing/2014/main" id="{011E31F0-5AC1-4E4F-9986-6DDD6726764B}"/>
              </a:ext>
            </a:extLst>
          </p:cNvPr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30" y="4007096"/>
            <a:ext cx="600355" cy="52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91F751A-5F62-475A-B9B3-BEFC6C886B48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-12994" y="1990722"/>
            <a:ext cx="2934585" cy="4867278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581C97A9-D206-4B46-BF6A-7002DBC177C7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3066172" y="2782669"/>
            <a:ext cx="286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Espace occupé par le gaz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A69B325-E551-4708-AFA9-A7DEC0D2AF49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3228574" y="4150700"/>
            <a:ext cx="148814" cy="24521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A6C1888E-B46E-4D2C-BA18-77D469B73215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3026737" y="3518715"/>
            <a:ext cx="548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/>
              <a:t>V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CB72F2B-EA51-4296-B7D4-3906EE5400B4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3066172" y="6269990"/>
            <a:ext cx="424132" cy="1733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2661BD6B-E59B-4759-BF6A-D9E8F0FF68F6}"/>
              </a:ext>
            </a:extLst>
          </p:cNvPr>
          <p:cNvGrpSpPr/>
          <p:nvPr>
            <p:custDataLst>
              <p:tags r:id="rId21"/>
            </p:custDataLst>
          </p:nvPr>
        </p:nvGrpSpPr>
        <p:grpSpPr>
          <a:xfrm>
            <a:off x="4444166" y="4836497"/>
            <a:ext cx="725940" cy="752706"/>
            <a:chOff x="365472" y="4389121"/>
            <a:chExt cx="3259811" cy="1959718"/>
          </a:xfrm>
        </p:grpSpPr>
        <p:sp>
          <p:nvSpPr>
            <p:cNvPr id="72" name="Cylindre 71">
              <a:extLst>
                <a:ext uri="{FF2B5EF4-FFF2-40B4-BE49-F238E27FC236}">
                  <a16:creationId xmlns:a16="http://schemas.microsoft.com/office/drawing/2014/main" id="{82413C00-0C79-4A19-A677-BF3994A4CE70}"/>
                </a:ext>
              </a:extLst>
            </p:cNvPr>
            <p:cNvSpPr/>
            <p:nvPr/>
          </p:nvSpPr>
          <p:spPr>
            <a:xfrm>
              <a:off x="370428" y="4389121"/>
              <a:ext cx="3254855" cy="1959718"/>
            </a:xfrm>
            <a:prstGeom prst="can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DCC4241F-68C3-4357-B12A-D12A5C5D44AD}"/>
                </a:ext>
              </a:extLst>
            </p:cNvPr>
            <p:cNvSpPr/>
            <p:nvPr/>
          </p:nvSpPr>
          <p:spPr>
            <a:xfrm>
              <a:off x="365472" y="5865088"/>
              <a:ext cx="3236059" cy="47559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941FF0A1-6AE2-40ED-92E9-B0550DA7A004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2967028" y="1974714"/>
            <a:ext cx="3211254" cy="4867278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ABE5F10D-B71F-4A33-A0CD-2C099E6AF17D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6308107" y="2782669"/>
            <a:ext cx="2863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Le degré d’agitation des particules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6A0EB14-FE89-4C95-9488-2E2E998A9156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6560312" y="4150700"/>
            <a:ext cx="148814" cy="2452119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accent5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D866C5D7-7136-40E2-9C13-343688BDEF12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6355290" y="3515947"/>
            <a:ext cx="600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/>
              <a:t>T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F7775C0-1728-4C7D-BF4F-09B726AA8DAD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6397910" y="6269990"/>
            <a:ext cx="424132" cy="1733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82" name="Picture 2" descr="Isolated Transparent Circle - Free image on Pixabay">
            <a:extLst>
              <a:ext uri="{FF2B5EF4-FFF2-40B4-BE49-F238E27FC236}">
                <a16:creationId xmlns:a16="http://schemas.microsoft.com/office/drawing/2014/main" id="{0AC9A556-FCA6-4C4F-8670-A2A90980364A}"/>
              </a:ext>
            </a:extLst>
          </p:cNvPr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011" y="5975875"/>
            <a:ext cx="600355" cy="521418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Isolated Transparent Circle - Free image on Pixabay">
            <a:extLst>
              <a:ext uri="{FF2B5EF4-FFF2-40B4-BE49-F238E27FC236}">
                <a16:creationId xmlns:a16="http://schemas.microsoft.com/office/drawing/2014/main" id="{CF740FE9-8878-43A6-A299-B99777B20B6A}"/>
              </a:ext>
            </a:extLst>
          </p:cNvPr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012" y="4930386"/>
            <a:ext cx="600355" cy="521418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Isolated Transparent Circle - Free image on Pixabay">
            <a:extLst>
              <a:ext uri="{FF2B5EF4-FFF2-40B4-BE49-F238E27FC236}">
                <a16:creationId xmlns:a16="http://schemas.microsoft.com/office/drawing/2014/main" id="{7ADDBD9D-432A-4E0D-BABE-3E8EF72F8D1B}"/>
              </a:ext>
            </a:extLst>
          </p:cNvPr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5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012" y="3902943"/>
            <a:ext cx="600355" cy="52141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id="{A082C01A-3AF0-4447-A4E9-98315640F2AD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6240530" y="1973634"/>
            <a:ext cx="3116610" cy="4884366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DE3F9AE3-5C8A-4CD9-B2E5-16D2E25AD0A3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9511754" y="2783391"/>
            <a:ext cx="2680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Nombre de particules dans le contenant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A9F17FA-6A82-44E5-A5CD-F0F40554106E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9674156" y="4151422"/>
            <a:ext cx="148814" cy="245211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rgbClr val="FFC000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53DD851D-A310-4A14-B3CE-1C7F79182118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9472319" y="3519437"/>
            <a:ext cx="548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/>
              <a:t>n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B9F4F08-34EA-44F4-8668-A00BBCF2A488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9511754" y="6270712"/>
            <a:ext cx="424132" cy="1733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1" name="Picture 2" descr="Isolated Transparent Circle - Free image on Pixabay">
            <a:extLst>
              <a:ext uri="{FF2B5EF4-FFF2-40B4-BE49-F238E27FC236}">
                <a16:creationId xmlns:a16="http://schemas.microsoft.com/office/drawing/2014/main" id="{B801C737-AF00-47E2-928E-A2FD04208D64}"/>
              </a:ext>
            </a:extLst>
          </p:cNvPr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5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874" y="5921912"/>
            <a:ext cx="342180" cy="29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 descr="Isolated Transparent Circle - Free image on Pixabay">
            <a:extLst>
              <a:ext uri="{FF2B5EF4-FFF2-40B4-BE49-F238E27FC236}">
                <a16:creationId xmlns:a16="http://schemas.microsoft.com/office/drawing/2014/main" id="{79384E9B-7714-4369-9272-006225E57863}"/>
              </a:ext>
            </a:extLst>
          </p:cNvPr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5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087" y="5482394"/>
            <a:ext cx="342180" cy="29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 descr="Isolated Transparent Circle - Free image on Pixabay">
            <a:extLst>
              <a:ext uri="{FF2B5EF4-FFF2-40B4-BE49-F238E27FC236}">
                <a16:creationId xmlns:a16="http://schemas.microsoft.com/office/drawing/2014/main" id="{90F0F930-AD82-41AE-AB0D-F8E4B8EAC211}"/>
              </a:ext>
            </a:extLst>
          </p:cNvPr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5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593" y="5972801"/>
            <a:ext cx="342180" cy="29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 descr="Isolated Transparent Circle - Free image on Pixabay">
            <a:extLst>
              <a:ext uri="{FF2B5EF4-FFF2-40B4-BE49-F238E27FC236}">
                <a16:creationId xmlns:a16="http://schemas.microsoft.com/office/drawing/2014/main" id="{E3094542-418C-4E0B-9BDD-56391DE8A0BF}"/>
              </a:ext>
            </a:extLst>
          </p:cNvPr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5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679" y="4619195"/>
            <a:ext cx="342180" cy="29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Isolated Transparent Circle - Free image on Pixabay">
            <a:extLst>
              <a:ext uri="{FF2B5EF4-FFF2-40B4-BE49-F238E27FC236}">
                <a16:creationId xmlns:a16="http://schemas.microsoft.com/office/drawing/2014/main" id="{3CA93A29-E5B0-4F72-A515-B94D25DAAA01}"/>
              </a:ext>
            </a:extLst>
          </p:cNvPr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5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889" y="4973316"/>
            <a:ext cx="342180" cy="29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" descr="Isolated Transparent Circle - Free image on Pixabay">
            <a:extLst>
              <a:ext uri="{FF2B5EF4-FFF2-40B4-BE49-F238E27FC236}">
                <a16:creationId xmlns:a16="http://schemas.microsoft.com/office/drawing/2014/main" id="{D25665FC-A281-4963-929D-712C133B4DAF}"/>
              </a:ext>
            </a:extLst>
          </p:cNvPr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5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841" y="4854472"/>
            <a:ext cx="342180" cy="29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Isolated Transparent Circle - Free image on Pixabay">
            <a:extLst>
              <a:ext uri="{FF2B5EF4-FFF2-40B4-BE49-F238E27FC236}">
                <a16:creationId xmlns:a16="http://schemas.microsoft.com/office/drawing/2014/main" id="{5885DDE0-F528-4970-AC20-C731055155B3}"/>
              </a:ext>
            </a:extLst>
          </p:cNvPr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5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034" y="4193063"/>
            <a:ext cx="342180" cy="29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Isolated Transparent Circle - Free image on Pixabay">
            <a:extLst>
              <a:ext uri="{FF2B5EF4-FFF2-40B4-BE49-F238E27FC236}">
                <a16:creationId xmlns:a16="http://schemas.microsoft.com/office/drawing/2014/main" id="{509A43F1-0ACA-4E94-845D-5309AA7B5A48}"/>
              </a:ext>
            </a:extLst>
          </p:cNvPr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5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828" y="4295452"/>
            <a:ext cx="342180" cy="29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Rectangle 130">
            <a:extLst>
              <a:ext uri="{FF2B5EF4-FFF2-40B4-BE49-F238E27FC236}">
                <a16:creationId xmlns:a16="http://schemas.microsoft.com/office/drawing/2014/main" id="{C8A49E6F-06F2-419E-9CED-7695BB4E56B2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9433747" y="1980337"/>
            <a:ext cx="2756624" cy="4888047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88822B1F-766E-4AE4-9AD9-E9EA98F82592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606808" y="3759591"/>
            <a:ext cx="2168651" cy="808122"/>
          </a:xfrm>
          <a:prstGeom prst="cub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9" name="Cube 48">
            <a:extLst>
              <a:ext uri="{FF2B5EF4-FFF2-40B4-BE49-F238E27FC236}">
                <a16:creationId xmlns:a16="http://schemas.microsoft.com/office/drawing/2014/main" id="{AD45DD17-3BD4-463C-B3D8-07698F54EE15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558200" y="4808789"/>
            <a:ext cx="2168651" cy="808122"/>
          </a:xfrm>
          <a:prstGeom prst="cub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1" name="Cube 50">
            <a:extLst>
              <a:ext uri="{FF2B5EF4-FFF2-40B4-BE49-F238E27FC236}">
                <a16:creationId xmlns:a16="http://schemas.microsoft.com/office/drawing/2014/main" id="{099FA07F-6336-43C5-8796-5B8198B9669E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558200" y="5852370"/>
            <a:ext cx="2168651" cy="808122"/>
          </a:xfrm>
          <a:prstGeom prst="cub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7A33EEA-11DA-4E3F-A1C2-4CB159C9539D}"/>
              </a:ext>
            </a:extLst>
          </p:cNvPr>
          <p:cNvSpPr>
            <a:spLocks noGrp="1"/>
          </p:cNvSpPr>
          <p:nvPr>
            <p:ph type="title"/>
            <p:custDataLst>
              <p:tags r:id="rId47"/>
            </p:custDataLst>
          </p:nvPr>
        </p:nvSpPr>
        <p:spPr/>
        <p:txBody>
          <a:bodyPr/>
          <a:lstStyle/>
          <a:p>
            <a:r>
              <a:rPr lang="fr-CA" b="1" dirty="0"/>
              <a:t>Notions de base: La théorie cinétique des gaz</a:t>
            </a:r>
            <a:endParaRPr lang="fr-CA" dirty="0"/>
          </a:p>
        </p:txBody>
      </p:sp>
      <p:sp>
        <p:nvSpPr>
          <p:cNvPr id="57" name="Titre 1">
            <a:extLst>
              <a:ext uri="{FF2B5EF4-FFF2-40B4-BE49-F238E27FC236}">
                <a16:creationId xmlns:a16="http://schemas.microsoft.com/office/drawing/2014/main" id="{FB4640F3-68DA-4711-B279-29817A44CAD3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>
                <a:solidFill>
                  <a:schemeClr val="bg1"/>
                </a:solidFill>
              </a:rPr>
              <a:t>Chapitre 2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66</a:t>
            </a:r>
          </a:p>
        </p:txBody>
      </p:sp>
    </p:spTree>
    <p:extLst>
      <p:ext uri="{BB962C8B-B14F-4D97-AF65-F5344CB8AC3E}">
        <p14:creationId xmlns:p14="http://schemas.microsoft.com/office/powerpoint/2010/main" val="562359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63" presetClass="pat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1.48148E-6 L 0.12825 -0.00255 " pathEditMode="relative" rAng="0" ptsTypes="AA">
                                      <p:cBhvr>
                                        <p:cTn id="37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00013 -0.1680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3" presetClass="pat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3.7037E-7 L 0.13099 -0.00417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16806 L 0.00248 -0.2942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3" presetClass="pat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-2.22222E-6 L 0.13099 -2.22222E-6 " pathEditMode="relative" rAng="0" ptsTypes="AA">
                                      <p:cBhvr>
                                        <p:cTn id="61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85185E-6 L 0.00052 -0.28866 " pathEditMode="relative" rAng="0" ptsTypes="AA">
                                      <p:cBhvr>
                                        <p:cTn id="96" dur="4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4444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4250" fill="hold"/>
                                        <p:tgtEl>
                                          <p:spTgt spid="7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26" presetClass="path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7.40741E-7 C 8.33333E-7 0.01574 0.01588 0.02893 0.03542 0.02893 C 0.05859 0.02893 0.06693 0.01435 0.07044 0.00579 L 0.07396 -0.00602 C 0.07747 -0.01458 0.08633 -0.02894 0.1125 -0.02894 C 0.12904 -0.02894 0.14805 -0.0162 0.14805 7.40741E-7 C 0.14805 0.01574 0.12904 0.02893 0.1125 0.02893 C 0.08633 0.02893 0.07747 0.01435 0.07396 0.00579 L 0.07044 -0.00602 C 0.06693 -0.01458 0.05859 -0.02894 0.03542 -0.02894 C 0.01588 -0.02894 8.33333E-7 -0.0162 8.33333E-7 7.40741E-7 Z " pathEditMode="relative" rAng="0" ptsTypes="AAAAAAAAAAA">
                                      <p:cBhvr>
                                        <p:cTn id="13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000"/>
                            </p:stCondLst>
                            <p:childTnLst>
                              <p:par>
                                <p:cTn id="136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85185E-6 L 0.00013 -0.16805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26" presetClass="path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-4.44444E-6 C 8.33333E-7 0.02084 0.01588 0.03797 0.03542 0.03797 C 0.05859 0.03797 0.06693 0.01899 0.07044 0.00741 L 0.07396 -0.00763 C 0.07747 -0.01921 0.08633 -0.03796 0.1125 -0.03796 C 0.12904 -0.03796 0.14805 -0.02106 0.14805 -4.44444E-6 C 0.14805 0.02084 0.12904 0.03797 0.1125 0.03797 C 0.08633 0.03797 0.07747 0.01899 0.07396 0.00741 L 0.07044 -0.00763 C 0.06693 -0.01921 0.05859 -0.03796 0.03542 -0.03796 C 0.01588 -0.03796 8.33333E-7 -0.02106 8.33333E-7 -4.44444E-6 Z " pathEditMode="relative" rAng="0" ptsTypes="AAAAAAAAAAA">
                                      <p:cBhvr>
                                        <p:cTn id="14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9500"/>
                            </p:stCondLst>
                            <p:childTnLst>
                              <p:par>
                                <p:cTn id="146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16805 L 0.00247 -0.29421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3" presetID="26" presetClass="path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4.07407E-6 C 8.33333E-7 0.02083 0.01588 0.03796 0.03542 0.03796 C 0.05846 0.03796 0.0668 0.01898 0.07031 0.0074 L 0.07396 -0.00764 C 0.07747 -0.01922 0.08633 -0.03797 0.11237 -0.03797 C 0.12891 -0.03797 0.14792 -0.02107 0.14792 4.07407E-6 C 0.14792 0.02083 0.12891 0.03796 0.11237 0.03796 C 0.08633 0.03796 0.07747 0.01898 0.07396 0.0074 L 0.07031 -0.00764 C 0.0668 -0.01922 0.05846 -0.03797 0.03542 -0.03797 C 0.01588 -0.03797 8.33333E-7 -0.02107 8.33333E-7 4.07407E-6 Z " pathEditMode="relative" rAng="0" ptsTypes="AAAAAAAAAAA">
                                      <p:cBhvr>
                                        <p:cTn id="154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000"/>
                            </p:stCondLst>
                            <p:childTnLst>
                              <p:par>
                                <p:cTn id="1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500"/>
                            </p:stCondLst>
                            <p:childTnLst>
                              <p:par>
                                <p:cTn id="185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85185E-6 L 0.00052 -0.28866 " pathEditMode="relative" rAng="0" ptsTypes="AA">
                                      <p:cBhvr>
                                        <p:cTn id="186" dur="4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4444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7500"/>
                            </p:stCondLst>
                            <p:childTnLst>
                              <p:par>
                                <p:cTn id="2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  <p:bldP spid="44" grpId="0"/>
      <p:bldP spid="18" grpId="0"/>
      <p:bldP spid="19" grpId="0" animBg="1"/>
      <p:bldP spid="20" grpId="0"/>
      <p:bldP spid="21" grpId="0" animBg="1"/>
      <p:bldP spid="21" grpId="1" animBg="1"/>
      <p:bldP spid="21" grpId="2" animBg="1"/>
      <p:bldP spid="22" grpId="0" animBg="1"/>
      <p:bldP spid="67" grpId="0"/>
      <p:bldP spid="68" grpId="0" animBg="1"/>
      <p:bldP spid="69" grpId="0"/>
      <p:bldP spid="70" grpId="0" animBg="1"/>
      <p:bldP spid="70" grpId="1" animBg="1"/>
      <p:bldP spid="74" grpId="0" animBg="1"/>
      <p:bldP spid="75" grpId="0"/>
      <p:bldP spid="79" grpId="0" animBg="1"/>
      <p:bldP spid="80" grpId="0"/>
      <p:bldP spid="81" grpId="0" animBg="1"/>
      <p:bldP spid="81" grpId="1" animBg="1"/>
      <p:bldP spid="81" grpId="2" animBg="1"/>
      <p:bldP spid="95" grpId="0" animBg="1"/>
      <p:bldP spid="96" grpId="0"/>
      <p:bldP spid="98" grpId="0" animBg="1"/>
      <p:bldP spid="99" grpId="0"/>
      <p:bldP spid="100" grpId="0" animBg="1"/>
      <p:bldP spid="100" grpId="1" animBg="1"/>
      <p:bldP spid="131" grpId="0" animBg="1"/>
      <p:bldP spid="3" grpId="0" animBg="1"/>
      <p:bldP spid="49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8841D78-2B07-49B0-9414-F0B5EFA5274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/>
              <a:t>La distribution Maxwell-Boltzmann</a:t>
            </a:r>
            <a:endParaRPr lang="fr-CA" dirty="0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C3E7D1E7-233B-4D9B-BFC2-F8CDE429C5A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9776" y="1990722"/>
            <a:ext cx="6142168" cy="6141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2000" dirty="0"/>
              <a:t>Distribution Maxwell-Boltzmann (</a:t>
            </a:r>
            <a:r>
              <a:rPr lang="fr-CA" sz="2000" dirty="0"/>
              <a:t>énergie cinétique proportionnelle à la température)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4F66BD06-235D-4C92-A1F3-F91261A8EAF7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59775" y="2604833"/>
            <a:ext cx="6142168" cy="4224206"/>
            <a:chOff x="6027807" y="2147279"/>
            <a:chExt cx="6142168" cy="4224206"/>
          </a:xfrm>
        </p:grpSpPr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C142D45A-E8A0-492E-B1C7-B14F6D044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/>
            <a:stretch>
              <a:fillRect/>
            </a:stretch>
          </p:blipFill>
          <p:spPr>
            <a:xfrm>
              <a:off x="6244476" y="2147279"/>
              <a:ext cx="5925499" cy="4007536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0AD8D80-E1C7-4359-823C-83E041267160}"/>
                </a:ext>
              </a:extLst>
            </p:cNvPr>
            <p:cNvSpPr/>
            <p:nvPr/>
          </p:nvSpPr>
          <p:spPr>
            <a:xfrm>
              <a:off x="6027807" y="5938147"/>
              <a:ext cx="6142168" cy="43333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dirty="0">
                  <a:solidFill>
                    <a:schemeClr val="bg1"/>
                  </a:solidFill>
                </a:rPr>
                <a:t>v (m/s)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09C1D32-91B7-4ABB-9BBF-0FDFED3C65AC}"/>
                </a:ext>
              </a:extLst>
            </p:cNvPr>
            <p:cNvSpPr/>
            <p:nvPr/>
          </p:nvSpPr>
          <p:spPr>
            <a:xfrm rot="16200000">
              <a:off x="4349044" y="3826045"/>
              <a:ext cx="3790866" cy="43333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dirty="0">
                  <a:solidFill>
                    <a:schemeClr val="bg1"/>
                  </a:solidFill>
                </a:rPr>
                <a:t>Nombre relatif de molécules de N</a:t>
              </a:r>
              <a:r>
                <a:rPr lang="fr-CA" baseline="-250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69964A4-DEF6-4A94-9491-C093EC66586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0213" y="1990720"/>
            <a:ext cx="6111730" cy="614111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42B916-E3A5-40B1-BB49-1AC3AF0F0BD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30549" y="6395701"/>
            <a:ext cx="1350336" cy="433338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0CA61E-6698-44F6-9122-831FB2D9509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16200000">
            <a:off x="-1578467" y="4243072"/>
            <a:ext cx="3790866" cy="514384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B250894-FA74-4B0F-A5CE-EB38F22D00A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905507" y="2903502"/>
            <a:ext cx="1701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b="1" dirty="0">
                <a:solidFill>
                  <a:schemeClr val="accent6">
                    <a:alpha val="70000"/>
                  </a:schemeClr>
                </a:solidFill>
              </a:rPr>
              <a:t>300 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9BE2CC-47F8-4F15-A055-B926F60E3A25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272465" y="2033820"/>
            <a:ext cx="2873841" cy="2357428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5" name="Picture 2" descr="Isolated Transparent Circle - Free image on Pixabay">
            <a:extLst>
              <a:ext uri="{FF2B5EF4-FFF2-40B4-BE49-F238E27FC236}">
                <a16:creationId xmlns:a16="http://schemas.microsoft.com/office/drawing/2014/main" id="{3E5383FD-44E8-494A-AFB6-0ED9C76799FB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061" y="2416499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Isolated Transparent Circle - Free image on Pixabay">
            <a:extLst>
              <a:ext uri="{FF2B5EF4-FFF2-40B4-BE49-F238E27FC236}">
                <a16:creationId xmlns:a16="http://schemas.microsoft.com/office/drawing/2014/main" id="{0FC099B3-E116-4C95-863E-8AACEAEE8CD7}"/>
              </a:ext>
            </a:extLst>
          </p:cNvPr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426" y="3624880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Isolated Transparent Circle - Free image on Pixabay">
            <a:extLst>
              <a:ext uri="{FF2B5EF4-FFF2-40B4-BE49-F238E27FC236}">
                <a16:creationId xmlns:a16="http://schemas.microsoft.com/office/drawing/2014/main" id="{E1D7224B-7682-4DD8-BF94-DC09079BF4C0}"/>
              </a:ext>
            </a:extLst>
          </p:cNvPr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112" y="3060099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solated Transparent Circle - Free image on Pixabay">
            <a:extLst>
              <a:ext uri="{FF2B5EF4-FFF2-40B4-BE49-F238E27FC236}">
                <a16:creationId xmlns:a16="http://schemas.microsoft.com/office/drawing/2014/main" id="{1D11AFAB-17EE-4562-8D27-DDDAD198F6D4}"/>
              </a:ext>
            </a:extLst>
          </p:cNvPr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556" y="2416499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Isolated Transparent Circle - Free image on Pixabay">
            <a:extLst>
              <a:ext uri="{FF2B5EF4-FFF2-40B4-BE49-F238E27FC236}">
                <a16:creationId xmlns:a16="http://schemas.microsoft.com/office/drawing/2014/main" id="{F7EFA6C0-DDFF-4C36-9FBC-B8958A8748B7}"/>
              </a:ext>
            </a:extLst>
          </p:cNvPr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08" y="3777599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Isolated Transparent Circle - Free image on Pixabay">
            <a:extLst>
              <a:ext uri="{FF2B5EF4-FFF2-40B4-BE49-F238E27FC236}">
                <a16:creationId xmlns:a16="http://schemas.microsoft.com/office/drawing/2014/main" id="{365B6E6C-25C6-4C01-9181-5C9C8566E24A}"/>
              </a:ext>
            </a:extLst>
          </p:cNvPr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422" y="2924918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Isolated Transparent Circle - Free image on Pixabay">
            <a:extLst>
              <a:ext uri="{FF2B5EF4-FFF2-40B4-BE49-F238E27FC236}">
                <a16:creationId xmlns:a16="http://schemas.microsoft.com/office/drawing/2014/main" id="{7C2B7E7B-0C56-4FA1-9201-39494C84D8B6}"/>
              </a:ext>
            </a:extLst>
          </p:cNvPr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074" y="3940950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Isolated Transparent Circle - Free image on Pixabay">
            <a:extLst>
              <a:ext uri="{FF2B5EF4-FFF2-40B4-BE49-F238E27FC236}">
                <a16:creationId xmlns:a16="http://schemas.microsoft.com/office/drawing/2014/main" id="{0AA9F64F-1F5C-4F3A-85E2-6FF2DA1A129D}"/>
              </a:ext>
            </a:extLst>
          </p:cNvPr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453" y="3179288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22E44106-695D-4FF2-94C7-A0525F510809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908669" y="2903502"/>
            <a:ext cx="1701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b="1" dirty="0">
                <a:solidFill>
                  <a:schemeClr val="accent2">
                    <a:alpha val="70000"/>
                  </a:schemeClr>
                </a:solidFill>
              </a:rPr>
              <a:t>600 K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AEFA930-F46D-45A2-AEDB-C2D6B1F20070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9275627" y="2033820"/>
            <a:ext cx="2873841" cy="235742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46" name="Picture 2" descr="Isolated Transparent Circle - Free image on Pixabay">
            <a:extLst>
              <a:ext uri="{FF2B5EF4-FFF2-40B4-BE49-F238E27FC236}">
                <a16:creationId xmlns:a16="http://schemas.microsoft.com/office/drawing/2014/main" id="{14860CBE-B093-4611-B88F-64B33C0C92DB}"/>
              </a:ext>
            </a:extLst>
          </p:cNvPr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223" y="2416499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Isolated Transparent Circle - Free image on Pixabay">
            <a:extLst>
              <a:ext uri="{FF2B5EF4-FFF2-40B4-BE49-F238E27FC236}">
                <a16:creationId xmlns:a16="http://schemas.microsoft.com/office/drawing/2014/main" id="{839E31C0-E6A2-419F-89AC-00CD7B8938E7}"/>
              </a:ext>
            </a:extLst>
          </p:cNvPr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588" y="3624880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Isolated Transparent Circle - Free image on Pixabay">
            <a:extLst>
              <a:ext uri="{FF2B5EF4-FFF2-40B4-BE49-F238E27FC236}">
                <a16:creationId xmlns:a16="http://schemas.microsoft.com/office/drawing/2014/main" id="{0CC1B43F-79BC-4E76-B881-52E6A12B4D04}"/>
              </a:ext>
            </a:extLst>
          </p:cNvPr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274" y="3060099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Isolated Transparent Circle - Free image on Pixabay">
            <a:extLst>
              <a:ext uri="{FF2B5EF4-FFF2-40B4-BE49-F238E27FC236}">
                <a16:creationId xmlns:a16="http://schemas.microsoft.com/office/drawing/2014/main" id="{E5BBD51A-32CA-4E42-9DA3-96C19FF5D0B0}"/>
              </a:ext>
            </a:extLst>
          </p:cNvPr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718" y="2416499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Isolated Transparent Circle - Free image on Pixabay">
            <a:extLst>
              <a:ext uri="{FF2B5EF4-FFF2-40B4-BE49-F238E27FC236}">
                <a16:creationId xmlns:a16="http://schemas.microsoft.com/office/drawing/2014/main" id="{CC57007E-37B4-4AB2-9219-ACF8D32C7CBE}"/>
              </a:ext>
            </a:extLst>
          </p:cNvPr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670" y="3777599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Isolated Transparent Circle - Free image on Pixabay">
            <a:extLst>
              <a:ext uri="{FF2B5EF4-FFF2-40B4-BE49-F238E27FC236}">
                <a16:creationId xmlns:a16="http://schemas.microsoft.com/office/drawing/2014/main" id="{028CDAE9-F609-4639-B6CE-C507B3C2A951}"/>
              </a:ext>
            </a:extLst>
          </p:cNvPr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584" y="2924918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Isolated Transparent Circle - Free image on Pixabay">
            <a:extLst>
              <a:ext uri="{FF2B5EF4-FFF2-40B4-BE49-F238E27FC236}">
                <a16:creationId xmlns:a16="http://schemas.microsoft.com/office/drawing/2014/main" id="{1C3A9514-6252-4DF6-97FA-5101D9357A85}"/>
              </a:ext>
            </a:extLst>
          </p:cNvPr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236" y="3940950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Isolated Transparent Circle - Free image on Pixabay">
            <a:extLst>
              <a:ext uri="{FF2B5EF4-FFF2-40B4-BE49-F238E27FC236}">
                <a16:creationId xmlns:a16="http://schemas.microsoft.com/office/drawing/2014/main" id="{CDEFE1B0-0328-48AD-ACA5-4ED0235D28C7}"/>
              </a:ext>
            </a:extLst>
          </p:cNvPr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2615" y="3179288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ZoneTexte 53">
            <a:extLst>
              <a:ext uri="{FF2B5EF4-FFF2-40B4-BE49-F238E27FC236}">
                <a16:creationId xmlns:a16="http://schemas.microsoft.com/office/drawing/2014/main" id="{FC483604-6A69-4B9C-9001-4DEF736A43E1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6905507" y="5341293"/>
            <a:ext cx="1701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b="1" dirty="0">
                <a:solidFill>
                  <a:srgbClr val="FF0000">
                    <a:alpha val="70000"/>
                  </a:srgbClr>
                </a:solidFill>
              </a:rPr>
              <a:t>900 K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5DBEEE3-1626-49B5-8AF6-3D6698591870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6272465" y="4471611"/>
            <a:ext cx="2873841" cy="23574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6" name="Picture 2" descr="Isolated Transparent Circle - Free image on Pixabay">
            <a:extLst>
              <a:ext uri="{FF2B5EF4-FFF2-40B4-BE49-F238E27FC236}">
                <a16:creationId xmlns:a16="http://schemas.microsoft.com/office/drawing/2014/main" id="{AE44A359-4054-410D-A031-434768652938}"/>
              </a:ext>
            </a:extLst>
          </p:cNvPr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061" y="4854290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Isolated Transparent Circle - Free image on Pixabay">
            <a:extLst>
              <a:ext uri="{FF2B5EF4-FFF2-40B4-BE49-F238E27FC236}">
                <a16:creationId xmlns:a16="http://schemas.microsoft.com/office/drawing/2014/main" id="{2A3CDA48-92A1-4097-A4C7-0878368DC6BB}"/>
              </a:ext>
            </a:extLst>
          </p:cNvPr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426" y="6062671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Isolated Transparent Circle - Free image on Pixabay">
            <a:extLst>
              <a:ext uri="{FF2B5EF4-FFF2-40B4-BE49-F238E27FC236}">
                <a16:creationId xmlns:a16="http://schemas.microsoft.com/office/drawing/2014/main" id="{5D83FB3B-780F-4B17-AE0B-9BF1DC6E7EDC}"/>
              </a:ext>
            </a:extLst>
          </p:cNvPr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112" y="5497890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Isolated Transparent Circle - Free image on Pixabay">
            <a:extLst>
              <a:ext uri="{FF2B5EF4-FFF2-40B4-BE49-F238E27FC236}">
                <a16:creationId xmlns:a16="http://schemas.microsoft.com/office/drawing/2014/main" id="{B9F74B7F-115D-4EBA-AC59-20DDF5A3AF3A}"/>
              </a:ext>
            </a:extLst>
          </p:cNvPr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556" y="4854290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Isolated Transparent Circle - Free image on Pixabay">
            <a:extLst>
              <a:ext uri="{FF2B5EF4-FFF2-40B4-BE49-F238E27FC236}">
                <a16:creationId xmlns:a16="http://schemas.microsoft.com/office/drawing/2014/main" id="{58631E5E-AC0B-4414-AFEC-A82A7AC14937}"/>
              </a:ext>
            </a:extLst>
          </p:cNvPr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08" y="6215390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Isolated Transparent Circle - Free image on Pixabay">
            <a:extLst>
              <a:ext uri="{FF2B5EF4-FFF2-40B4-BE49-F238E27FC236}">
                <a16:creationId xmlns:a16="http://schemas.microsoft.com/office/drawing/2014/main" id="{7BB8F78D-C51D-4319-89B6-5A6E7E7278E4}"/>
              </a:ext>
            </a:extLst>
          </p:cNvPr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422" y="5362709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Isolated Transparent Circle - Free image on Pixabay">
            <a:extLst>
              <a:ext uri="{FF2B5EF4-FFF2-40B4-BE49-F238E27FC236}">
                <a16:creationId xmlns:a16="http://schemas.microsoft.com/office/drawing/2014/main" id="{775CCB79-7154-4A6A-916A-B59B11AD54A7}"/>
              </a:ext>
            </a:extLst>
          </p:cNvPr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074" y="6378741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Isolated Transparent Circle - Free image on Pixabay">
            <a:extLst>
              <a:ext uri="{FF2B5EF4-FFF2-40B4-BE49-F238E27FC236}">
                <a16:creationId xmlns:a16="http://schemas.microsoft.com/office/drawing/2014/main" id="{C170F565-CBB8-454C-ACAD-725D7791A71B}"/>
              </a:ext>
            </a:extLst>
          </p:cNvPr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453" y="5617079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ZoneTexte 63">
            <a:extLst>
              <a:ext uri="{FF2B5EF4-FFF2-40B4-BE49-F238E27FC236}">
                <a16:creationId xmlns:a16="http://schemas.microsoft.com/office/drawing/2014/main" id="{68E5E92A-BE16-46C0-BDC2-563C85E75335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9608223" y="5349739"/>
            <a:ext cx="20112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b="1" dirty="0">
                <a:solidFill>
                  <a:schemeClr val="accent1">
                    <a:alpha val="70000"/>
                  </a:schemeClr>
                </a:solidFill>
              </a:rPr>
              <a:t>1200 K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92009ED-18EB-411C-AC84-1EA143F30C84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9285261" y="4480057"/>
            <a:ext cx="2873841" cy="235742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6" name="Picture 2" descr="Isolated Transparent Circle - Free image on Pixabay">
            <a:extLst>
              <a:ext uri="{FF2B5EF4-FFF2-40B4-BE49-F238E27FC236}">
                <a16:creationId xmlns:a16="http://schemas.microsoft.com/office/drawing/2014/main" id="{DB1DFCE1-3EE4-4686-A8EB-AD323F211E39}"/>
              </a:ext>
            </a:extLst>
          </p:cNvPr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857" y="4862736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Isolated Transparent Circle - Free image on Pixabay">
            <a:extLst>
              <a:ext uri="{FF2B5EF4-FFF2-40B4-BE49-F238E27FC236}">
                <a16:creationId xmlns:a16="http://schemas.microsoft.com/office/drawing/2014/main" id="{F9269278-800F-4843-8E51-51F2B38011EA}"/>
              </a:ext>
            </a:extLst>
          </p:cNvPr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222" y="6071117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Isolated Transparent Circle - Free image on Pixabay">
            <a:extLst>
              <a:ext uri="{FF2B5EF4-FFF2-40B4-BE49-F238E27FC236}">
                <a16:creationId xmlns:a16="http://schemas.microsoft.com/office/drawing/2014/main" id="{D467E7AE-489C-4050-89D4-88F69CC1AE83}"/>
              </a:ext>
            </a:extLst>
          </p:cNvPr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908" y="5506336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Isolated Transparent Circle - Free image on Pixabay">
            <a:extLst>
              <a:ext uri="{FF2B5EF4-FFF2-40B4-BE49-F238E27FC236}">
                <a16:creationId xmlns:a16="http://schemas.microsoft.com/office/drawing/2014/main" id="{413900FF-8C3D-43C8-BCDB-90E558BF9AAB}"/>
              </a:ext>
            </a:extLst>
          </p:cNvPr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3352" y="4862736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Isolated Transparent Circle - Free image on Pixabay">
            <a:extLst>
              <a:ext uri="{FF2B5EF4-FFF2-40B4-BE49-F238E27FC236}">
                <a16:creationId xmlns:a16="http://schemas.microsoft.com/office/drawing/2014/main" id="{62D19369-B82E-4843-83F6-27380846B1C2}"/>
              </a:ext>
            </a:extLst>
          </p:cNvPr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304" y="6223836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Isolated Transparent Circle - Free image on Pixabay">
            <a:extLst>
              <a:ext uri="{FF2B5EF4-FFF2-40B4-BE49-F238E27FC236}">
                <a16:creationId xmlns:a16="http://schemas.microsoft.com/office/drawing/2014/main" id="{B9C44B51-0BAC-4990-89B4-F8CAA6D13E39}"/>
              </a:ext>
            </a:extLst>
          </p:cNvPr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218" y="5371155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Isolated Transparent Circle - Free image on Pixabay">
            <a:extLst>
              <a:ext uri="{FF2B5EF4-FFF2-40B4-BE49-F238E27FC236}">
                <a16:creationId xmlns:a16="http://schemas.microsoft.com/office/drawing/2014/main" id="{96237635-EE3D-4B42-9AC7-C8FCB1965A97}"/>
              </a:ext>
            </a:extLst>
          </p:cNvPr>
          <p:cNvPicPr>
            <a:picLocks noChangeAspect="1" noChangeArrowheads="1"/>
          </p:cNvPicPr>
          <p:nvPr>
            <p:custDataLst>
              <p:tags r:id="rId45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870" y="6387187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Isolated Transparent Circle - Free image on Pixabay">
            <a:extLst>
              <a:ext uri="{FF2B5EF4-FFF2-40B4-BE49-F238E27FC236}">
                <a16:creationId xmlns:a16="http://schemas.microsoft.com/office/drawing/2014/main" id="{46C21D94-7A94-44EC-8CE6-DE7025685A20}"/>
              </a:ext>
            </a:extLst>
          </p:cNvPr>
          <p:cNvPicPr>
            <a:picLocks noChangeAspect="1" noChangeArrowheads="1"/>
          </p:cNvPicPr>
          <p:nvPr>
            <p:custDataLst>
              <p:tags r:id="rId46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249" y="5625525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itre 1">
            <a:extLst>
              <a:ext uri="{FF2B5EF4-FFF2-40B4-BE49-F238E27FC236}">
                <a16:creationId xmlns:a16="http://schemas.microsoft.com/office/drawing/2014/main" id="{1C8A91BB-555D-4D3B-8343-0CF041A67310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>
                <a:solidFill>
                  <a:schemeClr val="bg1"/>
                </a:solidFill>
              </a:rPr>
              <a:t>Chapitre 1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41 à 43</a:t>
            </a:r>
          </a:p>
        </p:txBody>
      </p:sp>
    </p:spTree>
    <p:extLst>
      <p:ext uri="{BB962C8B-B14F-4D97-AF65-F5344CB8AC3E}">
        <p14:creationId xmlns:p14="http://schemas.microsoft.com/office/powerpoint/2010/main" val="3431903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46 L 0.04453 -0.0632 L 0.03412 0.25023 L 0.18763 0.09977 L -0.03125 0.08889 L 0.10729 0.25023 L 0.18581 -0.06459 L 0.00013 0.00046 Z " pathEditMode="relative" rAng="0" ptsTypes="AAAAAAAA">
                                      <p:cBhvr>
                                        <p:cTn id="5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99" y="923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116 L -0.04128 -0.12291 L 0.06237 -0.24212 L 0.18099 -0.11666 L -0.03959 0.07408 L 0.1819 0.0088 L 0.00052 0.00116 Z " pathEditMode="relative" rAng="0" ptsTypes="AAAAAAA">
                                      <p:cBhvr>
                                        <p:cTn id="59" dur="1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8519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044 L 0.09505 0.09907 L -0.01315 0.15648 L -0.07773 -0.16459 L -0.12396 -0.01273 L 0.09505 -0.09329 L -0.0664 0.15648 L -0.12474 0.02754 L 0.0043 0.0044 Z " pathEditMode="relative" rAng="0" ptsTypes="AAAAAAAAA">
                                      <p:cBhvr>
                                        <p:cTn id="61" dur="1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-85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255 L -0.16549 -0.06297 L 0.05339 0.24699 L -0.16549 0.20648 L 0.05782 0.07639 L -0.16718 0.08565 L -0.00065 -0.00255 Z " pathEditMode="relative" rAng="0" ptsTypes="AAAAAAA">
                                      <p:cBhvr>
                                        <p:cTn id="63" dur="1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944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0.00208 L 0.0612 -0.10949 L -0.00169 -0.26598 L -0.15769 -0.05672 L -0.0513 0.05347 L 0.00183 0.00208 Z " pathEditMode="relative" rAng="0" ptsTypes="AAAAAA">
                                      <p:cBhvr>
                                        <p:cTn id="65" dur="1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3" y="-1083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0556 L 0.15052 -0.02847 L 0.09818 -0.13542 L 0.05365 0.17778 L 0.15052 0.06759 L -0.06836 0.06597 L 0.0013 0.00556 Z " pathEditMode="relative" rAng="0" ptsTypes="AAAAAAA">
                                      <p:cBhvr>
                                        <p:cTn id="67" dur="1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1" y="155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463 L -0.00755 -0.29144 L 0.1276 -0.14282 L -0.09115 -0.1412 L 0.06315 0.02639 L 0.13034 -0.07454 L -0.09115 -0.03565 L -0.00143 -0.00162 " pathEditMode="relative" rAng="0" ptsTypes="AAAAAAAA">
                                      <p:cBhvr>
                                        <p:cTn id="69" dur="1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-13727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00208 L -0.08633 -0.17871 L -0.18906 -0.10602 L -0.09231 0.13449 L 0.0306 0.09097 L -0.12109 -0.1757 L -0.18737 -0.00371 L 0.00183 -0.00208 Z " pathEditMode="relative" rAng="0" ptsTypes="AAAAAAAA">
                                      <p:cBhvr>
                                        <p:cTn id="7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12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46 L 0.04453 -0.0632 L 0.03411 0.25023 L 0.18763 0.09977 L -0.03125 0.08889 L 0.10729 0.25023 L 0.1858 -0.06459 L 0.00013 0.00046 Z " pathEditMode="relative" rAng="0" ptsTypes="AAAAAAAA">
                                      <p:cBhvr>
                                        <p:cTn id="107" dur="8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99" y="9236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116 L -0.04128 -0.12291 L 0.06237 -0.24212 L 0.18099 -0.11666 L -0.03958 0.07408 L 0.1819 0.0088 L 0.00052 0.00116 Z " pathEditMode="relative" rAng="0" ptsTypes="AAAAAAA">
                                      <p:cBhvr>
                                        <p:cTn id="109" dur="3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8519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29 0.0044 L 0.09505 0.09907 L -0.01315 0.15648 L -0.07774 -0.16459 L -0.12396 -0.01273 L 0.09505 -0.09329 L -0.06641 0.15648 L -0.12474 0.02754 L 0.00429 0.0044 Z " pathEditMode="relative" rAng="0" ptsTypes="AAAAAAAAA">
                                      <p:cBhvr>
                                        <p:cTn id="111" dur="3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-85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255 L -0.1655 -0.06297 L 0.05338 0.24699 L -0.1655 0.20648 L 0.05781 0.07639 L -0.16719 0.08565 L -0.00065 -0.00255 Z " pathEditMode="relative" rAng="0" ptsTypes="AAAAAAA">
                                      <p:cBhvr>
                                        <p:cTn id="113" dur="3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9444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0.00208 L 0.0612 -0.10949 L -0.00169 -0.26598 L -0.15768 -0.05672 L -0.0513 0.05347 L 0.00182 0.00208 Z " pathEditMode="relative" rAng="0" ptsTypes="AAAAAA">
                                      <p:cBhvr>
                                        <p:cTn id="115" dur="3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3" y="-10833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00556 L 0.15052 -0.02847 L 0.09818 -0.13542 L 0.05365 0.17778 L 0.15052 0.06759 L -0.06836 0.06597 L 0.00131 0.00556 Z " pathEditMode="relative" rAng="0" ptsTypes="AAAAAAA">
                                      <p:cBhvr>
                                        <p:cTn id="117" dur="3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1" y="1551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463 L -0.00755 -0.29144 L 0.12761 -0.14282 L -0.09114 -0.1412 L 0.06315 0.02639 L 0.13034 -0.07454 L -0.09114 -0.03565 L -0.00143 -0.00162 " pathEditMode="relative" rAng="0" ptsTypes="AAAAAAAA">
                                      <p:cBhvr>
                                        <p:cTn id="119" dur="3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-13727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00208 L -0.08633 -0.17871 L -0.18907 -0.10602 L -0.09232 0.13449 L 0.0306 0.09097 L -0.1211 -0.1757 L -0.18737 -0.00371 L 0.00182 -0.00208 Z " pathEditMode="relative" rAng="0" ptsTypes="AAAAAAAA">
                                      <p:cBhvr>
                                        <p:cTn id="121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12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47 L 0.04453 -0.06319 L 0.03412 0.25023 L 0.18763 0.09977 L -0.03125 0.08889 L 0.10729 0.25023 L 0.18581 -0.06458 L 0.00013 0.00047 Z " pathEditMode="relative" rAng="0" ptsTypes="AAAAAAAA">
                                      <p:cBhvr>
                                        <p:cTn id="157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99" y="9236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116 L -0.04128 -0.12292 L 0.06237 -0.24213 L 0.18099 -0.11667 L -0.03959 0.07407 L 0.1819 0.0088 L 0.00052 0.00116 Z " pathEditMode="relative" rAng="0" ptsTypes="AAAAAAA">
                                      <p:cBhvr>
                                        <p:cTn id="159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8519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044 L 0.09505 0.09908 L -0.01315 0.15648 L -0.07773 -0.16458 L -0.12396 -0.01273 L 0.09505 -0.09328 L -0.0664 0.15648 L -0.12474 0.02755 L 0.0043 0.0044 Z " pathEditMode="relative" rAng="0" ptsTypes="AAAAAAAAA">
                                      <p:cBhvr>
                                        <p:cTn id="161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-856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254 L -0.16549 -0.06296 L 0.05339 0.24699 L -0.16549 0.20648 L 0.05782 0.07639 L -0.16718 0.08565 L -0.00065 -0.00254 Z " pathEditMode="relative" rAng="0" ptsTypes="AAAAAAA">
                                      <p:cBhvr>
                                        <p:cTn id="163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9444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0.00209 L 0.0612 -0.10949 L -0.00169 -0.26597 L -0.15769 -0.05671 L -0.0513 0.05347 L 0.00183 0.00209 Z " pathEditMode="relative" rAng="0" ptsTypes="AAAAAA">
                                      <p:cBhvr>
                                        <p:cTn id="165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3" y="-10833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0555 L 0.15052 -0.02848 L 0.09818 -0.13542 L 0.05365 0.17777 L 0.15052 0.06759 L -0.06836 0.06597 L 0.0013 0.00555 Z " pathEditMode="relative" rAng="0" ptsTypes="AAAAAAA">
                                      <p:cBhvr>
                                        <p:cTn id="167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1" y="1551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462 L -0.00755 -0.29144 L 0.1276 -0.14283 L -0.09115 -0.14121 L 0.06315 0.02638 L 0.13034 -0.07454 L -0.09115 -0.03565 L -0.00143 -0.00163 " pathEditMode="relative" rAng="0" ptsTypes="AAAAAAAA">
                                      <p:cBhvr>
                                        <p:cTn id="169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-13727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00208 L -0.08633 -0.1787 L -0.18906 -0.10601 L -0.09231 0.13449 L 0.0306 0.09098 L -0.12109 -0.17569 L -0.18737 -0.0037 L 0.00183 -0.00208 Z " pathEditMode="relative" rAng="0" ptsTypes="AAAAAAAA">
                                      <p:cBhvr>
                                        <p:cTn id="171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12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46 L 0.04453 -0.06319 L 0.03411 0.25023 L 0.18763 0.09977 L -0.03125 0.08889 L 0.10729 0.25023 L 0.1858 -0.06458 L 0.00013 0.00046 Z " pathEditMode="relative" rAng="0" ptsTypes="AAAAAAAA">
                                      <p:cBhvr>
                                        <p:cTn id="207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99" y="9236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116 L -0.04127 -0.12292 L 0.06237 -0.24213 L 0.18099 -0.11667 L -0.03958 0.07407 L 0.1819 0.00879 L 0.00052 0.00116 Z " pathEditMode="relative" rAng="0" ptsTypes="AAAAAAA">
                                      <p:cBhvr>
                                        <p:cTn id="2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8519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29 0.0044 L 0.09505 0.09907 L -0.01315 0.15648 L -0.07774 -0.16458 L -0.12396 -0.01273 L 0.09505 -0.09329 L -0.06641 0.15648 L -0.12474 0.02755 L 0.00429 0.0044 Z " pathEditMode="relative" rAng="0" ptsTypes="AAAAAAAAA">
                                      <p:cBhvr>
                                        <p:cTn id="211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-856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255 L -0.16549 -0.06296 L 0.05339 0.24699 L -0.16549 0.20648 L 0.05781 0.07639 L -0.16719 0.08565 L -0.00065 -0.00255 Z " pathEditMode="relative" rAng="0" ptsTypes="AAAAAAA">
                                      <p:cBhvr>
                                        <p:cTn id="2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9444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0.00208 L 0.0612 -0.10949 L -0.00169 -0.26597 L -0.15768 -0.05671 L -0.0513 0.05347 L 0.00182 0.00208 Z " pathEditMode="relative" rAng="0" ptsTypes="AAAAAA">
                                      <p:cBhvr>
                                        <p:cTn id="2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3" y="-10833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00556 L 0.15053 -0.02847 L 0.09818 -0.13541 L 0.05365 0.17778 L 0.15053 0.0676 L -0.06835 0.06598 L 0.00131 0.00556 Z " pathEditMode="relative" rAng="0" ptsTypes="AAAAAAA">
                                      <p:cBhvr>
                                        <p:cTn id="2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1" y="1551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463 L -0.00755 -0.29143 L 0.12761 -0.14282 L -0.09114 -0.1412 L 0.06315 0.02639 L 0.13034 -0.07453 L -0.09114 -0.03565 L -0.00143 -0.00162 " pathEditMode="relative" rAng="0" ptsTypes="AAAAAAAA">
                                      <p:cBhvr>
                                        <p:cTn id="2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-13727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00208 L -0.08633 -0.1787 L -0.18906 -0.10602 L -0.09232 0.13449 L 0.0306 0.09097 L -0.1211 -0.17569 L -0.18737 -0.0037 L 0.00182 -0.00208 Z " pathEditMode="relative" rAng="0" ptsTypes="AAAAAAAA">
                                      <p:cBhvr>
                                        <p:cTn id="221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12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7" grpId="0" animBg="1"/>
      <p:bldP spid="17" grpId="1" animBg="1"/>
      <p:bldP spid="18" grpId="0" animBg="1"/>
      <p:bldP spid="18" grpId="1" animBg="1"/>
      <p:bldP spid="19" grpId="0"/>
      <p:bldP spid="20" grpId="0" animBg="1"/>
      <p:bldP spid="44" grpId="0"/>
      <p:bldP spid="45" grpId="0" animBg="1"/>
      <p:bldP spid="54" grpId="0"/>
      <p:bldP spid="55" grpId="0" animBg="1"/>
      <p:bldP spid="64" grpId="0"/>
      <p:bldP spid="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8841D78-2B07-49B0-9414-F0B5EFA5274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/>
              <a:t>Le degré Kelvin</a:t>
            </a:r>
            <a:endParaRPr lang="fr-CA" dirty="0"/>
          </a:p>
        </p:txBody>
      </p:sp>
      <p:sp>
        <p:nvSpPr>
          <p:cNvPr id="28" name="Espace réservé du contenu 27">
            <a:extLst>
              <a:ext uri="{FF2B5EF4-FFF2-40B4-BE49-F238E27FC236}">
                <a16:creationId xmlns:a16="http://schemas.microsoft.com/office/drawing/2014/main" id="{DE03E6D6-2478-4647-A302-C6E30A75758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95693" y="2134351"/>
            <a:ext cx="7578519" cy="4532264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fr-CA" dirty="0"/>
              <a:t>La température en degré Kelvin utilise le zéro absolu comme point de référence. Cette température est la température la plus froide enregistrée. </a:t>
            </a:r>
          </a:p>
          <a:p>
            <a:pPr>
              <a:lnSpc>
                <a:spcPct val="100000"/>
              </a:lnSpc>
            </a:pPr>
            <a:r>
              <a:rPr lang="fr-CA" dirty="0"/>
              <a:t>Pour l’instant, il s’agit d’une valeur théorie. Il est supposé qu’à cette valeur la matière est complètement immobile.</a:t>
            </a:r>
          </a:p>
          <a:p>
            <a:pPr>
              <a:lnSpc>
                <a:spcPct val="100000"/>
              </a:lnSpc>
            </a:pPr>
            <a:r>
              <a:rPr lang="fr-CA" dirty="0"/>
              <a:t>Pour la conversion:</a:t>
            </a:r>
          </a:p>
          <a:p>
            <a:pPr lvl="1">
              <a:lnSpc>
                <a:spcPct val="100000"/>
              </a:lnSpc>
            </a:pPr>
            <a:r>
              <a:rPr lang="fr-CA" dirty="0"/>
              <a:t>Degré Celsius à degré Kelvin: </a:t>
            </a:r>
            <a:r>
              <a:rPr lang="fr-CA" baseline="30000" dirty="0" err="1"/>
              <a:t>o</a:t>
            </a:r>
            <a:r>
              <a:rPr lang="fr-CA" dirty="0" err="1"/>
              <a:t>C</a:t>
            </a:r>
            <a:r>
              <a:rPr lang="fr-CA" dirty="0"/>
              <a:t> + 273</a:t>
            </a:r>
          </a:p>
          <a:p>
            <a:pPr lvl="1">
              <a:lnSpc>
                <a:spcPct val="100000"/>
              </a:lnSpc>
            </a:pPr>
            <a:r>
              <a:rPr lang="fr-CA" dirty="0"/>
              <a:t>Degré Kelvin à degré Celsius: </a:t>
            </a:r>
            <a:r>
              <a:rPr lang="fr-CA" baseline="30000" dirty="0" err="1"/>
              <a:t>o</a:t>
            </a:r>
            <a:r>
              <a:rPr lang="fr-CA" dirty="0" err="1"/>
              <a:t>K</a:t>
            </a:r>
            <a:r>
              <a:rPr lang="fr-CA" dirty="0"/>
              <a:t> – 273</a:t>
            </a:r>
          </a:p>
          <a:p>
            <a:pPr>
              <a:lnSpc>
                <a:spcPct val="100000"/>
              </a:lnSpc>
            </a:pPr>
            <a:r>
              <a:rPr lang="fr-CA" dirty="0"/>
              <a:t>Pour la première étape, nous utiliserons la température en Kelvin. La raison est pour éviter des réponses illogiques comme des volumes négatifs dans certains calculs.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A4ADDBE2-CF06-445B-A6CD-47D51363804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674212" y="2394352"/>
            <a:ext cx="2343207" cy="293255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60FE4CA-B1EA-4C3C-BA33-B59E66AF803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674212" y="5445553"/>
            <a:ext cx="2343207" cy="9871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/>
              <a:t>William Thomson</a:t>
            </a:r>
          </a:p>
          <a:p>
            <a:pPr algn="ctr"/>
            <a:r>
              <a:rPr lang="fr-CA" b="1" dirty="0"/>
              <a:t>(Lord Kelvin)</a:t>
            </a:r>
          </a:p>
          <a:p>
            <a:pPr algn="ctr"/>
            <a:r>
              <a:rPr lang="fr-CA" b="1" dirty="0"/>
              <a:t>1824-1907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0D8CACF-7B8A-4DA7-ABEA-AEE6AB20A2A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379535" y="609599"/>
            <a:ext cx="4008475" cy="1381123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2000" dirty="0"/>
              <a:t>Dans ce cours, nous utiliserons la valeur arrondie </a:t>
            </a:r>
          </a:p>
          <a:p>
            <a:pPr algn="ctr"/>
            <a:r>
              <a:rPr lang="fr-CA" sz="3600" b="1" dirty="0"/>
              <a:t>273 K</a:t>
            </a:r>
          </a:p>
        </p:txBody>
      </p:sp>
      <p:pic>
        <p:nvPicPr>
          <p:cNvPr id="10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A1229D00-4D5E-40C9-9217-75F2172256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4" t="9091" r="7394"/>
          <a:stretch/>
        </p:blipFill>
        <p:spPr bwMode="auto">
          <a:xfrm>
            <a:off x="10569532" y="1990722"/>
            <a:ext cx="1619291" cy="486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FD990ED4-D6CB-4728-B297-C5420F248666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>
                <a:solidFill>
                  <a:schemeClr val="bg1"/>
                </a:solidFill>
              </a:rPr>
              <a:t>Chapitre 2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70 à 73</a:t>
            </a:r>
          </a:p>
        </p:txBody>
      </p:sp>
    </p:spTree>
    <p:extLst>
      <p:ext uri="{BB962C8B-B14F-4D97-AF65-F5344CB8AC3E}">
        <p14:creationId xmlns:p14="http://schemas.microsoft.com/office/powerpoint/2010/main" val="2395030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8CC6B-9156-418F-AD24-C3F5D14342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/>
              <a:t>Lois simples des gaz (résumé p. 109)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au 8">
                <a:extLst>
                  <a:ext uri="{FF2B5EF4-FFF2-40B4-BE49-F238E27FC236}">
                    <a16:creationId xmlns:a16="http://schemas.microsoft.com/office/drawing/2014/main" id="{F6114974-C993-45BF-990F-2860144B0FF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custDataLst>
                  <p:tags r:id="rId2"/>
                </p:custDataLst>
              </p:nvPr>
            </p:nvGraphicFramePr>
            <p:xfrm>
              <a:off x="201014" y="2341530"/>
              <a:ext cx="11789971" cy="21749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99632">
                      <a:extLst>
                        <a:ext uri="{9D8B030D-6E8A-4147-A177-3AD203B41FA5}">
                          <a16:colId xmlns:a16="http://schemas.microsoft.com/office/drawing/2014/main" val="2337660501"/>
                        </a:ext>
                      </a:extLst>
                    </a:gridCol>
                    <a:gridCol w="2566699">
                      <a:extLst>
                        <a:ext uri="{9D8B030D-6E8A-4147-A177-3AD203B41FA5}">
                          <a16:colId xmlns:a16="http://schemas.microsoft.com/office/drawing/2014/main" val="2444956230"/>
                        </a:ext>
                      </a:extLst>
                    </a:gridCol>
                    <a:gridCol w="1683569">
                      <a:extLst>
                        <a:ext uri="{9D8B030D-6E8A-4147-A177-3AD203B41FA5}">
                          <a16:colId xmlns:a16="http://schemas.microsoft.com/office/drawing/2014/main" val="3285596540"/>
                        </a:ext>
                      </a:extLst>
                    </a:gridCol>
                    <a:gridCol w="1939544">
                      <a:extLst>
                        <a:ext uri="{9D8B030D-6E8A-4147-A177-3AD203B41FA5}">
                          <a16:colId xmlns:a16="http://schemas.microsoft.com/office/drawing/2014/main" val="3046241430"/>
                        </a:ext>
                      </a:extLst>
                    </a:gridCol>
                    <a:gridCol w="1872434">
                      <a:extLst>
                        <a:ext uri="{9D8B030D-6E8A-4147-A177-3AD203B41FA5}">
                          <a16:colId xmlns:a16="http://schemas.microsoft.com/office/drawing/2014/main" val="3010678014"/>
                        </a:ext>
                      </a:extLst>
                    </a:gridCol>
                    <a:gridCol w="2328093">
                      <a:extLst>
                        <a:ext uri="{9D8B030D-6E8A-4147-A177-3AD203B41FA5}">
                          <a16:colId xmlns:a16="http://schemas.microsoft.com/office/drawing/2014/main" val="12561094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400" dirty="0">
                              <a:solidFill>
                                <a:schemeClr val="bg1"/>
                              </a:solidFill>
                            </a:rPr>
                            <a:t>Loi Boyle-Mariotte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400" dirty="0">
                              <a:solidFill>
                                <a:schemeClr val="bg1"/>
                              </a:solidFill>
                            </a:rPr>
                            <a:t>Loi de Charles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400" dirty="0">
                              <a:solidFill>
                                <a:schemeClr val="bg1"/>
                              </a:solidFill>
                            </a:rPr>
                            <a:t>Loi de Gay-Lussac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400" dirty="0">
                              <a:solidFill>
                                <a:schemeClr val="bg1"/>
                              </a:solidFill>
                            </a:rPr>
                            <a:t>Loi d’Avogadro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400" dirty="0">
                              <a:solidFill>
                                <a:schemeClr val="bg1"/>
                              </a:solidFill>
                            </a:rPr>
                            <a:t>Loi pression et quantité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255619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b="1" dirty="0"/>
                            <a:t>Équation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= 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/>
                                      <a:ea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/>
                                      <a:ea typeface="Cambria Math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fr-CA" sz="2000" b="1" dirty="0"/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latin typeface="Cambria Math"/>
                                          </a:rPr>
                                          <m:t>𝑽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latin typeface="Cambria Math"/>
                                          </a:rPr>
                                          <m:t>𝑻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2000" b="1" i="1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latin typeface="Cambria Math"/>
                                          </a:rPr>
                                          <m:t>𝑽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latin typeface="Cambria Math"/>
                                          </a:rPr>
                                          <m:t>𝑻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fr-CA" sz="20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latin typeface="Cambria Math"/>
                                          </a:rPr>
                                          <m:t>𝑷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latin typeface="Cambria Math"/>
                                          </a:rPr>
                                          <m:t>𝑻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2000" b="1" i="1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latin typeface="Cambria Math"/>
                                          </a:rPr>
                                          <m:t>𝑷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latin typeface="Cambria Math"/>
                                          </a:rPr>
                                          <m:t>𝑻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fr-CA" sz="20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CA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CA" sz="20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A" sz="20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𝑽</m:t>
                                        </m:r>
                                      </m:e>
                                      <m:sub>
                                        <m:r>
                                          <a:rPr lang="fr-CA" sz="20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CA" sz="20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A" sz="20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e>
                                      <m:sub>
                                        <m:r>
                                          <a:rPr lang="fr-CA" sz="20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fr-CA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fr-CA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CA" sz="20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A" sz="20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𝑽</m:t>
                                        </m:r>
                                      </m:e>
                                      <m:sub>
                                        <m:r>
                                          <a:rPr lang="fr-CA" sz="20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CA" sz="20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A" sz="20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e>
                                      <m:sub>
                                        <m:r>
                                          <a:rPr lang="fr-CA" sz="20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fr-CA" sz="20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A" sz="2000" b="1" i="1">
                                            <a:latin typeface="Cambria Math"/>
                                          </a:rPr>
                                          <m:t>𝑷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A" sz="2000" b="1" i="1">
                                            <a:latin typeface="Cambria Math"/>
                                          </a:rPr>
                                          <m:t>𝒏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2000" b="1" i="1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A" sz="2000" b="1" i="1">
                                            <a:latin typeface="Cambria Math"/>
                                          </a:rPr>
                                          <m:t>𝑷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A" sz="2000" b="1" i="1">
                                            <a:latin typeface="Cambria Math"/>
                                          </a:rPr>
                                          <m:t>𝒏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fr-CA" sz="20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841783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b="1" dirty="0"/>
                            <a:t>Variables constantes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CA" dirty="0"/>
                            <a:t>n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CA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CA" dirty="0"/>
                            <a:t>n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CA" dirty="0"/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CA" dirty="0"/>
                            <a:t>n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CA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CA" dirty="0"/>
                            <a:t>T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CA" dirty="0"/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CA" dirty="0"/>
                            <a:t>V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CA" dirty="0"/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7084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au 8">
                <a:extLst>
                  <a:ext uri="{FF2B5EF4-FFF2-40B4-BE49-F238E27FC236}">
                    <a16:creationId xmlns:a16="http://schemas.microsoft.com/office/drawing/2014/main" id="{F6114974-C993-45BF-990F-2860144B0FF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10168062"/>
                  </p:ext>
                </p:extLst>
              </p:nvPr>
            </p:nvGraphicFramePr>
            <p:xfrm>
              <a:off x="201014" y="2341530"/>
              <a:ext cx="11789971" cy="21749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99632">
                      <a:extLst>
                        <a:ext uri="{9D8B030D-6E8A-4147-A177-3AD203B41FA5}">
                          <a16:colId xmlns:a16="http://schemas.microsoft.com/office/drawing/2014/main" val="2337660501"/>
                        </a:ext>
                      </a:extLst>
                    </a:gridCol>
                    <a:gridCol w="2566699">
                      <a:extLst>
                        <a:ext uri="{9D8B030D-6E8A-4147-A177-3AD203B41FA5}">
                          <a16:colId xmlns:a16="http://schemas.microsoft.com/office/drawing/2014/main" val="2444956230"/>
                        </a:ext>
                      </a:extLst>
                    </a:gridCol>
                    <a:gridCol w="1683569">
                      <a:extLst>
                        <a:ext uri="{9D8B030D-6E8A-4147-A177-3AD203B41FA5}">
                          <a16:colId xmlns:a16="http://schemas.microsoft.com/office/drawing/2014/main" val="3285596540"/>
                        </a:ext>
                      </a:extLst>
                    </a:gridCol>
                    <a:gridCol w="1939544">
                      <a:extLst>
                        <a:ext uri="{9D8B030D-6E8A-4147-A177-3AD203B41FA5}">
                          <a16:colId xmlns:a16="http://schemas.microsoft.com/office/drawing/2014/main" val="3046241430"/>
                        </a:ext>
                      </a:extLst>
                    </a:gridCol>
                    <a:gridCol w="1872434">
                      <a:extLst>
                        <a:ext uri="{9D8B030D-6E8A-4147-A177-3AD203B41FA5}">
                          <a16:colId xmlns:a16="http://schemas.microsoft.com/office/drawing/2014/main" val="3010678014"/>
                        </a:ext>
                      </a:extLst>
                    </a:gridCol>
                    <a:gridCol w="2328093">
                      <a:extLst>
                        <a:ext uri="{9D8B030D-6E8A-4147-A177-3AD203B41FA5}">
                          <a16:colId xmlns:a16="http://schemas.microsoft.com/office/drawing/2014/main" val="1256109428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400" dirty="0">
                              <a:solidFill>
                                <a:schemeClr val="bg1"/>
                              </a:solidFill>
                            </a:rPr>
                            <a:t>Loi Boyle-Mariotte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400" dirty="0">
                              <a:solidFill>
                                <a:schemeClr val="bg1"/>
                              </a:solidFill>
                            </a:rPr>
                            <a:t>Loi de Charles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400" dirty="0">
                              <a:solidFill>
                                <a:schemeClr val="bg1"/>
                              </a:solidFill>
                            </a:rPr>
                            <a:t>Loi de Gay-Lussac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400" dirty="0">
                              <a:solidFill>
                                <a:schemeClr val="bg1"/>
                              </a:solidFill>
                            </a:rPr>
                            <a:t>Loi d’Avogadro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400" dirty="0">
                              <a:solidFill>
                                <a:schemeClr val="bg1"/>
                              </a:solidFill>
                            </a:rPr>
                            <a:t>Loi pression et quantité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25561942"/>
                      </a:ext>
                    </a:extLst>
                  </a:tr>
                  <a:tr h="7118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b="1" dirty="0"/>
                            <a:t>Équation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54869" t="-122222" r="-306176" b="-10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35379" t="-122222" r="-365343" b="-10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92138" t="-122222" r="-218239" b="-10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404870" t="-122222" r="-125325" b="-10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407068" t="-122222" r="-1047" b="-1025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417836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b="1" dirty="0"/>
                            <a:t>Variables constantes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CA" dirty="0"/>
                            <a:t>n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CA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CA" dirty="0"/>
                            <a:t>n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CA" dirty="0"/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CA" dirty="0"/>
                            <a:t>n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CA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CA" dirty="0"/>
                            <a:t>T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CA" dirty="0"/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CA" dirty="0"/>
                            <a:t>V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CA" dirty="0"/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70849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68ABF9E1-E8AA-470C-82A6-AC328DA4DFB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01014" y="4686300"/>
            <a:ext cx="117899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Variables: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/>
              <a:t>n = quantité de moles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/>
              <a:t>T = température en </a:t>
            </a:r>
            <a:r>
              <a:rPr lang="fr-CA" sz="2400" b="1" u="sng" dirty="0"/>
              <a:t>Kelvin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/>
              <a:t>P = 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/>
              <a:t>V = volume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427F2FB-357F-4562-84A1-133917DC0488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2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 109</a:t>
            </a:r>
          </a:p>
        </p:txBody>
      </p:sp>
    </p:spTree>
    <p:extLst>
      <p:ext uri="{BB962C8B-B14F-4D97-AF65-F5344CB8AC3E}">
        <p14:creationId xmlns:p14="http://schemas.microsoft.com/office/powerpoint/2010/main" val="484683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8841D78-2B07-49B0-9414-F0B5EFA5274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ln>
            <a:noFill/>
          </a:ln>
          <a:effectLst/>
        </p:spPr>
        <p:txBody>
          <a:bodyPr/>
          <a:lstStyle/>
          <a:p>
            <a:r>
              <a:rPr lang="fr-CA" b="1" dirty="0"/>
              <a:t>Conventions pour les exercices</a:t>
            </a:r>
            <a:endParaRPr lang="fr-CA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D16D9DD-1B43-422D-9ACD-C110F7690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927" y="3597312"/>
            <a:ext cx="4700058" cy="693135"/>
          </a:xfrm>
        </p:spPr>
        <p:txBody>
          <a:bodyPr>
            <a:normAutofit/>
          </a:bodyPr>
          <a:lstStyle/>
          <a:p>
            <a:pPr algn="ctr"/>
            <a:r>
              <a:rPr lang="fr-CA" sz="2800" u="sng" dirty="0"/>
              <a:t>Conditions à TPN</a:t>
            </a:r>
          </a:p>
        </p:txBody>
      </p:sp>
      <p:graphicFrame>
        <p:nvGraphicFramePr>
          <p:cNvPr id="14" name="Tableau 14">
            <a:extLst>
              <a:ext uri="{FF2B5EF4-FFF2-40B4-BE49-F238E27FC236}">
                <a16:creationId xmlns:a16="http://schemas.microsoft.com/office/drawing/2014/main" id="{5567CDD7-8322-4707-838A-17CEEBD540A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4573" y="4468633"/>
          <a:ext cx="4697412" cy="1925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48706">
                  <a:extLst>
                    <a:ext uri="{9D8B030D-6E8A-4147-A177-3AD203B41FA5}">
                      <a16:colId xmlns:a16="http://schemas.microsoft.com/office/drawing/2014/main" val="4285335541"/>
                    </a:ext>
                  </a:extLst>
                </a:gridCol>
                <a:gridCol w="2348706">
                  <a:extLst>
                    <a:ext uri="{9D8B030D-6E8A-4147-A177-3AD203B41FA5}">
                      <a16:colId xmlns:a16="http://schemas.microsoft.com/office/drawing/2014/main" val="3757593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Variables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Valeurs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571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Température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/>
                        <a:t>0 </a:t>
                      </a:r>
                      <a:r>
                        <a:rPr lang="fr-CA" b="1" baseline="30000" dirty="0" err="1"/>
                        <a:t>o</a:t>
                      </a:r>
                      <a:r>
                        <a:rPr lang="fr-CA" b="1" dirty="0" err="1"/>
                        <a:t>C</a:t>
                      </a:r>
                      <a:endParaRPr lang="fr-CA" b="1" dirty="0"/>
                    </a:p>
                    <a:p>
                      <a:pPr algn="ctr"/>
                      <a:r>
                        <a:rPr lang="fr-CA" b="1" dirty="0"/>
                        <a:t>273 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377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Pression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/>
                        <a:t>1 </a:t>
                      </a:r>
                      <a:r>
                        <a:rPr lang="fr-CA" b="1" dirty="0" err="1"/>
                        <a:t>atm</a:t>
                      </a:r>
                      <a:endParaRPr lang="fr-CA" b="1" dirty="0"/>
                    </a:p>
                    <a:p>
                      <a:pPr algn="ctr"/>
                      <a:r>
                        <a:rPr lang="fr-CA" b="1" dirty="0"/>
                        <a:t>101,3 kPa</a:t>
                      </a:r>
                    </a:p>
                    <a:p>
                      <a:pPr algn="ctr"/>
                      <a:r>
                        <a:rPr lang="fr-CA" b="1" dirty="0"/>
                        <a:t>760 </a:t>
                      </a:r>
                      <a:r>
                        <a:rPr lang="fr-CA" b="1" dirty="0" err="1"/>
                        <a:t>mmHg</a:t>
                      </a:r>
                      <a:endParaRPr lang="fr-C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850231"/>
                  </a:ext>
                </a:extLst>
              </a:tr>
            </a:tbl>
          </a:graphicData>
        </a:graphic>
      </p:graphicFrame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EEA59F4-4FA7-4B86-B82E-8FF865B85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90512" y="3597312"/>
            <a:ext cx="4703669" cy="692076"/>
          </a:xfrm>
        </p:spPr>
        <p:txBody>
          <a:bodyPr>
            <a:normAutofit/>
          </a:bodyPr>
          <a:lstStyle/>
          <a:p>
            <a:pPr algn="ctr"/>
            <a:r>
              <a:rPr lang="fr-CA" sz="2800" u="sng" dirty="0"/>
              <a:t>Conditions à TAPN</a:t>
            </a:r>
          </a:p>
        </p:txBody>
      </p:sp>
      <p:graphicFrame>
        <p:nvGraphicFramePr>
          <p:cNvPr id="16" name="Tableau 16">
            <a:extLst>
              <a:ext uri="{FF2B5EF4-FFF2-40B4-BE49-F238E27FC236}">
                <a16:creationId xmlns:a16="http://schemas.microsoft.com/office/drawing/2014/main" id="{263C608A-8859-4300-AE29-99F5E16CEF74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5593594" y="4467575"/>
          <a:ext cx="4700588" cy="1925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50294">
                  <a:extLst>
                    <a:ext uri="{9D8B030D-6E8A-4147-A177-3AD203B41FA5}">
                      <a16:colId xmlns:a16="http://schemas.microsoft.com/office/drawing/2014/main" val="1841664322"/>
                    </a:ext>
                  </a:extLst>
                </a:gridCol>
                <a:gridCol w="2350294">
                  <a:extLst>
                    <a:ext uri="{9D8B030D-6E8A-4147-A177-3AD203B41FA5}">
                      <a16:colId xmlns:a16="http://schemas.microsoft.com/office/drawing/2014/main" val="3192034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Variables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Valeurs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621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Température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/>
                        <a:t>25 </a:t>
                      </a:r>
                      <a:r>
                        <a:rPr lang="fr-CA" b="1" baseline="30000" dirty="0" err="1"/>
                        <a:t>o</a:t>
                      </a:r>
                      <a:r>
                        <a:rPr lang="fr-CA" b="1" dirty="0" err="1"/>
                        <a:t>C</a:t>
                      </a:r>
                      <a:endParaRPr lang="fr-CA" b="1" dirty="0"/>
                    </a:p>
                    <a:p>
                      <a:pPr algn="ctr"/>
                      <a:r>
                        <a:rPr lang="fr-CA" b="1" dirty="0"/>
                        <a:t>298 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624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Pression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/>
                        <a:t>1 </a:t>
                      </a:r>
                      <a:r>
                        <a:rPr lang="fr-CA" b="1" dirty="0" err="1"/>
                        <a:t>atm</a:t>
                      </a:r>
                      <a:endParaRPr lang="fr-CA" b="1" dirty="0"/>
                    </a:p>
                    <a:p>
                      <a:pPr algn="ctr"/>
                      <a:r>
                        <a:rPr lang="fr-CA" b="1" dirty="0"/>
                        <a:t>101,3 kPa</a:t>
                      </a:r>
                    </a:p>
                    <a:p>
                      <a:pPr algn="ctr"/>
                      <a:r>
                        <a:rPr lang="fr-CA" b="1" dirty="0"/>
                        <a:t>760 </a:t>
                      </a:r>
                      <a:r>
                        <a:rPr lang="fr-CA" b="1" dirty="0" err="1"/>
                        <a:t>mmHg</a:t>
                      </a:r>
                      <a:endParaRPr lang="fr-C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474170"/>
                  </a:ext>
                </a:extLst>
              </a:tr>
            </a:tbl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E1B709BD-4E6B-493E-9046-DEC93CAE9967}"/>
              </a:ext>
            </a:extLst>
          </p:cNvPr>
          <p:cNvSpPr txBox="1"/>
          <p:nvPr/>
        </p:nvSpPr>
        <p:spPr>
          <a:xfrm>
            <a:off x="680319" y="2115574"/>
            <a:ext cx="951861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A" sz="2400" dirty="0"/>
              <a:t>Il est important de distinguer les termes TPN (Température et pression normale) et TAPN (Température ambiante et pression normale). Ces valeurs sont à </a:t>
            </a:r>
            <a:r>
              <a:rPr lang="fr-CA" sz="2400" b="1" u="sng" dirty="0">
                <a:solidFill>
                  <a:schemeClr val="accent2"/>
                </a:solidFill>
              </a:rPr>
              <a:t>apprendre par cœur</a:t>
            </a:r>
            <a:r>
              <a:rPr lang="fr-CA" sz="2400" dirty="0"/>
              <a:t>. </a:t>
            </a:r>
          </a:p>
        </p:txBody>
      </p:sp>
      <p:pic>
        <p:nvPicPr>
          <p:cNvPr id="12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4387131F-5A5C-4C8D-9961-E0CB2AAA41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4" t="9091" r="7394"/>
          <a:stretch/>
        </p:blipFill>
        <p:spPr bwMode="auto">
          <a:xfrm>
            <a:off x="10569532" y="1990722"/>
            <a:ext cx="1619291" cy="486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D2AAA40C-9915-4AAD-9223-B3E8DC10205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2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 67</a:t>
            </a:r>
          </a:p>
        </p:txBody>
      </p:sp>
    </p:spTree>
    <p:extLst>
      <p:ext uri="{BB962C8B-B14F-4D97-AF65-F5344CB8AC3E}">
        <p14:creationId xmlns:p14="http://schemas.microsoft.com/office/powerpoint/2010/main" val="1376800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8CC6B-9156-418F-AD24-C3F5D14342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/>
              <a:t>Nuances à comprendre pour la pression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8A54B2B-7643-4020-9301-AECAFA9D8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1990722"/>
            <a:ext cx="7825504" cy="3033113"/>
          </a:xfrm>
        </p:spPr>
        <p:txBody>
          <a:bodyPr anchor="ctr">
            <a:normAutofit lnSpcReduction="10000"/>
          </a:bodyPr>
          <a:lstStyle/>
          <a:p>
            <a:r>
              <a:rPr lang="fr-CA" dirty="0"/>
              <a:t>Pour qu’un gaz puisse entrer ou sortir d’un contenant, il doit y avoir une variation de pression entre les deux milieux. </a:t>
            </a:r>
          </a:p>
          <a:p>
            <a:r>
              <a:rPr lang="fr-CA" dirty="0"/>
              <a:t>Le gaz se déplace toujours d’un milieux de haute pression vers une basse pression.</a:t>
            </a:r>
          </a:p>
          <a:p>
            <a:pPr>
              <a:lnSpc>
                <a:spcPct val="110000"/>
              </a:lnSpc>
            </a:pPr>
            <a:r>
              <a:rPr lang="fr-CA" dirty="0"/>
              <a:t>Donc, pour qu’un gaz puisse sortir d’un contenant la pression interne du contenant doit être plus grande que la pression externe.</a:t>
            </a:r>
          </a:p>
        </p:txBody>
      </p:sp>
      <p:pic>
        <p:nvPicPr>
          <p:cNvPr id="12" name="Picture 8" descr="Illustration des poumons roses PNG transparents - StickPNG">
            <a:extLst>
              <a:ext uri="{FF2B5EF4-FFF2-40B4-BE49-F238E27FC236}">
                <a16:creationId xmlns:a16="http://schemas.microsoft.com/office/drawing/2014/main" id="{C076534A-D310-4A22-8106-D0C93237679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076" y="3186379"/>
            <a:ext cx="3526883" cy="220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solated Transparent Circle - Free image on Pixabay">
            <a:extLst>
              <a:ext uri="{FF2B5EF4-FFF2-40B4-BE49-F238E27FC236}">
                <a16:creationId xmlns:a16="http://schemas.microsoft.com/office/drawing/2014/main" id="{CFB4A947-1143-49D8-877C-4B0C919EDE82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088" y="2476317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solated Transparent Circle - Free image on Pixabay">
            <a:extLst>
              <a:ext uri="{FF2B5EF4-FFF2-40B4-BE49-F238E27FC236}">
                <a16:creationId xmlns:a16="http://schemas.microsoft.com/office/drawing/2014/main" id="{21DFCB81-66AE-4DF9-97DB-7EC7DB5C8EB0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087" y="2476317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3699B8C-DB7C-44DD-A29E-F3DEA08D265E}"/>
              </a:ext>
            </a:extLst>
          </p:cNvPr>
          <p:cNvSpPr txBox="1"/>
          <p:nvPr/>
        </p:nvSpPr>
        <p:spPr>
          <a:xfrm>
            <a:off x="11148972" y="2387520"/>
            <a:ext cx="695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b="1" dirty="0">
                <a:solidFill>
                  <a:srgbClr val="FFFF00"/>
                </a:solidFill>
              </a:rPr>
              <a:t>P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4EB338F-78E9-4536-B0D1-4516510DC0C1}"/>
              </a:ext>
            </a:extLst>
          </p:cNvPr>
          <p:cNvSpPr txBox="1"/>
          <p:nvPr/>
        </p:nvSpPr>
        <p:spPr>
          <a:xfrm>
            <a:off x="10687029" y="4570730"/>
            <a:ext cx="695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rgbClr val="FFFF00"/>
                </a:solidFill>
              </a:rPr>
              <a:t>P</a:t>
            </a:r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AEC37364-4D81-4EF3-9F04-B3DD526BCEFB}"/>
              </a:ext>
            </a:extLst>
          </p:cNvPr>
          <p:cNvSpPr txBox="1">
            <a:spLocks/>
          </p:cNvSpPr>
          <p:nvPr/>
        </p:nvSpPr>
        <p:spPr>
          <a:xfrm>
            <a:off x="680322" y="5023834"/>
            <a:ext cx="7825504" cy="1834166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fr-CA" dirty="0"/>
              <a:t>Si rien ne sort du contenant, ceci n’indique pas qu’il est vide. Simplement, la pression interne et externe du contenant sont égales.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fr-CA" sz="2800" b="1" dirty="0" err="1"/>
              <a:t>P</a:t>
            </a:r>
            <a:r>
              <a:rPr lang="fr-CA" sz="2800" b="1" baseline="-25000" dirty="0" err="1"/>
              <a:t>int</a:t>
            </a:r>
            <a:r>
              <a:rPr lang="fr-CA" sz="2800" b="1" dirty="0"/>
              <a:t> = </a:t>
            </a:r>
            <a:r>
              <a:rPr lang="fr-CA" sz="2800" b="1" dirty="0" err="1"/>
              <a:t>P</a:t>
            </a:r>
            <a:r>
              <a:rPr lang="fr-CA" sz="2800" b="1" baseline="-25000" dirty="0" err="1"/>
              <a:t>ext</a:t>
            </a:r>
            <a:endParaRPr lang="fr-CA" sz="2800" b="1" baseline="-25000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C4821430-C132-4580-BF85-C14D9CDD7F91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1 et 2</a:t>
            </a:r>
          </a:p>
        </p:txBody>
      </p:sp>
    </p:spTree>
    <p:extLst>
      <p:ext uri="{BB962C8B-B14F-4D97-AF65-F5344CB8AC3E}">
        <p14:creationId xmlns:p14="http://schemas.microsoft.com/office/powerpoint/2010/main" val="3801876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4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254 L 0.00078 0.08797 L 1.11022E-16 0.16528 L -0.00755 0.1919 L -0.03607 0.22408 L -0.05703 0.26412 " pathEditMode="relative" rAng="0" ptsTypes="AAAAAA">
                                      <p:cBhvr>
                                        <p:cTn id="39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1333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0162 L -0.00156 0.17338 L 0.01484 0.20556 L 0.04115 0.22686 L 0.06523 0.23357 " pathEditMode="relative" rAng="0" ptsTypes="AAAAA">
                                      <p:cBhvr>
                                        <p:cTn id="41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1159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4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4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  <p:bldP spid="5" grpId="1"/>
      <p:bldP spid="16" grpId="0"/>
      <p:bldP spid="16" grpId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1503</Words>
  <Application>Microsoft Office PowerPoint</Application>
  <PresentationFormat>Grand écran</PresentationFormat>
  <Paragraphs>304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Cambria Math</vt:lpstr>
      <vt:lpstr>Trebuchet MS</vt:lpstr>
      <vt:lpstr>Wingdings</vt:lpstr>
      <vt:lpstr>Berlin</vt:lpstr>
      <vt:lpstr>Préparation au 1er test</vt:lpstr>
      <vt:lpstr>Objectifs pour les élèves</vt:lpstr>
      <vt:lpstr>La pression (P) d’un gaz</vt:lpstr>
      <vt:lpstr>Notions de base: La théorie cinétique des gaz</vt:lpstr>
      <vt:lpstr>La distribution Maxwell-Boltzmann</vt:lpstr>
      <vt:lpstr>Le degré Kelvin</vt:lpstr>
      <vt:lpstr>Lois simples des gaz (résumé p. 109)</vt:lpstr>
      <vt:lpstr>Conventions pour les exercices</vt:lpstr>
      <vt:lpstr>Nuances à comprendre pour la pression</vt:lpstr>
      <vt:lpstr>L’hypothèse d’Avogadro</vt:lpstr>
      <vt:lpstr>Étapes de résolution d’un problème</vt:lpstr>
      <vt:lpstr>Exemples d’exercices</vt:lpstr>
      <vt:lpstr>Exemple 1</vt:lpstr>
      <vt:lpstr>Exemple 2</vt:lpstr>
      <vt:lpstr>Exemple 3</vt:lpstr>
      <vt:lpstr>Exemple 4</vt:lpstr>
      <vt:lpstr>Devoir</vt:lpstr>
      <vt:lpstr>Devoir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Lois simples des gaz</dc:title>
  <dc:creator>Bacchi Jonathan</dc:creator>
  <cp:lastModifiedBy>Bacchi Jonathan</cp:lastModifiedBy>
  <cp:revision>15</cp:revision>
  <dcterms:created xsi:type="dcterms:W3CDTF">2020-08-12T15:12:14Z</dcterms:created>
  <dcterms:modified xsi:type="dcterms:W3CDTF">2020-09-21T17:41:02Z</dcterms:modified>
</cp:coreProperties>
</file>